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87" r:id="rId3"/>
    <p:sldId id="297" r:id="rId4"/>
    <p:sldId id="288" r:id="rId5"/>
    <p:sldId id="314" r:id="rId6"/>
    <p:sldId id="311" r:id="rId7"/>
    <p:sldId id="289" r:id="rId8"/>
    <p:sldId id="310" r:id="rId9"/>
    <p:sldId id="313" r:id="rId10"/>
    <p:sldId id="308" r:id="rId11"/>
    <p:sldId id="309" r:id="rId12"/>
    <p:sldId id="312" r:id="rId13"/>
    <p:sldId id="315" r:id="rId14"/>
    <p:sldId id="316" r:id="rId15"/>
    <p:sldId id="29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0" autoAdjust="0"/>
    <p:restoredTop sz="94660"/>
  </p:normalViewPr>
  <p:slideViewPr>
    <p:cSldViewPr snapToGrid="0">
      <p:cViewPr varScale="1">
        <p:scale>
          <a:sx n="102" d="100"/>
          <a:sy n="102" d="100"/>
        </p:scale>
        <p:origin x="204" y="20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12/7/2024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12/7/2024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12/7/2024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Matthew%206&amp;version=NIV#fen-NIV-23310e"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Exodus%2016&amp;version=NIV#fen-NIV-1970b" TargetMode="External"/><Relationship Id="rId2" Type="http://schemas.openxmlformats.org/officeDocument/2006/relationships/hyperlink" Target="https://www.biblegateway.com/passage/?search=Exodus%2016&amp;version=NIV#fen-NIV-1964a" TargetMode="External"/><Relationship Id="rId1" Type="http://schemas.openxmlformats.org/officeDocument/2006/relationships/slideLayout" Target="../slideLayouts/slideLayout7.xml"/><Relationship Id="rId5" Type="http://schemas.openxmlformats.org/officeDocument/2006/relationships/hyperlink" Target="https://www.biblegateway.com/passage/?search=Exodus%2016&amp;version=NIV#fen-NIV-1979d" TargetMode="External"/><Relationship Id="rId4" Type="http://schemas.openxmlformats.org/officeDocument/2006/relationships/hyperlink" Target="https://www.biblegateway.com/passage/?search=Exodus%2016&amp;version=NIV#fen-NIV-1976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F7CF5F-47F5-74BA-D738-5BD9ACC4740B}"/>
              </a:ext>
            </a:extLst>
          </p:cNvPr>
          <p:cNvSpPr txBox="1"/>
          <p:nvPr/>
        </p:nvSpPr>
        <p:spPr>
          <a:xfrm>
            <a:off x="0" y="1008529"/>
            <a:ext cx="11796664" cy="5693866"/>
          </a:xfrm>
          <a:prstGeom prst="rect">
            <a:avLst/>
          </a:prstGeom>
          <a:noFill/>
        </p:spPr>
        <p:txBody>
          <a:bodyPr wrap="square">
            <a:spAutoFit/>
          </a:bodyPr>
          <a:lstStyle/>
          <a:p>
            <a:pPr algn="ctr"/>
            <a:r>
              <a:rPr lang="en-US" sz="2800" b="1" i="0" baseline="30000" dirty="0">
                <a:solidFill>
                  <a:schemeClr val="bg1"/>
                </a:solidFill>
                <a:effectLst/>
                <a:latin typeface="system-ui"/>
              </a:rPr>
              <a:t>6 </a:t>
            </a:r>
            <a:r>
              <a:rPr lang="en-US" sz="2800" b="0" i="0" dirty="0">
                <a:solidFill>
                  <a:schemeClr val="bg1"/>
                </a:solidFill>
                <a:effectLst/>
                <a:latin typeface="system-ui"/>
              </a:rPr>
              <a:t>Now these things occurred as examples to keep us from setting our hearts on evil things as they did. </a:t>
            </a:r>
            <a:r>
              <a:rPr lang="en-US" sz="2800" b="1" i="0" baseline="30000" dirty="0">
                <a:solidFill>
                  <a:schemeClr val="bg1"/>
                </a:solidFill>
                <a:effectLst/>
                <a:latin typeface="system-ui"/>
              </a:rPr>
              <a:t>7 </a:t>
            </a:r>
            <a:r>
              <a:rPr lang="en-US" sz="2800" b="0" i="0" dirty="0">
                <a:solidFill>
                  <a:schemeClr val="bg1"/>
                </a:solidFill>
                <a:effectLst/>
                <a:latin typeface="system-ui"/>
              </a:rPr>
              <a:t>Do not be idolaters, as some of them were; as it is written: “The people sat down to eat and drink and got up to indulge in revelry.” </a:t>
            </a:r>
            <a:r>
              <a:rPr lang="en-US" sz="2800" b="1" i="0" baseline="30000" dirty="0">
                <a:solidFill>
                  <a:schemeClr val="bg1"/>
                </a:solidFill>
                <a:effectLst/>
                <a:latin typeface="system-ui"/>
              </a:rPr>
              <a:t>8 </a:t>
            </a:r>
            <a:r>
              <a:rPr lang="en-US" sz="2800" b="0" i="0" dirty="0">
                <a:solidFill>
                  <a:schemeClr val="bg1"/>
                </a:solidFill>
                <a:effectLst/>
                <a:latin typeface="system-ui"/>
              </a:rPr>
              <a:t>We should not commit sexual immorality, as some of them did—and in one day twenty-three thousand of them died. </a:t>
            </a:r>
            <a:r>
              <a:rPr lang="en-US" sz="2800" b="1" i="0" baseline="30000" dirty="0">
                <a:solidFill>
                  <a:schemeClr val="bg1"/>
                </a:solidFill>
                <a:effectLst/>
                <a:latin typeface="system-ui"/>
              </a:rPr>
              <a:t>9 </a:t>
            </a:r>
            <a:r>
              <a:rPr lang="en-US" sz="2800" b="0" i="0" dirty="0">
                <a:solidFill>
                  <a:schemeClr val="bg1"/>
                </a:solidFill>
                <a:effectLst/>
                <a:latin typeface="system-ui"/>
              </a:rPr>
              <a:t>We should not test Christ,</a:t>
            </a:r>
            <a:r>
              <a:rPr lang="en-US" sz="2800" baseline="30000" dirty="0">
                <a:solidFill>
                  <a:schemeClr val="bg1"/>
                </a:solidFill>
                <a:latin typeface="system-ui"/>
              </a:rPr>
              <a:t> </a:t>
            </a:r>
            <a:r>
              <a:rPr lang="en-US" sz="2800" b="0" i="0" dirty="0">
                <a:solidFill>
                  <a:schemeClr val="bg1"/>
                </a:solidFill>
                <a:effectLst/>
                <a:latin typeface="system-ui"/>
              </a:rPr>
              <a:t>as some of them did—and were killed by snakes. </a:t>
            </a:r>
            <a:r>
              <a:rPr lang="en-US" sz="2800" b="1" i="0" baseline="30000" dirty="0">
                <a:solidFill>
                  <a:schemeClr val="bg1"/>
                </a:solidFill>
                <a:effectLst/>
                <a:latin typeface="system-ui"/>
              </a:rPr>
              <a:t>10 </a:t>
            </a:r>
            <a:r>
              <a:rPr lang="en-US" sz="2800" b="0" i="0" dirty="0">
                <a:solidFill>
                  <a:schemeClr val="bg1"/>
                </a:solidFill>
                <a:effectLst/>
                <a:latin typeface="system-ui"/>
              </a:rPr>
              <a:t>And do not grumble, as some of them did—and were killed by the destroying angel.</a:t>
            </a:r>
          </a:p>
          <a:p>
            <a:pPr algn="ctr"/>
            <a:r>
              <a:rPr lang="en-US" sz="2800" b="1" i="0" baseline="30000" dirty="0">
                <a:solidFill>
                  <a:schemeClr val="bg1"/>
                </a:solidFill>
                <a:effectLst/>
                <a:latin typeface="system-ui"/>
              </a:rPr>
              <a:t>11 </a:t>
            </a:r>
            <a:r>
              <a:rPr lang="en-US" sz="2800" b="0" i="0" dirty="0">
                <a:solidFill>
                  <a:schemeClr val="bg1"/>
                </a:solidFill>
                <a:effectLst/>
                <a:latin typeface="system-ui"/>
              </a:rPr>
              <a:t>These things happened to them as examples and were written down as warnings for us, on whom the culmination of the ages has come. </a:t>
            </a:r>
            <a:r>
              <a:rPr lang="en-US" sz="2800" b="1" i="0" baseline="30000" dirty="0">
                <a:solidFill>
                  <a:schemeClr val="bg1"/>
                </a:solidFill>
                <a:effectLst/>
                <a:latin typeface="system-ui"/>
              </a:rPr>
              <a:t>12 </a:t>
            </a:r>
            <a:r>
              <a:rPr lang="en-US" sz="2800" b="0" i="0" dirty="0">
                <a:solidFill>
                  <a:schemeClr val="bg1"/>
                </a:solidFill>
                <a:effectLst/>
                <a:latin typeface="system-ui"/>
              </a:rPr>
              <a:t>So, if you think you are standing firm, be careful that you don’t fall! </a:t>
            </a:r>
            <a:r>
              <a:rPr lang="en-US" sz="2800" b="1" i="0" baseline="30000" dirty="0">
                <a:solidFill>
                  <a:schemeClr val="bg1"/>
                </a:solidFill>
                <a:effectLst/>
                <a:latin typeface="system-ui"/>
              </a:rPr>
              <a:t>13 </a:t>
            </a:r>
            <a:r>
              <a:rPr lang="en-US" sz="2800" b="0" i="0" dirty="0">
                <a:solidFill>
                  <a:schemeClr val="bg1"/>
                </a:solidFill>
                <a:effectLst/>
                <a:latin typeface="system-ui"/>
              </a:rPr>
              <a:t>No temptation has overtaken you except what is common to mankind. And God is faithful; he will not let you be tempted beyond what you can bear. But when you are tempted, he will also provide a way out so that you can endure it.</a:t>
            </a:r>
          </a:p>
        </p:txBody>
      </p:sp>
      <p:sp>
        <p:nvSpPr>
          <p:cNvPr id="7" name="TextBox 6">
            <a:extLst>
              <a:ext uri="{FF2B5EF4-FFF2-40B4-BE49-F238E27FC236}">
                <a16:creationId xmlns:a16="http://schemas.microsoft.com/office/drawing/2014/main" id="{DFB384EA-751A-8B8B-A1D3-DABA3111A646}"/>
              </a:ext>
            </a:extLst>
          </p:cNvPr>
          <p:cNvSpPr txBox="1"/>
          <p:nvPr/>
        </p:nvSpPr>
        <p:spPr>
          <a:xfrm>
            <a:off x="2453489" y="222739"/>
            <a:ext cx="6156356" cy="646331"/>
          </a:xfrm>
          <a:prstGeom prst="rect">
            <a:avLst/>
          </a:prstGeom>
          <a:noFill/>
        </p:spPr>
        <p:txBody>
          <a:bodyPr wrap="square">
            <a:spAutoFit/>
          </a:bodyPr>
          <a:lstStyle/>
          <a:p>
            <a:pPr algn="ctr"/>
            <a:r>
              <a:rPr lang="en-US" sz="3600" dirty="0">
                <a:solidFill>
                  <a:schemeClr val="bg1"/>
                </a:solidFill>
              </a:rPr>
              <a:t>1 Corinthians 10:6-13</a:t>
            </a:r>
          </a:p>
        </p:txBody>
      </p:sp>
    </p:spTree>
    <p:extLst>
      <p:ext uri="{BB962C8B-B14F-4D97-AF65-F5344CB8AC3E}">
        <p14:creationId xmlns:p14="http://schemas.microsoft.com/office/powerpoint/2010/main" val="415713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11DE321-0FC0-A37E-9ABB-BEE2E91F5D36}"/>
              </a:ext>
            </a:extLst>
          </p:cNvPr>
          <p:cNvSpPr txBox="1"/>
          <p:nvPr/>
        </p:nvSpPr>
        <p:spPr>
          <a:xfrm>
            <a:off x="688063" y="1049673"/>
            <a:ext cx="10601608" cy="4093428"/>
          </a:xfrm>
          <a:prstGeom prst="rect">
            <a:avLst/>
          </a:prstGeom>
          <a:noFill/>
        </p:spPr>
        <p:txBody>
          <a:bodyPr wrap="square">
            <a:spAutoFit/>
          </a:bodyPr>
          <a:lstStyle/>
          <a:p>
            <a:pPr algn="ctr"/>
            <a:r>
              <a:rPr lang="en-US" sz="2000" b="1" i="0" baseline="30000" dirty="0">
                <a:solidFill>
                  <a:schemeClr val="bg1"/>
                </a:solidFill>
                <a:effectLst/>
                <a:latin typeface="system-ui"/>
              </a:rPr>
              <a:t>25 </a:t>
            </a:r>
            <a:r>
              <a:rPr lang="en-US" sz="2000" b="0" i="0" dirty="0">
                <a:solidFill>
                  <a:schemeClr val="bg1"/>
                </a:solidFill>
                <a:effectLst/>
                <a:latin typeface="system-ui"/>
              </a:rPr>
              <a:t>“Therefore I tell you, do not worry about your life, what you will eat or drink; or about your body, what you will wear. Is not life more than food, and the body more than clothes? </a:t>
            </a:r>
            <a:r>
              <a:rPr lang="en-US" sz="2000" b="1" i="0" baseline="30000" dirty="0">
                <a:solidFill>
                  <a:schemeClr val="bg1"/>
                </a:solidFill>
                <a:effectLst/>
                <a:latin typeface="system-ui"/>
              </a:rPr>
              <a:t>26 </a:t>
            </a:r>
            <a:r>
              <a:rPr lang="en-US" sz="2000" b="0" i="0" dirty="0">
                <a:solidFill>
                  <a:schemeClr val="bg1"/>
                </a:solidFill>
                <a:effectLst/>
                <a:latin typeface="system-ui"/>
              </a:rPr>
              <a:t>Look at the birds of the air; they do not sow or reap or store away in barns, and yet your heavenly Father feeds them. Are you not much more valuable than they? </a:t>
            </a:r>
            <a:r>
              <a:rPr lang="en-US" sz="2000" b="1" i="0" baseline="30000" dirty="0">
                <a:solidFill>
                  <a:schemeClr val="bg1"/>
                </a:solidFill>
                <a:effectLst/>
                <a:latin typeface="system-ui"/>
              </a:rPr>
              <a:t>27 </a:t>
            </a:r>
            <a:r>
              <a:rPr lang="en-US" sz="2000" b="0" i="0" dirty="0">
                <a:solidFill>
                  <a:schemeClr val="bg1"/>
                </a:solidFill>
                <a:effectLst/>
                <a:latin typeface="system-ui"/>
              </a:rPr>
              <a:t>Can any one of you by worrying add a single hour to your life</a:t>
            </a:r>
            <a:r>
              <a:rPr lang="en-US" sz="2000" b="0" i="0" baseline="30000" dirty="0">
                <a:solidFill>
                  <a:schemeClr val="bg1"/>
                </a:solidFill>
                <a:effectLst/>
                <a:latin typeface="system-ui"/>
              </a:rPr>
              <a:t>[</a:t>
            </a:r>
            <a:r>
              <a:rPr lang="en-US" sz="2000" b="0" i="0" baseline="30000" dirty="0">
                <a:solidFill>
                  <a:schemeClr val="bg1"/>
                </a:solidFill>
                <a:effectLst/>
                <a:latin typeface="system-ui"/>
                <a:hlinkClick r:id="rId2" tooltip="See footnote e">
                  <a:extLst>
                    <a:ext uri="{A12FA001-AC4F-418D-AE19-62706E023703}">
                      <ahyp:hlinkClr xmlns:ahyp="http://schemas.microsoft.com/office/drawing/2018/hyperlinkcolor" val="tx"/>
                    </a:ext>
                  </a:extLst>
                </a:hlinkClick>
              </a:rPr>
              <a:t>e</a:t>
            </a:r>
            <a:r>
              <a:rPr lang="en-US" sz="2000" b="0" i="0" baseline="30000" dirty="0">
                <a:solidFill>
                  <a:schemeClr val="bg1"/>
                </a:solidFill>
                <a:effectLst/>
                <a:latin typeface="system-ui"/>
              </a:rPr>
              <a:t>]</a:t>
            </a:r>
            <a:r>
              <a:rPr lang="en-US" sz="2000" b="0" i="0" dirty="0">
                <a:solidFill>
                  <a:schemeClr val="bg1"/>
                </a:solidFill>
                <a:effectLst/>
                <a:latin typeface="system-ui"/>
              </a:rPr>
              <a:t>?</a:t>
            </a:r>
          </a:p>
          <a:p>
            <a:pPr algn="ctr"/>
            <a:r>
              <a:rPr lang="en-US" sz="2000" b="1" i="0" baseline="30000" dirty="0">
                <a:solidFill>
                  <a:schemeClr val="bg1"/>
                </a:solidFill>
                <a:effectLst/>
                <a:latin typeface="system-ui"/>
              </a:rPr>
              <a:t>28 </a:t>
            </a:r>
            <a:r>
              <a:rPr lang="en-US" sz="2000" b="0" i="0" dirty="0">
                <a:solidFill>
                  <a:schemeClr val="bg1"/>
                </a:solidFill>
                <a:effectLst/>
                <a:latin typeface="system-ui"/>
              </a:rPr>
              <a:t>“And why do you worry about clothes? See how the flowers of the field grow. They do not labor or spin. </a:t>
            </a:r>
            <a:r>
              <a:rPr lang="en-US" sz="2000" b="1" i="0" baseline="30000" dirty="0">
                <a:solidFill>
                  <a:schemeClr val="bg1"/>
                </a:solidFill>
                <a:effectLst/>
                <a:latin typeface="system-ui"/>
              </a:rPr>
              <a:t>29 </a:t>
            </a:r>
            <a:r>
              <a:rPr lang="en-US" sz="2000" b="0" i="0" dirty="0">
                <a:solidFill>
                  <a:schemeClr val="bg1"/>
                </a:solidFill>
                <a:effectLst/>
                <a:latin typeface="system-ui"/>
              </a:rPr>
              <a:t>Yet I tell you that not even Solomon in all his splendor was dressed like one of these. </a:t>
            </a:r>
            <a:r>
              <a:rPr lang="en-US" sz="2000" b="1" i="0" baseline="30000" dirty="0">
                <a:solidFill>
                  <a:schemeClr val="bg1"/>
                </a:solidFill>
                <a:effectLst/>
                <a:latin typeface="system-ui"/>
              </a:rPr>
              <a:t>30 </a:t>
            </a:r>
            <a:r>
              <a:rPr lang="en-US" sz="2000" b="0" i="0" dirty="0">
                <a:solidFill>
                  <a:schemeClr val="bg1"/>
                </a:solidFill>
                <a:effectLst/>
                <a:latin typeface="system-ui"/>
              </a:rPr>
              <a:t>If that is how God clothes the grass of the field, which is here today and tomorrow is thrown into the fire, will he not much more clothe you—you of little faith? </a:t>
            </a:r>
            <a:r>
              <a:rPr lang="en-US" sz="2000" b="1" i="0" baseline="30000" dirty="0">
                <a:solidFill>
                  <a:schemeClr val="bg1"/>
                </a:solidFill>
                <a:effectLst/>
                <a:latin typeface="system-ui"/>
              </a:rPr>
              <a:t>31 </a:t>
            </a:r>
            <a:r>
              <a:rPr lang="en-US" sz="2000" b="0" i="0" dirty="0">
                <a:solidFill>
                  <a:schemeClr val="bg1"/>
                </a:solidFill>
                <a:effectLst/>
                <a:latin typeface="system-ui"/>
              </a:rPr>
              <a:t>So do not worry, saying, ‘What shall we eat?’ or ‘What shall we drink?’ or ‘What shall we wear?’ </a:t>
            </a:r>
            <a:r>
              <a:rPr lang="en-US" sz="2000" b="1" i="0" baseline="30000" dirty="0">
                <a:solidFill>
                  <a:schemeClr val="bg1"/>
                </a:solidFill>
                <a:effectLst/>
                <a:latin typeface="system-ui"/>
              </a:rPr>
              <a:t>32 </a:t>
            </a:r>
            <a:r>
              <a:rPr lang="en-US" sz="2000" b="0" i="0" dirty="0">
                <a:solidFill>
                  <a:schemeClr val="bg1"/>
                </a:solidFill>
                <a:effectLst/>
                <a:latin typeface="system-ui"/>
              </a:rPr>
              <a:t>For the pagans run after all these things, and your heavenly Father knows that you need them. </a:t>
            </a:r>
            <a:r>
              <a:rPr lang="en-US" sz="2000" b="1" i="0" baseline="30000" dirty="0">
                <a:solidFill>
                  <a:schemeClr val="bg1"/>
                </a:solidFill>
                <a:effectLst/>
                <a:latin typeface="system-ui"/>
              </a:rPr>
              <a:t>33 </a:t>
            </a:r>
            <a:r>
              <a:rPr lang="en-US" sz="2000" b="0" i="0" dirty="0">
                <a:solidFill>
                  <a:schemeClr val="bg1"/>
                </a:solidFill>
                <a:effectLst/>
                <a:latin typeface="system-ui"/>
              </a:rPr>
              <a:t>But seek first his kingdom and his righteousness, and all these things will be given to you as well. </a:t>
            </a:r>
            <a:r>
              <a:rPr lang="en-US" sz="2000" b="1" i="0" baseline="30000" dirty="0">
                <a:solidFill>
                  <a:schemeClr val="bg1"/>
                </a:solidFill>
                <a:effectLst/>
                <a:latin typeface="system-ui"/>
              </a:rPr>
              <a:t>34 </a:t>
            </a:r>
            <a:r>
              <a:rPr lang="en-US" sz="2000" b="0" i="0" dirty="0">
                <a:solidFill>
                  <a:schemeClr val="bg1"/>
                </a:solidFill>
                <a:effectLst/>
                <a:latin typeface="system-ui"/>
              </a:rPr>
              <a:t>Therefore do not worry about tomorrow, for tomorrow will worry about itself. Each day has enough trouble of its own.</a:t>
            </a:r>
          </a:p>
        </p:txBody>
      </p:sp>
      <p:sp>
        <p:nvSpPr>
          <p:cNvPr id="8" name="TextBox 7">
            <a:extLst>
              <a:ext uri="{FF2B5EF4-FFF2-40B4-BE49-F238E27FC236}">
                <a16:creationId xmlns:a16="http://schemas.microsoft.com/office/drawing/2014/main" id="{0E78FCB8-26FA-17E7-B56A-9C5AE60C279A}"/>
              </a:ext>
            </a:extLst>
          </p:cNvPr>
          <p:cNvSpPr txBox="1"/>
          <p:nvPr/>
        </p:nvSpPr>
        <p:spPr>
          <a:xfrm>
            <a:off x="2840525" y="204634"/>
            <a:ext cx="6097508" cy="707886"/>
          </a:xfrm>
          <a:prstGeom prst="rect">
            <a:avLst/>
          </a:prstGeom>
          <a:noFill/>
        </p:spPr>
        <p:txBody>
          <a:bodyPr wrap="square">
            <a:spAutoFit/>
          </a:bodyPr>
          <a:lstStyle/>
          <a:p>
            <a:pPr algn="ctr"/>
            <a:r>
              <a:rPr lang="en-US" sz="4000" dirty="0">
                <a:solidFill>
                  <a:schemeClr val="bg1"/>
                </a:solidFill>
              </a:rPr>
              <a:t>Matthew 6:25-34</a:t>
            </a:r>
          </a:p>
        </p:txBody>
      </p:sp>
      <p:sp>
        <p:nvSpPr>
          <p:cNvPr id="10" name="TextBox 9">
            <a:extLst>
              <a:ext uri="{FF2B5EF4-FFF2-40B4-BE49-F238E27FC236}">
                <a16:creationId xmlns:a16="http://schemas.microsoft.com/office/drawing/2014/main" id="{7AB0CAD6-AA66-4F18-8483-0D552324BE0C}"/>
              </a:ext>
            </a:extLst>
          </p:cNvPr>
          <p:cNvSpPr txBox="1"/>
          <p:nvPr/>
        </p:nvSpPr>
        <p:spPr>
          <a:xfrm>
            <a:off x="688063" y="5808327"/>
            <a:ext cx="10990907" cy="523220"/>
          </a:xfrm>
          <a:prstGeom prst="rect">
            <a:avLst/>
          </a:prstGeom>
          <a:noFill/>
        </p:spPr>
        <p:txBody>
          <a:bodyPr wrap="square">
            <a:spAutoFit/>
          </a:bodyPr>
          <a:lstStyle/>
          <a:p>
            <a:pPr algn="ctr"/>
            <a:r>
              <a:rPr lang="en-US" sz="2800" b="0" i="0" dirty="0">
                <a:solidFill>
                  <a:schemeClr val="bg1"/>
                </a:solidFill>
                <a:effectLst/>
                <a:latin typeface="Work Sans" pitchFamily="2" charset="0"/>
              </a:rPr>
              <a:t>Learn to </a:t>
            </a:r>
            <a:r>
              <a:rPr lang="en-US" sz="2800" b="0" i="0" u="sng" dirty="0">
                <a:solidFill>
                  <a:schemeClr val="bg1"/>
                </a:solidFill>
                <a:effectLst/>
                <a:latin typeface="Work Sans" pitchFamily="2" charset="0"/>
              </a:rPr>
              <a:t>fight fear </a:t>
            </a:r>
            <a:r>
              <a:rPr lang="en-US" sz="2800" b="0" i="0" dirty="0">
                <a:solidFill>
                  <a:schemeClr val="bg1"/>
                </a:solidFill>
                <a:effectLst/>
                <a:latin typeface="Work Sans" pitchFamily="2" charset="0"/>
              </a:rPr>
              <a:t>with </a:t>
            </a:r>
            <a:r>
              <a:rPr lang="en-US" sz="2800" b="0" i="0" u="sng" dirty="0">
                <a:solidFill>
                  <a:schemeClr val="bg1"/>
                </a:solidFill>
                <a:effectLst/>
                <a:latin typeface="Work Sans" pitchFamily="2" charset="0"/>
              </a:rPr>
              <a:t>faith</a:t>
            </a:r>
            <a:r>
              <a:rPr lang="en-US" sz="2800" b="0" i="0" dirty="0">
                <a:solidFill>
                  <a:schemeClr val="bg1"/>
                </a:solidFill>
                <a:effectLst/>
                <a:latin typeface="Work Sans" pitchFamily="2" charset="0"/>
              </a:rPr>
              <a:t> that God provides day by day.</a:t>
            </a:r>
            <a:endParaRPr lang="en-US" sz="2800" dirty="0">
              <a:solidFill>
                <a:schemeClr val="bg1"/>
              </a:solidFill>
            </a:endParaRPr>
          </a:p>
        </p:txBody>
      </p:sp>
    </p:spTree>
    <p:extLst>
      <p:ext uri="{BB962C8B-B14F-4D97-AF65-F5344CB8AC3E}">
        <p14:creationId xmlns:p14="http://schemas.microsoft.com/office/powerpoint/2010/main" val="127528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500" fill="hold"/>
                                        <p:tgtEl>
                                          <p:spTgt spid="10"/>
                                        </p:tgtEl>
                                        <p:attrNameLst>
                                          <p:attrName>ppt_w</p:attrName>
                                        </p:attrNameLst>
                                      </p:cBhvr>
                                      <p:tavLst>
                                        <p:tav tm="0">
                                          <p:val>
                                            <p:fltVal val="0"/>
                                          </p:val>
                                        </p:tav>
                                        <p:tav tm="100000">
                                          <p:val>
                                            <p:strVal val="#ppt_w"/>
                                          </p:val>
                                        </p:tav>
                                      </p:tavLst>
                                    </p:anim>
                                    <p:anim calcmode="lin" valueType="num">
                                      <p:cBhvr>
                                        <p:cTn id="18" dur="5500" fill="hold"/>
                                        <p:tgtEl>
                                          <p:spTgt spid="10"/>
                                        </p:tgtEl>
                                        <p:attrNameLst>
                                          <p:attrName>ppt_h</p:attrName>
                                        </p:attrNameLst>
                                      </p:cBhvr>
                                      <p:tavLst>
                                        <p:tav tm="0">
                                          <p:val>
                                            <p:fltVal val="0"/>
                                          </p:val>
                                        </p:tav>
                                        <p:tav tm="100000">
                                          <p:val>
                                            <p:strVal val="#ppt_h"/>
                                          </p:val>
                                        </p:tav>
                                      </p:tavLst>
                                    </p:anim>
                                    <p:animEffect transition="in" filter="fade">
                                      <p:cBhvr>
                                        <p:cTn id="19" dur="5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ADFAF0-7A7D-57C0-9BE1-70B5E4C545FD}"/>
              </a:ext>
            </a:extLst>
          </p:cNvPr>
          <p:cNvSpPr txBox="1"/>
          <p:nvPr/>
        </p:nvSpPr>
        <p:spPr>
          <a:xfrm>
            <a:off x="1121121" y="1702113"/>
            <a:ext cx="9949758" cy="3046988"/>
          </a:xfrm>
          <a:prstGeom prst="rect">
            <a:avLst/>
          </a:prstGeom>
          <a:noFill/>
        </p:spPr>
        <p:txBody>
          <a:bodyPr wrap="square">
            <a:spAutoFit/>
          </a:bodyPr>
          <a:lstStyle/>
          <a:p>
            <a:pPr algn="ctr"/>
            <a:r>
              <a:rPr lang="en-US" sz="4800" b="0" i="0" dirty="0">
                <a:solidFill>
                  <a:schemeClr val="bg1"/>
                </a:solidFill>
                <a:effectLst/>
                <a:latin typeface="Petrona"/>
              </a:rPr>
              <a:t>The kingdom of God is a </a:t>
            </a:r>
            <a:r>
              <a:rPr lang="en-US" sz="4800" b="0" i="0" u="sng" dirty="0">
                <a:solidFill>
                  <a:schemeClr val="bg1"/>
                </a:solidFill>
                <a:effectLst/>
                <a:latin typeface="Petrona"/>
              </a:rPr>
              <a:t>very different </a:t>
            </a:r>
            <a:r>
              <a:rPr lang="en-US" sz="4800" b="0" i="0" dirty="0">
                <a:solidFill>
                  <a:schemeClr val="bg1"/>
                </a:solidFill>
                <a:effectLst/>
                <a:latin typeface="Petrona"/>
              </a:rPr>
              <a:t>place than the </a:t>
            </a:r>
            <a:r>
              <a:rPr lang="en-US" sz="4800" b="0" i="0" u="sng" dirty="0">
                <a:solidFill>
                  <a:schemeClr val="bg1"/>
                </a:solidFill>
                <a:effectLst/>
                <a:latin typeface="Petrona"/>
              </a:rPr>
              <a:t>kingdom of the world </a:t>
            </a:r>
            <a:r>
              <a:rPr lang="en-US" sz="4800" b="0" i="0" dirty="0">
                <a:solidFill>
                  <a:schemeClr val="bg1"/>
                </a:solidFill>
                <a:effectLst/>
                <a:latin typeface="Petrona"/>
              </a:rPr>
              <a:t>and the </a:t>
            </a:r>
            <a:r>
              <a:rPr lang="en-US" sz="4800" b="0" i="0" u="sng" dirty="0">
                <a:solidFill>
                  <a:schemeClr val="bg1"/>
                </a:solidFill>
                <a:effectLst/>
                <a:latin typeface="Petrona"/>
              </a:rPr>
              <a:t>wilderness</a:t>
            </a:r>
            <a:r>
              <a:rPr lang="en-US" sz="4800" b="0" i="0" dirty="0">
                <a:solidFill>
                  <a:schemeClr val="bg1"/>
                </a:solidFill>
                <a:effectLst/>
                <a:latin typeface="Petrona"/>
              </a:rPr>
              <a:t> is the place where it all </a:t>
            </a:r>
            <a:r>
              <a:rPr lang="en-US" sz="4800" b="0" i="0" u="sng" dirty="0">
                <a:solidFill>
                  <a:schemeClr val="bg1"/>
                </a:solidFill>
                <a:effectLst/>
                <a:latin typeface="Petrona"/>
              </a:rPr>
              <a:t>gets sorted out</a:t>
            </a:r>
            <a:endParaRPr lang="en-US" sz="4800" u="sng" dirty="0">
              <a:solidFill>
                <a:schemeClr val="bg1"/>
              </a:solidFill>
            </a:endParaRPr>
          </a:p>
        </p:txBody>
      </p:sp>
      <p:sp>
        <p:nvSpPr>
          <p:cNvPr id="5" name="TextBox 4">
            <a:extLst>
              <a:ext uri="{FF2B5EF4-FFF2-40B4-BE49-F238E27FC236}">
                <a16:creationId xmlns:a16="http://schemas.microsoft.com/office/drawing/2014/main" id="{2BACA5AC-96D5-0FDD-6C91-769E512B4137}"/>
              </a:ext>
            </a:extLst>
          </p:cNvPr>
          <p:cNvSpPr txBox="1"/>
          <p:nvPr/>
        </p:nvSpPr>
        <p:spPr>
          <a:xfrm>
            <a:off x="886121" y="5396001"/>
            <a:ext cx="10501458" cy="707886"/>
          </a:xfrm>
          <a:prstGeom prst="rect">
            <a:avLst/>
          </a:prstGeom>
          <a:noFill/>
        </p:spPr>
        <p:txBody>
          <a:bodyPr wrap="square">
            <a:spAutoFit/>
          </a:bodyPr>
          <a:lstStyle/>
          <a:p>
            <a:r>
              <a:rPr lang="en-US" sz="4000" b="0" i="0" dirty="0">
                <a:solidFill>
                  <a:schemeClr val="bg1"/>
                </a:solidFill>
                <a:effectLst/>
                <a:latin typeface="Helvetica Neue"/>
              </a:rPr>
              <a:t>The things of this earth are truly temporary. </a:t>
            </a:r>
            <a:endParaRPr lang="en-US" sz="4000" dirty="0">
              <a:solidFill>
                <a:schemeClr val="bg1"/>
              </a:solidFill>
            </a:endParaRPr>
          </a:p>
        </p:txBody>
      </p:sp>
    </p:spTree>
    <p:extLst>
      <p:ext uri="{BB962C8B-B14F-4D97-AF65-F5344CB8AC3E}">
        <p14:creationId xmlns:p14="http://schemas.microsoft.com/office/powerpoint/2010/main" val="330776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430EF8-167B-2053-AD56-94E411367522}"/>
              </a:ext>
            </a:extLst>
          </p:cNvPr>
          <p:cNvSpPr txBox="1"/>
          <p:nvPr/>
        </p:nvSpPr>
        <p:spPr>
          <a:xfrm>
            <a:off x="113122" y="1035759"/>
            <a:ext cx="11698664" cy="4031873"/>
          </a:xfrm>
          <a:prstGeom prst="rect">
            <a:avLst/>
          </a:prstGeom>
          <a:noFill/>
        </p:spPr>
        <p:txBody>
          <a:bodyPr wrap="square">
            <a:spAutoFit/>
          </a:bodyPr>
          <a:lstStyle/>
          <a:p>
            <a:pPr algn="ctr"/>
            <a:r>
              <a:rPr lang="en-US" sz="3200" b="0" i="0" dirty="0">
                <a:solidFill>
                  <a:schemeClr val="bg1"/>
                </a:solidFill>
                <a:effectLst/>
                <a:latin typeface="Helvetica Neue"/>
              </a:rPr>
              <a:t>No matter what </a:t>
            </a:r>
            <a:r>
              <a:rPr lang="en-US" sz="3200" b="0" i="1" dirty="0">
                <a:solidFill>
                  <a:schemeClr val="bg1"/>
                </a:solidFill>
                <a:effectLst/>
                <a:latin typeface="Helvetica Neue"/>
              </a:rPr>
              <a:t>thing</a:t>
            </a:r>
            <a:r>
              <a:rPr lang="en-US" sz="3200" b="0" i="0" dirty="0">
                <a:solidFill>
                  <a:schemeClr val="bg1"/>
                </a:solidFill>
                <a:effectLst/>
                <a:latin typeface="Helvetica Neue"/>
              </a:rPr>
              <a:t> you think will give you give you pleasure, happiness, or security that </a:t>
            </a:r>
            <a:r>
              <a:rPr lang="en-US" sz="3200" b="0" i="1" dirty="0">
                <a:solidFill>
                  <a:schemeClr val="bg1"/>
                </a:solidFill>
                <a:effectLst/>
                <a:latin typeface="Helvetica Neue"/>
              </a:rPr>
              <a:t>thing</a:t>
            </a:r>
            <a:r>
              <a:rPr lang="en-US" sz="3200" b="0" i="0" dirty="0">
                <a:solidFill>
                  <a:schemeClr val="bg1"/>
                </a:solidFill>
                <a:effectLst/>
                <a:latin typeface="Helvetica Neue"/>
              </a:rPr>
              <a:t> won’t last.  Automobiles breakdown, houses fall apart, clothes wear, tear, and fade.  Eyesight grows weak, muscles atrophy, bones become brittle, unstable, and break.  You can chase after the things of this world, horde them, sacrifice your relationship with your God to get them, but in the end the things of this earth, all of them, turn into MAGGOTS. </a:t>
            </a:r>
            <a:endParaRPr lang="en-US" sz="3200" dirty="0">
              <a:solidFill>
                <a:schemeClr val="bg1"/>
              </a:solidFill>
            </a:endParaRPr>
          </a:p>
        </p:txBody>
      </p:sp>
    </p:spTree>
    <p:extLst>
      <p:ext uri="{BB962C8B-B14F-4D97-AF65-F5344CB8AC3E}">
        <p14:creationId xmlns:p14="http://schemas.microsoft.com/office/powerpoint/2010/main" val="243963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D4AD66-BD48-6850-FB1B-BD2217CFC759}"/>
              </a:ext>
            </a:extLst>
          </p:cNvPr>
          <p:cNvSpPr txBox="1"/>
          <p:nvPr/>
        </p:nvSpPr>
        <p:spPr>
          <a:xfrm>
            <a:off x="273377" y="744965"/>
            <a:ext cx="11349872" cy="1569660"/>
          </a:xfrm>
          <a:prstGeom prst="rect">
            <a:avLst/>
          </a:prstGeom>
          <a:noFill/>
        </p:spPr>
        <p:txBody>
          <a:bodyPr wrap="square">
            <a:spAutoFit/>
          </a:bodyPr>
          <a:lstStyle/>
          <a:p>
            <a:pPr algn="ctr"/>
            <a:r>
              <a:rPr lang="en-US" sz="3200" b="0" i="0" dirty="0">
                <a:solidFill>
                  <a:schemeClr val="bg1"/>
                </a:solidFill>
                <a:effectLst/>
                <a:latin typeface="Helvetica Neue"/>
              </a:rPr>
              <a:t>Our God  gives manna and maggots to provide for the physical and spiritual needs of His people. </a:t>
            </a:r>
          </a:p>
          <a:p>
            <a:pPr algn="ctr"/>
            <a:r>
              <a:rPr lang="en-US" sz="3200" b="0" i="0" dirty="0">
                <a:solidFill>
                  <a:schemeClr val="bg1"/>
                </a:solidFill>
                <a:effectLst/>
                <a:latin typeface="Helvetica Neue"/>
              </a:rPr>
              <a:t> But God has still more to give.</a:t>
            </a:r>
            <a:endParaRPr lang="en-US" sz="3200" dirty="0">
              <a:solidFill>
                <a:schemeClr val="bg1"/>
              </a:solidFill>
            </a:endParaRPr>
          </a:p>
        </p:txBody>
      </p:sp>
      <p:sp>
        <p:nvSpPr>
          <p:cNvPr id="5" name="TextBox 4">
            <a:extLst>
              <a:ext uri="{FF2B5EF4-FFF2-40B4-BE49-F238E27FC236}">
                <a16:creationId xmlns:a16="http://schemas.microsoft.com/office/drawing/2014/main" id="{F05146E1-9E99-5382-F6F4-94FBA5EE5C14}"/>
              </a:ext>
            </a:extLst>
          </p:cNvPr>
          <p:cNvSpPr txBox="1"/>
          <p:nvPr/>
        </p:nvSpPr>
        <p:spPr>
          <a:xfrm>
            <a:off x="480765" y="2736502"/>
            <a:ext cx="11425287" cy="1384995"/>
          </a:xfrm>
          <a:prstGeom prst="rect">
            <a:avLst/>
          </a:prstGeom>
          <a:noFill/>
        </p:spPr>
        <p:txBody>
          <a:bodyPr wrap="square">
            <a:spAutoFit/>
          </a:bodyPr>
          <a:lstStyle/>
          <a:p>
            <a:pPr algn="ctr"/>
            <a:r>
              <a:rPr lang="en-US" sz="2800" i="0" dirty="0">
                <a:solidFill>
                  <a:schemeClr val="bg1"/>
                </a:solidFill>
                <a:effectLst/>
                <a:latin typeface="Helvetica Neue"/>
              </a:rPr>
              <a:t>Moses told the Israelites, “29 the LORD has given you the Sabbath; that is why on the sixth day he gives you bread for two days. Everyone is to stay where he is on the seventh day; no one is to go out.”</a:t>
            </a:r>
            <a:endParaRPr lang="en-US" sz="2800" dirty="0">
              <a:solidFill>
                <a:schemeClr val="bg1"/>
              </a:solidFill>
            </a:endParaRPr>
          </a:p>
        </p:txBody>
      </p:sp>
      <p:sp>
        <p:nvSpPr>
          <p:cNvPr id="7" name="TextBox 6">
            <a:extLst>
              <a:ext uri="{FF2B5EF4-FFF2-40B4-BE49-F238E27FC236}">
                <a16:creationId xmlns:a16="http://schemas.microsoft.com/office/drawing/2014/main" id="{A5C6E652-D533-78F2-B3DD-7B2E47A75E0C}"/>
              </a:ext>
            </a:extLst>
          </p:cNvPr>
          <p:cNvSpPr txBox="1"/>
          <p:nvPr/>
        </p:nvSpPr>
        <p:spPr>
          <a:xfrm>
            <a:off x="1074656" y="4543374"/>
            <a:ext cx="9879291" cy="1384995"/>
          </a:xfrm>
          <a:prstGeom prst="rect">
            <a:avLst/>
          </a:prstGeom>
          <a:noFill/>
        </p:spPr>
        <p:txBody>
          <a:bodyPr wrap="square">
            <a:spAutoFit/>
          </a:bodyPr>
          <a:lstStyle/>
          <a:p>
            <a:pPr algn="ctr"/>
            <a:r>
              <a:rPr lang="en-US" sz="2800" b="0" i="0" dirty="0">
                <a:solidFill>
                  <a:schemeClr val="bg1"/>
                </a:solidFill>
                <a:effectLst/>
                <a:latin typeface="Helvetica Neue"/>
              </a:rPr>
              <a:t>The Sabbath was to be a day of rest; a day when the people of God paused in their pursuit of manna and learned about their Messiah.  </a:t>
            </a:r>
            <a:endParaRPr lang="en-US" sz="2800" dirty="0">
              <a:solidFill>
                <a:schemeClr val="bg1"/>
              </a:solidFill>
            </a:endParaRPr>
          </a:p>
        </p:txBody>
      </p:sp>
    </p:spTree>
    <p:extLst>
      <p:ext uri="{BB962C8B-B14F-4D97-AF65-F5344CB8AC3E}">
        <p14:creationId xmlns:p14="http://schemas.microsoft.com/office/powerpoint/2010/main" val="1836408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500" fill="hold"/>
                                        <p:tgtEl>
                                          <p:spTgt spid="3"/>
                                        </p:tgtEl>
                                        <p:attrNameLst>
                                          <p:attrName>ppt_w</p:attrName>
                                        </p:attrNameLst>
                                      </p:cBhvr>
                                      <p:tavLst>
                                        <p:tav tm="0">
                                          <p:val>
                                            <p:fltVal val="0"/>
                                          </p:val>
                                        </p:tav>
                                        <p:tav tm="100000">
                                          <p:val>
                                            <p:strVal val="#ppt_w"/>
                                          </p:val>
                                        </p:tav>
                                      </p:tavLst>
                                    </p:anim>
                                    <p:anim calcmode="lin" valueType="num">
                                      <p:cBhvr>
                                        <p:cTn id="8" dur="3500" fill="hold"/>
                                        <p:tgtEl>
                                          <p:spTgt spid="3"/>
                                        </p:tgtEl>
                                        <p:attrNameLst>
                                          <p:attrName>ppt_h</p:attrName>
                                        </p:attrNameLst>
                                      </p:cBhvr>
                                      <p:tavLst>
                                        <p:tav tm="0">
                                          <p:val>
                                            <p:fltVal val="0"/>
                                          </p:val>
                                        </p:tav>
                                        <p:tav tm="100000">
                                          <p:val>
                                            <p:strVal val="#ppt_h"/>
                                          </p:val>
                                        </p:tav>
                                      </p:tavLst>
                                    </p:anim>
                                    <p:animEffect transition="in" filter="fade">
                                      <p:cBhvr>
                                        <p:cTn id="9" dur="3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3500" fill="hold"/>
                                        <p:tgtEl>
                                          <p:spTgt spid="5"/>
                                        </p:tgtEl>
                                        <p:attrNameLst>
                                          <p:attrName>ppt_w</p:attrName>
                                        </p:attrNameLst>
                                      </p:cBhvr>
                                      <p:tavLst>
                                        <p:tav tm="0">
                                          <p:val>
                                            <p:fltVal val="0"/>
                                          </p:val>
                                        </p:tav>
                                        <p:tav tm="100000">
                                          <p:val>
                                            <p:strVal val="#ppt_w"/>
                                          </p:val>
                                        </p:tav>
                                      </p:tavLst>
                                    </p:anim>
                                    <p:anim calcmode="lin" valueType="num">
                                      <p:cBhvr>
                                        <p:cTn id="15" dur="3500" fill="hold"/>
                                        <p:tgtEl>
                                          <p:spTgt spid="5"/>
                                        </p:tgtEl>
                                        <p:attrNameLst>
                                          <p:attrName>ppt_h</p:attrName>
                                        </p:attrNameLst>
                                      </p:cBhvr>
                                      <p:tavLst>
                                        <p:tav tm="0">
                                          <p:val>
                                            <p:fltVal val="0"/>
                                          </p:val>
                                        </p:tav>
                                        <p:tav tm="100000">
                                          <p:val>
                                            <p:strVal val="#ppt_h"/>
                                          </p:val>
                                        </p:tav>
                                      </p:tavLst>
                                    </p:anim>
                                    <p:animEffect transition="in" filter="fade">
                                      <p:cBhvr>
                                        <p:cTn id="16" dur="3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3000" fill="hold"/>
                                        <p:tgtEl>
                                          <p:spTgt spid="7"/>
                                        </p:tgtEl>
                                        <p:attrNameLst>
                                          <p:attrName>ppt_w</p:attrName>
                                        </p:attrNameLst>
                                      </p:cBhvr>
                                      <p:tavLst>
                                        <p:tav tm="0">
                                          <p:val>
                                            <p:fltVal val="0"/>
                                          </p:val>
                                        </p:tav>
                                        <p:tav tm="100000">
                                          <p:val>
                                            <p:strVal val="#ppt_w"/>
                                          </p:val>
                                        </p:tav>
                                      </p:tavLst>
                                    </p:anim>
                                    <p:anim calcmode="lin" valueType="num">
                                      <p:cBhvr>
                                        <p:cTn id="22" dur="3000" fill="hold"/>
                                        <p:tgtEl>
                                          <p:spTgt spid="7"/>
                                        </p:tgtEl>
                                        <p:attrNameLst>
                                          <p:attrName>ppt_h</p:attrName>
                                        </p:attrNameLst>
                                      </p:cBhvr>
                                      <p:tavLst>
                                        <p:tav tm="0">
                                          <p:val>
                                            <p:fltVal val="0"/>
                                          </p:val>
                                        </p:tav>
                                        <p:tav tm="100000">
                                          <p:val>
                                            <p:strVal val="#ppt_h"/>
                                          </p:val>
                                        </p:tav>
                                      </p:tavLst>
                                    </p:anim>
                                    <p:animEffect transition="in" filter="fade">
                                      <p:cBhvr>
                                        <p:cTn id="23"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048035-2539-BFF9-9A2D-7CB251E3BFBD}"/>
              </a:ext>
            </a:extLst>
          </p:cNvPr>
          <p:cNvSpPr txBox="1"/>
          <p:nvPr/>
        </p:nvSpPr>
        <p:spPr>
          <a:xfrm>
            <a:off x="2839706" y="0"/>
            <a:ext cx="5750351" cy="1107996"/>
          </a:xfrm>
          <a:prstGeom prst="rect">
            <a:avLst/>
          </a:prstGeom>
          <a:noFill/>
        </p:spPr>
        <p:txBody>
          <a:bodyPr wrap="square" rtlCol="0">
            <a:spAutoFit/>
          </a:bodyPr>
          <a:lstStyle/>
          <a:p>
            <a:pPr algn="ctr"/>
            <a:r>
              <a:rPr lang="en-US" sz="6600" dirty="0">
                <a:solidFill>
                  <a:schemeClr val="bg1"/>
                </a:solidFill>
              </a:rPr>
              <a:t>Homework</a:t>
            </a:r>
          </a:p>
        </p:txBody>
      </p:sp>
      <p:sp>
        <p:nvSpPr>
          <p:cNvPr id="3" name="TextBox 2">
            <a:extLst>
              <a:ext uri="{FF2B5EF4-FFF2-40B4-BE49-F238E27FC236}">
                <a16:creationId xmlns:a16="http://schemas.microsoft.com/office/drawing/2014/main" id="{D8367E07-5AFE-1676-C174-48B1940E5A7F}"/>
              </a:ext>
            </a:extLst>
          </p:cNvPr>
          <p:cNvSpPr txBox="1"/>
          <p:nvPr/>
        </p:nvSpPr>
        <p:spPr>
          <a:xfrm>
            <a:off x="205382" y="-87026"/>
            <a:ext cx="11018998" cy="5755422"/>
          </a:xfrm>
          <a:prstGeom prst="rect">
            <a:avLst/>
          </a:prstGeom>
          <a:noFill/>
        </p:spPr>
        <p:txBody>
          <a:bodyPr wrap="square" rtlCol="0">
            <a:spAutoFit/>
          </a:bodyPr>
          <a:lstStyle/>
          <a:p>
            <a:pPr algn="ctr"/>
            <a:r>
              <a:rPr lang="en-US" sz="3200" dirty="0">
                <a:solidFill>
                  <a:schemeClr val="bg1"/>
                </a:solidFill>
              </a:rPr>
              <a:t> </a:t>
            </a:r>
          </a:p>
          <a:p>
            <a:pPr algn="ctr"/>
            <a:br>
              <a:rPr lang="en-US" sz="4800" dirty="0">
                <a:solidFill>
                  <a:schemeClr val="bg1"/>
                </a:solidFill>
              </a:rPr>
            </a:br>
            <a:r>
              <a:rPr lang="en-US" sz="4800" dirty="0">
                <a:solidFill>
                  <a:schemeClr val="bg1"/>
                </a:solidFill>
              </a:rPr>
              <a:t> This week as we move into the Christmas Season of giving, recognize  the manna in your life.</a:t>
            </a:r>
          </a:p>
          <a:p>
            <a:pPr algn="ctr"/>
            <a:r>
              <a:rPr lang="en-US" sz="4800" dirty="0">
                <a:solidFill>
                  <a:schemeClr val="bg1"/>
                </a:solidFill>
              </a:rPr>
              <a:t> Do you hoard away material things or do you  give away material things knowing God provides our every need every day   </a:t>
            </a:r>
          </a:p>
        </p:txBody>
      </p:sp>
      <p:sp>
        <p:nvSpPr>
          <p:cNvPr id="4" name="TextBox 3">
            <a:extLst>
              <a:ext uri="{FF2B5EF4-FFF2-40B4-BE49-F238E27FC236}">
                <a16:creationId xmlns:a16="http://schemas.microsoft.com/office/drawing/2014/main" id="{0C9A0694-AE13-33DE-42E7-CCB3EAF5A96A}"/>
              </a:ext>
            </a:extLst>
          </p:cNvPr>
          <p:cNvSpPr txBox="1"/>
          <p:nvPr/>
        </p:nvSpPr>
        <p:spPr>
          <a:xfrm>
            <a:off x="76549" y="5910606"/>
            <a:ext cx="12115451" cy="584775"/>
          </a:xfrm>
          <a:prstGeom prst="rect">
            <a:avLst/>
          </a:prstGeom>
          <a:noFill/>
        </p:spPr>
        <p:txBody>
          <a:bodyPr wrap="square" rtlCol="0">
            <a:spAutoFit/>
          </a:bodyPr>
          <a:lstStyle/>
          <a:p>
            <a:r>
              <a:rPr lang="en-US" sz="3200" dirty="0">
                <a:solidFill>
                  <a:schemeClr val="bg1"/>
                </a:solidFill>
              </a:rPr>
              <a:t>How could you provide and be blessing in someone's life this week?</a:t>
            </a:r>
          </a:p>
        </p:txBody>
      </p:sp>
    </p:spTree>
    <p:extLst>
      <p:ext uri="{BB962C8B-B14F-4D97-AF65-F5344CB8AC3E}">
        <p14:creationId xmlns:p14="http://schemas.microsoft.com/office/powerpoint/2010/main" val="27473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80">
                                          <p:stCondLst>
                                            <p:cond delay="0"/>
                                          </p:stCondLst>
                                        </p:cTn>
                                        <p:tgtEl>
                                          <p:spTgt spid="4"/>
                                        </p:tgtEl>
                                      </p:cBhvr>
                                    </p:animEffect>
                                    <p:anim calcmode="lin" valueType="num">
                                      <p:cBhvr>
                                        <p:cTn id="1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3" dur="26">
                                          <p:stCondLst>
                                            <p:cond delay="650"/>
                                          </p:stCondLst>
                                        </p:cTn>
                                        <p:tgtEl>
                                          <p:spTgt spid="4"/>
                                        </p:tgtEl>
                                      </p:cBhvr>
                                      <p:to x="100000" y="60000"/>
                                    </p:animScale>
                                    <p:animScale>
                                      <p:cBhvr>
                                        <p:cTn id="24" dur="166" decel="50000">
                                          <p:stCondLst>
                                            <p:cond delay="676"/>
                                          </p:stCondLst>
                                        </p:cTn>
                                        <p:tgtEl>
                                          <p:spTgt spid="4"/>
                                        </p:tgtEl>
                                      </p:cBhvr>
                                      <p:to x="100000" y="100000"/>
                                    </p:animScale>
                                    <p:animScale>
                                      <p:cBhvr>
                                        <p:cTn id="25" dur="26">
                                          <p:stCondLst>
                                            <p:cond delay="1312"/>
                                          </p:stCondLst>
                                        </p:cTn>
                                        <p:tgtEl>
                                          <p:spTgt spid="4"/>
                                        </p:tgtEl>
                                      </p:cBhvr>
                                      <p:to x="100000" y="80000"/>
                                    </p:animScale>
                                    <p:animScale>
                                      <p:cBhvr>
                                        <p:cTn id="26" dur="166" decel="50000">
                                          <p:stCondLst>
                                            <p:cond delay="1338"/>
                                          </p:stCondLst>
                                        </p:cTn>
                                        <p:tgtEl>
                                          <p:spTgt spid="4"/>
                                        </p:tgtEl>
                                      </p:cBhvr>
                                      <p:to x="100000" y="100000"/>
                                    </p:animScale>
                                    <p:animScale>
                                      <p:cBhvr>
                                        <p:cTn id="27" dur="26">
                                          <p:stCondLst>
                                            <p:cond delay="1642"/>
                                          </p:stCondLst>
                                        </p:cTn>
                                        <p:tgtEl>
                                          <p:spTgt spid="4"/>
                                        </p:tgtEl>
                                      </p:cBhvr>
                                      <p:to x="100000" y="90000"/>
                                    </p:animScale>
                                    <p:animScale>
                                      <p:cBhvr>
                                        <p:cTn id="28" dur="166" decel="50000">
                                          <p:stCondLst>
                                            <p:cond delay="1668"/>
                                          </p:stCondLst>
                                        </p:cTn>
                                        <p:tgtEl>
                                          <p:spTgt spid="4"/>
                                        </p:tgtEl>
                                      </p:cBhvr>
                                      <p:to x="100000" y="100000"/>
                                    </p:animScale>
                                    <p:animScale>
                                      <p:cBhvr>
                                        <p:cTn id="29" dur="26">
                                          <p:stCondLst>
                                            <p:cond delay="1808"/>
                                          </p:stCondLst>
                                        </p:cTn>
                                        <p:tgtEl>
                                          <p:spTgt spid="4"/>
                                        </p:tgtEl>
                                      </p:cBhvr>
                                      <p:to x="100000" y="95000"/>
                                    </p:animScale>
                                    <p:animScale>
                                      <p:cBhvr>
                                        <p:cTn id="3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599661" y="1137042"/>
            <a:ext cx="10992678" cy="1107996"/>
          </a:xfrm>
          <a:prstGeom prst="rect">
            <a:avLst/>
          </a:prstGeom>
          <a:noFill/>
        </p:spPr>
        <p:txBody>
          <a:bodyPr wrap="square">
            <a:spAutoFit/>
          </a:bodyPr>
          <a:lstStyle/>
          <a:p>
            <a:pPr algn="ctr"/>
            <a:r>
              <a:rPr lang="en-US" sz="6600" b="1" dirty="0">
                <a:solidFill>
                  <a:schemeClr val="bg1"/>
                </a:solidFill>
              </a:rPr>
              <a:t> Maggots in the Manna! </a:t>
            </a:r>
          </a:p>
        </p:txBody>
      </p:sp>
      <p:sp>
        <p:nvSpPr>
          <p:cNvPr id="2" name="TextBox 1">
            <a:extLst>
              <a:ext uri="{FF2B5EF4-FFF2-40B4-BE49-F238E27FC236}">
                <a16:creationId xmlns:a16="http://schemas.microsoft.com/office/drawing/2014/main" id="{49EA61D6-F82D-DAFD-87F9-5037C5B54C9F}"/>
              </a:ext>
            </a:extLst>
          </p:cNvPr>
          <p:cNvSpPr txBox="1"/>
          <p:nvPr/>
        </p:nvSpPr>
        <p:spPr>
          <a:xfrm>
            <a:off x="2340258" y="5336237"/>
            <a:ext cx="6976012" cy="769441"/>
          </a:xfrm>
          <a:prstGeom prst="rect">
            <a:avLst/>
          </a:prstGeom>
          <a:noFill/>
        </p:spPr>
        <p:txBody>
          <a:bodyPr wrap="none" rtlCol="0">
            <a:spAutoFit/>
          </a:bodyPr>
          <a:lstStyle/>
          <a:p>
            <a:r>
              <a:rPr lang="en-US" sz="4400" dirty="0">
                <a:solidFill>
                  <a:schemeClr val="bg1"/>
                </a:solidFill>
              </a:rPr>
              <a:t>Pastor Richard “Rico” Tubbs</a:t>
            </a:r>
          </a:p>
        </p:txBody>
      </p:sp>
      <p:sp>
        <p:nvSpPr>
          <p:cNvPr id="4" name="TextBox 3">
            <a:extLst>
              <a:ext uri="{FF2B5EF4-FFF2-40B4-BE49-F238E27FC236}">
                <a16:creationId xmlns:a16="http://schemas.microsoft.com/office/drawing/2014/main" id="{7F9B16AB-90B5-2D17-D434-52AFB9FF6210}"/>
              </a:ext>
            </a:extLst>
          </p:cNvPr>
          <p:cNvSpPr txBox="1"/>
          <p:nvPr/>
        </p:nvSpPr>
        <p:spPr>
          <a:xfrm>
            <a:off x="2523749" y="2915216"/>
            <a:ext cx="6609029" cy="1446550"/>
          </a:xfrm>
          <a:prstGeom prst="rect">
            <a:avLst/>
          </a:prstGeom>
          <a:noFill/>
        </p:spPr>
        <p:txBody>
          <a:bodyPr wrap="square" rtlCol="0">
            <a:spAutoFit/>
          </a:bodyPr>
          <a:lstStyle/>
          <a:p>
            <a:pPr algn="ctr"/>
            <a:r>
              <a:rPr lang="en-US" sz="8800" b="1" dirty="0">
                <a:solidFill>
                  <a:schemeClr val="bg1"/>
                </a:solidFill>
              </a:rPr>
              <a:t>Trust vs Fear</a:t>
            </a:r>
          </a:p>
        </p:txBody>
      </p:sp>
    </p:spTree>
    <p:extLst>
      <p:ext uri="{BB962C8B-B14F-4D97-AF65-F5344CB8AC3E}">
        <p14:creationId xmlns:p14="http://schemas.microsoft.com/office/powerpoint/2010/main" val="30610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in)">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8590B2-D6C6-4B35-9FF4-168E4228328C}"/>
              </a:ext>
            </a:extLst>
          </p:cNvPr>
          <p:cNvSpPr txBox="1"/>
          <p:nvPr/>
        </p:nvSpPr>
        <p:spPr>
          <a:xfrm>
            <a:off x="6642981" y="0"/>
            <a:ext cx="6097508" cy="584775"/>
          </a:xfrm>
          <a:prstGeom prst="rect">
            <a:avLst/>
          </a:prstGeom>
          <a:noFill/>
        </p:spPr>
        <p:txBody>
          <a:bodyPr wrap="square">
            <a:spAutoFit/>
          </a:bodyPr>
          <a:lstStyle/>
          <a:p>
            <a:pPr algn="ctr"/>
            <a:r>
              <a:rPr lang="en-US" sz="3200" b="1" cap="all" dirty="0">
                <a:solidFill>
                  <a:schemeClr val="bg1"/>
                </a:solidFill>
              </a:rPr>
              <a:t>Exodus 16 </a:t>
            </a:r>
          </a:p>
        </p:txBody>
      </p:sp>
      <p:sp>
        <p:nvSpPr>
          <p:cNvPr id="4" name="TextBox 3">
            <a:extLst>
              <a:ext uri="{FF2B5EF4-FFF2-40B4-BE49-F238E27FC236}">
                <a16:creationId xmlns:a16="http://schemas.microsoft.com/office/drawing/2014/main" id="{80608EFF-D0D6-0438-58DD-FB5305F4C844}"/>
              </a:ext>
            </a:extLst>
          </p:cNvPr>
          <p:cNvSpPr txBox="1"/>
          <p:nvPr/>
        </p:nvSpPr>
        <p:spPr>
          <a:xfrm>
            <a:off x="162962" y="416312"/>
            <a:ext cx="11310042" cy="6555641"/>
          </a:xfrm>
          <a:prstGeom prst="rect">
            <a:avLst/>
          </a:prstGeom>
          <a:noFill/>
        </p:spPr>
        <p:txBody>
          <a:bodyPr wrap="square">
            <a:spAutoFit/>
          </a:bodyPr>
          <a:lstStyle/>
          <a:p>
            <a:pPr algn="l"/>
            <a:r>
              <a:rPr lang="en-US" sz="1200" b="1" i="0" dirty="0">
                <a:solidFill>
                  <a:schemeClr val="bg1"/>
                </a:solidFill>
                <a:effectLst/>
                <a:latin typeface="system-ui"/>
              </a:rPr>
              <a:t>16 </a:t>
            </a:r>
            <a:r>
              <a:rPr lang="en-US" sz="1200" b="0" i="0" dirty="0">
                <a:solidFill>
                  <a:schemeClr val="bg1"/>
                </a:solidFill>
                <a:effectLst/>
                <a:latin typeface="system-ui"/>
              </a:rPr>
              <a:t>The whole Israelite community set out from Elim and came to the Desert of Sin, which is between Elim and Sinai, on the fifteenth day of the second month after they had come out of Egypt. </a:t>
            </a:r>
            <a:r>
              <a:rPr lang="en-US" sz="1200" b="1" i="0" baseline="30000" dirty="0">
                <a:solidFill>
                  <a:schemeClr val="bg1"/>
                </a:solidFill>
                <a:effectLst/>
                <a:latin typeface="system-ui"/>
              </a:rPr>
              <a:t>2 </a:t>
            </a:r>
            <a:r>
              <a:rPr lang="en-US" sz="1200" b="0" i="0" dirty="0">
                <a:solidFill>
                  <a:schemeClr val="bg1"/>
                </a:solidFill>
                <a:effectLst/>
                <a:latin typeface="system-ui"/>
              </a:rPr>
              <a:t>In the desert the whole community grumbled against Moses and Aaron. </a:t>
            </a:r>
            <a:r>
              <a:rPr lang="en-US" sz="1200" b="1" i="0" baseline="30000" dirty="0">
                <a:solidFill>
                  <a:schemeClr val="bg1"/>
                </a:solidFill>
                <a:effectLst/>
                <a:latin typeface="system-ui"/>
              </a:rPr>
              <a:t>3 </a:t>
            </a:r>
            <a:r>
              <a:rPr lang="en-US" sz="1200" b="0" i="0" dirty="0">
                <a:solidFill>
                  <a:schemeClr val="bg1"/>
                </a:solidFill>
                <a:effectLst/>
                <a:latin typeface="system-ui"/>
              </a:rPr>
              <a:t>The Israelites said to them, “If only we had died by the </a:t>
            </a:r>
            <a:r>
              <a:rPr lang="en-US" sz="1200" b="0" i="0" cap="small" dirty="0">
                <a:solidFill>
                  <a:schemeClr val="bg1"/>
                </a:solidFill>
                <a:effectLst/>
                <a:latin typeface="system-ui"/>
              </a:rPr>
              <a:t>Lord</a:t>
            </a:r>
            <a:r>
              <a:rPr lang="en-US" sz="1200" b="0" i="0" dirty="0">
                <a:solidFill>
                  <a:schemeClr val="bg1"/>
                </a:solidFill>
                <a:effectLst/>
                <a:latin typeface="system-ui"/>
              </a:rPr>
              <a:t>’s hand in Egypt! There we sat around pots of meat and ate all the food we wanted, but you have brought us out into this desert to starve this entire assembly to death.”</a:t>
            </a:r>
          </a:p>
          <a:p>
            <a:pPr algn="l"/>
            <a:r>
              <a:rPr lang="en-US" sz="1200" b="1" i="0" baseline="30000" dirty="0">
                <a:solidFill>
                  <a:schemeClr val="bg1"/>
                </a:solidFill>
                <a:effectLst/>
                <a:latin typeface="system-ui"/>
              </a:rPr>
              <a:t>4 </a:t>
            </a:r>
            <a:r>
              <a:rPr lang="en-US" sz="1200" b="0" i="0" dirty="0">
                <a:solidFill>
                  <a:schemeClr val="bg1"/>
                </a:solidFill>
                <a:effectLst/>
                <a:latin typeface="system-ui"/>
              </a:rPr>
              <a:t>Then the </a:t>
            </a:r>
            <a:r>
              <a:rPr lang="en-US" sz="1200" b="0" i="0" cap="small" dirty="0">
                <a:solidFill>
                  <a:schemeClr val="bg1"/>
                </a:solidFill>
                <a:effectLst/>
                <a:latin typeface="system-ui"/>
              </a:rPr>
              <a:t>Lord</a:t>
            </a:r>
            <a:r>
              <a:rPr lang="en-US" sz="1200" b="0" i="0" dirty="0">
                <a:solidFill>
                  <a:schemeClr val="bg1"/>
                </a:solidFill>
                <a:effectLst/>
                <a:latin typeface="system-ui"/>
              </a:rPr>
              <a:t> said to Moses, “I will rain down bread from heaven for you. The people are to go out each day and gather enough for that day. In this way I will test them and see whether they will follow my instructions. </a:t>
            </a:r>
            <a:r>
              <a:rPr lang="en-US" sz="1200" b="1" i="0" baseline="30000" dirty="0">
                <a:solidFill>
                  <a:schemeClr val="bg1"/>
                </a:solidFill>
                <a:effectLst/>
                <a:latin typeface="system-ui"/>
              </a:rPr>
              <a:t>5 </a:t>
            </a:r>
            <a:r>
              <a:rPr lang="en-US" sz="1200" b="0" i="0" dirty="0">
                <a:solidFill>
                  <a:schemeClr val="bg1"/>
                </a:solidFill>
                <a:effectLst/>
                <a:latin typeface="system-ui"/>
              </a:rPr>
              <a:t>On the sixth day they are to prepare what they bring in, and that is to be twice as much as they gather on the other days.”</a:t>
            </a:r>
          </a:p>
          <a:p>
            <a:pPr algn="l"/>
            <a:r>
              <a:rPr lang="en-US" sz="1200" b="1" i="0" baseline="30000" dirty="0">
                <a:solidFill>
                  <a:schemeClr val="bg1"/>
                </a:solidFill>
                <a:effectLst/>
                <a:latin typeface="system-ui"/>
              </a:rPr>
              <a:t>6 </a:t>
            </a:r>
            <a:r>
              <a:rPr lang="en-US" sz="1200" b="0" i="0" dirty="0">
                <a:solidFill>
                  <a:schemeClr val="bg1"/>
                </a:solidFill>
                <a:effectLst/>
                <a:latin typeface="system-ui"/>
              </a:rPr>
              <a:t>So Moses and Aaron said to all the Israelites, “In the evening you will know that it was the </a:t>
            </a:r>
            <a:r>
              <a:rPr lang="en-US" sz="1200" b="0" i="0" cap="small" dirty="0">
                <a:solidFill>
                  <a:schemeClr val="bg1"/>
                </a:solidFill>
                <a:effectLst/>
                <a:latin typeface="system-ui"/>
              </a:rPr>
              <a:t>Lord</a:t>
            </a:r>
            <a:r>
              <a:rPr lang="en-US" sz="1200" b="0" i="0" dirty="0">
                <a:solidFill>
                  <a:schemeClr val="bg1"/>
                </a:solidFill>
                <a:effectLst/>
                <a:latin typeface="system-ui"/>
              </a:rPr>
              <a:t> who brought you out of Egypt, </a:t>
            </a:r>
            <a:r>
              <a:rPr lang="en-US" sz="1200" b="1" i="0" baseline="30000" dirty="0">
                <a:solidFill>
                  <a:schemeClr val="bg1"/>
                </a:solidFill>
                <a:effectLst/>
                <a:latin typeface="system-ui"/>
              </a:rPr>
              <a:t>7 </a:t>
            </a:r>
            <a:r>
              <a:rPr lang="en-US" sz="1200" b="0" i="0" dirty="0">
                <a:solidFill>
                  <a:schemeClr val="bg1"/>
                </a:solidFill>
                <a:effectLst/>
                <a:latin typeface="system-ui"/>
              </a:rPr>
              <a:t>and in the morning you will see the glory of the </a:t>
            </a:r>
            <a:r>
              <a:rPr lang="en-US" sz="1200" b="0" i="0" cap="small" dirty="0">
                <a:solidFill>
                  <a:schemeClr val="bg1"/>
                </a:solidFill>
                <a:effectLst/>
                <a:latin typeface="system-ui"/>
              </a:rPr>
              <a:t>Lord</a:t>
            </a:r>
            <a:r>
              <a:rPr lang="en-US" sz="1200" b="0" i="0" dirty="0">
                <a:solidFill>
                  <a:schemeClr val="bg1"/>
                </a:solidFill>
                <a:effectLst/>
                <a:latin typeface="system-ui"/>
              </a:rPr>
              <a:t>, because he has heard your grumbling against him. Who are we, that you should grumble against us?” </a:t>
            </a:r>
            <a:r>
              <a:rPr lang="en-US" sz="1200" b="1" i="0" baseline="30000" dirty="0">
                <a:solidFill>
                  <a:schemeClr val="bg1"/>
                </a:solidFill>
                <a:effectLst/>
                <a:latin typeface="system-ui"/>
              </a:rPr>
              <a:t>8 </a:t>
            </a:r>
            <a:r>
              <a:rPr lang="en-US" sz="1200" b="0" i="0" dirty="0">
                <a:solidFill>
                  <a:schemeClr val="bg1"/>
                </a:solidFill>
                <a:effectLst/>
                <a:latin typeface="system-ui"/>
              </a:rPr>
              <a:t>Moses also said, “You will know that it was the </a:t>
            </a:r>
            <a:r>
              <a:rPr lang="en-US" sz="1200" b="0" i="0" cap="small" dirty="0">
                <a:solidFill>
                  <a:schemeClr val="bg1"/>
                </a:solidFill>
                <a:effectLst/>
                <a:latin typeface="system-ui"/>
              </a:rPr>
              <a:t>Lord</a:t>
            </a:r>
            <a:r>
              <a:rPr lang="en-US" sz="1200" b="0" i="0" dirty="0">
                <a:solidFill>
                  <a:schemeClr val="bg1"/>
                </a:solidFill>
                <a:effectLst/>
                <a:latin typeface="system-ui"/>
              </a:rPr>
              <a:t> when he gives you meat to eat in the evening and all the bread you want in the morning, because he has heard your grumbling against him. Who are we? You are not grumbling against us, but against the </a:t>
            </a:r>
            <a:r>
              <a:rPr lang="en-US" sz="1200" b="0" i="0" cap="small" dirty="0">
                <a:solidFill>
                  <a:schemeClr val="bg1"/>
                </a:solidFill>
                <a:effectLst/>
                <a:latin typeface="system-ui"/>
              </a:rPr>
              <a:t>Lord</a:t>
            </a:r>
            <a:r>
              <a:rPr lang="en-US" sz="1200" b="0" i="0" dirty="0">
                <a:solidFill>
                  <a:schemeClr val="bg1"/>
                </a:solidFill>
                <a:effectLst/>
                <a:latin typeface="system-ui"/>
              </a:rPr>
              <a:t>.”</a:t>
            </a:r>
          </a:p>
          <a:p>
            <a:pPr algn="l"/>
            <a:r>
              <a:rPr lang="en-US" sz="1200" b="1" i="0" baseline="30000" dirty="0">
                <a:solidFill>
                  <a:schemeClr val="bg1"/>
                </a:solidFill>
                <a:effectLst/>
                <a:latin typeface="system-ui"/>
              </a:rPr>
              <a:t>9 </a:t>
            </a:r>
            <a:r>
              <a:rPr lang="en-US" sz="1200" b="0" i="0" dirty="0">
                <a:solidFill>
                  <a:schemeClr val="bg1"/>
                </a:solidFill>
                <a:effectLst/>
                <a:latin typeface="system-ui"/>
              </a:rPr>
              <a:t>Then Moses told Aaron, “Say to the entire Israelite community, ‘Come before the </a:t>
            </a:r>
            <a:r>
              <a:rPr lang="en-US" sz="1200" b="0" i="0" cap="small" dirty="0">
                <a:solidFill>
                  <a:schemeClr val="bg1"/>
                </a:solidFill>
                <a:effectLst/>
                <a:latin typeface="system-ui"/>
              </a:rPr>
              <a:t>Lord</a:t>
            </a:r>
            <a:r>
              <a:rPr lang="en-US" sz="1200" b="0" i="0" dirty="0">
                <a:solidFill>
                  <a:schemeClr val="bg1"/>
                </a:solidFill>
                <a:effectLst/>
                <a:latin typeface="system-ui"/>
              </a:rPr>
              <a:t>, for he has heard your grumbling.’”</a:t>
            </a:r>
          </a:p>
          <a:p>
            <a:pPr algn="l"/>
            <a:r>
              <a:rPr lang="en-US" sz="1200" b="1" i="0" baseline="30000" dirty="0">
                <a:solidFill>
                  <a:schemeClr val="bg1"/>
                </a:solidFill>
                <a:effectLst/>
                <a:latin typeface="system-ui"/>
              </a:rPr>
              <a:t>10 </a:t>
            </a:r>
            <a:r>
              <a:rPr lang="en-US" sz="1200" b="0" i="0" dirty="0">
                <a:solidFill>
                  <a:schemeClr val="bg1"/>
                </a:solidFill>
                <a:effectLst/>
                <a:latin typeface="system-ui"/>
              </a:rPr>
              <a:t>While Aaron was speaking to the whole Israelite community, they looked toward the desert, and there was the glory of the </a:t>
            </a:r>
            <a:r>
              <a:rPr lang="en-US" sz="1200" b="0" i="0" cap="small" dirty="0">
                <a:solidFill>
                  <a:schemeClr val="bg1"/>
                </a:solidFill>
                <a:effectLst/>
                <a:latin typeface="system-ui"/>
              </a:rPr>
              <a:t>Lord</a:t>
            </a:r>
            <a:r>
              <a:rPr lang="en-US" sz="1200" b="0" i="0" dirty="0">
                <a:solidFill>
                  <a:schemeClr val="bg1"/>
                </a:solidFill>
                <a:effectLst/>
                <a:latin typeface="system-ui"/>
              </a:rPr>
              <a:t> appearing in the cloud.</a:t>
            </a:r>
          </a:p>
          <a:p>
            <a:pPr algn="l"/>
            <a:r>
              <a:rPr lang="en-US" sz="1200" b="1" i="0" baseline="30000" dirty="0">
                <a:solidFill>
                  <a:schemeClr val="bg1"/>
                </a:solidFill>
                <a:effectLst/>
                <a:latin typeface="system-ui"/>
              </a:rPr>
              <a:t>11 </a:t>
            </a:r>
            <a:r>
              <a:rPr lang="en-US" sz="1200" b="0" i="0" dirty="0">
                <a:solidFill>
                  <a:schemeClr val="bg1"/>
                </a:solidFill>
                <a:effectLst/>
                <a:latin typeface="system-ui"/>
              </a:rPr>
              <a:t>The </a:t>
            </a:r>
            <a:r>
              <a:rPr lang="en-US" sz="1200" b="0" i="0" cap="small" dirty="0">
                <a:solidFill>
                  <a:schemeClr val="bg1"/>
                </a:solidFill>
                <a:effectLst/>
                <a:latin typeface="system-ui"/>
              </a:rPr>
              <a:t>Lord</a:t>
            </a:r>
            <a:r>
              <a:rPr lang="en-US" sz="1200" b="0" i="0" dirty="0">
                <a:solidFill>
                  <a:schemeClr val="bg1"/>
                </a:solidFill>
                <a:effectLst/>
                <a:latin typeface="system-ui"/>
              </a:rPr>
              <a:t> said to Moses, </a:t>
            </a:r>
            <a:r>
              <a:rPr lang="en-US" sz="1200" b="1" i="0" baseline="30000" dirty="0">
                <a:solidFill>
                  <a:schemeClr val="bg1"/>
                </a:solidFill>
                <a:effectLst/>
                <a:latin typeface="system-ui"/>
              </a:rPr>
              <a:t>12 </a:t>
            </a:r>
            <a:r>
              <a:rPr lang="en-US" sz="1200" b="0" i="0" dirty="0">
                <a:solidFill>
                  <a:schemeClr val="bg1"/>
                </a:solidFill>
                <a:effectLst/>
                <a:latin typeface="system-ui"/>
              </a:rPr>
              <a:t>“I have heard the grumbling of the Israelites. Tell them, ‘At twilight you will eat meat, and in the morning you will be filled with bread. Then you will know that I am the </a:t>
            </a:r>
            <a:r>
              <a:rPr lang="en-US" sz="1200" b="0" i="0" cap="small" dirty="0">
                <a:solidFill>
                  <a:schemeClr val="bg1"/>
                </a:solidFill>
                <a:effectLst/>
                <a:latin typeface="system-ui"/>
              </a:rPr>
              <a:t>Lord</a:t>
            </a:r>
            <a:r>
              <a:rPr lang="en-US" sz="1200" b="0" i="0" dirty="0">
                <a:solidFill>
                  <a:schemeClr val="bg1"/>
                </a:solidFill>
                <a:effectLst/>
                <a:latin typeface="system-ui"/>
              </a:rPr>
              <a:t> your God.’”</a:t>
            </a:r>
          </a:p>
          <a:p>
            <a:pPr algn="l"/>
            <a:r>
              <a:rPr lang="en-US" sz="1200" b="1" i="0" baseline="30000" dirty="0">
                <a:solidFill>
                  <a:schemeClr val="bg1"/>
                </a:solidFill>
                <a:effectLst/>
                <a:latin typeface="system-ui"/>
              </a:rPr>
              <a:t>13 </a:t>
            </a:r>
            <a:r>
              <a:rPr lang="en-US" sz="1200" b="0" i="0" dirty="0">
                <a:solidFill>
                  <a:schemeClr val="bg1"/>
                </a:solidFill>
                <a:effectLst/>
                <a:latin typeface="system-ui"/>
              </a:rPr>
              <a:t>That evening quail came and covered the camp, and in the morning there was a layer of dew around the camp. </a:t>
            </a:r>
            <a:r>
              <a:rPr lang="en-US" sz="1200" b="1" i="0" baseline="30000" dirty="0">
                <a:solidFill>
                  <a:schemeClr val="bg1"/>
                </a:solidFill>
                <a:effectLst/>
                <a:latin typeface="system-ui"/>
              </a:rPr>
              <a:t>14 </a:t>
            </a:r>
            <a:r>
              <a:rPr lang="en-US" sz="1200" b="0" i="0" dirty="0">
                <a:solidFill>
                  <a:schemeClr val="bg1"/>
                </a:solidFill>
                <a:effectLst/>
                <a:latin typeface="system-ui"/>
              </a:rPr>
              <a:t>When the dew was gone, thin flakes like frost on the ground appeared on the desert floor. </a:t>
            </a:r>
            <a:r>
              <a:rPr lang="en-US" sz="1200" b="1" i="0" baseline="30000" dirty="0">
                <a:solidFill>
                  <a:schemeClr val="bg1"/>
                </a:solidFill>
                <a:effectLst/>
                <a:latin typeface="system-ui"/>
              </a:rPr>
              <a:t>15 </a:t>
            </a:r>
            <a:r>
              <a:rPr lang="en-US" sz="1200" b="0" i="0" dirty="0">
                <a:solidFill>
                  <a:schemeClr val="bg1"/>
                </a:solidFill>
                <a:effectLst/>
                <a:latin typeface="system-ui"/>
              </a:rPr>
              <a:t>When the Israelites saw it, they said to each other, “What is it?” For they did not know what it was.</a:t>
            </a:r>
          </a:p>
          <a:p>
            <a:pPr algn="l"/>
            <a:r>
              <a:rPr lang="en-US" sz="1200" b="0" i="0" dirty="0">
                <a:solidFill>
                  <a:schemeClr val="bg1"/>
                </a:solidFill>
                <a:effectLst/>
                <a:latin typeface="system-ui"/>
              </a:rPr>
              <a:t>Moses said to them, “It is the bread the </a:t>
            </a:r>
            <a:r>
              <a:rPr lang="en-US" sz="1200" b="0" i="0" cap="small" dirty="0">
                <a:solidFill>
                  <a:schemeClr val="bg1"/>
                </a:solidFill>
                <a:effectLst/>
                <a:latin typeface="system-ui"/>
              </a:rPr>
              <a:t>Lord</a:t>
            </a:r>
            <a:r>
              <a:rPr lang="en-US" sz="1200" b="0" i="0" dirty="0">
                <a:solidFill>
                  <a:schemeClr val="bg1"/>
                </a:solidFill>
                <a:effectLst/>
                <a:latin typeface="system-ui"/>
              </a:rPr>
              <a:t> has given you to eat. </a:t>
            </a:r>
            <a:r>
              <a:rPr lang="en-US" sz="1200" b="1" i="0" baseline="30000" dirty="0">
                <a:solidFill>
                  <a:schemeClr val="bg1"/>
                </a:solidFill>
                <a:effectLst/>
                <a:latin typeface="system-ui"/>
              </a:rPr>
              <a:t>16 </a:t>
            </a:r>
            <a:r>
              <a:rPr lang="en-US" sz="1200" b="0" i="0" dirty="0">
                <a:solidFill>
                  <a:schemeClr val="bg1"/>
                </a:solidFill>
                <a:effectLst/>
                <a:latin typeface="system-ui"/>
              </a:rPr>
              <a:t>This is what the </a:t>
            </a:r>
            <a:r>
              <a:rPr lang="en-US" sz="1200" b="0" i="0" cap="small" dirty="0">
                <a:solidFill>
                  <a:schemeClr val="bg1"/>
                </a:solidFill>
                <a:effectLst/>
                <a:latin typeface="system-ui"/>
              </a:rPr>
              <a:t>Lord</a:t>
            </a:r>
            <a:r>
              <a:rPr lang="en-US" sz="1200" b="0" i="0" dirty="0">
                <a:solidFill>
                  <a:schemeClr val="bg1"/>
                </a:solidFill>
                <a:effectLst/>
                <a:latin typeface="system-ui"/>
              </a:rPr>
              <a:t> has commanded: ‘Everyone is to gather as much as they need. Take an </a:t>
            </a:r>
            <a:r>
              <a:rPr lang="en-US" sz="1200" b="0" i="0" dirty="0" err="1">
                <a:solidFill>
                  <a:schemeClr val="bg1"/>
                </a:solidFill>
                <a:effectLst/>
                <a:latin typeface="system-ui"/>
              </a:rPr>
              <a:t>omer</a:t>
            </a:r>
            <a:r>
              <a:rPr lang="en-US" sz="1200" b="0" i="0" baseline="30000" dirty="0">
                <a:solidFill>
                  <a:schemeClr val="bg1"/>
                </a:solidFill>
                <a:effectLst/>
                <a:latin typeface="system-ui"/>
              </a:rPr>
              <a:t>[</a:t>
            </a:r>
            <a:r>
              <a:rPr lang="en-US" sz="1200"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1200" b="0" i="0" baseline="30000" dirty="0">
                <a:solidFill>
                  <a:schemeClr val="bg1"/>
                </a:solidFill>
                <a:effectLst/>
                <a:latin typeface="system-ui"/>
              </a:rPr>
              <a:t>]</a:t>
            </a:r>
            <a:r>
              <a:rPr lang="en-US" sz="1200" b="0" i="0" dirty="0">
                <a:solidFill>
                  <a:schemeClr val="bg1"/>
                </a:solidFill>
                <a:effectLst/>
                <a:latin typeface="system-ui"/>
              </a:rPr>
              <a:t> for each person you have in your tent.’”</a:t>
            </a:r>
          </a:p>
          <a:p>
            <a:pPr algn="l"/>
            <a:r>
              <a:rPr lang="en-US" sz="1200" b="1" i="0" baseline="30000" dirty="0">
                <a:solidFill>
                  <a:schemeClr val="bg1"/>
                </a:solidFill>
                <a:effectLst/>
                <a:latin typeface="system-ui"/>
              </a:rPr>
              <a:t>17 </a:t>
            </a:r>
            <a:r>
              <a:rPr lang="en-US" sz="1200" b="0" i="0" dirty="0">
                <a:solidFill>
                  <a:schemeClr val="bg1"/>
                </a:solidFill>
                <a:effectLst/>
                <a:latin typeface="system-ui"/>
              </a:rPr>
              <a:t>The Israelites did as they were told; some gathered much, some little. </a:t>
            </a:r>
            <a:r>
              <a:rPr lang="en-US" sz="1200" b="1" i="0" baseline="30000" dirty="0">
                <a:solidFill>
                  <a:schemeClr val="bg1"/>
                </a:solidFill>
                <a:effectLst/>
                <a:latin typeface="system-ui"/>
              </a:rPr>
              <a:t>18 </a:t>
            </a:r>
            <a:r>
              <a:rPr lang="en-US" sz="1200" b="0" i="0" dirty="0">
                <a:solidFill>
                  <a:schemeClr val="bg1"/>
                </a:solidFill>
                <a:effectLst/>
                <a:latin typeface="system-ui"/>
              </a:rPr>
              <a:t>And when they measured it by the </a:t>
            </a:r>
            <a:r>
              <a:rPr lang="en-US" sz="1200" b="0" i="0" dirty="0" err="1">
                <a:solidFill>
                  <a:schemeClr val="bg1"/>
                </a:solidFill>
                <a:effectLst/>
                <a:latin typeface="system-ui"/>
              </a:rPr>
              <a:t>omer</a:t>
            </a:r>
            <a:r>
              <a:rPr lang="en-US" sz="1200" b="0" i="0" dirty="0">
                <a:solidFill>
                  <a:schemeClr val="bg1"/>
                </a:solidFill>
                <a:effectLst/>
                <a:latin typeface="system-ui"/>
              </a:rPr>
              <a:t>, the one who gathered much did not have too much, and the one who gathered little did not have too little. Everyone had gathered just as much as they needed.</a:t>
            </a:r>
          </a:p>
          <a:p>
            <a:pPr algn="l"/>
            <a:r>
              <a:rPr lang="en-US" sz="1200" b="1" i="0" baseline="30000" dirty="0">
                <a:solidFill>
                  <a:schemeClr val="bg1"/>
                </a:solidFill>
                <a:effectLst/>
                <a:latin typeface="system-ui"/>
              </a:rPr>
              <a:t>19 </a:t>
            </a:r>
            <a:r>
              <a:rPr lang="en-US" sz="1200" b="0" i="0" dirty="0">
                <a:solidFill>
                  <a:schemeClr val="bg1"/>
                </a:solidFill>
                <a:effectLst/>
                <a:latin typeface="system-ui"/>
              </a:rPr>
              <a:t>Then Moses said to them, “No one is to keep any of it until morning.”</a:t>
            </a:r>
          </a:p>
          <a:p>
            <a:pPr algn="l"/>
            <a:r>
              <a:rPr lang="en-US" sz="1200" b="1" i="0" baseline="30000" dirty="0">
                <a:solidFill>
                  <a:schemeClr val="bg1"/>
                </a:solidFill>
                <a:effectLst/>
                <a:latin typeface="system-ui"/>
              </a:rPr>
              <a:t>20 </a:t>
            </a:r>
            <a:r>
              <a:rPr lang="en-US" sz="1200" b="0" i="0" dirty="0">
                <a:solidFill>
                  <a:schemeClr val="bg1"/>
                </a:solidFill>
                <a:effectLst/>
                <a:latin typeface="system-ui"/>
              </a:rPr>
              <a:t>However, some of them paid no attention to Moses; they kept part of it until morning, but it was full of maggots and began to smell. So Moses was angry with them.</a:t>
            </a:r>
          </a:p>
          <a:p>
            <a:pPr algn="l"/>
            <a:r>
              <a:rPr lang="en-US" sz="1200" b="1" i="0" baseline="30000" dirty="0">
                <a:solidFill>
                  <a:schemeClr val="bg1"/>
                </a:solidFill>
                <a:effectLst/>
                <a:latin typeface="system-ui"/>
              </a:rPr>
              <a:t>21 </a:t>
            </a:r>
            <a:r>
              <a:rPr lang="en-US" sz="1200" b="0" i="0" dirty="0">
                <a:solidFill>
                  <a:schemeClr val="bg1"/>
                </a:solidFill>
                <a:effectLst/>
                <a:latin typeface="system-ui"/>
              </a:rPr>
              <a:t>Each morning everyone gathered as much as they needed, and when the sun grew hot, it melted away. </a:t>
            </a:r>
            <a:r>
              <a:rPr lang="en-US" sz="1200" b="1" i="0" baseline="30000" dirty="0">
                <a:solidFill>
                  <a:schemeClr val="bg1"/>
                </a:solidFill>
                <a:effectLst/>
                <a:latin typeface="system-ui"/>
              </a:rPr>
              <a:t>22 </a:t>
            </a:r>
            <a:r>
              <a:rPr lang="en-US" sz="1200" b="0" i="0" dirty="0">
                <a:solidFill>
                  <a:schemeClr val="bg1"/>
                </a:solidFill>
                <a:effectLst/>
                <a:latin typeface="system-ui"/>
              </a:rPr>
              <a:t>On the sixth day, they gathered twice as much—two </a:t>
            </a:r>
            <a:r>
              <a:rPr lang="en-US" sz="1200" b="0" i="0" dirty="0" err="1">
                <a:solidFill>
                  <a:schemeClr val="bg1"/>
                </a:solidFill>
                <a:effectLst/>
                <a:latin typeface="system-ui"/>
              </a:rPr>
              <a:t>omers</a:t>
            </a:r>
            <a:r>
              <a:rPr lang="en-US" sz="1200" b="0" i="0" baseline="30000" dirty="0">
                <a:solidFill>
                  <a:schemeClr val="bg1"/>
                </a:solidFill>
                <a:effectLst/>
                <a:latin typeface="system-ui"/>
              </a:rPr>
              <a:t>[</a:t>
            </a:r>
            <a:r>
              <a:rPr lang="en-US" sz="1200" b="0" i="0" baseline="30000" dirty="0">
                <a:solidFill>
                  <a:schemeClr val="bg1"/>
                </a:solidFill>
                <a:effectLst/>
                <a:latin typeface="system-ui"/>
                <a:hlinkClick r:id="rId3" tooltip="See footnote b">
                  <a:extLst>
                    <a:ext uri="{A12FA001-AC4F-418D-AE19-62706E023703}">
                      <ahyp:hlinkClr xmlns:ahyp="http://schemas.microsoft.com/office/drawing/2018/hyperlinkcolor" val="tx"/>
                    </a:ext>
                  </a:extLst>
                </a:hlinkClick>
              </a:rPr>
              <a:t>b</a:t>
            </a:r>
            <a:r>
              <a:rPr lang="en-US" sz="1200" b="0" i="0" baseline="30000" dirty="0">
                <a:solidFill>
                  <a:schemeClr val="bg1"/>
                </a:solidFill>
                <a:effectLst/>
                <a:latin typeface="system-ui"/>
              </a:rPr>
              <a:t>]</a:t>
            </a:r>
            <a:r>
              <a:rPr lang="en-US" sz="1200" b="0" i="0" dirty="0">
                <a:solidFill>
                  <a:schemeClr val="bg1"/>
                </a:solidFill>
                <a:effectLst/>
                <a:latin typeface="system-ui"/>
              </a:rPr>
              <a:t> for each person—and the leaders of the community came and reported this to Moses. </a:t>
            </a:r>
            <a:r>
              <a:rPr lang="en-US" sz="1200" b="1" i="0" baseline="30000" dirty="0">
                <a:solidFill>
                  <a:schemeClr val="bg1"/>
                </a:solidFill>
                <a:effectLst/>
                <a:latin typeface="system-ui"/>
              </a:rPr>
              <a:t>23 </a:t>
            </a:r>
            <a:r>
              <a:rPr lang="en-US" sz="1200" b="0" i="0" dirty="0">
                <a:solidFill>
                  <a:schemeClr val="bg1"/>
                </a:solidFill>
                <a:effectLst/>
                <a:latin typeface="system-ui"/>
              </a:rPr>
              <a:t>He said to them, “This is what the </a:t>
            </a:r>
            <a:r>
              <a:rPr lang="en-US" sz="1200" b="0" i="0" cap="small" dirty="0">
                <a:solidFill>
                  <a:schemeClr val="bg1"/>
                </a:solidFill>
                <a:effectLst/>
                <a:latin typeface="system-ui"/>
              </a:rPr>
              <a:t>Lord</a:t>
            </a:r>
            <a:r>
              <a:rPr lang="en-US" sz="1200" b="0" i="0" dirty="0">
                <a:solidFill>
                  <a:schemeClr val="bg1"/>
                </a:solidFill>
                <a:effectLst/>
                <a:latin typeface="system-ui"/>
              </a:rPr>
              <a:t> commanded: ‘Tomorrow is to be a day of sabbath rest, a holy sabbath to the </a:t>
            </a:r>
            <a:r>
              <a:rPr lang="en-US" sz="1200" b="0" i="0" cap="small" dirty="0">
                <a:solidFill>
                  <a:schemeClr val="bg1"/>
                </a:solidFill>
                <a:effectLst/>
                <a:latin typeface="system-ui"/>
              </a:rPr>
              <a:t>Lord</a:t>
            </a:r>
            <a:r>
              <a:rPr lang="en-US" sz="1200" b="0" i="0" dirty="0">
                <a:solidFill>
                  <a:schemeClr val="bg1"/>
                </a:solidFill>
                <a:effectLst/>
                <a:latin typeface="system-ui"/>
              </a:rPr>
              <a:t>. So bake what you want to bake and boil what you want to boil. Save whatever is left and keep it until morning.’”</a:t>
            </a:r>
          </a:p>
          <a:p>
            <a:pPr algn="l"/>
            <a:r>
              <a:rPr lang="en-US" sz="1200" b="1" i="0" baseline="30000" dirty="0">
                <a:solidFill>
                  <a:schemeClr val="bg1"/>
                </a:solidFill>
                <a:effectLst/>
                <a:latin typeface="system-ui"/>
              </a:rPr>
              <a:t>24 </a:t>
            </a:r>
            <a:r>
              <a:rPr lang="en-US" sz="1200" b="0" i="0" dirty="0">
                <a:solidFill>
                  <a:schemeClr val="bg1"/>
                </a:solidFill>
                <a:effectLst/>
                <a:latin typeface="system-ui"/>
              </a:rPr>
              <a:t>So they saved it until morning, as Moses commanded, and it did not stink or get maggots in it. </a:t>
            </a:r>
            <a:r>
              <a:rPr lang="en-US" sz="1200" b="1" i="0" baseline="30000" dirty="0">
                <a:solidFill>
                  <a:schemeClr val="bg1"/>
                </a:solidFill>
                <a:effectLst/>
                <a:latin typeface="system-ui"/>
              </a:rPr>
              <a:t>25 </a:t>
            </a:r>
            <a:r>
              <a:rPr lang="en-US" sz="1200" b="0" i="0" dirty="0">
                <a:solidFill>
                  <a:schemeClr val="bg1"/>
                </a:solidFill>
                <a:effectLst/>
                <a:latin typeface="system-ui"/>
              </a:rPr>
              <a:t>“Eat it today,” Moses said, “because today is a sabbath to the </a:t>
            </a:r>
            <a:r>
              <a:rPr lang="en-US" sz="1200" b="0" i="0" cap="small" dirty="0">
                <a:solidFill>
                  <a:schemeClr val="bg1"/>
                </a:solidFill>
                <a:effectLst/>
                <a:latin typeface="system-ui"/>
              </a:rPr>
              <a:t>Lord</a:t>
            </a:r>
            <a:r>
              <a:rPr lang="en-US" sz="1200" b="0" i="0" dirty="0">
                <a:solidFill>
                  <a:schemeClr val="bg1"/>
                </a:solidFill>
                <a:effectLst/>
                <a:latin typeface="system-ui"/>
              </a:rPr>
              <a:t>. You will not find any of it on the ground today. </a:t>
            </a:r>
            <a:r>
              <a:rPr lang="en-US" sz="1200" b="1" i="0" baseline="30000" dirty="0">
                <a:solidFill>
                  <a:schemeClr val="bg1"/>
                </a:solidFill>
                <a:effectLst/>
                <a:latin typeface="system-ui"/>
              </a:rPr>
              <a:t>26 </a:t>
            </a:r>
            <a:r>
              <a:rPr lang="en-US" sz="1200" b="0" i="0" dirty="0">
                <a:solidFill>
                  <a:schemeClr val="bg1"/>
                </a:solidFill>
                <a:effectLst/>
                <a:latin typeface="system-ui"/>
              </a:rPr>
              <a:t>Six days you are to gather it, but on the seventh day, the Sabbath, there will not be any.”</a:t>
            </a:r>
          </a:p>
          <a:p>
            <a:pPr algn="l"/>
            <a:r>
              <a:rPr lang="en-US" sz="1200" b="1" i="0" baseline="30000" dirty="0">
                <a:solidFill>
                  <a:schemeClr val="bg1"/>
                </a:solidFill>
                <a:effectLst/>
                <a:latin typeface="system-ui"/>
              </a:rPr>
              <a:t>27 </a:t>
            </a:r>
            <a:r>
              <a:rPr lang="en-US" sz="1200" b="0" i="0" dirty="0">
                <a:solidFill>
                  <a:schemeClr val="bg1"/>
                </a:solidFill>
                <a:effectLst/>
                <a:latin typeface="system-ui"/>
              </a:rPr>
              <a:t>Nevertheless, some of the people went out on the seventh day to gather it, but they found none. </a:t>
            </a:r>
            <a:r>
              <a:rPr lang="en-US" sz="1200" b="1" i="0" baseline="30000" dirty="0">
                <a:solidFill>
                  <a:schemeClr val="bg1"/>
                </a:solidFill>
                <a:effectLst/>
                <a:latin typeface="system-ui"/>
              </a:rPr>
              <a:t>28 </a:t>
            </a:r>
            <a:r>
              <a:rPr lang="en-US" sz="1200" b="0" i="0" dirty="0">
                <a:solidFill>
                  <a:schemeClr val="bg1"/>
                </a:solidFill>
                <a:effectLst/>
                <a:latin typeface="system-ui"/>
              </a:rPr>
              <a:t>Then the </a:t>
            </a:r>
            <a:r>
              <a:rPr lang="en-US" sz="1200" b="0" i="0" cap="small" dirty="0">
                <a:solidFill>
                  <a:schemeClr val="bg1"/>
                </a:solidFill>
                <a:effectLst/>
                <a:latin typeface="system-ui"/>
              </a:rPr>
              <a:t>Lord</a:t>
            </a:r>
            <a:r>
              <a:rPr lang="en-US" sz="1200" b="0" i="0" dirty="0">
                <a:solidFill>
                  <a:schemeClr val="bg1"/>
                </a:solidFill>
                <a:effectLst/>
                <a:latin typeface="system-ui"/>
              </a:rPr>
              <a:t> said to Moses, “How long will you</a:t>
            </a:r>
            <a:r>
              <a:rPr lang="en-US" sz="1200" b="0" i="0" baseline="30000" dirty="0">
                <a:solidFill>
                  <a:schemeClr val="bg1"/>
                </a:solidFill>
                <a:effectLst/>
                <a:latin typeface="system-ui"/>
              </a:rPr>
              <a:t>[</a:t>
            </a:r>
            <a:r>
              <a:rPr lang="en-US" sz="1200" b="0" i="0" baseline="30000" dirty="0">
                <a:solidFill>
                  <a:schemeClr val="bg1"/>
                </a:solidFill>
                <a:effectLst/>
                <a:latin typeface="system-ui"/>
                <a:hlinkClick r:id="rId4" tooltip="See footnote c">
                  <a:extLst>
                    <a:ext uri="{A12FA001-AC4F-418D-AE19-62706E023703}">
                      <ahyp:hlinkClr xmlns:ahyp="http://schemas.microsoft.com/office/drawing/2018/hyperlinkcolor" val="tx"/>
                    </a:ext>
                  </a:extLst>
                </a:hlinkClick>
              </a:rPr>
              <a:t>c</a:t>
            </a:r>
            <a:r>
              <a:rPr lang="en-US" sz="1200" b="0" i="0" baseline="30000" dirty="0">
                <a:solidFill>
                  <a:schemeClr val="bg1"/>
                </a:solidFill>
                <a:effectLst/>
                <a:latin typeface="system-ui"/>
              </a:rPr>
              <a:t>]</a:t>
            </a:r>
            <a:r>
              <a:rPr lang="en-US" sz="1200" b="0" i="0" dirty="0">
                <a:solidFill>
                  <a:schemeClr val="bg1"/>
                </a:solidFill>
                <a:effectLst/>
                <a:latin typeface="system-ui"/>
              </a:rPr>
              <a:t> refuse to keep my commands and my instructions? </a:t>
            </a:r>
            <a:r>
              <a:rPr lang="en-US" sz="1200" b="1" i="0" baseline="30000" dirty="0">
                <a:solidFill>
                  <a:schemeClr val="bg1"/>
                </a:solidFill>
                <a:effectLst/>
                <a:latin typeface="system-ui"/>
              </a:rPr>
              <a:t>29 </a:t>
            </a:r>
            <a:r>
              <a:rPr lang="en-US" sz="1200" b="0" i="0" dirty="0">
                <a:solidFill>
                  <a:schemeClr val="bg1"/>
                </a:solidFill>
                <a:effectLst/>
                <a:latin typeface="system-ui"/>
              </a:rPr>
              <a:t>Bear in mind that the </a:t>
            </a:r>
            <a:r>
              <a:rPr lang="en-US" sz="1200" b="0" i="0" cap="small" dirty="0">
                <a:solidFill>
                  <a:schemeClr val="bg1"/>
                </a:solidFill>
                <a:effectLst/>
                <a:latin typeface="system-ui"/>
              </a:rPr>
              <a:t>Lord</a:t>
            </a:r>
            <a:r>
              <a:rPr lang="en-US" sz="1200" b="0" i="0" dirty="0">
                <a:solidFill>
                  <a:schemeClr val="bg1"/>
                </a:solidFill>
                <a:effectLst/>
                <a:latin typeface="system-ui"/>
              </a:rPr>
              <a:t> has given you the Sabbath; that is why on the sixth day he gives you bread for two days. Everyone is to stay where they are on the seventh day; no one is to go out.” </a:t>
            </a:r>
            <a:r>
              <a:rPr lang="en-US" sz="1200" b="1" i="0" baseline="30000" dirty="0">
                <a:solidFill>
                  <a:schemeClr val="bg1"/>
                </a:solidFill>
                <a:effectLst/>
                <a:latin typeface="system-ui"/>
              </a:rPr>
              <a:t>30 </a:t>
            </a:r>
            <a:r>
              <a:rPr lang="en-US" sz="1200" b="0" i="0" dirty="0">
                <a:solidFill>
                  <a:schemeClr val="bg1"/>
                </a:solidFill>
                <a:effectLst/>
                <a:latin typeface="system-ui"/>
              </a:rPr>
              <a:t>So the people rested on the seventh day.</a:t>
            </a:r>
          </a:p>
          <a:p>
            <a:pPr algn="l"/>
            <a:r>
              <a:rPr lang="en-US" sz="1200" b="1" i="0" baseline="30000" dirty="0">
                <a:solidFill>
                  <a:schemeClr val="bg1"/>
                </a:solidFill>
                <a:effectLst/>
                <a:latin typeface="system-ui"/>
              </a:rPr>
              <a:t>31 </a:t>
            </a:r>
            <a:r>
              <a:rPr lang="en-US" sz="1200" b="0" i="0" dirty="0">
                <a:solidFill>
                  <a:schemeClr val="bg1"/>
                </a:solidFill>
                <a:effectLst/>
                <a:latin typeface="system-ui"/>
              </a:rPr>
              <a:t>The people of Israel called the bread manna.</a:t>
            </a:r>
            <a:r>
              <a:rPr lang="en-US" sz="1200" b="0" i="0" baseline="30000" dirty="0">
                <a:solidFill>
                  <a:schemeClr val="bg1"/>
                </a:solidFill>
                <a:effectLst/>
                <a:latin typeface="system-ui"/>
              </a:rPr>
              <a:t>[</a:t>
            </a:r>
            <a:r>
              <a:rPr lang="en-US" sz="1200" b="0" i="0" baseline="30000" dirty="0">
                <a:solidFill>
                  <a:schemeClr val="bg1"/>
                </a:solidFill>
                <a:effectLst/>
                <a:latin typeface="system-ui"/>
                <a:hlinkClick r:id="rId5" tooltip="See footnote d">
                  <a:extLst>
                    <a:ext uri="{A12FA001-AC4F-418D-AE19-62706E023703}">
                      <ahyp:hlinkClr xmlns:ahyp="http://schemas.microsoft.com/office/drawing/2018/hyperlinkcolor" val="tx"/>
                    </a:ext>
                  </a:extLst>
                </a:hlinkClick>
              </a:rPr>
              <a:t>d</a:t>
            </a:r>
            <a:r>
              <a:rPr lang="en-US" sz="1200" b="0" i="0" baseline="30000" dirty="0">
                <a:solidFill>
                  <a:schemeClr val="bg1"/>
                </a:solidFill>
                <a:effectLst/>
                <a:latin typeface="system-ui"/>
              </a:rPr>
              <a:t>]</a:t>
            </a:r>
            <a:r>
              <a:rPr lang="en-US" sz="1200" b="0" i="0" dirty="0">
                <a:solidFill>
                  <a:schemeClr val="bg1"/>
                </a:solidFill>
                <a:effectLst/>
                <a:latin typeface="system-ui"/>
              </a:rPr>
              <a:t> It was white like coriander seed and tasted like wafers made with honey. </a:t>
            </a:r>
            <a:r>
              <a:rPr lang="en-US" sz="1200" b="1" i="0" baseline="30000" dirty="0">
                <a:solidFill>
                  <a:schemeClr val="bg1"/>
                </a:solidFill>
                <a:effectLst/>
                <a:latin typeface="system-ui"/>
              </a:rPr>
              <a:t>32 </a:t>
            </a:r>
            <a:r>
              <a:rPr lang="en-US" sz="1200" b="0" i="0" dirty="0">
                <a:solidFill>
                  <a:schemeClr val="bg1"/>
                </a:solidFill>
                <a:effectLst/>
                <a:latin typeface="system-ui"/>
              </a:rPr>
              <a:t>Moses said, “This is what the </a:t>
            </a:r>
            <a:r>
              <a:rPr lang="en-US" sz="1200" b="0" i="0" cap="small" dirty="0">
                <a:solidFill>
                  <a:schemeClr val="bg1"/>
                </a:solidFill>
                <a:effectLst/>
                <a:latin typeface="system-ui"/>
              </a:rPr>
              <a:t>Lord</a:t>
            </a:r>
            <a:r>
              <a:rPr lang="en-US" sz="1200" b="0" i="0" dirty="0">
                <a:solidFill>
                  <a:schemeClr val="bg1"/>
                </a:solidFill>
                <a:effectLst/>
                <a:latin typeface="system-ui"/>
              </a:rPr>
              <a:t> has commanded: ‘Take an </a:t>
            </a:r>
            <a:r>
              <a:rPr lang="en-US" sz="1200" b="0" i="0" dirty="0" err="1">
                <a:solidFill>
                  <a:schemeClr val="bg1"/>
                </a:solidFill>
                <a:effectLst/>
                <a:latin typeface="system-ui"/>
              </a:rPr>
              <a:t>omer</a:t>
            </a:r>
            <a:r>
              <a:rPr lang="en-US" sz="1200" b="0" i="0" dirty="0">
                <a:solidFill>
                  <a:schemeClr val="bg1"/>
                </a:solidFill>
                <a:effectLst/>
                <a:latin typeface="system-ui"/>
              </a:rPr>
              <a:t> of manna and keep it for the generations to come, so they can see the bread I gave you to eat in the wilderness when I brought you out of Egypt.’”</a:t>
            </a:r>
          </a:p>
          <a:p>
            <a:pPr algn="l"/>
            <a:r>
              <a:rPr lang="en-US" sz="1200" b="1" i="0" baseline="30000" dirty="0">
                <a:solidFill>
                  <a:schemeClr val="bg1"/>
                </a:solidFill>
                <a:effectLst/>
                <a:latin typeface="system-ui"/>
              </a:rPr>
              <a:t>33 </a:t>
            </a:r>
            <a:r>
              <a:rPr lang="en-US" sz="1200" b="0" i="0" dirty="0">
                <a:solidFill>
                  <a:schemeClr val="bg1"/>
                </a:solidFill>
                <a:effectLst/>
                <a:latin typeface="system-ui"/>
              </a:rPr>
              <a:t>So Moses said to Aaron, “Take a jar and put an </a:t>
            </a:r>
            <a:r>
              <a:rPr lang="en-US" sz="1200" b="0" i="0" dirty="0" err="1">
                <a:solidFill>
                  <a:schemeClr val="bg1"/>
                </a:solidFill>
                <a:effectLst/>
                <a:latin typeface="system-ui"/>
              </a:rPr>
              <a:t>omer</a:t>
            </a:r>
            <a:r>
              <a:rPr lang="en-US" sz="1200" b="0" i="0" dirty="0">
                <a:solidFill>
                  <a:schemeClr val="bg1"/>
                </a:solidFill>
                <a:effectLst/>
                <a:latin typeface="system-ui"/>
              </a:rPr>
              <a:t> of manna in it. Then place it before the </a:t>
            </a:r>
            <a:r>
              <a:rPr lang="en-US" sz="1200" b="0" i="0" cap="small" dirty="0">
                <a:solidFill>
                  <a:schemeClr val="bg1"/>
                </a:solidFill>
                <a:effectLst/>
                <a:latin typeface="system-ui"/>
              </a:rPr>
              <a:t>Lord</a:t>
            </a:r>
            <a:r>
              <a:rPr lang="en-US" sz="1200" b="0" i="0" dirty="0">
                <a:solidFill>
                  <a:schemeClr val="bg1"/>
                </a:solidFill>
                <a:effectLst/>
                <a:latin typeface="system-ui"/>
              </a:rPr>
              <a:t> to be kept for the generations to come.”</a:t>
            </a:r>
          </a:p>
          <a:p>
            <a:pPr algn="l"/>
            <a:r>
              <a:rPr lang="en-US" sz="1200" b="1" i="0" baseline="30000" dirty="0">
                <a:solidFill>
                  <a:schemeClr val="bg1"/>
                </a:solidFill>
                <a:effectLst/>
                <a:latin typeface="system-ui"/>
              </a:rPr>
              <a:t>34 </a:t>
            </a:r>
            <a:r>
              <a:rPr lang="en-US" sz="1200" b="0" i="0" dirty="0">
                <a:solidFill>
                  <a:schemeClr val="bg1"/>
                </a:solidFill>
                <a:effectLst/>
                <a:latin typeface="system-ui"/>
              </a:rPr>
              <a:t>As the </a:t>
            </a:r>
            <a:r>
              <a:rPr lang="en-US" sz="1200" b="0" i="0" cap="small" dirty="0">
                <a:solidFill>
                  <a:schemeClr val="bg1"/>
                </a:solidFill>
                <a:effectLst/>
                <a:latin typeface="system-ui"/>
              </a:rPr>
              <a:t>Lord</a:t>
            </a:r>
            <a:r>
              <a:rPr lang="en-US" sz="1200" b="0" i="0" dirty="0">
                <a:solidFill>
                  <a:schemeClr val="bg1"/>
                </a:solidFill>
                <a:effectLst/>
                <a:latin typeface="system-ui"/>
              </a:rPr>
              <a:t> commanded Moses, Aaron put the manna with the tablets of the covenant law, so that it might be preserved. </a:t>
            </a:r>
            <a:r>
              <a:rPr lang="en-US" sz="1200" b="1" i="0" baseline="30000" dirty="0">
                <a:solidFill>
                  <a:schemeClr val="bg1"/>
                </a:solidFill>
                <a:effectLst/>
                <a:latin typeface="system-ui"/>
              </a:rPr>
              <a:t>35 </a:t>
            </a:r>
            <a:r>
              <a:rPr lang="en-US" sz="1200" b="0" i="0" dirty="0">
                <a:solidFill>
                  <a:schemeClr val="bg1"/>
                </a:solidFill>
                <a:effectLst/>
                <a:latin typeface="system-ui"/>
              </a:rPr>
              <a:t>The Israelites ate manna forty years, until they came to a land that was settled; they ate manna until they reached the border of Canaan.</a:t>
            </a:r>
          </a:p>
          <a:p>
            <a:pPr algn="l"/>
            <a:r>
              <a:rPr lang="en-US" sz="1200" b="1" i="0" baseline="30000" dirty="0">
                <a:solidFill>
                  <a:schemeClr val="bg1"/>
                </a:solidFill>
                <a:effectLst/>
                <a:latin typeface="system-ui"/>
              </a:rPr>
              <a:t>36 </a:t>
            </a:r>
            <a:r>
              <a:rPr lang="en-US" sz="1200" b="0" i="0" dirty="0">
                <a:solidFill>
                  <a:schemeClr val="bg1"/>
                </a:solidFill>
                <a:effectLst/>
                <a:latin typeface="system-ui"/>
              </a:rPr>
              <a:t>(An </a:t>
            </a:r>
            <a:r>
              <a:rPr lang="en-US" sz="1200" b="0" i="0" dirty="0" err="1">
                <a:solidFill>
                  <a:schemeClr val="bg1"/>
                </a:solidFill>
                <a:effectLst/>
                <a:latin typeface="system-ui"/>
              </a:rPr>
              <a:t>omer</a:t>
            </a:r>
            <a:r>
              <a:rPr lang="en-US" sz="1200" b="0" i="0" dirty="0">
                <a:solidFill>
                  <a:schemeClr val="bg1"/>
                </a:solidFill>
                <a:effectLst/>
                <a:latin typeface="system-ui"/>
              </a:rPr>
              <a:t> is one-tenth of an ephah.)</a:t>
            </a:r>
          </a:p>
        </p:txBody>
      </p:sp>
    </p:spTree>
    <p:extLst>
      <p:ext uri="{BB962C8B-B14F-4D97-AF65-F5344CB8AC3E}">
        <p14:creationId xmlns:p14="http://schemas.microsoft.com/office/powerpoint/2010/main" val="337450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7403F14-845A-5FD4-AAF7-F3F7B686624D}"/>
              </a:ext>
            </a:extLst>
          </p:cNvPr>
          <p:cNvSpPr txBox="1"/>
          <p:nvPr/>
        </p:nvSpPr>
        <p:spPr>
          <a:xfrm>
            <a:off x="1063730" y="575912"/>
            <a:ext cx="9750684" cy="1569660"/>
          </a:xfrm>
          <a:prstGeom prst="rect">
            <a:avLst/>
          </a:prstGeom>
          <a:noFill/>
        </p:spPr>
        <p:txBody>
          <a:bodyPr wrap="square">
            <a:spAutoFit/>
          </a:bodyPr>
          <a:lstStyle/>
          <a:p>
            <a:pPr algn="ctr"/>
            <a:r>
              <a:rPr lang="en-US" sz="4800" b="0" i="0" dirty="0">
                <a:solidFill>
                  <a:schemeClr val="bg1"/>
                </a:solidFill>
                <a:effectLst/>
                <a:latin typeface="Open Sans" panose="020B0606030504020204" pitchFamily="34" charset="0"/>
              </a:rPr>
              <a:t>‘manna’ which literally means, </a:t>
            </a:r>
            <a:r>
              <a:rPr lang="en-US" sz="4800" b="0" i="0" u="sng" dirty="0">
                <a:solidFill>
                  <a:schemeClr val="bg1"/>
                </a:solidFill>
                <a:effectLst/>
                <a:latin typeface="Open Sans" panose="020B0606030504020204" pitchFamily="34" charset="0"/>
              </a:rPr>
              <a:t>‘what is it’.</a:t>
            </a:r>
            <a:endParaRPr lang="en-US" sz="4800" u="sng" dirty="0">
              <a:solidFill>
                <a:schemeClr val="bg1"/>
              </a:solidFill>
            </a:endParaRPr>
          </a:p>
        </p:txBody>
      </p:sp>
      <p:sp>
        <p:nvSpPr>
          <p:cNvPr id="15" name="TextBox 14">
            <a:extLst>
              <a:ext uri="{FF2B5EF4-FFF2-40B4-BE49-F238E27FC236}">
                <a16:creationId xmlns:a16="http://schemas.microsoft.com/office/drawing/2014/main" id="{1B436F9C-B589-62D3-C10E-37BB25923D11}"/>
              </a:ext>
            </a:extLst>
          </p:cNvPr>
          <p:cNvSpPr txBox="1"/>
          <p:nvPr/>
        </p:nvSpPr>
        <p:spPr>
          <a:xfrm>
            <a:off x="571124" y="2828197"/>
            <a:ext cx="11180274" cy="2062103"/>
          </a:xfrm>
          <a:prstGeom prst="rect">
            <a:avLst/>
          </a:prstGeom>
          <a:noFill/>
        </p:spPr>
        <p:txBody>
          <a:bodyPr wrap="square">
            <a:spAutoFit/>
          </a:bodyPr>
          <a:lstStyle/>
          <a:p>
            <a:pPr algn="ctr"/>
            <a:r>
              <a:rPr lang="en-US" sz="3200" b="0" i="0" dirty="0">
                <a:solidFill>
                  <a:schemeClr val="bg1"/>
                </a:solidFill>
                <a:effectLst/>
                <a:latin typeface="Helvetica Neue"/>
              </a:rPr>
              <a:t>They described it as a wafer made with honey.  </a:t>
            </a:r>
          </a:p>
          <a:p>
            <a:pPr algn="ctr"/>
            <a:r>
              <a:rPr lang="en-US" sz="3200" b="0" i="0" dirty="0">
                <a:solidFill>
                  <a:schemeClr val="bg1"/>
                </a:solidFill>
                <a:effectLst/>
                <a:latin typeface="Helvetica Neue"/>
              </a:rPr>
              <a:t>The manna was healthy but not horrible, tasty but not too tasty which is good because for some of them this would be the only meal they would eat for the rest of their lives.</a:t>
            </a:r>
            <a:endParaRPr lang="en-US" sz="3200" dirty="0">
              <a:solidFill>
                <a:schemeClr val="bg1"/>
              </a:solidFill>
            </a:endParaRPr>
          </a:p>
        </p:txBody>
      </p:sp>
      <p:sp>
        <p:nvSpPr>
          <p:cNvPr id="17" name="TextBox 16">
            <a:extLst>
              <a:ext uri="{FF2B5EF4-FFF2-40B4-BE49-F238E27FC236}">
                <a16:creationId xmlns:a16="http://schemas.microsoft.com/office/drawing/2014/main" id="{33F8D502-6744-1C45-8632-55DC71482D3A}"/>
              </a:ext>
            </a:extLst>
          </p:cNvPr>
          <p:cNvSpPr txBox="1"/>
          <p:nvPr/>
        </p:nvSpPr>
        <p:spPr>
          <a:xfrm>
            <a:off x="1828799" y="5419429"/>
            <a:ext cx="8220547" cy="646331"/>
          </a:xfrm>
          <a:prstGeom prst="rect">
            <a:avLst/>
          </a:prstGeom>
          <a:noFill/>
        </p:spPr>
        <p:txBody>
          <a:bodyPr wrap="square">
            <a:spAutoFit/>
          </a:bodyPr>
          <a:lstStyle/>
          <a:p>
            <a:pPr algn="ctr"/>
            <a:r>
              <a:rPr lang="en-US" sz="3600" b="1" i="0" dirty="0">
                <a:solidFill>
                  <a:schemeClr val="bg1"/>
                </a:solidFill>
                <a:effectLst/>
                <a:latin typeface="Helvetica Neue"/>
              </a:rPr>
              <a:t>Take an </a:t>
            </a:r>
            <a:r>
              <a:rPr lang="en-US" sz="3600" b="1" i="0" dirty="0" err="1">
                <a:solidFill>
                  <a:schemeClr val="bg1"/>
                </a:solidFill>
                <a:effectLst/>
                <a:latin typeface="Helvetica Neue"/>
              </a:rPr>
              <a:t>omer</a:t>
            </a:r>
            <a:r>
              <a:rPr lang="en-US" sz="3600" b="1" i="0" dirty="0">
                <a:solidFill>
                  <a:schemeClr val="bg1"/>
                </a:solidFill>
                <a:effectLst/>
                <a:latin typeface="Helvetica Neue"/>
              </a:rPr>
              <a:t> </a:t>
            </a:r>
            <a:r>
              <a:rPr lang="en-US" sz="3600" b="0" i="0" dirty="0">
                <a:solidFill>
                  <a:schemeClr val="bg1"/>
                </a:solidFill>
                <a:effectLst/>
                <a:latin typeface="Helvetica Neue"/>
              </a:rPr>
              <a:t>(about 3.5 pounds)</a:t>
            </a:r>
            <a:endParaRPr lang="en-US" sz="3600" dirty="0">
              <a:solidFill>
                <a:schemeClr val="bg1"/>
              </a:solidFill>
            </a:endParaRPr>
          </a:p>
        </p:txBody>
      </p:sp>
    </p:spTree>
    <p:extLst>
      <p:ext uri="{BB962C8B-B14F-4D97-AF65-F5344CB8AC3E}">
        <p14:creationId xmlns:p14="http://schemas.microsoft.com/office/powerpoint/2010/main" val="335116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circle(in)">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ircle(in)">
                                      <p:cBhvr>
                                        <p:cTn id="1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B608E4-9A4E-13E8-864C-FB6650CFAF78}"/>
              </a:ext>
            </a:extLst>
          </p:cNvPr>
          <p:cNvSpPr txBox="1"/>
          <p:nvPr/>
        </p:nvSpPr>
        <p:spPr>
          <a:xfrm>
            <a:off x="735544" y="1157800"/>
            <a:ext cx="10720912" cy="1446550"/>
          </a:xfrm>
          <a:prstGeom prst="rect">
            <a:avLst/>
          </a:prstGeom>
          <a:noFill/>
        </p:spPr>
        <p:txBody>
          <a:bodyPr wrap="square">
            <a:spAutoFit/>
          </a:bodyPr>
          <a:lstStyle/>
          <a:p>
            <a:pPr algn="ctr"/>
            <a:r>
              <a:rPr lang="en-US" sz="4400" b="0" i="0" dirty="0">
                <a:solidFill>
                  <a:schemeClr val="bg1"/>
                </a:solidFill>
                <a:effectLst/>
                <a:latin typeface="Petrona"/>
              </a:rPr>
              <a:t>We want to trust God but we also want a </a:t>
            </a:r>
            <a:r>
              <a:rPr lang="en-US" sz="4400" b="0" i="0" u="sng" dirty="0">
                <a:solidFill>
                  <a:schemeClr val="bg1"/>
                </a:solidFill>
                <a:effectLst/>
                <a:latin typeface="Petrona"/>
              </a:rPr>
              <a:t>back up plan. </a:t>
            </a:r>
            <a:endParaRPr lang="en-US" sz="4400" u="sng" dirty="0">
              <a:solidFill>
                <a:schemeClr val="bg1"/>
              </a:solidFill>
            </a:endParaRPr>
          </a:p>
        </p:txBody>
      </p:sp>
      <p:sp>
        <p:nvSpPr>
          <p:cNvPr id="9" name="TextBox 8">
            <a:extLst>
              <a:ext uri="{FF2B5EF4-FFF2-40B4-BE49-F238E27FC236}">
                <a16:creationId xmlns:a16="http://schemas.microsoft.com/office/drawing/2014/main" id="{01DAFB82-CF32-8917-D38D-BAB43D597CCE}"/>
              </a:ext>
            </a:extLst>
          </p:cNvPr>
          <p:cNvSpPr txBox="1"/>
          <p:nvPr/>
        </p:nvSpPr>
        <p:spPr>
          <a:xfrm>
            <a:off x="245097" y="3297836"/>
            <a:ext cx="11425287" cy="769441"/>
          </a:xfrm>
          <a:prstGeom prst="rect">
            <a:avLst/>
          </a:prstGeom>
          <a:noFill/>
        </p:spPr>
        <p:txBody>
          <a:bodyPr wrap="square">
            <a:spAutoFit/>
          </a:bodyPr>
          <a:lstStyle/>
          <a:p>
            <a:pPr algn="ctr"/>
            <a:r>
              <a:rPr lang="en-US" sz="4400" b="0" i="0" dirty="0">
                <a:solidFill>
                  <a:schemeClr val="bg1"/>
                </a:solidFill>
                <a:effectLst/>
                <a:latin typeface="Petrona"/>
              </a:rPr>
              <a:t>Will we trust in God’s provision or our own?</a:t>
            </a:r>
            <a:endParaRPr lang="en-US" sz="4400" dirty="0">
              <a:solidFill>
                <a:schemeClr val="bg1"/>
              </a:solidFill>
            </a:endParaRPr>
          </a:p>
        </p:txBody>
      </p:sp>
      <p:sp>
        <p:nvSpPr>
          <p:cNvPr id="3" name="TextBox 2">
            <a:extLst>
              <a:ext uri="{FF2B5EF4-FFF2-40B4-BE49-F238E27FC236}">
                <a16:creationId xmlns:a16="http://schemas.microsoft.com/office/drawing/2014/main" id="{1DEAF90D-6BEB-925F-4CE6-EA8DA6E4D2C8}"/>
              </a:ext>
            </a:extLst>
          </p:cNvPr>
          <p:cNvSpPr txBox="1"/>
          <p:nvPr/>
        </p:nvSpPr>
        <p:spPr>
          <a:xfrm>
            <a:off x="857839" y="4861803"/>
            <a:ext cx="10708850" cy="1200329"/>
          </a:xfrm>
          <a:prstGeom prst="rect">
            <a:avLst/>
          </a:prstGeom>
          <a:noFill/>
        </p:spPr>
        <p:txBody>
          <a:bodyPr wrap="square">
            <a:spAutoFit/>
          </a:bodyPr>
          <a:lstStyle/>
          <a:p>
            <a:pPr algn="ctr"/>
            <a:r>
              <a:rPr lang="en-US" sz="3600" b="0" i="0" dirty="0">
                <a:solidFill>
                  <a:schemeClr val="bg1"/>
                </a:solidFill>
                <a:effectLst/>
                <a:latin typeface="Helvetica Neue"/>
              </a:rPr>
              <a:t>Our God of grace sent maggots to provide for the </a:t>
            </a:r>
            <a:r>
              <a:rPr lang="en-US" sz="3600" b="0" i="0" u="sng" dirty="0">
                <a:solidFill>
                  <a:schemeClr val="bg1"/>
                </a:solidFill>
                <a:effectLst/>
                <a:latin typeface="Helvetica Neue"/>
              </a:rPr>
              <a:t>spiritual needs </a:t>
            </a:r>
            <a:r>
              <a:rPr lang="en-US" sz="3600" b="0" i="0" dirty="0">
                <a:solidFill>
                  <a:schemeClr val="bg1"/>
                </a:solidFill>
                <a:effectLst/>
                <a:latin typeface="Helvetica Neue"/>
              </a:rPr>
              <a:t>of the Israelites.</a:t>
            </a:r>
            <a:endParaRPr lang="en-US" sz="3600" dirty="0">
              <a:solidFill>
                <a:schemeClr val="bg1"/>
              </a:solidFill>
            </a:endParaRPr>
          </a:p>
        </p:txBody>
      </p:sp>
    </p:spTree>
    <p:extLst>
      <p:ext uri="{BB962C8B-B14F-4D97-AF65-F5344CB8AC3E}">
        <p14:creationId xmlns:p14="http://schemas.microsoft.com/office/powerpoint/2010/main" val="363627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in)">
                                      <p:cBhvr>
                                        <p:cTn id="15" dur="2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circle(in)">
                                      <p:cBhvr>
                                        <p:cTn id="2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07F29E02-C8F5-DA39-2440-2AEABF6DBC96}"/>
              </a:ext>
            </a:extLst>
          </p:cNvPr>
          <p:cNvSpPr txBox="1"/>
          <p:nvPr/>
        </p:nvSpPr>
        <p:spPr>
          <a:xfrm>
            <a:off x="1112067" y="259904"/>
            <a:ext cx="9967865" cy="1077218"/>
          </a:xfrm>
          <a:prstGeom prst="rect">
            <a:avLst/>
          </a:prstGeom>
          <a:noFill/>
        </p:spPr>
        <p:txBody>
          <a:bodyPr wrap="square">
            <a:spAutoFit/>
          </a:bodyPr>
          <a:lstStyle/>
          <a:p>
            <a:pPr algn="ctr"/>
            <a:r>
              <a:rPr lang="en-US" sz="3200" b="0" i="1" dirty="0">
                <a:solidFill>
                  <a:schemeClr val="bg1"/>
                </a:solidFill>
                <a:effectLst/>
                <a:latin typeface="Petrona"/>
              </a:rPr>
              <a:t>Exodus 16:20 However, some of them paid no attention to Moses; they kept part of it until morning,</a:t>
            </a:r>
            <a:endParaRPr lang="en-US" sz="3200" dirty="0">
              <a:solidFill>
                <a:schemeClr val="bg1"/>
              </a:solidFill>
            </a:endParaRPr>
          </a:p>
        </p:txBody>
      </p:sp>
      <p:sp>
        <p:nvSpPr>
          <p:cNvPr id="3" name="TextBox 2">
            <a:extLst>
              <a:ext uri="{FF2B5EF4-FFF2-40B4-BE49-F238E27FC236}">
                <a16:creationId xmlns:a16="http://schemas.microsoft.com/office/drawing/2014/main" id="{3C62321F-EAA0-0389-074B-4C84B80E329B}"/>
              </a:ext>
            </a:extLst>
          </p:cNvPr>
          <p:cNvSpPr txBox="1"/>
          <p:nvPr/>
        </p:nvSpPr>
        <p:spPr>
          <a:xfrm rot="21341018">
            <a:off x="568106" y="1644898"/>
            <a:ext cx="3361098" cy="954107"/>
          </a:xfrm>
          <a:prstGeom prst="rect">
            <a:avLst/>
          </a:prstGeom>
          <a:noFill/>
        </p:spPr>
        <p:txBody>
          <a:bodyPr wrap="square">
            <a:spAutoFit/>
          </a:bodyPr>
          <a:lstStyle/>
          <a:p>
            <a:pPr algn="ctr"/>
            <a:r>
              <a:rPr lang="en-US" sz="2800" b="0" i="0" dirty="0">
                <a:solidFill>
                  <a:schemeClr val="bg1"/>
                </a:solidFill>
                <a:effectLst/>
                <a:latin typeface="Petrona"/>
              </a:rPr>
              <a:t>They didn’t actually hear what he said </a:t>
            </a:r>
            <a:endParaRPr lang="en-US" sz="2800" dirty="0">
              <a:solidFill>
                <a:schemeClr val="bg1"/>
              </a:solidFill>
            </a:endParaRPr>
          </a:p>
        </p:txBody>
      </p:sp>
      <p:sp>
        <p:nvSpPr>
          <p:cNvPr id="5" name="TextBox 4">
            <a:extLst>
              <a:ext uri="{FF2B5EF4-FFF2-40B4-BE49-F238E27FC236}">
                <a16:creationId xmlns:a16="http://schemas.microsoft.com/office/drawing/2014/main" id="{93521864-1691-38D8-620F-A2E873F0C220}"/>
              </a:ext>
            </a:extLst>
          </p:cNvPr>
          <p:cNvSpPr txBox="1"/>
          <p:nvPr/>
        </p:nvSpPr>
        <p:spPr>
          <a:xfrm>
            <a:off x="435115" y="3044106"/>
            <a:ext cx="2996696" cy="1569660"/>
          </a:xfrm>
          <a:prstGeom prst="rect">
            <a:avLst/>
          </a:prstGeom>
          <a:noFill/>
        </p:spPr>
        <p:txBody>
          <a:bodyPr wrap="square">
            <a:spAutoFit/>
          </a:bodyPr>
          <a:lstStyle/>
          <a:p>
            <a:pPr algn="ctr"/>
            <a:r>
              <a:rPr lang="en-US" sz="3200" b="0" i="0" dirty="0">
                <a:solidFill>
                  <a:schemeClr val="bg1"/>
                </a:solidFill>
                <a:effectLst/>
                <a:latin typeface="Petrona"/>
              </a:rPr>
              <a:t>They didn’t </a:t>
            </a:r>
            <a:r>
              <a:rPr lang="en-US" sz="2800" b="0" i="0" dirty="0">
                <a:solidFill>
                  <a:schemeClr val="bg1"/>
                </a:solidFill>
                <a:effectLst/>
                <a:latin typeface="Petrona"/>
              </a:rPr>
              <a:t>understand</a:t>
            </a:r>
            <a:r>
              <a:rPr lang="en-US" sz="3200" b="0" i="0" dirty="0">
                <a:solidFill>
                  <a:schemeClr val="bg1"/>
                </a:solidFill>
                <a:effectLst/>
                <a:latin typeface="Petrona"/>
              </a:rPr>
              <a:t> what he meant</a:t>
            </a:r>
            <a:endParaRPr lang="en-US" sz="3200" dirty="0">
              <a:solidFill>
                <a:schemeClr val="bg1"/>
              </a:solidFill>
            </a:endParaRPr>
          </a:p>
        </p:txBody>
      </p:sp>
      <p:sp>
        <p:nvSpPr>
          <p:cNvPr id="7" name="TextBox 6">
            <a:extLst>
              <a:ext uri="{FF2B5EF4-FFF2-40B4-BE49-F238E27FC236}">
                <a16:creationId xmlns:a16="http://schemas.microsoft.com/office/drawing/2014/main" id="{2359B290-EA97-7C6C-DD61-194BF2EAA26E}"/>
              </a:ext>
            </a:extLst>
          </p:cNvPr>
          <p:cNvSpPr txBox="1"/>
          <p:nvPr/>
        </p:nvSpPr>
        <p:spPr>
          <a:xfrm rot="400304">
            <a:off x="69044" y="4917766"/>
            <a:ext cx="3370152" cy="1384995"/>
          </a:xfrm>
          <a:prstGeom prst="rect">
            <a:avLst/>
          </a:prstGeom>
          <a:noFill/>
        </p:spPr>
        <p:txBody>
          <a:bodyPr wrap="square">
            <a:spAutoFit/>
          </a:bodyPr>
          <a:lstStyle/>
          <a:p>
            <a:pPr algn="ctr"/>
            <a:r>
              <a:rPr lang="en-US" sz="2800" b="0" i="0" dirty="0">
                <a:solidFill>
                  <a:schemeClr val="bg1"/>
                </a:solidFill>
                <a:effectLst/>
                <a:latin typeface="Petrona"/>
              </a:rPr>
              <a:t>They heard the command and forgot. </a:t>
            </a:r>
            <a:endParaRPr lang="en-US" sz="2800" dirty="0">
              <a:solidFill>
                <a:schemeClr val="bg1"/>
              </a:solidFill>
            </a:endParaRPr>
          </a:p>
        </p:txBody>
      </p:sp>
      <p:sp>
        <p:nvSpPr>
          <p:cNvPr id="9" name="TextBox 8">
            <a:extLst>
              <a:ext uri="{FF2B5EF4-FFF2-40B4-BE49-F238E27FC236}">
                <a16:creationId xmlns:a16="http://schemas.microsoft.com/office/drawing/2014/main" id="{1319569F-7401-5F15-D70F-89ED7E8358BE}"/>
              </a:ext>
            </a:extLst>
          </p:cNvPr>
          <p:cNvSpPr txBox="1"/>
          <p:nvPr/>
        </p:nvSpPr>
        <p:spPr>
          <a:xfrm>
            <a:off x="3960343" y="1448554"/>
            <a:ext cx="5056910" cy="954107"/>
          </a:xfrm>
          <a:prstGeom prst="rect">
            <a:avLst/>
          </a:prstGeom>
          <a:noFill/>
        </p:spPr>
        <p:txBody>
          <a:bodyPr wrap="square">
            <a:spAutoFit/>
          </a:bodyPr>
          <a:lstStyle/>
          <a:p>
            <a:pPr algn="ctr"/>
            <a:r>
              <a:rPr lang="en-US" sz="2800" b="0" i="0" dirty="0">
                <a:solidFill>
                  <a:schemeClr val="bg1"/>
                </a:solidFill>
                <a:effectLst/>
                <a:latin typeface="Petrona"/>
              </a:rPr>
              <a:t>They heard the command and considered it was unjust.</a:t>
            </a:r>
            <a:endParaRPr lang="en-US" sz="2800" dirty="0">
              <a:solidFill>
                <a:schemeClr val="bg1"/>
              </a:solidFill>
            </a:endParaRPr>
          </a:p>
        </p:txBody>
      </p:sp>
      <p:sp>
        <p:nvSpPr>
          <p:cNvPr id="11" name="TextBox 10">
            <a:extLst>
              <a:ext uri="{FF2B5EF4-FFF2-40B4-BE49-F238E27FC236}">
                <a16:creationId xmlns:a16="http://schemas.microsoft.com/office/drawing/2014/main" id="{C010FB8C-C23D-7343-0C26-B5C4780A69A0}"/>
              </a:ext>
            </a:extLst>
          </p:cNvPr>
          <p:cNvSpPr txBox="1"/>
          <p:nvPr/>
        </p:nvSpPr>
        <p:spPr>
          <a:xfrm>
            <a:off x="3895781" y="2473873"/>
            <a:ext cx="2845051" cy="2246769"/>
          </a:xfrm>
          <a:prstGeom prst="rect">
            <a:avLst/>
          </a:prstGeom>
          <a:noFill/>
        </p:spPr>
        <p:txBody>
          <a:bodyPr wrap="square">
            <a:spAutoFit/>
          </a:bodyPr>
          <a:lstStyle/>
          <a:p>
            <a:pPr algn="ctr"/>
            <a:r>
              <a:rPr lang="en-US" sz="2800" b="0" i="0" dirty="0">
                <a:solidFill>
                  <a:schemeClr val="bg1"/>
                </a:solidFill>
                <a:effectLst/>
                <a:latin typeface="Petrona"/>
              </a:rPr>
              <a:t>They heard the command and were afraid they would not have enough. </a:t>
            </a:r>
            <a:endParaRPr lang="en-US" sz="2800" dirty="0">
              <a:solidFill>
                <a:schemeClr val="bg1"/>
              </a:solidFill>
            </a:endParaRPr>
          </a:p>
        </p:txBody>
      </p:sp>
      <p:sp>
        <p:nvSpPr>
          <p:cNvPr id="14" name="TextBox 13">
            <a:extLst>
              <a:ext uri="{FF2B5EF4-FFF2-40B4-BE49-F238E27FC236}">
                <a16:creationId xmlns:a16="http://schemas.microsoft.com/office/drawing/2014/main" id="{60C2AB8D-08BA-AF18-D8CF-FBB4E84DF704}"/>
              </a:ext>
            </a:extLst>
          </p:cNvPr>
          <p:cNvSpPr txBox="1"/>
          <p:nvPr/>
        </p:nvSpPr>
        <p:spPr>
          <a:xfrm>
            <a:off x="3991728" y="4933735"/>
            <a:ext cx="2996695" cy="1815882"/>
          </a:xfrm>
          <a:prstGeom prst="rect">
            <a:avLst/>
          </a:prstGeom>
          <a:noFill/>
        </p:spPr>
        <p:txBody>
          <a:bodyPr wrap="square">
            <a:spAutoFit/>
          </a:bodyPr>
          <a:lstStyle/>
          <a:p>
            <a:pPr algn="ctr"/>
            <a:r>
              <a:rPr lang="en-US" sz="2800" b="0" i="0" dirty="0">
                <a:solidFill>
                  <a:schemeClr val="bg1"/>
                </a:solidFill>
                <a:effectLst/>
                <a:latin typeface="Petrona"/>
              </a:rPr>
              <a:t>They heard the command and considered it didn’t apply to them. </a:t>
            </a:r>
            <a:endParaRPr lang="en-US" sz="2800" dirty="0">
              <a:solidFill>
                <a:schemeClr val="bg1"/>
              </a:solidFill>
            </a:endParaRPr>
          </a:p>
        </p:txBody>
      </p:sp>
      <p:sp>
        <p:nvSpPr>
          <p:cNvPr id="16" name="TextBox 15">
            <a:extLst>
              <a:ext uri="{FF2B5EF4-FFF2-40B4-BE49-F238E27FC236}">
                <a16:creationId xmlns:a16="http://schemas.microsoft.com/office/drawing/2014/main" id="{F3894ABB-4364-D6E9-F575-AF9563995741}"/>
              </a:ext>
            </a:extLst>
          </p:cNvPr>
          <p:cNvSpPr txBox="1"/>
          <p:nvPr/>
        </p:nvSpPr>
        <p:spPr>
          <a:xfrm rot="386669">
            <a:off x="8588346" y="1647293"/>
            <a:ext cx="3667784" cy="2246769"/>
          </a:xfrm>
          <a:prstGeom prst="rect">
            <a:avLst/>
          </a:prstGeom>
          <a:noFill/>
        </p:spPr>
        <p:txBody>
          <a:bodyPr wrap="square">
            <a:spAutoFit/>
          </a:bodyPr>
          <a:lstStyle/>
          <a:p>
            <a:pPr algn="ctr"/>
            <a:r>
              <a:rPr lang="en-US" sz="2800" b="0" i="0" dirty="0">
                <a:solidFill>
                  <a:schemeClr val="bg1"/>
                </a:solidFill>
                <a:effectLst/>
                <a:latin typeface="Petrona"/>
              </a:rPr>
              <a:t>They heard the command and considered they merited an exception to the rule.</a:t>
            </a:r>
            <a:endParaRPr lang="en-US" sz="2800" dirty="0">
              <a:solidFill>
                <a:schemeClr val="bg1"/>
              </a:solidFill>
            </a:endParaRPr>
          </a:p>
        </p:txBody>
      </p:sp>
      <p:sp>
        <p:nvSpPr>
          <p:cNvPr id="18" name="TextBox 17">
            <a:extLst>
              <a:ext uri="{FF2B5EF4-FFF2-40B4-BE49-F238E27FC236}">
                <a16:creationId xmlns:a16="http://schemas.microsoft.com/office/drawing/2014/main" id="{A1926402-50A1-6AE4-D8F2-414B3D19E5E0}"/>
              </a:ext>
            </a:extLst>
          </p:cNvPr>
          <p:cNvSpPr txBox="1"/>
          <p:nvPr/>
        </p:nvSpPr>
        <p:spPr>
          <a:xfrm>
            <a:off x="7051945" y="3681413"/>
            <a:ext cx="2845051" cy="1384995"/>
          </a:xfrm>
          <a:prstGeom prst="rect">
            <a:avLst/>
          </a:prstGeom>
          <a:noFill/>
        </p:spPr>
        <p:txBody>
          <a:bodyPr wrap="square">
            <a:spAutoFit/>
          </a:bodyPr>
          <a:lstStyle/>
          <a:p>
            <a:pPr algn="ctr"/>
            <a:r>
              <a:rPr lang="en-US" sz="2800" b="0" i="0" dirty="0">
                <a:solidFill>
                  <a:schemeClr val="bg1"/>
                </a:solidFill>
                <a:effectLst/>
                <a:latin typeface="Petrona"/>
              </a:rPr>
              <a:t>They heard the command and paid it no regard.</a:t>
            </a:r>
            <a:endParaRPr lang="en-US" sz="2800" dirty="0">
              <a:solidFill>
                <a:schemeClr val="bg1"/>
              </a:solidFill>
            </a:endParaRPr>
          </a:p>
        </p:txBody>
      </p:sp>
      <p:sp>
        <p:nvSpPr>
          <p:cNvPr id="20" name="TextBox 19">
            <a:extLst>
              <a:ext uri="{FF2B5EF4-FFF2-40B4-BE49-F238E27FC236}">
                <a16:creationId xmlns:a16="http://schemas.microsoft.com/office/drawing/2014/main" id="{8780DD2E-4325-207E-C888-DD9400AEC23B}"/>
              </a:ext>
            </a:extLst>
          </p:cNvPr>
          <p:cNvSpPr txBox="1"/>
          <p:nvPr/>
        </p:nvSpPr>
        <p:spPr>
          <a:xfrm>
            <a:off x="8105970" y="5364622"/>
            <a:ext cx="3582053" cy="1384995"/>
          </a:xfrm>
          <a:prstGeom prst="rect">
            <a:avLst/>
          </a:prstGeom>
          <a:noFill/>
        </p:spPr>
        <p:txBody>
          <a:bodyPr wrap="square">
            <a:spAutoFit/>
          </a:bodyPr>
          <a:lstStyle/>
          <a:p>
            <a:pPr algn="ctr"/>
            <a:r>
              <a:rPr lang="en-US" sz="2800" b="0" i="0" dirty="0">
                <a:solidFill>
                  <a:schemeClr val="bg1"/>
                </a:solidFill>
                <a:effectLst/>
                <a:latin typeface="Petrona"/>
              </a:rPr>
              <a:t>They heard the command and willfully disobeyed</a:t>
            </a:r>
            <a:endParaRPr lang="en-US" sz="2800" dirty="0">
              <a:solidFill>
                <a:schemeClr val="bg1"/>
              </a:solidFill>
            </a:endParaRPr>
          </a:p>
        </p:txBody>
      </p:sp>
    </p:spTree>
    <p:extLst>
      <p:ext uri="{BB962C8B-B14F-4D97-AF65-F5344CB8AC3E}">
        <p14:creationId xmlns:p14="http://schemas.microsoft.com/office/powerpoint/2010/main" val="12628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down)">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anim calcmode="lin" valueType="num">
                                      <p:cBhvr>
                                        <p:cTn id="46" dur="1000" fill="hold"/>
                                        <p:tgtEl>
                                          <p:spTgt spid="14"/>
                                        </p:tgtEl>
                                        <p:attrNameLst>
                                          <p:attrName>ppt_x</p:attrName>
                                        </p:attrNameLst>
                                      </p:cBhvr>
                                      <p:tavLst>
                                        <p:tav tm="0">
                                          <p:val>
                                            <p:strVal val="#ppt_x"/>
                                          </p:val>
                                        </p:tav>
                                        <p:tav tm="100000">
                                          <p:val>
                                            <p:strVal val="#ppt_x"/>
                                          </p:val>
                                        </p:tav>
                                      </p:tavLst>
                                    </p:anim>
                                    <p:anim calcmode="lin" valueType="num">
                                      <p:cBhvr>
                                        <p:cTn id="4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heel(1)">
                                      <p:cBhvr>
                                        <p:cTn id="52" dur="20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6" presetClass="entr" presetSubtype="0"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down)">
                                      <p:cBhvr>
                                        <p:cTn id="64" dur="580">
                                          <p:stCondLst>
                                            <p:cond delay="0"/>
                                          </p:stCondLst>
                                        </p:cTn>
                                        <p:tgtEl>
                                          <p:spTgt spid="20"/>
                                        </p:tgtEl>
                                      </p:cBhvr>
                                    </p:animEffect>
                                    <p:anim calcmode="lin" valueType="num">
                                      <p:cBhvr>
                                        <p:cTn id="65"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66"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67"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68"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69"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70" dur="26">
                                          <p:stCondLst>
                                            <p:cond delay="650"/>
                                          </p:stCondLst>
                                        </p:cTn>
                                        <p:tgtEl>
                                          <p:spTgt spid="20"/>
                                        </p:tgtEl>
                                      </p:cBhvr>
                                      <p:to x="100000" y="60000"/>
                                    </p:animScale>
                                    <p:animScale>
                                      <p:cBhvr>
                                        <p:cTn id="71" dur="166" decel="50000">
                                          <p:stCondLst>
                                            <p:cond delay="676"/>
                                          </p:stCondLst>
                                        </p:cTn>
                                        <p:tgtEl>
                                          <p:spTgt spid="20"/>
                                        </p:tgtEl>
                                      </p:cBhvr>
                                      <p:to x="100000" y="100000"/>
                                    </p:animScale>
                                    <p:animScale>
                                      <p:cBhvr>
                                        <p:cTn id="72" dur="26">
                                          <p:stCondLst>
                                            <p:cond delay="1312"/>
                                          </p:stCondLst>
                                        </p:cTn>
                                        <p:tgtEl>
                                          <p:spTgt spid="20"/>
                                        </p:tgtEl>
                                      </p:cBhvr>
                                      <p:to x="100000" y="80000"/>
                                    </p:animScale>
                                    <p:animScale>
                                      <p:cBhvr>
                                        <p:cTn id="73" dur="166" decel="50000">
                                          <p:stCondLst>
                                            <p:cond delay="1338"/>
                                          </p:stCondLst>
                                        </p:cTn>
                                        <p:tgtEl>
                                          <p:spTgt spid="20"/>
                                        </p:tgtEl>
                                      </p:cBhvr>
                                      <p:to x="100000" y="100000"/>
                                    </p:animScale>
                                    <p:animScale>
                                      <p:cBhvr>
                                        <p:cTn id="74" dur="26">
                                          <p:stCondLst>
                                            <p:cond delay="1642"/>
                                          </p:stCondLst>
                                        </p:cTn>
                                        <p:tgtEl>
                                          <p:spTgt spid="20"/>
                                        </p:tgtEl>
                                      </p:cBhvr>
                                      <p:to x="100000" y="90000"/>
                                    </p:animScale>
                                    <p:animScale>
                                      <p:cBhvr>
                                        <p:cTn id="75" dur="166" decel="50000">
                                          <p:stCondLst>
                                            <p:cond delay="1668"/>
                                          </p:stCondLst>
                                        </p:cTn>
                                        <p:tgtEl>
                                          <p:spTgt spid="20"/>
                                        </p:tgtEl>
                                      </p:cBhvr>
                                      <p:to x="100000" y="100000"/>
                                    </p:animScale>
                                    <p:animScale>
                                      <p:cBhvr>
                                        <p:cTn id="76" dur="26">
                                          <p:stCondLst>
                                            <p:cond delay="1808"/>
                                          </p:stCondLst>
                                        </p:cTn>
                                        <p:tgtEl>
                                          <p:spTgt spid="20"/>
                                        </p:tgtEl>
                                      </p:cBhvr>
                                      <p:to x="100000" y="95000"/>
                                    </p:animScale>
                                    <p:animScale>
                                      <p:cBhvr>
                                        <p:cTn id="77"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 grpId="0"/>
      <p:bldP spid="5" grpId="0"/>
      <p:bldP spid="7" grpId="0"/>
      <p:bldP spid="9" grpId="0"/>
      <p:bldP spid="11" grpId="0"/>
      <p:bldP spid="14" grpId="0"/>
      <p:bldP spid="16" grpId="0"/>
      <p:bldP spid="18"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379DBD5-27F5-7848-D989-F4895A54A44F}"/>
              </a:ext>
            </a:extLst>
          </p:cNvPr>
          <p:cNvSpPr txBox="1"/>
          <p:nvPr/>
        </p:nvSpPr>
        <p:spPr>
          <a:xfrm>
            <a:off x="549244" y="820909"/>
            <a:ext cx="11642756" cy="1754326"/>
          </a:xfrm>
          <a:prstGeom prst="rect">
            <a:avLst/>
          </a:prstGeom>
          <a:noFill/>
        </p:spPr>
        <p:txBody>
          <a:bodyPr wrap="square">
            <a:spAutoFit/>
          </a:bodyPr>
          <a:lstStyle/>
          <a:p>
            <a:pPr algn="ctr"/>
            <a:r>
              <a:rPr lang="en-US" sz="3600" b="0" i="0" dirty="0">
                <a:solidFill>
                  <a:schemeClr val="bg1"/>
                </a:solidFill>
                <a:effectLst/>
                <a:latin typeface="Petrona"/>
              </a:rPr>
              <a:t>When we don’t </a:t>
            </a:r>
            <a:r>
              <a:rPr lang="en-US" sz="3600" b="0" i="0" u="sng" dirty="0">
                <a:solidFill>
                  <a:schemeClr val="bg1"/>
                </a:solidFill>
                <a:effectLst/>
                <a:latin typeface="Petrona"/>
              </a:rPr>
              <a:t>pay attention </a:t>
            </a:r>
            <a:r>
              <a:rPr lang="en-US" sz="3600" b="0" i="0" dirty="0">
                <a:solidFill>
                  <a:schemeClr val="bg1"/>
                </a:solidFill>
                <a:effectLst/>
                <a:latin typeface="Petrona"/>
              </a:rPr>
              <a:t>to the instructions of God we run the risk of seeing the </a:t>
            </a:r>
            <a:r>
              <a:rPr lang="en-US" sz="3600" b="0" i="0" u="sng" dirty="0">
                <a:solidFill>
                  <a:schemeClr val="bg1"/>
                </a:solidFill>
                <a:effectLst/>
                <a:latin typeface="Petrona"/>
              </a:rPr>
              <a:t>happiness of manna</a:t>
            </a:r>
            <a:r>
              <a:rPr lang="en-US" sz="3600" b="0" i="0" dirty="0">
                <a:solidFill>
                  <a:schemeClr val="bg1"/>
                </a:solidFill>
                <a:effectLst/>
                <a:latin typeface="Petrona"/>
              </a:rPr>
              <a:t> turn into the </a:t>
            </a:r>
            <a:r>
              <a:rPr lang="en-US" sz="3600" b="0" i="0" u="sng" dirty="0">
                <a:solidFill>
                  <a:schemeClr val="bg1"/>
                </a:solidFill>
                <a:effectLst/>
                <a:latin typeface="Petrona"/>
              </a:rPr>
              <a:t>horror of maggots</a:t>
            </a:r>
            <a:r>
              <a:rPr lang="en-US" sz="3600" b="0" i="0" dirty="0">
                <a:solidFill>
                  <a:schemeClr val="bg1"/>
                </a:solidFill>
                <a:effectLst/>
                <a:latin typeface="Petrona"/>
              </a:rPr>
              <a:t>. </a:t>
            </a:r>
            <a:endParaRPr lang="en-US" sz="3600" dirty="0">
              <a:solidFill>
                <a:schemeClr val="bg1"/>
              </a:solidFill>
            </a:endParaRPr>
          </a:p>
        </p:txBody>
      </p:sp>
      <p:sp>
        <p:nvSpPr>
          <p:cNvPr id="6" name="TextBox 5">
            <a:extLst>
              <a:ext uri="{FF2B5EF4-FFF2-40B4-BE49-F238E27FC236}">
                <a16:creationId xmlns:a16="http://schemas.microsoft.com/office/drawing/2014/main" id="{DD66D3ED-EA39-FBDE-FD2B-C51A06C3A44E}"/>
              </a:ext>
            </a:extLst>
          </p:cNvPr>
          <p:cNvSpPr txBox="1"/>
          <p:nvPr/>
        </p:nvSpPr>
        <p:spPr>
          <a:xfrm>
            <a:off x="813303" y="3655119"/>
            <a:ext cx="10565394" cy="1754326"/>
          </a:xfrm>
          <a:prstGeom prst="rect">
            <a:avLst/>
          </a:prstGeom>
          <a:noFill/>
        </p:spPr>
        <p:txBody>
          <a:bodyPr wrap="square">
            <a:spAutoFit/>
          </a:bodyPr>
          <a:lstStyle/>
          <a:p>
            <a:pPr algn="ctr"/>
            <a:r>
              <a:rPr lang="en-US" sz="3600" b="0" i="0" dirty="0">
                <a:solidFill>
                  <a:schemeClr val="bg1"/>
                </a:solidFill>
                <a:effectLst/>
                <a:latin typeface="Open Sans" panose="020B0606030504020204" pitchFamily="34" charset="0"/>
              </a:rPr>
              <a:t>Choosing to not trust God and lean on your abilities and understanding, </a:t>
            </a:r>
            <a:r>
              <a:rPr lang="en-US" sz="3600" dirty="0">
                <a:solidFill>
                  <a:schemeClr val="bg1"/>
                </a:solidFill>
                <a:latin typeface="Open Sans" panose="020B0606030504020204" pitchFamily="34" charset="0"/>
              </a:rPr>
              <a:t>m</a:t>
            </a:r>
            <a:r>
              <a:rPr lang="en-US" sz="3600" b="0" i="0" dirty="0">
                <a:solidFill>
                  <a:schemeClr val="bg1"/>
                </a:solidFill>
                <a:effectLst/>
                <a:latin typeface="Open Sans" panose="020B0606030504020204" pitchFamily="34" charset="0"/>
              </a:rPr>
              <a:t>akes you the </a:t>
            </a:r>
            <a:r>
              <a:rPr lang="en-US" sz="3600" b="0" i="0" u="sng" dirty="0">
                <a:solidFill>
                  <a:schemeClr val="bg1"/>
                </a:solidFill>
                <a:effectLst/>
                <a:latin typeface="Open Sans" panose="020B0606030504020204" pitchFamily="34" charset="0"/>
              </a:rPr>
              <a:t>only one in charge of the results!</a:t>
            </a:r>
            <a:endParaRPr lang="en-US" sz="3600" u="sng" dirty="0">
              <a:solidFill>
                <a:schemeClr val="bg1"/>
              </a:solidFill>
            </a:endParaRPr>
          </a:p>
        </p:txBody>
      </p:sp>
    </p:spTree>
    <p:extLst>
      <p:ext uri="{BB962C8B-B14F-4D97-AF65-F5344CB8AC3E}">
        <p14:creationId xmlns:p14="http://schemas.microsoft.com/office/powerpoint/2010/main" val="138188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arn(inVertical)">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7030E6-2FC8-4AB3-A9FB-43D76F70B522}"/>
              </a:ext>
            </a:extLst>
          </p:cNvPr>
          <p:cNvSpPr txBox="1"/>
          <p:nvPr/>
        </p:nvSpPr>
        <p:spPr>
          <a:xfrm>
            <a:off x="271605" y="2326802"/>
            <a:ext cx="11398312" cy="2800767"/>
          </a:xfrm>
          <a:prstGeom prst="rect">
            <a:avLst/>
          </a:prstGeom>
          <a:noFill/>
        </p:spPr>
        <p:txBody>
          <a:bodyPr wrap="square">
            <a:spAutoFit/>
          </a:bodyPr>
          <a:lstStyle/>
          <a:p>
            <a:pPr algn="ctr"/>
            <a:r>
              <a:rPr lang="en-US" sz="4400" b="0" i="0" dirty="0">
                <a:solidFill>
                  <a:schemeClr val="bg1"/>
                </a:solidFill>
                <a:effectLst/>
                <a:latin typeface="Open Sans" panose="020B0606030504020204" pitchFamily="34" charset="0"/>
              </a:rPr>
              <a:t>Our problem is that we tend to take </a:t>
            </a:r>
            <a:r>
              <a:rPr lang="en-US" sz="4400" b="0" i="0" u="sng" dirty="0">
                <a:solidFill>
                  <a:schemeClr val="bg1"/>
                </a:solidFill>
                <a:effectLst/>
                <a:latin typeface="Open Sans" panose="020B0606030504020204" pitchFamily="34" charset="0"/>
              </a:rPr>
              <a:t>something </a:t>
            </a:r>
            <a:r>
              <a:rPr lang="en-US" sz="4400" b="0" i="0" dirty="0">
                <a:solidFill>
                  <a:schemeClr val="bg1"/>
                </a:solidFill>
                <a:effectLst/>
                <a:latin typeface="Open Sans" panose="020B0606030504020204" pitchFamily="34" charset="0"/>
              </a:rPr>
              <a:t>that God has just given us for </a:t>
            </a:r>
            <a:r>
              <a:rPr lang="en-US" sz="4400" b="0" i="0" u="sng" dirty="0">
                <a:solidFill>
                  <a:schemeClr val="bg1"/>
                </a:solidFill>
                <a:effectLst/>
                <a:latin typeface="Open Sans" panose="020B0606030504020204" pitchFamily="34" charset="0"/>
              </a:rPr>
              <a:t>temporary relief </a:t>
            </a:r>
            <a:r>
              <a:rPr lang="en-US" sz="4400" b="0" i="0" dirty="0">
                <a:solidFill>
                  <a:schemeClr val="bg1"/>
                </a:solidFill>
                <a:effectLst/>
                <a:latin typeface="Open Sans" panose="020B0606030504020204" pitchFamily="34" charset="0"/>
              </a:rPr>
              <a:t>and try to settle in it as a </a:t>
            </a:r>
            <a:r>
              <a:rPr lang="en-US" sz="4400" b="0" i="0" u="sng" dirty="0">
                <a:solidFill>
                  <a:schemeClr val="bg1"/>
                </a:solidFill>
                <a:effectLst/>
                <a:latin typeface="Open Sans" panose="020B0606030504020204" pitchFamily="34" charset="0"/>
              </a:rPr>
              <a:t>permanent solution</a:t>
            </a:r>
            <a:r>
              <a:rPr lang="en-US" sz="4400" b="0" i="0" dirty="0">
                <a:solidFill>
                  <a:schemeClr val="bg1"/>
                </a:solidFill>
                <a:effectLst/>
                <a:latin typeface="Open Sans" panose="020B0606030504020204" pitchFamily="34" charset="0"/>
              </a:rPr>
              <a:t>. </a:t>
            </a:r>
            <a:endParaRPr lang="en-US" sz="4400" dirty="0">
              <a:solidFill>
                <a:schemeClr val="bg1"/>
              </a:solidFill>
            </a:endParaRPr>
          </a:p>
        </p:txBody>
      </p:sp>
    </p:spTree>
    <p:extLst>
      <p:ext uri="{BB962C8B-B14F-4D97-AF65-F5344CB8AC3E}">
        <p14:creationId xmlns:p14="http://schemas.microsoft.com/office/powerpoint/2010/main" val="44586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17912C-2C66-1541-FF60-C93DEC58AA6F}"/>
              </a:ext>
            </a:extLst>
          </p:cNvPr>
          <p:cNvSpPr txBox="1"/>
          <p:nvPr/>
        </p:nvSpPr>
        <p:spPr>
          <a:xfrm>
            <a:off x="1013989" y="2238965"/>
            <a:ext cx="9696261" cy="1323439"/>
          </a:xfrm>
          <a:prstGeom prst="rect">
            <a:avLst/>
          </a:prstGeom>
          <a:noFill/>
        </p:spPr>
        <p:txBody>
          <a:bodyPr wrap="square">
            <a:spAutoFit/>
          </a:bodyPr>
          <a:lstStyle/>
          <a:p>
            <a:pPr algn="ctr"/>
            <a:r>
              <a:rPr lang="en-US" sz="4000" b="0" i="0" dirty="0">
                <a:solidFill>
                  <a:schemeClr val="bg1"/>
                </a:solidFill>
                <a:effectLst/>
                <a:latin typeface="Baskerville Old Face" panose="02020602080505020303" pitchFamily="18" charset="0"/>
              </a:rPr>
              <a:t>God wants us to continue to </a:t>
            </a:r>
            <a:r>
              <a:rPr lang="en-US" sz="4000" b="0" i="0" u="sng" dirty="0">
                <a:solidFill>
                  <a:schemeClr val="bg1"/>
                </a:solidFill>
                <a:effectLst/>
                <a:latin typeface="Baskerville Old Face" panose="02020602080505020303" pitchFamily="18" charset="0"/>
              </a:rPr>
              <a:t>look to Him daily</a:t>
            </a:r>
            <a:r>
              <a:rPr lang="en-US" sz="4000" b="0" i="0" dirty="0">
                <a:solidFill>
                  <a:schemeClr val="bg1"/>
                </a:solidFill>
                <a:effectLst/>
                <a:latin typeface="Baskerville Old Face" panose="02020602080505020303" pitchFamily="18" charset="0"/>
              </a:rPr>
              <a:t> to meet our </a:t>
            </a:r>
            <a:r>
              <a:rPr lang="en-US" sz="4000" b="0" i="0" u="sng" dirty="0">
                <a:solidFill>
                  <a:schemeClr val="bg1"/>
                </a:solidFill>
                <a:effectLst/>
                <a:latin typeface="Baskerville Old Face" panose="02020602080505020303" pitchFamily="18" charset="0"/>
              </a:rPr>
              <a:t>daily needs.</a:t>
            </a:r>
            <a:endParaRPr lang="en-US" sz="4000" u="sng" dirty="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83368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1433</TotalTime>
  <Words>2259</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Aptos</vt:lpstr>
      <vt:lpstr>Aptos Display</vt:lpstr>
      <vt:lpstr>Arial</vt:lpstr>
      <vt:lpstr>Baskerville Old Face</vt:lpstr>
      <vt:lpstr>Helvetica Neue</vt:lpstr>
      <vt:lpstr>Open Sans</vt:lpstr>
      <vt:lpstr>Petrona</vt:lpstr>
      <vt:lpstr>system-ui</vt:lpstr>
      <vt:lpstr>Work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21</cp:revision>
  <dcterms:created xsi:type="dcterms:W3CDTF">2024-04-06T14:56:38Z</dcterms:created>
  <dcterms:modified xsi:type="dcterms:W3CDTF">2024-12-07T17:55:19Z</dcterms:modified>
</cp:coreProperties>
</file>