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A7319-1780-4DC9-85F3-9E4935E44FD0}" v="97" dt="2025-12-20T01:13:59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A778-F715-E15C-5246-70C7ECFEB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0341E-0387-65F2-5E09-0451F8F44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BFF6-F3BA-E766-CF78-9292A270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0B5C-4121-3323-13C8-9BBF38AE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C036C-C17B-FA26-DD25-4FBD0014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62A7-1F5E-558E-BB02-A18FE807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7984F-9A07-5A3E-8FD3-25EDB435E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C479-B29F-ED24-2716-3E239621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E53B-908C-AFAE-DF5F-6FCFD651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F084-18EE-4418-4D97-79788F73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AD532-02FC-B090-CF65-2705B4B77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6B321-00F9-44C7-BD74-E5682957F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FD7E6-116E-1662-B24F-A51DE8EA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5DCA-CAC0-232C-F0A9-E764394D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E2AD-8556-DE7D-CEB9-D19E11C2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85E0-9A16-825A-76BC-B5883419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C3B4-3492-6120-95AD-9F0A133E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8687-ABD5-3C5A-A298-4D6498D8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8952-131E-2CBD-3FE0-80FFB84D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A498-30DC-2E8E-8748-CED3F324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2D09-7E96-7C7D-707A-C61FFE0F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BEB09-91CE-5FF3-D112-B18B11281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26A1-17D4-6C2E-EDA2-48210631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59D8-C8EA-94E7-6CF5-65E73A31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A1A5-4BE0-2905-6C30-AF35768A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9281-06CE-3C84-09A9-311335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0628-FD0C-FFE1-BCE2-19F432769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B06C-23FD-3857-9D69-329953A63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7F184-0B3E-D8CD-E67A-9A3A337E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7897C-F923-67DA-8D9B-52B94C5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EE1EA-4D01-836A-B80B-EE2F6D2E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BF6A-48D5-66DE-0065-4242A77C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7129D-522C-5E64-A5A8-BABD5B0F2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EC81-E45D-1EF6-9A9F-CE93BCCCF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8F970-18CD-EEFA-220A-A8BB0596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5F5EF-9501-7440-2499-D783A457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48376-C720-275E-A34E-93C8A104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A922B-3B63-E40D-7658-5865B0D4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7E97C-7744-DCCE-730C-BFC90C39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3F6F-838A-0595-545F-D266767D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23225-5725-79A6-B750-8D59AF8B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293BB-897C-C8F4-0B73-53B1C996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7838-66A3-0C56-6809-84335528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57A51-4F24-AA86-D4A0-260C7DAE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3326F-1369-98A8-83AB-54F4D797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AA150-B0E2-7BEC-04BA-3C91E10A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54EE-AE1F-DC6D-28C4-F4A7C791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F62D-EDA7-A87C-AECA-9216D127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0F90B-3771-F8C3-09F5-E9670E53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5128-1B53-34F1-CEC9-94FA8FED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FC66-15B9-3ADB-DD84-DDBDAA33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74864-A559-DEEB-94B4-4F205498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5FDE-F971-1594-931D-C2939BEF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64CB6-6BB3-B165-E11E-BCBA1EAF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E9621-4803-A8D4-F0AE-378E4A6FF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90EF8-F183-416F-670E-C5659324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F0DD4-2EB6-7702-0F3D-4CA84252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BC8C-5AD4-CC5F-FE02-609AF585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814D5-7992-B405-2C9B-B9A7ECFB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F9345-B752-673C-F2F0-BD9F9F0C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6F9E-48CC-577B-4F33-DF1024BCF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985A86-4A4C-4441-AF94-ABACCBDFB48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1659-D88C-7018-C488-242714CC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FF870-B486-EFB9-EC04-1CE9C959A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33CFE-B640-44A2-BE8C-5D7F4AB1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8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81485-EAF3-EE34-7FAA-FA545AF89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FE6B47-7364-EABD-03BB-B0FEA595382B}"/>
              </a:ext>
            </a:extLst>
          </p:cNvPr>
          <p:cNvSpPr txBox="1"/>
          <p:nvPr/>
        </p:nvSpPr>
        <p:spPr>
          <a:xfrm>
            <a:off x="324465" y="874455"/>
            <a:ext cx="113660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Hope is not the absence of </a:t>
            </a:r>
            <a:r>
              <a:rPr lang="en-US" sz="5400" u="sng" dirty="0">
                <a:solidFill>
                  <a:schemeClr val="bg1"/>
                </a:solidFill>
              </a:rPr>
              <a:t>problems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Hope is the </a:t>
            </a:r>
            <a:r>
              <a:rPr lang="en-US" sz="5400" u="sng" dirty="0">
                <a:solidFill>
                  <a:schemeClr val="bg1"/>
                </a:solidFill>
              </a:rPr>
              <a:t>presence of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E367D-4555-1537-7F90-130D367A6F8B}"/>
              </a:ext>
            </a:extLst>
          </p:cNvPr>
          <p:cNvSpPr txBox="1"/>
          <p:nvPr/>
        </p:nvSpPr>
        <p:spPr>
          <a:xfrm>
            <a:off x="324465" y="4013776"/>
            <a:ext cx="11474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’Tis the season to hope again even if </a:t>
            </a:r>
            <a:r>
              <a:rPr lang="en-US" sz="4800" b="1" u="sng" dirty="0">
                <a:solidFill>
                  <a:schemeClr val="bg1"/>
                </a:solidFill>
              </a:rPr>
              <a:t>nothing around you has changed.</a:t>
            </a:r>
            <a:endParaRPr lang="en-US" sz="4800" u="sng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1075F-405F-97F8-8561-16C0689A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7860ED-D9C1-7FDE-0F71-1634BF29492C}"/>
              </a:ext>
            </a:extLst>
          </p:cNvPr>
          <p:cNvSpPr txBox="1"/>
          <p:nvPr/>
        </p:nvSpPr>
        <p:spPr>
          <a:xfrm>
            <a:off x="3048000" y="161209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Philippians 2:6–7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“He made Himself nothing by taking the very nature of a servant…”</a:t>
            </a:r>
          </a:p>
          <a:p>
            <a:pPr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BAD24-9320-9381-DCB7-B84604BA0CB6}"/>
              </a:ext>
            </a:extLst>
          </p:cNvPr>
          <p:cNvSpPr txBox="1"/>
          <p:nvPr/>
        </p:nvSpPr>
        <p:spPr>
          <a:xfrm>
            <a:off x="1120877" y="582250"/>
            <a:ext cx="10166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’Tis the Season for </a:t>
            </a:r>
            <a:r>
              <a:rPr lang="en-US" sz="5400" b="1" u="sng" dirty="0">
                <a:solidFill>
                  <a:schemeClr val="bg1"/>
                </a:solidFill>
              </a:rPr>
              <a:t>HUMILITY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1156F-518A-9071-3D3C-A4313C9889B3}"/>
              </a:ext>
            </a:extLst>
          </p:cNvPr>
          <p:cNvSpPr txBox="1"/>
          <p:nvPr/>
        </p:nvSpPr>
        <p:spPr>
          <a:xfrm>
            <a:off x="1745225" y="4490968"/>
            <a:ext cx="8917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God wrapped Himself in </a:t>
            </a:r>
            <a:r>
              <a:rPr lang="en-US" sz="4000" b="1" u="sng" dirty="0">
                <a:solidFill>
                  <a:schemeClr val="bg1"/>
                </a:solidFill>
              </a:rPr>
              <a:t>human weakness</a:t>
            </a:r>
            <a:r>
              <a:rPr lang="en-US" sz="4000" u="sng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0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D3FBF-EC95-E949-49F8-65FA410D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11AC9B-7468-BF5D-1EAA-91A668D9833F}"/>
              </a:ext>
            </a:extLst>
          </p:cNvPr>
          <p:cNvSpPr txBox="1"/>
          <p:nvPr/>
        </p:nvSpPr>
        <p:spPr>
          <a:xfrm>
            <a:off x="619432" y="4875555"/>
            <a:ext cx="10953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bg1"/>
                </a:solidFill>
              </a:rPr>
              <a:t>Jesus came wrapped in humility, and many still overlook Him.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8656A-0EAB-7199-6524-BF9CB75B7CFF}"/>
              </a:ext>
            </a:extLst>
          </p:cNvPr>
          <p:cNvSpPr txBox="1"/>
          <p:nvPr/>
        </p:nvSpPr>
        <p:spPr>
          <a:xfrm>
            <a:off x="1799303" y="1308142"/>
            <a:ext cx="8790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 child once ignored a small, poorly wrapped gift under the tree.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Later they discovered it was the </a:t>
            </a:r>
            <a:r>
              <a:rPr lang="en-US" sz="3600" b="1" dirty="0">
                <a:solidFill>
                  <a:schemeClr val="bg1"/>
                </a:solidFill>
              </a:rPr>
              <a:t>most valuable gift of all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4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D5D47-AFC7-105B-E9C0-96A281BC0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DEFFA3-AA71-498F-BD9C-647E30E487B6}"/>
              </a:ext>
            </a:extLst>
          </p:cNvPr>
          <p:cNvSpPr txBox="1"/>
          <p:nvPr/>
        </p:nvSpPr>
        <p:spPr>
          <a:xfrm>
            <a:off x="496528" y="2992356"/>
            <a:ext cx="11071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Before God changes the world, He humbles Himself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13E6B-FA66-2FD7-A8A8-09D89D8852CE}"/>
              </a:ext>
            </a:extLst>
          </p:cNvPr>
          <p:cNvSpPr txBox="1"/>
          <p:nvPr/>
        </p:nvSpPr>
        <p:spPr>
          <a:xfrm>
            <a:off x="1474838" y="787880"/>
            <a:ext cx="91145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Christmas reminds us: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God resists pride but dwells with the humble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9BA86-9ADA-4828-1940-35C6A6B1B670}"/>
              </a:ext>
            </a:extLst>
          </p:cNvPr>
          <p:cNvSpPr txBox="1"/>
          <p:nvPr/>
        </p:nvSpPr>
        <p:spPr>
          <a:xfrm>
            <a:off x="624350" y="4600930"/>
            <a:ext cx="11302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’Tis the season to </a:t>
            </a:r>
            <a:r>
              <a:rPr lang="en-US" sz="4000" b="1" u="sng" dirty="0">
                <a:solidFill>
                  <a:schemeClr val="bg1"/>
                </a:solidFill>
              </a:rPr>
              <a:t>bow before the Savior</a:t>
            </a:r>
            <a:r>
              <a:rPr lang="en-US" sz="4000" b="1" dirty="0">
                <a:solidFill>
                  <a:schemeClr val="bg1"/>
                </a:solidFill>
              </a:rPr>
              <a:t>, not just </a:t>
            </a:r>
            <a:r>
              <a:rPr lang="en-US" sz="4000" b="1" u="sng" dirty="0">
                <a:solidFill>
                  <a:schemeClr val="bg1"/>
                </a:solidFill>
              </a:rPr>
              <a:t>admire the celebration.</a:t>
            </a:r>
            <a:endParaRPr lang="en-US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01866-578B-94DF-534A-5DF09216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81EB3-39F4-410A-C09A-48F2430D21EB}"/>
              </a:ext>
            </a:extLst>
          </p:cNvPr>
          <p:cNvSpPr txBox="1"/>
          <p:nvPr/>
        </p:nvSpPr>
        <p:spPr>
          <a:xfrm>
            <a:off x="3048000" y="153174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Scripture:</a:t>
            </a:r>
            <a:r>
              <a:rPr lang="en-US" sz="3600" dirty="0">
                <a:solidFill>
                  <a:schemeClr val="bg1"/>
                </a:solidFill>
              </a:rPr>
              <a:t> John 3:16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“For God so loved the world that He gave…”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23369-58FB-F55E-0701-23C52AFC1053}"/>
              </a:ext>
            </a:extLst>
          </p:cNvPr>
          <p:cNvSpPr txBox="1"/>
          <p:nvPr/>
        </p:nvSpPr>
        <p:spPr>
          <a:xfrm>
            <a:off x="2462981" y="478778"/>
            <a:ext cx="7266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’Tis the Season for </a:t>
            </a:r>
            <a:r>
              <a:rPr lang="en-US" sz="3600" b="1" u="sng" dirty="0">
                <a:solidFill>
                  <a:schemeClr val="bg1"/>
                </a:solidFill>
              </a:rPr>
              <a:t>GENEROSITY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67B8F-C56A-859A-D002-D89F191B367B}"/>
              </a:ext>
            </a:extLst>
          </p:cNvPr>
          <p:cNvSpPr txBox="1"/>
          <p:nvPr/>
        </p:nvSpPr>
        <p:spPr>
          <a:xfrm>
            <a:off x="1465006" y="4250359"/>
            <a:ext cx="9901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Christmas is not about what’s under the tree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It’s about </a:t>
            </a:r>
            <a:r>
              <a:rPr lang="en-US" sz="3600" b="1" u="sng" dirty="0">
                <a:solidFill>
                  <a:schemeClr val="bg1"/>
                </a:solidFill>
              </a:rPr>
              <a:t>Who was given on the tree</a:t>
            </a:r>
            <a:r>
              <a:rPr lang="en-US" sz="3600" u="sng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(the cross).</a:t>
            </a:r>
          </a:p>
        </p:txBody>
      </p:sp>
    </p:spTree>
    <p:extLst>
      <p:ext uri="{BB962C8B-B14F-4D97-AF65-F5344CB8AC3E}">
        <p14:creationId xmlns:p14="http://schemas.microsoft.com/office/powerpoint/2010/main" val="3621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9E12F-DA4B-B065-1647-9F55A6BD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EC8B3-F895-8354-0B4A-DED88A56258A}"/>
              </a:ext>
            </a:extLst>
          </p:cNvPr>
          <p:cNvSpPr txBox="1"/>
          <p:nvPr/>
        </p:nvSpPr>
        <p:spPr>
          <a:xfrm>
            <a:off x="806245" y="2496149"/>
            <a:ext cx="106483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We give leftovers.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God gave His best.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C0DC4-BC54-FD7B-F541-8FF857136FAA}"/>
              </a:ext>
            </a:extLst>
          </p:cNvPr>
          <p:cNvSpPr txBox="1"/>
          <p:nvPr/>
        </p:nvSpPr>
        <p:spPr>
          <a:xfrm>
            <a:off x="3048000" y="61174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God’s Math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00A39-BA64-010F-1AB9-9990DD79723E}"/>
              </a:ext>
            </a:extLst>
          </p:cNvPr>
          <p:cNvSpPr txBox="1"/>
          <p:nvPr/>
        </p:nvSpPr>
        <p:spPr>
          <a:xfrm>
            <a:off x="2182760" y="4181588"/>
            <a:ext cx="74626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We give when it’s easy.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God gave when it was costly.</a:t>
            </a:r>
          </a:p>
        </p:txBody>
      </p:sp>
    </p:spTree>
    <p:extLst>
      <p:ext uri="{BB962C8B-B14F-4D97-AF65-F5344CB8AC3E}">
        <p14:creationId xmlns:p14="http://schemas.microsoft.com/office/powerpoint/2010/main" val="5886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0AE7B-9E80-DB4C-BAFA-C88700EA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4AC7C-E683-BEAA-06FE-8042588E6AF0}"/>
              </a:ext>
            </a:extLst>
          </p:cNvPr>
          <p:cNvSpPr txBox="1"/>
          <p:nvPr/>
        </p:nvSpPr>
        <p:spPr>
          <a:xfrm>
            <a:off x="1111046" y="2521736"/>
            <a:ext cx="98420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When Christ lives in you</a:t>
            </a:r>
            <a:r>
              <a:rPr lang="en-US" sz="4400" u="sng" dirty="0">
                <a:solidFill>
                  <a:schemeClr val="bg1"/>
                </a:solidFill>
              </a:rPr>
              <a:t>, giving flows through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4B9AD-7C5D-E64D-CF40-1BE0520D14A0}"/>
              </a:ext>
            </a:extLst>
          </p:cNvPr>
          <p:cNvSpPr txBox="1"/>
          <p:nvPr/>
        </p:nvSpPr>
        <p:spPr>
          <a:xfrm>
            <a:off x="1111046" y="492104"/>
            <a:ext cx="9281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Generosity is not seasonal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it’s 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450EF-E32B-6237-1A61-2617C605FDBB}"/>
              </a:ext>
            </a:extLst>
          </p:cNvPr>
          <p:cNvSpPr txBox="1"/>
          <p:nvPr/>
        </p:nvSpPr>
        <p:spPr>
          <a:xfrm>
            <a:off x="1012723" y="4057233"/>
            <a:ext cx="98420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’Tis the season to give </a:t>
            </a:r>
            <a:r>
              <a:rPr lang="en-US" sz="4400" b="1" u="sng" dirty="0">
                <a:solidFill>
                  <a:schemeClr val="bg1"/>
                </a:solidFill>
              </a:rPr>
              <a:t>love, forgiveness, grace, and kindness</a:t>
            </a:r>
            <a:r>
              <a:rPr lang="en-US" sz="4400" b="1" dirty="0">
                <a:solidFill>
                  <a:schemeClr val="bg1"/>
                </a:solidFill>
              </a:rPr>
              <a:t> not just gifts.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908D0-8CAC-A0AB-EAC6-A286AA52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050402-65B7-189D-F8C4-664DA23F2C57}"/>
              </a:ext>
            </a:extLst>
          </p:cNvPr>
          <p:cNvSpPr txBox="1"/>
          <p:nvPr/>
        </p:nvSpPr>
        <p:spPr>
          <a:xfrm>
            <a:off x="2890683" y="2229325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Luke 19:10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“For the Son of Man came to seek and to save the lost.”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BE8B6-4ADD-4FBE-546C-420D23F5737C}"/>
              </a:ext>
            </a:extLst>
          </p:cNvPr>
          <p:cNvSpPr txBox="1"/>
          <p:nvPr/>
        </p:nvSpPr>
        <p:spPr>
          <a:xfrm>
            <a:off x="1337187" y="710070"/>
            <a:ext cx="8534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’Tis the Season for </a:t>
            </a:r>
            <a:r>
              <a:rPr lang="en-US" sz="4800" b="1" u="sng" dirty="0">
                <a:solidFill>
                  <a:schemeClr val="bg1"/>
                </a:solidFill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4664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EE4C8-EB64-BD55-207B-22194C94A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A7297-C708-B1E0-AA56-51AE359F335F}"/>
              </a:ext>
            </a:extLst>
          </p:cNvPr>
          <p:cNvSpPr txBox="1"/>
          <p:nvPr/>
        </p:nvSpPr>
        <p:spPr>
          <a:xfrm>
            <a:off x="1386350" y="1689904"/>
            <a:ext cx="9134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Many celebrate Christmas without Christ: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D8663-BD8B-F0E3-AD31-3837EA58EDB9}"/>
              </a:ext>
            </a:extLst>
          </p:cNvPr>
          <p:cNvSpPr txBox="1"/>
          <p:nvPr/>
        </p:nvSpPr>
        <p:spPr>
          <a:xfrm>
            <a:off x="2753033" y="5761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Missed the 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74BD0-1774-3DFD-1DDD-D3919DA4FB2A}"/>
              </a:ext>
            </a:extLst>
          </p:cNvPr>
          <p:cNvSpPr txBox="1"/>
          <p:nvPr/>
        </p:nvSpPr>
        <p:spPr>
          <a:xfrm>
            <a:off x="3048000" y="277314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Parties without prayer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Songs without surrender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Traditions without transformation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38CB8-5A1C-B37F-1B2D-D8E0EDF541B8}"/>
              </a:ext>
            </a:extLst>
          </p:cNvPr>
          <p:cNvSpPr txBox="1"/>
          <p:nvPr/>
        </p:nvSpPr>
        <p:spPr>
          <a:xfrm>
            <a:off x="1312607" y="4567931"/>
            <a:ext cx="8976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But Jesus didn’t come to </a:t>
            </a:r>
            <a:r>
              <a:rPr lang="en-US" sz="3600" u="sng" dirty="0">
                <a:solidFill>
                  <a:schemeClr val="bg1"/>
                </a:solidFill>
              </a:rPr>
              <a:t>decorate your life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He came to </a:t>
            </a:r>
            <a:r>
              <a:rPr lang="en-US" sz="3600" b="1" u="sng" dirty="0">
                <a:solidFill>
                  <a:schemeClr val="bg1"/>
                </a:solidFill>
              </a:rPr>
              <a:t>redeem it</a:t>
            </a:r>
            <a:r>
              <a:rPr lang="en-US" sz="3600" u="sng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4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46799-7AF6-3F1E-93E8-ECA0BBA9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736363-FFFF-3066-28E0-4632240B4D10}"/>
              </a:ext>
            </a:extLst>
          </p:cNvPr>
          <p:cNvSpPr txBox="1"/>
          <p:nvPr/>
        </p:nvSpPr>
        <p:spPr>
          <a:xfrm>
            <a:off x="1858297" y="3992346"/>
            <a:ext cx="86130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’Tis the season to </a:t>
            </a:r>
            <a:r>
              <a:rPr lang="en-US" sz="4400" b="1" u="sng" dirty="0">
                <a:solidFill>
                  <a:schemeClr val="bg1"/>
                </a:solidFill>
              </a:rPr>
              <a:t>receive Him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not just </a:t>
            </a:r>
            <a:r>
              <a:rPr lang="en-US" sz="4400" b="1" u="sng" dirty="0">
                <a:solidFill>
                  <a:schemeClr val="bg1"/>
                </a:solidFill>
              </a:rPr>
              <a:t>remember Him.</a:t>
            </a:r>
            <a:endParaRPr lang="en-US" sz="4400" u="sng" dirty="0">
              <a:solidFill>
                <a:schemeClr val="bg1"/>
              </a:solidFill>
            </a:endParaRPr>
          </a:p>
          <a:p>
            <a:pPr algn="ctr"/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9A109-AD3E-D4FC-13DE-DBD19513D210}"/>
              </a:ext>
            </a:extLst>
          </p:cNvPr>
          <p:cNvSpPr txBox="1"/>
          <p:nvPr/>
        </p:nvSpPr>
        <p:spPr>
          <a:xfrm>
            <a:off x="1042219" y="418433"/>
            <a:ext cx="9724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You can celebrate Christmas and still miss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02932-DD7F-2AE0-0262-9C882DA39AAF}"/>
              </a:ext>
            </a:extLst>
          </p:cNvPr>
          <p:cNvSpPr txBox="1"/>
          <p:nvPr/>
        </p:nvSpPr>
        <p:spPr>
          <a:xfrm>
            <a:off x="1642339" y="2659559"/>
            <a:ext cx="9625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solidFill>
                  <a:schemeClr val="bg1"/>
                </a:solidFill>
              </a:rPr>
              <a:t>Salvation is Heaven’s greatest gift</a:t>
            </a:r>
          </a:p>
        </p:txBody>
      </p:sp>
    </p:spTree>
    <p:extLst>
      <p:ext uri="{BB962C8B-B14F-4D97-AF65-F5344CB8AC3E}">
        <p14:creationId xmlns:p14="http://schemas.microsoft.com/office/powerpoint/2010/main" val="23850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0BCA6-1B82-522D-E777-E30121BB1A12}"/>
              </a:ext>
            </a:extLst>
          </p:cNvPr>
          <p:cNvSpPr txBox="1"/>
          <p:nvPr/>
        </p:nvSpPr>
        <p:spPr>
          <a:xfrm>
            <a:off x="2271252" y="884903"/>
            <a:ext cx="8121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Tis The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928F5-DA52-06B2-8C65-8ADE24AAEAE4}"/>
              </a:ext>
            </a:extLst>
          </p:cNvPr>
          <p:cNvSpPr txBox="1"/>
          <p:nvPr/>
        </p:nvSpPr>
        <p:spPr>
          <a:xfrm>
            <a:off x="2851354" y="3185652"/>
            <a:ext cx="733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Pastor Richard “Rico” Tubbs</a:t>
            </a:r>
          </a:p>
        </p:txBody>
      </p:sp>
    </p:spTree>
    <p:extLst>
      <p:ext uri="{BB962C8B-B14F-4D97-AF65-F5344CB8AC3E}">
        <p14:creationId xmlns:p14="http://schemas.microsoft.com/office/powerpoint/2010/main" val="26136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0A3C5-ECE7-BEA8-90A6-030CF8640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BF8E5-A03B-3225-01D8-6E6192C8A942}"/>
              </a:ext>
            </a:extLst>
          </p:cNvPr>
          <p:cNvSpPr txBox="1"/>
          <p:nvPr/>
        </p:nvSpPr>
        <p:spPr>
          <a:xfrm>
            <a:off x="0" y="7865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C917F-B696-41BF-15F6-236353FAF3AD}"/>
              </a:ext>
            </a:extLst>
          </p:cNvPr>
          <p:cNvSpPr txBox="1"/>
          <p:nvPr/>
        </p:nvSpPr>
        <p:spPr>
          <a:xfrm>
            <a:off x="-127550" y="1926159"/>
            <a:ext cx="5643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be saved fully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BB37-8C2C-F0AA-3EBE-F2568767A0F1}"/>
              </a:ext>
            </a:extLst>
          </p:cNvPr>
          <p:cNvSpPr txBox="1"/>
          <p:nvPr/>
        </p:nvSpPr>
        <p:spPr>
          <a:xfrm>
            <a:off x="4572002" y="309491"/>
            <a:ext cx="65482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This week What Season Will You Choose?</a:t>
            </a:r>
          </a:p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’Tis the season…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79703-A149-C4C9-7960-F9DCF0679F66}"/>
              </a:ext>
            </a:extLst>
          </p:cNvPr>
          <p:cNvSpPr txBox="1"/>
          <p:nvPr/>
        </p:nvSpPr>
        <p:spPr>
          <a:xfrm>
            <a:off x="2099188" y="2187769"/>
            <a:ext cx="114939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Final scripture: 2 Corinthians 6:2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“Now is the time of God’s favor, now is the day of salvation.”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21138-B071-DEDA-878F-89AF2A1625F8}"/>
              </a:ext>
            </a:extLst>
          </p:cNvPr>
          <p:cNvSpPr txBox="1"/>
          <p:nvPr/>
        </p:nvSpPr>
        <p:spPr>
          <a:xfrm>
            <a:off x="-245807" y="255601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hope again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F5052-72A5-E088-1220-E97C0FE08135}"/>
              </a:ext>
            </a:extLst>
          </p:cNvPr>
          <p:cNvSpPr txBox="1"/>
          <p:nvPr/>
        </p:nvSpPr>
        <p:spPr>
          <a:xfrm>
            <a:off x="-501446" y="31574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humble yourself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0B443-B30F-08A6-96BB-B11EABD88AEB}"/>
              </a:ext>
            </a:extLst>
          </p:cNvPr>
          <p:cNvSpPr txBox="1"/>
          <p:nvPr/>
        </p:nvSpPr>
        <p:spPr>
          <a:xfrm>
            <a:off x="-353961" y="11567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 give freely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805734-A7A2-B515-7E77-F1D728B44D31}"/>
              </a:ext>
            </a:extLst>
          </p:cNvPr>
          <p:cNvSpPr txBox="1"/>
          <p:nvPr/>
        </p:nvSpPr>
        <p:spPr>
          <a:xfrm>
            <a:off x="1968504" y="3429000"/>
            <a:ext cx="106974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Don’t just celebrate the season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Submit to the </a:t>
            </a:r>
            <a:r>
              <a:rPr lang="en-US" sz="3200" b="1" u="sng" dirty="0">
                <a:solidFill>
                  <a:schemeClr val="bg1"/>
                </a:solidFill>
              </a:rPr>
              <a:t>Savior of the season.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FDE8E-578A-7751-58C2-8F6DCC353340}"/>
              </a:ext>
            </a:extLst>
          </p:cNvPr>
          <p:cNvSpPr txBox="1"/>
          <p:nvPr/>
        </p:nvSpPr>
        <p:spPr>
          <a:xfrm>
            <a:off x="1256045" y="4855982"/>
            <a:ext cx="10078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December 25th comes whether you’re ready or not.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But salvation </a:t>
            </a:r>
            <a:r>
              <a:rPr lang="en-US" sz="3200" u="sng" dirty="0">
                <a:solidFill>
                  <a:schemeClr val="bg1"/>
                </a:solidFill>
              </a:rPr>
              <a:t>is an invitation</a:t>
            </a:r>
            <a:r>
              <a:rPr lang="en-US" sz="3200" dirty="0">
                <a:solidFill>
                  <a:schemeClr val="bg1"/>
                </a:solidFill>
              </a:rPr>
              <a:t>, not a date.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u="sng" dirty="0">
                <a:solidFill>
                  <a:schemeClr val="bg1"/>
                </a:solidFill>
              </a:rPr>
              <a:t>Christmas passes. Jesus remains. </a:t>
            </a:r>
          </a:p>
        </p:txBody>
      </p:sp>
    </p:spTree>
    <p:extLst>
      <p:ext uri="{BB962C8B-B14F-4D97-AF65-F5344CB8AC3E}">
        <p14:creationId xmlns:p14="http://schemas.microsoft.com/office/powerpoint/2010/main" val="27570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4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B60BE-B722-02DC-9B4B-84A228471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73E11-CEB5-B5DF-7278-FA25D888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1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A3775-2095-7F32-2FD9-19CAA09C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05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12BAD-E992-D365-13CB-2C6BF7CE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8F8-7384-60C1-5BE7-AD0D1044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A7C12-E01B-4B6E-065D-614C2DBD2D92}"/>
              </a:ext>
            </a:extLst>
          </p:cNvPr>
          <p:cNvSpPr txBox="1"/>
          <p:nvPr/>
        </p:nvSpPr>
        <p:spPr>
          <a:xfrm>
            <a:off x="943899" y="779846"/>
            <a:ext cx="97929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Luke 2:10–11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“Do not be afraid. I bring you good news that will cause great joy for all the people. Today in the town of David a Savior has been born to you; He is the Messiah, the Lord.”</a:t>
            </a:r>
          </a:p>
        </p:txBody>
      </p:sp>
    </p:spTree>
    <p:extLst>
      <p:ext uri="{BB962C8B-B14F-4D97-AF65-F5344CB8AC3E}">
        <p14:creationId xmlns:p14="http://schemas.microsoft.com/office/powerpoint/2010/main" val="2685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19DFA-3842-40DB-587A-9A81FBF33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BA129-087A-E675-E994-7ED25F1A701A}"/>
              </a:ext>
            </a:extLst>
          </p:cNvPr>
          <p:cNvSpPr txBox="1"/>
          <p:nvPr/>
        </p:nvSpPr>
        <p:spPr>
          <a:xfrm>
            <a:off x="806245" y="795797"/>
            <a:ext cx="109826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When we say </a:t>
            </a:r>
            <a:r>
              <a:rPr lang="en-US" sz="4000" i="1" dirty="0">
                <a:solidFill>
                  <a:schemeClr val="bg1"/>
                </a:solidFill>
              </a:rPr>
              <a:t>“’Tis the season,”</a:t>
            </a:r>
            <a:r>
              <a:rPr lang="en-US" sz="4000" dirty="0">
                <a:solidFill>
                  <a:schemeClr val="bg1"/>
                </a:solidFill>
              </a:rPr>
              <a:t> we usually mean decorations, shopping, food, and family.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34106-2DAC-3B19-D3D1-5D23A07BC007}"/>
              </a:ext>
            </a:extLst>
          </p:cNvPr>
          <p:cNvSpPr txBox="1"/>
          <p:nvPr/>
        </p:nvSpPr>
        <p:spPr>
          <a:xfrm>
            <a:off x="806245" y="2851806"/>
            <a:ext cx="107958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But </a:t>
            </a:r>
            <a:r>
              <a:rPr lang="en-US" sz="4400" b="1" dirty="0">
                <a:solidFill>
                  <a:schemeClr val="bg1"/>
                </a:solidFill>
              </a:rPr>
              <a:t>God meant something deeper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F53FD-D99E-6DDC-FBE6-3CD958391EA3}"/>
              </a:ext>
            </a:extLst>
          </p:cNvPr>
          <p:cNvSpPr txBox="1"/>
          <p:nvPr/>
        </p:nvSpPr>
        <p:spPr>
          <a:xfrm>
            <a:off x="1592825" y="4615653"/>
            <a:ext cx="90063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This is the season for </a:t>
            </a:r>
            <a:r>
              <a:rPr lang="en-US" sz="4400" b="1" u="sng" dirty="0">
                <a:solidFill>
                  <a:schemeClr val="bg1"/>
                </a:solidFill>
              </a:rPr>
              <a:t>hope, humility, generosity, and salvation</a:t>
            </a:r>
            <a:r>
              <a:rPr lang="en-US" sz="4400" u="sng" dirty="0">
                <a:solidFill>
                  <a:schemeClr val="bg1"/>
                </a:solidFill>
              </a:rPr>
              <a:t>.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4651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A989A-6374-F281-AABC-CEAB02A7E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7C545-A5CA-DA08-5F16-B9B816CA341F}"/>
              </a:ext>
            </a:extLst>
          </p:cNvPr>
          <p:cNvSpPr txBox="1"/>
          <p:nvPr/>
        </p:nvSpPr>
        <p:spPr>
          <a:xfrm>
            <a:off x="2841523" y="73956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Season Are We Really 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48CA-1F88-D82A-7F69-89E5545BF5AF}"/>
              </a:ext>
            </a:extLst>
          </p:cNvPr>
          <p:cNvSpPr txBox="1"/>
          <p:nvPr/>
        </p:nvSpPr>
        <p:spPr>
          <a:xfrm>
            <a:off x="530943" y="367161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Football season 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Tax season 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Wedding season 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A10F-08B1-7E3A-DF26-C0AFE715A0CF}"/>
              </a:ext>
            </a:extLst>
          </p:cNvPr>
          <p:cNvSpPr txBox="1"/>
          <p:nvPr/>
        </p:nvSpPr>
        <p:spPr>
          <a:xfrm>
            <a:off x="1307690" y="2500953"/>
            <a:ext cx="9409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bg1"/>
                </a:solidFill>
              </a:rPr>
              <a:t>Every season comes with expectations: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EEB46B7-D5A2-64E6-A73F-2260A431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904" y="5826046"/>
            <a:ext cx="6492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Smile wider (even if you’re hurting)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72D76-8974-F647-2C84-0F55EB7B4C4F}"/>
              </a:ext>
            </a:extLst>
          </p:cNvPr>
          <p:cNvSpPr txBox="1"/>
          <p:nvPr/>
        </p:nvSpPr>
        <p:spPr>
          <a:xfrm rot="602262">
            <a:off x="6032825" y="311345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Spend more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62D37-3595-370D-BA28-1B109D1E7FD2}"/>
              </a:ext>
            </a:extLst>
          </p:cNvPr>
          <p:cNvSpPr txBox="1"/>
          <p:nvPr/>
        </p:nvSpPr>
        <p:spPr>
          <a:xfrm>
            <a:off x="4994787" y="391484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Rush faster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24584-E31D-C1F5-06B8-EDA14E62FA4F}"/>
              </a:ext>
            </a:extLst>
          </p:cNvPr>
          <p:cNvSpPr txBox="1"/>
          <p:nvPr/>
        </p:nvSpPr>
        <p:spPr>
          <a:xfrm>
            <a:off x="5791200" y="49941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Stress harder</a:t>
            </a:r>
          </a:p>
        </p:txBody>
      </p:sp>
    </p:spTree>
    <p:extLst>
      <p:ext uri="{BB962C8B-B14F-4D97-AF65-F5344CB8AC3E}">
        <p14:creationId xmlns:p14="http://schemas.microsoft.com/office/powerpoint/2010/main" val="30498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8D34B-B869-1D0E-7D1E-B2FF557CB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3F9B0-8DC8-A401-2754-8514F59A73B8}"/>
              </a:ext>
            </a:extLst>
          </p:cNvPr>
          <p:cNvSpPr txBox="1"/>
          <p:nvPr/>
        </p:nvSpPr>
        <p:spPr>
          <a:xfrm>
            <a:off x="865238" y="2863529"/>
            <a:ext cx="102058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God launched Christmas in </a:t>
            </a:r>
            <a:r>
              <a:rPr lang="en-US" sz="4000" u="sng" dirty="0">
                <a:solidFill>
                  <a:schemeClr val="bg1"/>
                </a:solidFill>
              </a:rPr>
              <a:t>a </a:t>
            </a:r>
            <a:r>
              <a:rPr lang="en-US" sz="4000" b="1" u="sng" dirty="0">
                <a:solidFill>
                  <a:schemeClr val="bg1"/>
                </a:solidFill>
              </a:rPr>
              <a:t>stable</a:t>
            </a:r>
            <a:r>
              <a:rPr lang="en-US" sz="4000" u="sng" dirty="0">
                <a:solidFill>
                  <a:schemeClr val="bg1"/>
                </a:solidFill>
              </a:rPr>
              <a:t>—quiet, humble, overlooked.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00111-D8D4-82E4-90A1-F339A66EFF3F}"/>
              </a:ext>
            </a:extLst>
          </p:cNvPr>
          <p:cNvSpPr txBox="1"/>
          <p:nvPr/>
        </p:nvSpPr>
        <p:spPr>
          <a:xfrm>
            <a:off x="1002890" y="771783"/>
            <a:ext cx="107958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world celebrates Christmas in </a:t>
            </a:r>
            <a:r>
              <a:rPr lang="en-US" sz="4000" b="1" dirty="0">
                <a:solidFill>
                  <a:schemeClr val="bg1"/>
                </a:solidFill>
              </a:rPr>
              <a:t>stores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bright lights, loud music, credit cards.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BA9FF-216A-9863-A10E-2FB81E3B161A}"/>
              </a:ext>
            </a:extLst>
          </p:cNvPr>
          <p:cNvSpPr txBox="1"/>
          <p:nvPr/>
        </p:nvSpPr>
        <p:spPr>
          <a:xfrm>
            <a:off x="1002890" y="4907596"/>
            <a:ext cx="10068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 God often does His greatest work in the </a:t>
            </a:r>
            <a:r>
              <a:rPr lang="en-US" sz="4000" u="sng" dirty="0">
                <a:solidFill>
                  <a:schemeClr val="bg1"/>
                </a:solidFill>
              </a:rPr>
              <a:t>places the world ignores.</a:t>
            </a:r>
          </a:p>
        </p:txBody>
      </p:sp>
    </p:spTree>
    <p:extLst>
      <p:ext uri="{BB962C8B-B14F-4D97-AF65-F5344CB8AC3E}">
        <p14:creationId xmlns:p14="http://schemas.microsoft.com/office/powerpoint/2010/main" val="2266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3E5E7-7C2C-BEA2-B889-213C9451C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4323-178F-D7D4-C7B2-3C0641C8B23B}"/>
              </a:ext>
            </a:extLst>
          </p:cNvPr>
          <p:cNvSpPr txBox="1"/>
          <p:nvPr/>
        </p:nvSpPr>
        <p:spPr>
          <a:xfrm>
            <a:off x="1174955" y="666501"/>
            <a:ext cx="9842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’Tis the Season for </a:t>
            </a:r>
            <a:r>
              <a:rPr lang="en-US" sz="4800" b="1" u="sng" dirty="0">
                <a:solidFill>
                  <a:schemeClr val="bg1"/>
                </a:solidFill>
              </a:rPr>
              <a:t>HOPE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B7014-994E-1333-3B88-B818BD8369C5}"/>
              </a:ext>
            </a:extLst>
          </p:cNvPr>
          <p:cNvSpPr txBox="1"/>
          <p:nvPr/>
        </p:nvSpPr>
        <p:spPr>
          <a:xfrm>
            <a:off x="707923" y="4785548"/>
            <a:ext cx="10776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Hope didn’t come because circumstances improved.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Hope came because </a:t>
            </a:r>
            <a:r>
              <a:rPr lang="en-US" sz="3600" b="1" u="sng" dirty="0">
                <a:solidFill>
                  <a:schemeClr val="bg1"/>
                </a:solidFill>
              </a:rPr>
              <a:t>Jesus arrived</a:t>
            </a:r>
            <a:r>
              <a:rPr lang="en-US" sz="3600" u="sng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9B574-AF71-44F2-A9F2-B60CF81E6B56}"/>
              </a:ext>
            </a:extLst>
          </p:cNvPr>
          <p:cNvSpPr txBox="1"/>
          <p:nvPr/>
        </p:nvSpPr>
        <p:spPr>
          <a:xfrm>
            <a:off x="3048000" y="176613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Scripture:</a:t>
            </a:r>
            <a:r>
              <a:rPr lang="en-US" sz="3600" dirty="0">
                <a:solidFill>
                  <a:schemeClr val="bg1"/>
                </a:solidFill>
              </a:rPr>
              <a:t> Isaiah 9:2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“The people walking in darkness have seen a great light.”</a:t>
            </a:r>
          </a:p>
        </p:txBody>
      </p:sp>
    </p:spTree>
    <p:extLst>
      <p:ext uri="{BB962C8B-B14F-4D97-AF65-F5344CB8AC3E}">
        <p14:creationId xmlns:p14="http://schemas.microsoft.com/office/powerpoint/2010/main" val="3923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4EE4B5-BB03-3EF9-2677-D5FAABEE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2FBFFD-215C-F251-B7F7-BFFB8D3D5E65}"/>
              </a:ext>
            </a:extLst>
          </p:cNvPr>
          <p:cNvSpPr txBox="1"/>
          <p:nvPr/>
        </p:nvSpPr>
        <p:spPr>
          <a:xfrm>
            <a:off x="1474838" y="775504"/>
            <a:ext cx="95962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shepherds were: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Poor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Forgotten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Working the night 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2114E-43B3-2B15-3230-9B66841A5AAE}"/>
              </a:ext>
            </a:extLst>
          </p:cNvPr>
          <p:cNvSpPr txBox="1"/>
          <p:nvPr/>
        </p:nvSpPr>
        <p:spPr>
          <a:xfrm>
            <a:off x="1720646" y="4187127"/>
            <a:ext cx="944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Yet </a:t>
            </a:r>
            <a:r>
              <a:rPr lang="en-US" sz="4800" b="1" dirty="0">
                <a:solidFill>
                  <a:schemeClr val="bg1"/>
                </a:solidFill>
              </a:rPr>
              <a:t>they were the first to hear the good news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5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9C517-6DBB-B4AD-F2F9-02D21C78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28944-8E05-3D67-5F75-CBADD2893590}"/>
              </a:ext>
            </a:extLst>
          </p:cNvPr>
          <p:cNvSpPr txBox="1"/>
          <p:nvPr/>
        </p:nvSpPr>
        <p:spPr>
          <a:xfrm>
            <a:off x="924232" y="3509720"/>
            <a:ext cx="107073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</a:rPr>
              <a:t>Jesus didn’t come when life was </a:t>
            </a:r>
            <a:r>
              <a:rPr lang="en-US" sz="4800" u="sng" dirty="0">
                <a:solidFill>
                  <a:schemeClr val="bg1"/>
                </a:solidFill>
              </a:rPr>
              <a:t>bright</a:t>
            </a:r>
          </a:p>
          <a:p>
            <a:pPr algn="ctr">
              <a:buNone/>
            </a:pP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He came when the </a:t>
            </a:r>
            <a:r>
              <a:rPr lang="en-US" sz="4800" u="sng" dirty="0">
                <a:solidFill>
                  <a:schemeClr val="bg1"/>
                </a:solidFill>
              </a:rPr>
              <a:t>world was dark.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116AF-7C40-6173-9A3E-2870A3A3AB93}"/>
              </a:ext>
            </a:extLst>
          </p:cNvPr>
          <p:cNvSpPr txBox="1"/>
          <p:nvPr/>
        </p:nvSpPr>
        <p:spPr>
          <a:xfrm>
            <a:off x="609600" y="886204"/>
            <a:ext cx="107073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You don’t appreciate a flashlight at noon.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You appreciate it at midnight.</a:t>
            </a:r>
          </a:p>
        </p:txBody>
      </p:sp>
    </p:spTree>
    <p:extLst>
      <p:ext uri="{BB962C8B-B14F-4D97-AF65-F5344CB8AC3E}">
        <p14:creationId xmlns:p14="http://schemas.microsoft.com/office/powerpoint/2010/main" val="1510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660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3</cp:revision>
  <dcterms:created xsi:type="dcterms:W3CDTF">2025-12-20T00:16:46Z</dcterms:created>
  <dcterms:modified xsi:type="dcterms:W3CDTF">2025-12-21T00:02:55Z</dcterms:modified>
</cp:coreProperties>
</file>