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75" r:id="rId3"/>
    <p:sldId id="256" r:id="rId4"/>
    <p:sldId id="277" r:id="rId5"/>
    <p:sldId id="278" r:id="rId6"/>
    <p:sldId id="280" r:id="rId7"/>
    <p:sldId id="281" r:id="rId8"/>
    <p:sldId id="282" r:id="rId9"/>
    <p:sldId id="27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8AC8"/>
    <a:srgbClr val="12204F"/>
    <a:srgbClr val="8191D1"/>
    <a:srgbClr val="172765"/>
    <a:srgbClr val="454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94660"/>
  </p:normalViewPr>
  <p:slideViewPr>
    <p:cSldViewPr snapToGrid="0">
      <p:cViewPr varScale="1">
        <p:scale>
          <a:sx n="106" d="100"/>
          <a:sy n="106" d="100"/>
        </p:scale>
        <p:origin x="504"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8/10/2024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8/10/2024</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8/10/2024</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8/10/2024</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8/10/2024</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8/10/2024</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8/10/2024</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8/10/2024</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8/10/2024</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8/10/2024</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8/10/2024</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8/10/2024</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98AC8"/>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8/10/2024</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47" y="480060"/>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8D96A0-97C6-5873-B9E3-1ED7ABB5D54B}"/>
              </a:ext>
            </a:extLst>
          </p:cNvPr>
          <p:cNvSpPr txBox="1"/>
          <p:nvPr/>
        </p:nvSpPr>
        <p:spPr>
          <a:xfrm>
            <a:off x="436699" y="528367"/>
            <a:ext cx="10992678" cy="646331"/>
          </a:xfrm>
          <a:prstGeom prst="rect">
            <a:avLst/>
          </a:prstGeom>
          <a:noFill/>
        </p:spPr>
        <p:txBody>
          <a:bodyPr wrap="square">
            <a:spAutoFit/>
          </a:bodyPr>
          <a:lstStyle/>
          <a:p>
            <a:pPr algn="ctr"/>
            <a:r>
              <a:rPr lang="en-US" sz="3600" dirty="0"/>
              <a:t>I will not allow fear to make me forget my future</a:t>
            </a:r>
            <a:endParaRPr lang="en-US" sz="6600" dirty="0">
              <a:solidFill>
                <a:schemeClr val="bg1"/>
              </a:solidFill>
            </a:endParaRPr>
          </a:p>
        </p:txBody>
      </p:sp>
      <p:sp>
        <p:nvSpPr>
          <p:cNvPr id="4" name="TextBox 3">
            <a:extLst>
              <a:ext uri="{FF2B5EF4-FFF2-40B4-BE49-F238E27FC236}">
                <a16:creationId xmlns:a16="http://schemas.microsoft.com/office/drawing/2014/main" id="{2D8D970E-F257-E3B8-BD65-837FB68E7C60}"/>
              </a:ext>
            </a:extLst>
          </p:cNvPr>
          <p:cNvSpPr txBox="1"/>
          <p:nvPr/>
        </p:nvSpPr>
        <p:spPr>
          <a:xfrm>
            <a:off x="1026059" y="1881665"/>
            <a:ext cx="10139881" cy="2875724"/>
          </a:xfrm>
          <a:prstGeom prst="rect">
            <a:avLst/>
          </a:prstGeom>
          <a:noFill/>
        </p:spPr>
        <p:txBody>
          <a:bodyPr wrap="square">
            <a:spAutoFit/>
          </a:bodyPr>
          <a:lstStyle/>
          <a:p>
            <a:pPr marL="0" marR="0">
              <a:lnSpc>
                <a:spcPct val="115000"/>
              </a:lnSpc>
              <a:spcBef>
                <a:spcPts val="0"/>
              </a:spcBef>
              <a:spcAft>
                <a:spcPts val="0"/>
              </a:spcAft>
            </a:pPr>
            <a:r>
              <a:rPr lang="en-US" sz="3200" dirty="0">
                <a:effectLst/>
                <a:latin typeface="Arial" panose="020B0604020202020204" pitchFamily="34" charset="0"/>
                <a:ea typeface="Arial" panose="020B0604020202020204" pitchFamily="34" charset="0"/>
              </a:rPr>
              <a:t>What looks like just an accident</a:t>
            </a:r>
          </a:p>
          <a:p>
            <a:pPr marL="0" marR="0">
              <a:lnSpc>
                <a:spcPct val="115000"/>
              </a:lnSpc>
              <a:spcBef>
                <a:spcPts val="0"/>
              </a:spcBef>
              <a:spcAft>
                <a:spcPts val="0"/>
              </a:spcAft>
            </a:pPr>
            <a:r>
              <a:rPr lang="en-US" sz="3200" dirty="0">
                <a:effectLst/>
                <a:latin typeface="Arial" panose="020B0604020202020204" pitchFamily="34" charset="0"/>
                <a:ea typeface="Arial" panose="020B0604020202020204" pitchFamily="34" charset="0"/>
              </a:rPr>
              <a:t>When viewed through human eyes,</a:t>
            </a:r>
          </a:p>
          <a:p>
            <a:pPr marL="0" marR="0">
              <a:lnSpc>
                <a:spcPct val="115000"/>
              </a:lnSpc>
              <a:spcBef>
                <a:spcPts val="0"/>
              </a:spcBef>
              <a:spcAft>
                <a:spcPts val="0"/>
              </a:spcAft>
            </a:pPr>
            <a:r>
              <a:rPr lang="en-US" sz="3200" dirty="0">
                <a:effectLst/>
                <a:latin typeface="Arial" panose="020B0604020202020204" pitchFamily="34" charset="0"/>
                <a:ea typeface="Arial" panose="020B0604020202020204" pitchFamily="34" charset="0"/>
              </a:rPr>
              <a:t>Is really God at work in us--</a:t>
            </a:r>
          </a:p>
          <a:p>
            <a:pPr marL="0" marR="0">
              <a:lnSpc>
                <a:spcPct val="115000"/>
              </a:lnSpc>
              <a:spcBef>
                <a:spcPts val="0"/>
              </a:spcBef>
              <a:spcAft>
                <a:spcPts val="0"/>
              </a:spcAft>
            </a:pPr>
            <a:r>
              <a:rPr lang="en-US" sz="3200" dirty="0">
                <a:effectLst/>
                <a:latin typeface="Arial" panose="020B0604020202020204" pitchFamily="34" charset="0"/>
                <a:ea typeface="Arial" panose="020B0604020202020204" pitchFamily="34" charset="0"/>
              </a:rPr>
              <a:t>His blessing in disguise.</a:t>
            </a:r>
          </a:p>
          <a:p>
            <a:pPr marL="0" marR="0">
              <a:lnSpc>
                <a:spcPct val="115000"/>
              </a:lnSpc>
              <a:spcBef>
                <a:spcPts val="0"/>
              </a:spcBef>
              <a:spcAft>
                <a:spcPts val="0"/>
              </a:spcAft>
            </a:pPr>
            <a:r>
              <a:rPr lang="en-US" sz="3200" dirty="0">
                <a:effectLst/>
                <a:latin typeface="Arial" panose="020B0604020202020204" pitchFamily="34" charset="0"/>
                <a:ea typeface="Arial" panose="020B0604020202020204" pitchFamily="34" charset="0"/>
              </a:rPr>
              <a:t> God transforms trials into triumphs. (Our Daily Bread)</a:t>
            </a:r>
          </a:p>
        </p:txBody>
      </p:sp>
    </p:spTree>
    <p:extLst>
      <p:ext uri="{BB962C8B-B14F-4D97-AF65-F5344CB8AC3E}">
        <p14:creationId xmlns:p14="http://schemas.microsoft.com/office/powerpoint/2010/main" val="362295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ircle(in)">
                                      <p:cBhvr>
                                        <p:cTn id="11" dur="4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3" name="TextBox 2">
            <a:extLst>
              <a:ext uri="{FF2B5EF4-FFF2-40B4-BE49-F238E27FC236}">
                <a16:creationId xmlns:a16="http://schemas.microsoft.com/office/drawing/2014/main" id="{72133941-3575-71B8-8D18-B2347F49F65A}"/>
              </a:ext>
            </a:extLst>
          </p:cNvPr>
          <p:cNvSpPr txBox="1"/>
          <p:nvPr/>
        </p:nvSpPr>
        <p:spPr>
          <a:xfrm>
            <a:off x="674484" y="299652"/>
            <a:ext cx="10592554" cy="1041247"/>
          </a:xfrm>
          <a:prstGeom prst="rect">
            <a:avLst/>
          </a:prstGeom>
          <a:noFill/>
        </p:spPr>
        <p:txBody>
          <a:bodyPr wrap="square">
            <a:spAutoFit/>
          </a:bodyPr>
          <a:lstStyle/>
          <a:p>
            <a:pPr marL="0" marR="0" algn="ctr">
              <a:lnSpc>
                <a:spcPct val="115000"/>
              </a:lnSpc>
              <a:spcBef>
                <a:spcPts val="0"/>
              </a:spcBef>
              <a:spcAft>
                <a:spcPts val="0"/>
              </a:spcAft>
            </a:pPr>
            <a:r>
              <a:rPr lang="en-US" sz="2800" dirty="0">
                <a:effectLst/>
                <a:latin typeface="Arial" panose="020B0604020202020204" pitchFamily="34" charset="0"/>
                <a:ea typeface="Arial" panose="020B0604020202020204" pitchFamily="34" charset="0"/>
              </a:rPr>
              <a:t>1. The Holy Spirit led Joseph in many ways, but </a:t>
            </a:r>
            <a:r>
              <a:rPr lang="en-US" sz="2800" u="sng" dirty="0">
                <a:effectLst/>
                <a:latin typeface="Arial" panose="020B0604020202020204" pitchFamily="34" charset="0"/>
                <a:ea typeface="Arial" panose="020B0604020202020204" pitchFamily="34" charset="0"/>
              </a:rPr>
              <a:t>chose to speak to him through dreams</a:t>
            </a:r>
            <a:r>
              <a:rPr lang="en-US" sz="2800" dirty="0">
                <a:effectLst/>
                <a:latin typeface="Arial" panose="020B0604020202020204" pitchFamily="34" charset="0"/>
                <a:ea typeface="Arial" panose="020B0604020202020204" pitchFamily="34" charset="0"/>
              </a:rPr>
              <a:t>. Moses wrote, </a:t>
            </a:r>
          </a:p>
        </p:txBody>
      </p:sp>
      <p:sp>
        <p:nvSpPr>
          <p:cNvPr id="9" name="TextBox 8">
            <a:extLst>
              <a:ext uri="{FF2B5EF4-FFF2-40B4-BE49-F238E27FC236}">
                <a16:creationId xmlns:a16="http://schemas.microsoft.com/office/drawing/2014/main" id="{18F90BBF-EF75-AEF5-B9B3-0DD2D1B1B8C3}"/>
              </a:ext>
            </a:extLst>
          </p:cNvPr>
          <p:cNvSpPr txBox="1"/>
          <p:nvPr/>
        </p:nvSpPr>
        <p:spPr>
          <a:xfrm>
            <a:off x="377228" y="1513912"/>
            <a:ext cx="11932467" cy="3108543"/>
          </a:xfrm>
          <a:prstGeom prst="rect">
            <a:avLst/>
          </a:prstGeom>
          <a:noFill/>
        </p:spPr>
        <p:txBody>
          <a:bodyPr wrap="square">
            <a:spAutoFit/>
          </a:bodyPr>
          <a:lstStyle/>
          <a:p>
            <a:pPr algn="ctr"/>
            <a:r>
              <a:rPr lang="en-US" sz="2800" dirty="0">
                <a:effectLst/>
                <a:latin typeface="Arial" panose="020B0604020202020204" pitchFamily="34" charset="0"/>
                <a:ea typeface="Arial" panose="020B0604020202020204" pitchFamily="34" charset="0"/>
              </a:rPr>
              <a:t>"Joseph had a dream, and when he told it to his brothers, they hated him all the more. He said to them, ‘We were binding sheaves of grain out in the field when suddenly my sheaf rose and stood upright, while your sheaves gathered around mine and bowed down to it.’ He brothers said to him, ‘Do you intend to reign over us? Will you actually rule over us? And they hated him all the more because of his dream and what he had said." (Gen. 37:5-8) </a:t>
            </a:r>
            <a:endParaRPr lang="en-US" sz="2800" dirty="0"/>
          </a:p>
        </p:txBody>
      </p:sp>
      <p:sp>
        <p:nvSpPr>
          <p:cNvPr id="11" name="TextBox 10">
            <a:extLst>
              <a:ext uri="{FF2B5EF4-FFF2-40B4-BE49-F238E27FC236}">
                <a16:creationId xmlns:a16="http://schemas.microsoft.com/office/drawing/2014/main" id="{35C6A5C7-D56A-90A8-6C65-38CE373B6349}"/>
              </a:ext>
            </a:extLst>
          </p:cNvPr>
          <p:cNvSpPr txBox="1"/>
          <p:nvPr/>
        </p:nvSpPr>
        <p:spPr>
          <a:xfrm>
            <a:off x="635251" y="4795468"/>
            <a:ext cx="11416420" cy="1384995"/>
          </a:xfrm>
          <a:prstGeom prst="rect">
            <a:avLst/>
          </a:prstGeom>
          <a:noFill/>
        </p:spPr>
        <p:txBody>
          <a:bodyPr wrap="square">
            <a:spAutoFit/>
          </a:bodyPr>
          <a:lstStyle/>
          <a:p>
            <a:r>
              <a:rPr lang="en-US" sz="2800" dirty="0">
                <a:effectLst/>
                <a:latin typeface="Arial" panose="020B0604020202020204" pitchFamily="34" charset="0"/>
                <a:ea typeface="Arial" panose="020B0604020202020204" pitchFamily="34" charset="0"/>
              </a:rPr>
              <a:t>Even when others tend to </a:t>
            </a:r>
            <a:r>
              <a:rPr lang="en-US" sz="2800" u="sng" dirty="0">
                <a:effectLst/>
                <a:latin typeface="Arial" panose="020B0604020202020204" pitchFamily="34" charset="0"/>
                <a:ea typeface="Arial" panose="020B0604020202020204" pitchFamily="34" charset="0"/>
              </a:rPr>
              <a:t>misunderstand</a:t>
            </a:r>
            <a:r>
              <a:rPr lang="en-US" sz="2800" dirty="0">
                <a:effectLst/>
                <a:latin typeface="Arial" panose="020B0604020202020204" pitchFamily="34" charset="0"/>
                <a:ea typeface="Arial" panose="020B0604020202020204" pitchFamily="34" charset="0"/>
              </a:rPr>
              <a:t> and </a:t>
            </a:r>
            <a:r>
              <a:rPr lang="en-US" sz="2800" u="sng" dirty="0">
                <a:effectLst/>
                <a:latin typeface="Arial" panose="020B0604020202020204" pitchFamily="34" charset="0"/>
                <a:ea typeface="Arial" panose="020B0604020202020204" pitchFamily="34" charset="0"/>
              </a:rPr>
              <a:t>criticize</a:t>
            </a:r>
            <a:r>
              <a:rPr lang="en-US" sz="2800" dirty="0">
                <a:effectLst/>
                <a:latin typeface="Arial" panose="020B0604020202020204" pitchFamily="34" charset="0"/>
                <a:ea typeface="Arial" panose="020B0604020202020204" pitchFamily="34" charset="0"/>
              </a:rPr>
              <a:t> you for your God given directions, ask the Lord to allow you to </a:t>
            </a:r>
            <a:r>
              <a:rPr lang="en-US" sz="2800" u="sng" dirty="0">
                <a:effectLst/>
                <a:latin typeface="Arial" panose="020B0604020202020204" pitchFamily="34" charset="0"/>
                <a:ea typeface="Arial" panose="020B0604020202020204" pitchFamily="34" charset="0"/>
              </a:rPr>
              <a:t>persevere in your belief </a:t>
            </a:r>
            <a:r>
              <a:rPr lang="en-US" sz="2800" dirty="0">
                <a:effectLst/>
                <a:latin typeface="Arial" panose="020B0604020202020204" pitchFamily="34" charset="0"/>
                <a:ea typeface="Arial" panose="020B0604020202020204" pitchFamily="34" charset="0"/>
              </a:rPr>
              <a:t>that He will </a:t>
            </a:r>
            <a:r>
              <a:rPr lang="en-US" sz="2800" u="sng" dirty="0">
                <a:effectLst/>
                <a:latin typeface="Arial" panose="020B0604020202020204" pitchFamily="34" charset="0"/>
                <a:ea typeface="Arial" panose="020B0604020202020204" pitchFamily="34" charset="0"/>
              </a:rPr>
              <a:t>perfect the plans </a:t>
            </a:r>
            <a:r>
              <a:rPr lang="en-US" sz="2800" dirty="0">
                <a:effectLst/>
                <a:latin typeface="Arial" panose="020B0604020202020204" pitchFamily="34" charset="0"/>
                <a:ea typeface="Arial" panose="020B0604020202020204" pitchFamily="34" charset="0"/>
              </a:rPr>
              <a:t>that He has called you to accomplish.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4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4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F3CCDFB-651D-0249-8FE7-A2B3F886F3F1}"/>
              </a:ext>
            </a:extLst>
          </p:cNvPr>
          <p:cNvSpPr txBox="1"/>
          <p:nvPr/>
        </p:nvSpPr>
        <p:spPr>
          <a:xfrm>
            <a:off x="262550" y="114895"/>
            <a:ext cx="11362100" cy="1176797"/>
          </a:xfrm>
          <a:prstGeom prst="rect">
            <a:avLst/>
          </a:prstGeom>
          <a:noFill/>
        </p:spPr>
        <p:txBody>
          <a:bodyPr wrap="square">
            <a:spAutoFit/>
          </a:bodyPr>
          <a:lstStyle/>
          <a:p>
            <a:pPr marL="0" marR="0" algn="ctr">
              <a:lnSpc>
                <a:spcPct val="115000"/>
              </a:lnSpc>
              <a:spcBef>
                <a:spcPts val="0"/>
              </a:spcBef>
              <a:spcAft>
                <a:spcPts val="0"/>
              </a:spcAft>
            </a:pPr>
            <a:r>
              <a:rPr lang="en-US" sz="3200" dirty="0">
                <a:effectLst/>
                <a:latin typeface="Arial" panose="020B0604020202020204" pitchFamily="34" charset="0"/>
                <a:ea typeface="Arial" panose="020B0604020202020204" pitchFamily="34" charset="0"/>
              </a:rPr>
              <a:t>2. The Holy Spirit continued to speak to Joseph in ways that seemed to </a:t>
            </a:r>
            <a:r>
              <a:rPr lang="en-US" sz="3200" u="sng" dirty="0">
                <a:effectLst/>
                <a:latin typeface="Arial" panose="020B0604020202020204" pitchFamily="34" charset="0"/>
                <a:ea typeface="Arial" panose="020B0604020202020204" pitchFamily="34" charset="0"/>
              </a:rPr>
              <a:t>bring great distress </a:t>
            </a:r>
            <a:r>
              <a:rPr lang="en-US" sz="3200" dirty="0">
                <a:effectLst/>
                <a:latin typeface="Arial" panose="020B0604020202020204" pitchFamily="34" charset="0"/>
                <a:ea typeface="Arial" panose="020B0604020202020204" pitchFamily="34" charset="0"/>
              </a:rPr>
              <a:t>to Joseph. </a:t>
            </a:r>
          </a:p>
        </p:txBody>
      </p:sp>
      <p:sp>
        <p:nvSpPr>
          <p:cNvPr id="7" name="TextBox 6">
            <a:extLst>
              <a:ext uri="{FF2B5EF4-FFF2-40B4-BE49-F238E27FC236}">
                <a16:creationId xmlns:a16="http://schemas.microsoft.com/office/drawing/2014/main" id="{56078ADE-ED72-8762-77DD-0B7453577E54}"/>
              </a:ext>
            </a:extLst>
          </p:cNvPr>
          <p:cNvSpPr txBox="1"/>
          <p:nvPr/>
        </p:nvSpPr>
        <p:spPr>
          <a:xfrm>
            <a:off x="-69410" y="1522966"/>
            <a:ext cx="12330820" cy="3108543"/>
          </a:xfrm>
          <a:prstGeom prst="rect">
            <a:avLst/>
          </a:prstGeom>
          <a:noFill/>
        </p:spPr>
        <p:txBody>
          <a:bodyPr wrap="square">
            <a:spAutoFit/>
          </a:bodyPr>
          <a:lstStyle/>
          <a:p>
            <a:pPr algn="ctr"/>
            <a:r>
              <a:rPr lang="en-US" sz="2800" dirty="0">
                <a:effectLst/>
                <a:latin typeface="Arial" panose="020B0604020202020204" pitchFamily="34" charset="0"/>
                <a:ea typeface="Arial" panose="020B0604020202020204" pitchFamily="34" charset="0"/>
              </a:rPr>
              <a:t>Moses wrote, "Then Joseph had another dream, and he told it to his brothers. ‘I had another dream and this time the sun and the moon and eleven stars were bowing down to me.’ When he told his father as well as his brothers, his father rebuked him and said, ‘What is this dream you had? Will your mother and I and your brothers actually come and bow down to the ground before you? His brothers were jealous of him, but his father kept the matter in mind." (Gen. 37:9-11)</a:t>
            </a:r>
            <a:endParaRPr lang="en-US" sz="2800" dirty="0"/>
          </a:p>
        </p:txBody>
      </p:sp>
      <p:sp>
        <p:nvSpPr>
          <p:cNvPr id="9" name="TextBox 8">
            <a:extLst>
              <a:ext uri="{FF2B5EF4-FFF2-40B4-BE49-F238E27FC236}">
                <a16:creationId xmlns:a16="http://schemas.microsoft.com/office/drawing/2014/main" id="{8B856D2C-157C-0723-1A1F-882C08DA25C7}"/>
              </a:ext>
            </a:extLst>
          </p:cNvPr>
          <p:cNvSpPr txBox="1"/>
          <p:nvPr/>
        </p:nvSpPr>
        <p:spPr>
          <a:xfrm>
            <a:off x="81481" y="4988520"/>
            <a:ext cx="12330820" cy="1384995"/>
          </a:xfrm>
          <a:prstGeom prst="rect">
            <a:avLst/>
          </a:prstGeom>
          <a:noFill/>
        </p:spPr>
        <p:txBody>
          <a:bodyPr wrap="square">
            <a:spAutoFit/>
          </a:bodyPr>
          <a:lstStyle/>
          <a:p>
            <a:pPr algn="ctr"/>
            <a:r>
              <a:rPr lang="en-US" sz="2800" dirty="0">
                <a:effectLst/>
                <a:latin typeface="Arial" panose="020B0604020202020204" pitchFamily="34" charset="0"/>
                <a:ea typeface="Arial" panose="020B0604020202020204" pitchFamily="34" charset="0"/>
              </a:rPr>
              <a:t>Ask the Lord to help you to be </a:t>
            </a:r>
            <a:r>
              <a:rPr lang="en-US" sz="2800" u="sng" dirty="0">
                <a:effectLst/>
                <a:latin typeface="Arial" panose="020B0604020202020204" pitchFamily="34" charset="0"/>
                <a:ea typeface="Arial" panose="020B0604020202020204" pitchFamily="34" charset="0"/>
              </a:rPr>
              <a:t>obedient</a:t>
            </a:r>
            <a:r>
              <a:rPr lang="en-US" sz="2800" dirty="0">
                <a:effectLst/>
                <a:latin typeface="Arial" panose="020B0604020202020204" pitchFamily="34" charset="0"/>
                <a:ea typeface="Arial" panose="020B0604020202020204" pitchFamily="34" charset="0"/>
              </a:rPr>
              <a:t> to the God regardless of </a:t>
            </a:r>
            <a:r>
              <a:rPr lang="en-US" sz="2800" u="sng" dirty="0">
                <a:effectLst/>
                <a:latin typeface="Arial" panose="020B0604020202020204" pitchFamily="34" charset="0"/>
                <a:ea typeface="Arial" panose="020B0604020202020204" pitchFamily="34" charset="0"/>
              </a:rPr>
              <a:t>family pressures </a:t>
            </a:r>
            <a:r>
              <a:rPr lang="en-US" sz="2800" dirty="0">
                <a:effectLst/>
                <a:latin typeface="Arial" panose="020B0604020202020204" pitchFamily="34" charset="0"/>
                <a:ea typeface="Arial" panose="020B0604020202020204" pitchFamily="34" charset="0"/>
              </a:rPr>
              <a:t>to go along with traditional cultural practices and customs of cooperation.</a:t>
            </a:r>
            <a:endParaRPr lang="en-US" sz="2800" dirty="0"/>
          </a:p>
        </p:txBody>
      </p:sp>
    </p:spTree>
    <p:extLst>
      <p:ext uri="{BB962C8B-B14F-4D97-AF65-F5344CB8AC3E}">
        <p14:creationId xmlns:p14="http://schemas.microsoft.com/office/powerpoint/2010/main" val="338974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7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75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797">
                                          <p:stCondLst>
                                            <p:cond delay="0"/>
                                          </p:stCondLst>
                                        </p:cTn>
                                        <p:tgtEl>
                                          <p:spTgt spid="9"/>
                                        </p:tgtEl>
                                      </p:cBhvr>
                                    </p:animEffect>
                                    <p:anim calcmode="lin" valueType="num">
                                      <p:cBhvr>
                                        <p:cTn id="18" dur="2505"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9" dur="913"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0" dur="913" tmFilter="0, 0; 0.125,0.2665; 0.25,0.4; 0.375,0.465; 0.5,0.5;  0.625,0.535; 0.75,0.6; 0.875,0.7335; 1,1">
                                          <p:stCondLst>
                                            <p:cond delay="913"/>
                                          </p:stCondLst>
                                        </p:cTn>
                                        <p:tgtEl>
                                          <p:spTgt spid="9"/>
                                        </p:tgtEl>
                                        <p:attrNameLst>
                                          <p:attrName>ppt_y</p:attrName>
                                        </p:attrNameLst>
                                      </p:cBhvr>
                                      <p:tavLst>
                                        <p:tav tm="0" fmla="#ppt_y-sin(pi*$)/9">
                                          <p:val>
                                            <p:fltVal val="0"/>
                                          </p:val>
                                        </p:tav>
                                        <p:tav tm="100000">
                                          <p:val>
                                            <p:fltVal val="1"/>
                                          </p:val>
                                        </p:tav>
                                      </p:tavLst>
                                    </p:anim>
                                    <p:anim calcmode="lin" valueType="num">
                                      <p:cBhvr>
                                        <p:cTn id="21" dur="456" tmFilter="0, 0; 0.125,0.2665; 0.25,0.4; 0.375,0.465; 0.5,0.5;  0.625,0.535; 0.75,0.6; 0.875,0.7335; 1,1">
                                          <p:stCondLst>
                                            <p:cond delay="1821"/>
                                          </p:stCondLst>
                                        </p:cTn>
                                        <p:tgtEl>
                                          <p:spTgt spid="9"/>
                                        </p:tgtEl>
                                        <p:attrNameLst>
                                          <p:attrName>ppt_y</p:attrName>
                                        </p:attrNameLst>
                                      </p:cBhvr>
                                      <p:tavLst>
                                        <p:tav tm="0" fmla="#ppt_y-sin(pi*$)/27">
                                          <p:val>
                                            <p:fltVal val="0"/>
                                          </p:val>
                                        </p:tav>
                                        <p:tav tm="100000">
                                          <p:val>
                                            <p:fltVal val="1"/>
                                          </p:val>
                                        </p:tav>
                                      </p:tavLst>
                                    </p:anim>
                                    <p:anim calcmode="lin" valueType="num">
                                      <p:cBhvr>
                                        <p:cTn id="22" dur="226" tmFilter="0, 0; 0.125,0.2665; 0.25,0.4; 0.375,0.465; 0.5,0.5;  0.625,0.535; 0.75,0.6; 0.875,0.7335; 1,1">
                                          <p:stCondLst>
                                            <p:cond delay="2277"/>
                                          </p:stCondLst>
                                        </p:cTn>
                                        <p:tgtEl>
                                          <p:spTgt spid="9"/>
                                        </p:tgtEl>
                                        <p:attrNameLst>
                                          <p:attrName>ppt_y</p:attrName>
                                        </p:attrNameLst>
                                      </p:cBhvr>
                                      <p:tavLst>
                                        <p:tav tm="0" fmla="#ppt_y-sin(pi*$)/81">
                                          <p:val>
                                            <p:fltVal val="0"/>
                                          </p:val>
                                        </p:tav>
                                        <p:tav tm="100000">
                                          <p:val>
                                            <p:fltVal val="1"/>
                                          </p:val>
                                        </p:tav>
                                      </p:tavLst>
                                    </p:anim>
                                    <p:animScale>
                                      <p:cBhvr>
                                        <p:cTn id="23" dur="36">
                                          <p:stCondLst>
                                            <p:cond delay="894"/>
                                          </p:stCondLst>
                                        </p:cTn>
                                        <p:tgtEl>
                                          <p:spTgt spid="9"/>
                                        </p:tgtEl>
                                      </p:cBhvr>
                                      <p:to x="100000" y="60000"/>
                                    </p:animScale>
                                    <p:animScale>
                                      <p:cBhvr>
                                        <p:cTn id="24" dur="228" decel="50000">
                                          <p:stCondLst>
                                            <p:cond delay="930"/>
                                          </p:stCondLst>
                                        </p:cTn>
                                        <p:tgtEl>
                                          <p:spTgt spid="9"/>
                                        </p:tgtEl>
                                      </p:cBhvr>
                                      <p:to x="100000" y="100000"/>
                                    </p:animScale>
                                    <p:animScale>
                                      <p:cBhvr>
                                        <p:cTn id="25" dur="36">
                                          <p:stCondLst>
                                            <p:cond delay="1804"/>
                                          </p:stCondLst>
                                        </p:cTn>
                                        <p:tgtEl>
                                          <p:spTgt spid="9"/>
                                        </p:tgtEl>
                                      </p:cBhvr>
                                      <p:to x="100000" y="80000"/>
                                    </p:animScale>
                                    <p:animScale>
                                      <p:cBhvr>
                                        <p:cTn id="26" dur="228" decel="50000">
                                          <p:stCondLst>
                                            <p:cond delay="1840"/>
                                          </p:stCondLst>
                                        </p:cTn>
                                        <p:tgtEl>
                                          <p:spTgt spid="9"/>
                                        </p:tgtEl>
                                      </p:cBhvr>
                                      <p:to x="100000" y="100000"/>
                                    </p:animScale>
                                    <p:animScale>
                                      <p:cBhvr>
                                        <p:cTn id="27" dur="36">
                                          <p:stCondLst>
                                            <p:cond delay="2258"/>
                                          </p:stCondLst>
                                        </p:cTn>
                                        <p:tgtEl>
                                          <p:spTgt spid="9"/>
                                        </p:tgtEl>
                                      </p:cBhvr>
                                      <p:to x="100000" y="90000"/>
                                    </p:animScale>
                                    <p:animScale>
                                      <p:cBhvr>
                                        <p:cTn id="28" dur="228" decel="50000">
                                          <p:stCondLst>
                                            <p:cond delay="2293"/>
                                          </p:stCondLst>
                                        </p:cTn>
                                        <p:tgtEl>
                                          <p:spTgt spid="9"/>
                                        </p:tgtEl>
                                      </p:cBhvr>
                                      <p:to x="100000" y="100000"/>
                                    </p:animScale>
                                    <p:animScale>
                                      <p:cBhvr>
                                        <p:cTn id="29" dur="36">
                                          <p:stCondLst>
                                            <p:cond delay="2486"/>
                                          </p:stCondLst>
                                        </p:cTn>
                                        <p:tgtEl>
                                          <p:spTgt spid="9"/>
                                        </p:tgtEl>
                                      </p:cBhvr>
                                      <p:to x="100000" y="95000"/>
                                    </p:animScale>
                                    <p:animScale>
                                      <p:cBhvr>
                                        <p:cTn id="30" dur="228" decel="50000">
                                          <p:stCondLst>
                                            <p:cond delay="2522"/>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6D83CFB-F737-D548-8F8F-E22156D3493E}"/>
              </a:ext>
            </a:extLst>
          </p:cNvPr>
          <p:cNvSpPr txBox="1"/>
          <p:nvPr/>
        </p:nvSpPr>
        <p:spPr>
          <a:xfrm>
            <a:off x="428339" y="659780"/>
            <a:ext cx="11028254" cy="905633"/>
          </a:xfrm>
          <a:prstGeom prst="rect">
            <a:avLst/>
          </a:prstGeom>
          <a:noFill/>
        </p:spPr>
        <p:txBody>
          <a:bodyPr wrap="square">
            <a:spAutoFit/>
          </a:bodyPr>
          <a:lstStyle/>
          <a:p>
            <a:pPr marL="0" marR="0" algn="ctr">
              <a:lnSpc>
                <a:spcPct val="115000"/>
              </a:lnSpc>
              <a:spcBef>
                <a:spcPts val="0"/>
              </a:spcBef>
              <a:spcAft>
                <a:spcPts val="0"/>
              </a:spcAft>
            </a:pPr>
            <a:r>
              <a:rPr lang="en-US" sz="2400" dirty="0">
                <a:effectLst/>
                <a:latin typeface="Arial" panose="020B0604020202020204" pitchFamily="34" charset="0"/>
                <a:ea typeface="Arial" panose="020B0604020202020204" pitchFamily="34" charset="0"/>
              </a:rPr>
              <a:t>3. The Holy Spirit may choose to bless you through the most </a:t>
            </a:r>
            <a:r>
              <a:rPr lang="en-US" sz="2400" u="sng" dirty="0">
                <a:effectLst/>
                <a:latin typeface="Arial" panose="020B0604020202020204" pitchFamily="34" charset="0"/>
                <a:ea typeface="Arial" panose="020B0604020202020204" pitchFamily="34" charset="0"/>
              </a:rPr>
              <a:t>unusual of pathways</a:t>
            </a:r>
            <a:r>
              <a:rPr lang="en-US" sz="2400" dirty="0">
                <a:effectLst/>
                <a:latin typeface="Arial" panose="020B0604020202020204" pitchFamily="34" charset="0"/>
                <a:ea typeface="Arial" panose="020B0604020202020204" pitchFamily="34" charset="0"/>
              </a:rPr>
              <a:t>, as He did by allowing Joseph to be sold into slavery within Egypt. </a:t>
            </a:r>
          </a:p>
        </p:txBody>
      </p:sp>
      <p:sp>
        <p:nvSpPr>
          <p:cNvPr id="8" name="TextBox 7">
            <a:extLst>
              <a:ext uri="{FF2B5EF4-FFF2-40B4-BE49-F238E27FC236}">
                <a16:creationId xmlns:a16="http://schemas.microsoft.com/office/drawing/2014/main" id="{D8A7C51D-A616-0ECE-BF42-C67921BCFECB}"/>
              </a:ext>
            </a:extLst>
          </p:cNvPr>
          <p:cNvSpPr txBox="1"/>
          <p:nvPr/>
        </p:nvSpPr>
        <p:spPr>
          <a:xfrm>
            <a:off x="803494" y="2459504"/>
            <a:ext cx="10846051" cy="1938992"/>
          </a:xfrm>
          <a:prstGeom prst="rect">
            <a:avLst/>
          </a:prstGeom>
          <a:noFill/>
        </p:spPr>
        <p:txBody>
          <a:bodyPr wrap="square">
            <a:spAutoFit/>
          </a:bodyPr>
          <a:lstStyle/>
          <a:p>
            <a:r>
              <a:rPr lang="en-US" sz="2400" dirty="0">
                <a:effectLst/>
                <a:latin typeface="Arial" panose="020B0604020202020204" pitchFamily="34" charset="0"/>
                <a:ea typeface="Arial" panose="020B0604020202020204" pitchFamily="34" charset="0"/>
              </a:rPr>
              <a:t> "Judah said to his brothers, ‘What will we gain if we kill our brother and cover up his blood! Come, let’s sell him to the Ishmaelites and not lay our hands on him; after all, he is our brother, our own flesh and blood. They sold him for twenty shekels of silver to the Ishmaelites, who took him to Egypt." (Gen 37:36-38)</a:t>
            </a:r>
            <a:endParaRPr lang="en-US" sz="2400" dirty="0"/>
          </a:p>
        </p:txBody>
      </p:sp>
      <p:sp>
        <p:nvSpPr>
          <p:cNvPr id="11" name="TextBox 10">
            <a:extLst>
              <a:ext uri="{FF2B5EF4-FFF2-40B4-BE49-F238E27FC236}">
                <a16:creationId xmlns:a16="http://schemas.microsoft.com/office/drawing/2014/main" id="{B31B4E2D-2124-FEA9-97DF-C9F2DCBD5856}"/>
              </a:ext>
            </a:extLst>
          </p:cNvPr>
          <p:cNvSpPr txBox="1"/>
          <p:nvPr/>
        </p:nvSpPr>
        <p:spPr>
          <a:xfrm>
            <a:off x="478700" y="5003658"/>
            <a:ext cx="10927533" cy="830997"/>
          </a:xfrm>
          <a:prstGeom prst="rect">
            <a:avLst/>
          </a:prstGeom>
          <a:noFill/>
        </p:spPr>
        <p:txBody>
          <a:bodyPr wrap="square">
            <a:spAutoFit/>
          </a:bodyPr>
          <a:lstStyle/>
          <a:p>
            <a:pPr algn="ctr"/>
            <a:r>
              <a:rPr lang="en-US" sz="2400" dirty="0">
                <a:effectLst/>
                <a:latin typeface="Arial" panose="020B0604020202020204" pitchFamily="34" charset="0"/>
                <a:ea typeface="Arial" panose="020B0604020202020204" pitchFamily="34" charset="0"/>
              </a:rPr>
              <a:t>Ask the Lord to carry out His plans for your life </a:t>
            </a:r>
            <a:r>
              <a:rPr lang="en-US" sz="2400" u="sng" dirty="0">
                <a:effectLst/>
                <a:latin typeface="Arial" panose="020B0604020202020204" pitchFamily="34" charset="0"/>
                <a:ea typeface="Arial" panose="020B0604020202020204" pitchFamily="34" charset="0"/>
              </a:rPr>
              <a:t>regardless of the betrayal</a:t>
            </a:r>
            <a:r>
              <a:rPr lang="en-US" sz="2400" dirty="0">
                <a:effectLst/>
                <a:latin typeface="Arial" panose="020B0604020202020204" pitchFamily="34" charset="0"/>
                <a:ea typeface="Arial" panose="020B0604020202020204" pitchFamily="34" charset="0"/>
              </a:rPr>
              <a:t>, </a:t>
            </a:r>
            <a:r>
              <a:rPr lang="en-US" sz="2400" u="sng" dirty="0">
                <a:effectLst/>
                <a:latin typeface="Arial" panose="020B0604020202020204" pitchFamily="34" charset="0"/>
                <a:ea typeface="Arial" panose="020B0604020202020204" pitchFamily="34" charset="0"/>
              </a:rPr>
              <a:t>distress</a:t>
            </a:r>
            <a:r>
              <a:rPr lang="en-US" sz="2400" dirty="0">
                <a:effectLst/>
                <a:latin typeface="Arial" panose="020B0604020202020204" pitchFamily="34" charset="0"/>
                <a:ea typeface="Arial" panose="020B0604020202020204" pitchFamily="34" charset="0"/>
              </a:rPr>
              <a:t> or </a:t>
            </a:r>
            <a:r>
              <a:rPr lang="en-US" sz="2400" u="sng" dirty="0">
                <a:effectLst/>
                <a:latin typeface="Arial" panose="020B0604020202020204" pitchFamily="34" charset="0"/>
                <a:ea typeface="Arial" panose="020B0604020202020204" pitchFamily="34" charset="0"/>
              </a:rPr>
              <a:t>persecution</a:t>
            </a:r>
            <a:r>
              <a:rPr lang="en-US" sz="2400" dirty="0">
                <a:effectLst/>
                <a:latin typeface="Arial" panose="020B0604020202020204" pitchFamily="34" charset="0"/>
                <a:ea typeface="Arial" panose="020B0604020202020204" pitchFamily="34" charset="0"/>
              </a:rPr>
              <a:t> it may bring your way.</a:t>
            </a:r>
            <a:endParaRPr lang="en-US" sz="2400" dirty="0"/>
          </a:p>
        </p:txBody>
      </p:sp>
    </p:spTree>
    <p:extLst>
      <p:ext uri="{BB962C8B-B14F-4D97-AF65-F5344CB8AC3E}">
        <p14:creationId xmlns:p14="http://schemas.microsoft.com/office/powerpoint/2010/main" val="3097149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44D4EF-307D-C20C-E832-DE3D51F3A2F5}"/>
              </a:ext>
            </a:extLst>
          </p:cNvPr>
          <p:cNvSpPr txBox="1"/>
          <p:nvPr/>
        </p:nvSpPr>
        <p:spPr>
          <a:xfrm>
            <a:off x="344032" y="625577"/>
            <a:ext cx="11678970" cy="905633"/>
          </a:xfrm>
          <a:prstGeom prst="rect">
            <a:avLst/>
          </a:prstGeom>
          <a:noFill/>
        </p:spPr>
        <p:txBody>
          <a:bodyPr wrap="square">
            <a:spAutoFit/>
          </a:bodyPr>
          <a:lstStyle/>
          <a:p>
            <a:pPr marL="0" marR="0" algn="ctr">
              <a:lnSpc>
                <a:spcPct val="115000"/>
              </a:lnSpc>
              <a:spcBef>
                <a:spcPts val="0"/>
              </a:spcBef>
              <a:spcAft>
                <a:spcPts val="0"/>
              </a:spcAft>
            </a:pPr>
            <a:r>
              <a:rPr lang="en-US" sz="2400" dirty="0">
                <a:effectLst/>
                <a:latin typeface="Arial" panose="020B0604020202020204" pitchFamily="34" charset="0"/>
                <a:ea typeface="Arial" panose="020B0604020202020204" pitchFamily="34" charset="0"/>
              </a:rPr>
              <a:t>The Holy Spirit gave Joseph a legacy as one of the most Christ like people of the Old Testament because of his </a:t>
            </a:r>
            <a:r>
              <a:rPr lang="en-US" sz="2400" u="sng" dirty="0">
                <a:effectLst/>
                <a:latin typeface="Arial" panose="020B0604020202020204" pitchFamily="34" charset="0"/>
                <a:ea typeface="Arial" panose="020B0604020202020204" pitchFamily="34" charset="0"/>
              </a:rPr>
              <a:t>willingness to make the most of every situation</a:t>
            </a:r>
            <a:r>
              <a:rPr lang="en-US" sz="2400" dirty="0">
                <a:effectLst/>
                <a:latin typeface="Arial" panose="020B0604020202020204" pitchFamily="34" charset="0"/>
                <a:ea typeface="Arial" panose="020B0604020202020204" pitchFamily="34" charset="0"/>
              </a:rPr>
              <a:t>. </a:t>
            </a:r>
          </a:p>
        </p:txBody>
      </p:sp>
      <p:sp>
        <p:nvSpPr>
          <p:cNvPr id="5" name="TextBox 4">
            <a:extLst>
              <a:ext uri="{FF2B5EF4-FFF2-40B4-BE49-F238E27FC236}">
                <a16:creationId xmlns:a16="http://schemas.microsoft.com/office/drawing/2014/main" id="{4FC7A171-6617-6526-CE35-8F97354D80F8}"/>
              </a:ext>
            </a:extLst>
          </p:cNvPr>
          <p:cNvSpPr txBox="1"/>
          <p:nvPr/>
        </p:nvSpPr>
        <p:spPr>
          <a:xfrm>
            <a:off x="588473" y="2358582"/>
            <a:ext cx="11153870" cy="2308324"/>
          </a:xfrm>
          <a:prstGeom prst="rect">
            <a:avLst/>
          </a:prstGeom>
          <a:noFill/>
        </p:spPr>
        <p:txBody>
          <a:bodyPr wrap="square">
            <a:spAutoFit/>
          </a:bodyPr>
          <a:lstStyle/>
          <a:p>
            <a:pPr algn="ctr"/>
            <a:r>
              <a:rPr lang="en-US" sz="2400" dirty="0">
                <a:effectLst/>
                <a:latin typeface="Arial" panose="020B0604020202020204" pitchFamily="34" charset="0"/>
                <a:ea typeface="Arial" panose="020B0604020202020204" pitchFamily="34" charset="0"/>
              </a:rPr>
              <a:t>Moses wrote, "When Joseph’s brothers came and threw themselves down before him they said, ‘We are your slaves.’ But Joseph said to them, ‘Don’t be afraid. Am I in the place of God? You intended to harm me, but God intended it for good to accomplish what is now being done, the saving of many lives. So then, don’t be afraid. I will provide for you and your children. And he reassured them and spoke kindly to them." (Gen. 50:19-21) </a:t>
            </a:r>
            <a:endParaRPr lang="en-US" sz="2400" dirty="0"/>
          </a:p>
        </p:txBody>
      </p:sp>
      <p:sp>
        <p:nvSpPr>
          <p:cNvPr id="7" name="TextBox 6">
            <a:extLst>
              <a:ext uri="{FF2B5EF4-FFF2-40B4-BE49-F238E27FC236}">
                <a16:creationId xmlns:a16="http://schemas.microsoft.com/office/drawing/2014/main" id="{1A615FC0-9BCD-7F4F-2725-DFB69239A744}"/>
              </a:ext>
            </a:extLst>
          </p:cNvPr>
          <p:cNvSpPr txBox="1"/>
          <p:nvPr/>
        </p:nvSpPr>
        <p:spPr>
          <a:xfrm>
            <a:off x="740875" y="5032094"/>
            <a:ext cx="10710249" cy="1200329"/>
          </a:xfrm>
          <a:prstGeom prst="rect">
            <a:avLst/>
          </a:prstGeom>
          <a:noFill/>
        </p:spPr>
        <p:txBody>
          <a:bodyPr wrap="square">
            <a:spAutoFit/>
          </a:bodyPr>
          <a:lstStyle/>
          <a:p>
            <a:pPr algn="ctr"/>
            <a:r>
              <a:rPr lang="en-US" sz="2400" dirty="0">
                <a:effectLst/>
                <a:latin typeface="Arial" panose="020B0604020202020204" pitchFamily="34" charset="0"/>
                <a:ea typeface="Arial" panose="020B0604020202020204" pitchFamily="34" charset="0"/>
              </a:rPr>
              <a:t>Ask the Lord to help you model your leadership after Joseph’s Christ like willingness to </a:t>
            </a:r>
            <a:r>
              <a:rPr lang="en-US" sz="2400" u="sng" dirty="0">
                <a:effectLst/>
                <a:latin typeface="Arial" panose="020B0604020202020204" pitchFamily="34" charset="0"/>
                <a:ea typeface="Arial" panose="020B0604020202020204" pitchFamily="34" charset="0"/>
              </a:rPr>
              <a:t>adapt</a:t>
            </a:r>
            <a:r>
              <a:rPr lang="en-US" sz="2400" dirty="0">
                <a:effectLst/>
                <a:latin typeface="Arial" panose="020B0604020202020204" pitchFamily="34" charset="0"/>
                <a:ea typeface="Arial" panose="020B0604020202020204" pitchFamily="34" charset="0"/>
              </a:rPr>
              <a:t>, </a:t>
            </a:r>
            <a:r>
              <a:rPr lang="en-US" sz="2400" u="sng" dirty="0">
                <a:effectLst/>
                <a:latin typeface="Arial" panose="020B0604020202020204" pitchFamily="34" charset="0"/>
                <a:ea typeface="Arial" panose="020B0604020202020204" pitchFamily="34" charset="0"/>
              </a:rPr>
              <a:t>remain teachable </a:t>
            </a:r>
            <a:r>
              <a:rPr lang="en-US" sz="2400" dirty="0">
                <a:effectLst/>
                <a:latin typeface="Arial" panose="020B0604020202020204" pitchFamily="34" charset="0"/>
                <a:ea typeface="Arial" panose="020B0604020202020204" pitchFamily="34" charset="0"/>
              </a:rPr>
              <a:t>and open to making the most of every </a:t>
            </a:r>
            <a:r>
              <a:rPr lang="en-US" sz="2400" u="sng" dirty="0">
                <a:effectLst/>
                <a:latin typeface="Arial" panose="020B0604020202020204" pitchFamily="34" charset="0"/>
                <a:ea typeface="Arial" panose="020B0604020202020204" pitchFamily="34" charset="0"/>
              </a:rPr>
              <a:t>God-directed situation</a:t>
            </a:r>
            <a:r>
              <a:rPr lang="en-US" sz="2400" dirty="0">
                <a:effectLst/>
                <a:latin typeface="Arial" panose="020B0604020202020204" pitchFamily="34" charset="0"/>
                <a:ea typeface="Arial" panose="020B0604020202020204" pitchFamily="34" charset="0"/>
              </a:rPr>
              <a:t>.</a:t>
            </a:r>
            <a:endParaRPr lang="en-US" sz="2400" dirty="0"/>
          </a:p>
        </p:txBody>
      </p:sp>
    </p:spTree>
    <p:extLst>
      <p:ext uri="{BB962C8B-B14F-4D97-AF65-F5344CB8AC3E}">
        <p14:creationId xmlns:p14="http://schemas.microsoft.com/office/powerpoint/2010/main" val="4294925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3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2000" fill="hold"/>
                                        <p:tgtEl>
                                          <p:spTgt spid="5"/>
                                        </p:tgtEl>
                                        <p:attrNameLst>
                                          <p:attrName>ppt_w</p:attrName>
                                        </p:attrNameLst>
                                      </p:cBhvr>
                                      <p:tavLst>
                                        <p:tav tm="0">
                                          <p:val>
                                            <p:fltVal val="0"/>
                                          </p:val>
                                        </p:tav>
                                        <p:tav tm="100000">
                                          <p:val>
                                            <p:strVal val="#ppt_w"/>
                                          </p:val>
                                        </p:tav>
                                      </p:tavLst>
                                    </p:anim>
                                    <p:anim calcmode="lin" valueType="num">
                                      <p:cBhvr>
                                        <p:cTn id="13" dur="2000" fill="hold"/>
                                        <p:tgtEl>
                                          <p:spTgt spid="5"/>
                                        </p:tgtEl>
                                        <p:attrNameLst>
                                          <p:attrName>ppt_h</p:attrName>
                                        </p:attrNameLst>
                                      </p:cBhvr>
                                      <p:tavLst>
                                        <p:tav tm="0">
                                          <p:val>
                                            <p:fltVal val="0"/>
                                          </p:val>
                                        </p:tav>
                                        <p:tav tm="100000">
                                          <p:val>
                                            <p:strVal val="#ppt_h"/>
                                          </p:val>
                                        </p:tav>
                                      </p:tavLst>
                                    </p:anim>
                                    <p:animEffect transition="in" filter="fade">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2000"/>
                                        <p:tgtEl>
                                          <p:spTgt spid="7"/>
                                        </p:tgtEl>
                                      </p:cBhvr>
                                    </p:animEffect>
                                    <p:anim calcmode="lin" valueType="num">
                                      <p:cBhvr>
                                        <p:cTn id="20" dur="2000" fill="hold"/>
                                        <p:tgtEl>
                                          <p:spTgt spid="7"/>
                                        </p:tgtEl>
                                        <p:attrNameLst>
                                          <p:attrName>ppt_x</p:attrName>
                                        </p:attrNameLst>
                                      </p:cBhvr>
                                      <p:tavLst>
                                        <p:tav tm="0">
                                          <p:val>
                                            <p:strVal val="#ppt_x"/>
                                          </p:val>
                                        </p:tav>
                                        <p:tav tm="100000">
                                          <p:val>
                                            <p:strVal val="#ppt_x"/>
                                          </p:val>
                                        </p:tav>
                                      </p:tavLst>
                                    </p:anim>
                                    <p:anim calcmode="lin" valueType="num">
                                      <p:cBhvr>
                                        <p:cTn id="21" dur="2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08DA80-FE7B-C229-E98C-4B06FDDE01C0}"/>
              </a:ext>
            </a:extLst>
          </p:cNvPr>
          <p:cNvSpPr txBox="1"/>
          <p:nvPr/>
        </p:nvSpPr>
        <p:spPr>
          <a:xfrm>
            <a:off x="223319" y="629266"/>
            <a:ext cx="11968681" cy="1227195"/>
          </a:xfrm>
          <a:prstGeom prst="rect">
            <a:avLst/>
          </a:prstGeom>
          <a:noFill/>
        </p:spPr>
        <p:txBody>
          <a:bodyPr wrap="square">
            <a:spAutoFit/>
          </a:bodyPr>
          <a:lstStyle/>
          <a:p>
            <a:pPr marL="0" marR="0" algn="ctr">
              <a:lnSpc>
                <a:spcPct val="115000"/>
              </a:lnSpc>
              <a:spcBef>
                <a:spcPts val="0"/>
              </a:spcBef>
              <a:spcAft>
                <a:spcPts val="0"/>
              </a:spcAft>
            </a:pPr>
            <a:r>
              <a:rPr lang="en-US" sz="2200" dirty="0">
                <a:effectLst/>
                <a:latin typeface="Arial" panose="020B0604020202020204" pitchFamily="34" charset="0"/>
                <a:ea typeface="Arial" panose="020B0604020202020204" pitchFamily="34" charset="0"/>
              </a:rPr>
              <a:t>5. The Holy Spirit gives us personal and organizational goals that others may misunderstand and try to oppose. </a:t>
            </a:r>
            <a:r>
              <a:rPr lang="en-US" sz="2200" u="sng" dirty="0">
                <a:effectLst/>
                <a:latin typeface="Arial" panose="020B0604020202020204" pitchFamily="34" charset="0"/>
                <a:ea typeface="Arial" panose="020B0604020202020204" pitchFamily="34" charset="0"/>
              </a:rPr>
              <a:t>God’s Spirit wants us to press ahead </a:t>
            </a:r>
            <a:r>
              <a:rPr lang="en-US" sz="2200" dirty="0">
                <a:effectLst/>
                <a:latin typeface="Arial" panose="020B0604020202020204" pitchFamily="34" charset="0"/>
                <a:ea typeface="Arial" panose="020B0604020202020204" pitchFamily="34" charset="0"/>
              </a:rPr>
              <a:t>with our God inspired purposes as Joseph did regardless of what others might say or do to </a:t>
            </a:r>
            <a:r>
              <a:rPr lang="en-US" sz="2200" u="sng" dirty="0">
                <a:effectLst/>
                <a:latin typeface="Arial" panose="020B0604020202020204" pitchFamily="34" charset="0"/>
                <a:ea typeface="Arial" panose="020B0604020202020204" pitchFamily="34" charset="0"/>
              </a:rPr>
              <a:t>block our progress</a:t>
            </a:r>
          </a:p>
        </p:txBody>
      </p:sp>
      <p:sp>
        <p:nvSpPr>
          <p:cNvPr id="5" name="TextBox 4">
            <a:extLst>
              <a:ext uri="{FF2B5EF4-FFF2-40B4-BE49-F238E27FC236}">
                <a16:creationId xmlns:a16="http://schemas.microsoft.com/office/drawing/2014/main" id="{3051C5A4-FFFD-D590-03BC-A2EF6AEB3004}"/>
              </a:ext>
            </a:extLst>
          </p:cNvPr>
          <p:cNvSpPr txBox="1"/>
          <p:nvPr/>
        </p:nvSpPr>
        <p:spPr>
          <a:xfrm>
            <a:off x="410423" y="2437656"/>
            <a:ext cx="10924515" cy="1938992"/>
          </a:xfrm>
          <a:prstGeom prst="rect">
            <a:avLst/>
          </a:prstGeom>
          <a:noFill/>
        </p:spPr>
        <p:txBody>
          <a:bodyPr wrap="square">
            <a:spAutoFit/>
          </a:bodyPr>
          <a:lstStyle/>
          <a:p>
            <a:pPr algn="ctr"/>
            <a:r>
              <a:rPr lang="en-US" sz="2400" dirty="0">
                <a:effectLst/>
                <a:latin typeface="Arial" panose="020B0604020202020204" pitchFamily="34" charset="0"/>
                <a:ea typeface="Arial" panose="020B0604020202020204" pitchFamily="34" charset="0"/>
              </a:rPr>
              <a:t> Moses wrote, "So Joseph went after his brothers and found them near Dothan. But they saw him in the distance, and before he reached them, they plotted to kill him. Here comes that dreamer, they said to each other. Come now, let’s kill him and throw him into one of these cisterns and say that a ferocious animal devoured him. Then we’ll see what comes of his dreams." (Gen. 37:17-19) </a:t>
            </a:r>
            <a:endParaRPr lang="en-US" sz="2400" dirty="0"/>
          </a:p>
        </p:txBody>
      </p:sp>
      <p:sp>
        <p:nvSpPr>
          <p:cNvPr id="7" name="TextBox 6">
            <a:extLst>
              <a:ext uri="{FF2B5EF4-FFF2-40B4-BE49-F238E27FC236}">
                <a16:creationId xmlns:a16="http://schemas.microsoft.com/office/drawing/2014/main" id="{B708B44C-9F99-64C4-C709-08A138DEF046}"/>
              </a:ext>
            </a:extLst>
          </p:cNvPr>
          <p:cNvSpPr txBox="1"/>
          <p:nvPr/>
        </p:nvSpPr>
        <p:spPr>
          <a:xfrm>
            <a:off x="479834" y="5060948"/>
            <a:ext cx="10855104" cy="830997"/>
          </a:xfrm>
          <a:prstGeom prst="rect">
            <a:avLst/>
          </a:prstGeom>
          <a:noFill/>
        </p:spPr>
        <p:txBody>
          <a:bodyPr wrap="square">
            <a:spAutoFit/>
          </a:bodyPr>
          <a:lstStyle/>
          <a:p>
            <a:pPr algn="ctr"/>
            <a:r>
              <a:rPr lang="en-US" sz="2400" dirty="0">
                <a:effectLst/>
                <a:latin typeface="Arial" panose="020B0604020202020204" pitchFamily="34" charset="0"/>
                <a:ea typeface="Arial" panose="020B0604020202020204" pitchFamily="34" charset="0"/>
              </a:rPr>
              <a:t>Ask the Lord to help you press ahead with your God given personal and organizational goals regardless of the </a:t>
            </a:r>
            <a:r>
              <a:rPr lang="en-US" sz="2400" u="sng" dirty="0">
                <a:effectLst/>
                <a:latin typeface="Arial" panose="020B0604020202020204" pitchFamily="34" charset="0"/>
                <a:ea typeface="Arial" panose="020B0604020202020204" pitchFamily="34" charset="0"/>
              </a:rPr>
              <a:t>fierce opposition </a:t>
            </a:r>
            <a:r>
              <a:rPr lang="en-US" sz="2400" dirty="0">
                <a:effectLst/>
                <a:latin typeface="Arial" panose="020B0604020202020204" pitchFamily="34" charset="0"/>
                <a:ea typeface="Arial" panose="020B0604020202020204" pitchFamily="34" charset="0"/>
              </a:rPr>
              <a:t>that you encounter.</a:t>
            </a:r>
            <a:endParaRPr lang="en-US" sz="2400" dirty="0"/>
          </a:p>
        </p:txBody>
      </p:sp>
    </p:spTree>
    <p:extLst>
      <p:ext uri="{BB962C8B-B14F-4D97-AF65-F5344CB8AC3E}">
        <p14:creationId xmlns:p14="http://schemas.microsoft.com/office/powerpoint/2010/main" val="297702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250"/>
                                        <p:tgtEl>
                                          <p:spTgt spid="3"/>
                                        </p:tgtEl>
                                      </p:cBhvr>
                                    </p:animEffect>
                                    <p:anim calcmode="lin" valueType="num">
                                      <p:cBhvr>
                                        <p:cTn id="8" dur="2250" fill="hold"/>
                                        <p:tgtEl>
                                          <p:spTgt spid="3"/>
                                        </p:tgtEl>
                                        <p:attrNameLst>
                                          <p:attrName>ppt_x</p:attrName>
                                        </p:attrNameLst>
                                      </p:cBhvr>
                                      <p:tavLst>
                                        <p:tav tm="0">
                                          <p:val>
                                            <p:strVal val="#ppt_x"/>
                                          </p:val>
                                        </p:tav>
                                        <p:tav tm="100000">
                                          <p:val>
                                            <p:strVal val="#ppt_x"/>
                                          </p:val>
                                        </p:tav>
                                      </p:tavLst>
                                    </p:anim>
                                    <p:anim calcmode="lin" valueType="num">
                                      <p:cBhvr>
                                        <p:cTn id="9" dur="2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additive="base">
                                        <p:cTn id="14" dur="125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5" dur="125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228F4E-BCE7-2D06-A53A-21DF7F809498}"/>
              </a:ext>
            </a:extLst>
          </p:cNvPr>
          <p:cNvSpPr txBox="1"/>
          <p:nvPr/>
        </p:nvSpPr>
        <p:spPr>
          <a:xfrm>
            <a:off x="298764" y="605460"/>
            <a:ext cx="10692144" cy="1330364"/>
          </a:xfrm>
          <a:prstGeom prst="rect">
            <a:avLst/>
          </a:prstGeom>
          <a:noFill/>
        </p:spPr>
        <p:txBody>
          <a:bodyPr wrap="square">
            <a:spAutoFit/>
          </a:bodyPr>
          <a:lstStyle/>
          <a:p>
            <a:pPr marL="0" marR="0" algn="ctr">
              <a:lnSpc>
                <a:spcPct val="115000"/>
              </a:lnSpc>
              <a:spcBef>
                <a:spcPts val="0"/>
              </a:spcBef>
              <a:spcAft>
                <a:spcPts val="0"/>
              </a:spcAft>
            </a:pPr>
            <a:r>
              <a:rPr lang="en-US" sz="2400" dirty="0">
                <a:effectLst/>
                <a:latin typeface="Arial" panose="020B0604020202020204" pitchFamily="34" charset="0"/>
                <a:ea typeface="Arial" panose="020B0604020202020204" pitchFamily="34" charset="0"/>
              </a:rPr>
              <a:t>8. The Holy Spirit convicts us when we allow God’s purposes to </a:t>
            </a:r>
            <a:r>
              <a:rPr lang="en-US" sz="2400" u="sng" dirty="0">
                <a:effectLst/>
                <a:latin typeface="Arial" panose="020B0604020202020204" pitchFamily="34" charset="0"/>
                <a:ea typeface="Arial" panose="020B0604020202020204" pitchFamily="34" charset="0"/>
              </a:rPr>
              <a:t>lay dormant</a:t>
            </a:r>
            <a:r>
              <a:rPr lang="en-US" sz="2400" dirty="0">
                <a:effectLst/>
                <a:latin typeface="Arial" panose="020B0604020202020204" pitchFamily="34" charset="0"/>
                <a:ea typeface="Arial" panose="020B0604020202020204" pitchFamily="34" charset="0"/>
              </a:rPr>
              <a:t>, </a:t>
            </a:r>
            <a:r>
              <a:rPr lang="en-US" sz="2400" u="sng" dirty="0">
                <a:effectLst/>
                <a:latin typeface="Arial" panose="020B0604020202020204" pitchFamily="34" charset="0"/>
                <a:ea typeface="Arial" panose="020B0604020202020204" pitchFamily="34" charset="0"/>
              </a:rPr>
              <a:t>under developed </a:t>
            </a:r>
            <a:r>
              <a:rPr lang="en-US" sz="2400" dirty="0">
                <a:effectLst/>
                <a:latin typeface="Arial" panose="020B0604020202020204" pitchFamily="34" charset="0"/>
                <a:ea typeface="Arial" panose="020B0604020202020204" pitchFamily="34" charset="0"/>
              </a:rPr>
              <a:t>or </a:t>
            </a:r>
            <a:r>
              <a:rPr lang="en-US" sz="2400" u="sng" dirty="0">
                <a:effectLst/>
                <a:latin typeface="Arial" panose="020B0604020202020204" pitchFamily="34" charset="0"/>
                <a:ea typeface="Arial" panose="020B0604020202020204" pitchFamily="34" charset="0"/>
              </a:rPr>
              <a:t>poorly implemented</a:t>
            </a:r>
            <a:r>
              <a:rPr lang="en-US" sz="2400" dirty="0">
                <a:effectLst/>
                <a:latin typeface="Arial" panose="020B0604020202020204" pitchFamily="34" charset="0"/>
                <a:ea typeface="Arial" panose="020B0604020202020204" pitchFamily="34" charset="0"/>
              </a:rPr>
              <a:t>. Joseph refused to allow the luxuries of Potiphar’s palace to tempt him to forget the Lord and His priorities. </a:t>
            </a:r>
          </a:p>
        </p:txBody>
      </p:sp>
      <p:sp>
        <p:nvSpPr>
          <p:cNvPr id="5" name="TextBox 4">
            <a:extLst>
              <a:ext uri="{FF2B5EF4-FFF2-40B4-BE49-F238E27FC236}">
                <a16:creationId xmlns:a16="http://schemas.microsoft.com/office/drawing/2014/main" id="{0C6B0389-B8F0-35B0-9DCF-4972ADC23371}"/>
              </a:ext>
            </a:extLst>
          </p:cNvPr>
          <p:cNvSpPr txBox="1"/>
          <p:nvPr/>
        </p:nvSpPr>
        <p:spPr>
          <a:xfrm>
            <a:off x="697118" y="2597872"/>
            <a:ext cx="10293790" cy="1569660"/>
          </a:xfrm>
          <a:prstGeom prst="rect">
            <a:avLst/>
          </a:prstGeom>
          <a:noFill/>
        </p:spPr>
        <p:txBody>
          <a:bodyPr wrap="square">
            <a:spAutoFit/>
          </a:bodyPr>
          <a:lstStyle/>
          <a:p>
            <a:pPr algn="ctr"/>
            <a:r>
              <a:rPr lang="en-US" sz="2400" dirty="0">
                <a:effectLst/>
                <a:latin typeface="Arial" panose="020B0604020202020204" pitchFamily="34" charset="0"/>
                <a:ea typeface="Arial" panose="020B0604020202020204" pitchFamily="34" charset="0"/>
              </a:rPr>
              <a:t>When Potiphar’s wife said, ‘Come to bed with me!’ Joseph said, "How could I do such a wicked thing and sin against God? And though she spoke to Joseph day after day, he refused to go to bed with her or even be with her." (Gen. 39:9,10) </a:t>
            </a:r>
            <a:endParaRPr lang="en-US" sz="2400" dirty="0"/>
          </a:p>
        </p:txBody>
      </p:sp>
      <p:sp>
        <p:nvSpPr>
          <p:cNvPr id="7" name="TextBox 6">
            <a:extLst>
              <a:ext uri="{FF2B5EF4-FFF2-40B4-BE49-F238E27FC236}">
                <a16:creationId xmlns:a16="http://schemas.microsoft.com/office/drawing/2014/main" id="{191C35E5-3D1B-54C3-BF80-8AA597F2A12E}"/>
              </a:ext>
            </a:extLst>
          </p:cNvPr>
          <p:cNvSpPr txBox="1"/>
          <p:nvPr/>
        </p:nvSpPr>
        <p:spPr>
          <a:xfrm>
            <a:off x="294239" y="4829580"/>
            <a:ext cx="11099548" cy="830997"/>
          </a:xfrm>
          <a:prstGeom prst="rect">
            <a:avLst/>
          </a:prstGeom>
          <a:noFill/>
        </p:spPr>
        <p:txBody>
          <a:bodyPr wrap="square">
            <a:spAutoFit/>
          </a:bodyPr>
          <a:lstStyle/>
          <a:p>
            <a:pPr algn="ctr"/>
            <a:r>
              <a:rPr lang="en-US" sz="2400" dirty="0">
                <a:effectLst/>
                <a:latin typeface="Arial" panose="020B0604020202020204" pitchFamily="34" charset="0"/>
                <a:ea typeface="Arial" panose="020B0604020202020204" pitchFamily="34" charset="0"/>
              </a:rPr>
              <a:t>Ask the Lord to help you avoid any </a:t>
            </a:r>
            <a:r>
              <a:rPr lang="en-US" sz="2400" u="sng" dirty="0">
                <a:effectLst/>
                <a:latin typeface="Arial" panose="020B0604020202020204" pitchFamily="34" charset="0"/>
                <a:ea typeface="Arial" panose="020B0604020202020204" pitchFamily="34" charset="0"/>
              </a:rPr>
              <a:t>compromises with the world</a:t>
            </a:r>
            <a:r>
              <a:rPr lang="en-US" sz="2400" dirty="0">
                <a:effectLst/>
                <a:latin typeface="Arial" panose="020B0604020202020204" pitchFamily="34" charset="0"/>
                <a:ea typeface="Arial" panose="020B0604020202020204" pitchFamily="34" charset="0"/>
              </a:rPr>
              <a:t>, </a:t>
            </a:r>
            <a:r>
              <a:rPr lang="en-US" sz="2400" u="sng" dirty="0">
                <a:effectLst/>
                <a:latin typeface="Arial" panose="020B0604020202020204" pitchFamily="34" charset="0"/>
                <a:ea typeface="Arial" panose="020B0604020202020204" pitchFamily="34" charset="0"/>
              </a:rPr>
              <a:t>the flesh</a:t>
            </a:r>
            <a:r>
              <a:rPr lang="en-US" sz="2400" dirty="0">
                <a:effectLst/>
                <a:latin typeface="Arial" panose="020B0604020202020204" pitchFamily="34" charset="0"/>
                <a:ea typeface="Arial" panose="020B0604020202020204" pitchFamily="34" charset="0"/>
              </a:rPr>
              <a:t>, or </a:t>
            </a:r>
            <a:r>
              <a:rPr lang="en-US" sz="2400" u="sng" dirty="0">
                <a:effectLst/>
                <a:latin typeface="Arial" panose="020B0604020202020204" pitchFamily="34" charset="0"/>
                <a:ea typeface="Arial" panose="020B0604020202020204" pitchFamily="34" charset="0"/>
              </a:rPr>
              <a:t>the devil in your relationships</a:t>
            </a:r>
            <a:r>
              <a:rPr lang="en-US" sz="2400" dirty="0">
                <a:effectLst/>
                <a:latin typeface="Arial" panose="020B0604020202020204" pitchFamily="34" charset="0"/>
                <a:ea typeface="Arial" panose="020B0604020202020204" pitchFamily="34" charset="0"/>
              </a:rPr>
              <a:t> . </a:t>
            </a:r>
            <a:endParaRPr lang="en-US" sz="2400" dirty="0"/>
          </a:p>
        </p:txBody>
      </p:sp>
    </p:spTree>
    <p:extLst>
      <p:ext uri="{BB962C8B-B14F-4D97-AF65-F5344CB8AC3E}">
        <p14:creationId xmlns:p14="http://schemas.microsoft.com/office/powerpoint/2010/main" val="3514478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7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22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500"/>
                                        <p:tgtEl>
                                          <p:spTgt spid="7"/>
                                        </p:tgtEl>
                                      </p:cBhvr>
                                    </p:animEffect>
                                    <p:anim calcmode="lin" valueType="num">
                                      <p:cBhvr>
                                        <p:cTn id="18" dur="2500" fill="hold"/>
                                        <p:tgtEl>
                                          <p:spTgt spid="7"/>
                                        </p:tgtEl>
                                        <p:attrNameLst>
                                          <p:attrName>ppt_x</p:attrName>
                                        </p:attrNameLst>
                                      </p:cBhvr>
                                      <p:tavLst>
                                        <p:tav tm="0">
                                          <p:val>
                                            <p:strVal val="#ppt_x"/>
                                          </p:val>
                                        </p:tav>
                                        <p:tav tm="100000">
                                          <p:val>
                                            <p:strVal val="#ppt_x"/>
                                          </p:val>
                                        </p:tav>
                                      </p:tavLst>
                                    </p:anim>
                                    <p:anim calcmode="lin" valueType="num">
                                      <p:cBhvr>
                                        <p:cTn id="19" dur="2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2FE3B3D-0598-B253-F406-E60E58489212}"/>
              </a:ext>
            </a:extLst>
          </p:cNvPr>
          <p:cNvSpPr txBox="1"/>
          <p:nvPr/>
        </p:nvSpPr>
        <p:spPr>
          <a:xfrm>
            <a:off x="639193" y="3523225"/>
            <a:ext cx="10617691" cy="584775"/>
          </a:xfrm>
          <a:prstGeom prst="rect">
            <a:avLst/>
          </a:prstGeom>
          <a:noFill/>
        </p:spPr>
        <p:txBody>
          <a:bodyPr wrap="square" rtlCol="0">
            <a:spAutoFit/>
          </a:bodyPr>
          <a:lstStyle/>
          <a:p>
            <a:pPr algn="ctr"/>
            <a:r>
              <a:rPr lang="en-US" sz="3200" dirty="0"/>
              <a:t>Homework:</a:t>
            </a:r>
          </a:p>
        </p:txBody>
      </p:sp>
      <p:sp>
        <p:nvSpPr>
          <p:cNvPr id="6" name="TextBox 5">
            <a:extLst>
              <a:ext uri="{FF2B5EF4-FFF2-40B4-BE49-F238E27FC236}">
                <a16:creationId xmlns:a16="http://schemas.microsoft.com/office/drawing/2014/main" id="{8E6C81E2-2E28-D56A-7988-0150BBDE999F}"/>
              </a:ext>
            </a:extLst>
          </p:cNvPr>
          <p:cNvSpPr txBox="1"/>
          <p:nvPr/>
        </p:nvSpPr>
        <p:spPr>
          <a:xfrm>
            <a:off x="560773" y="4627782"/>
            <a:ext cx="11070454" cy="1077218"/>
          </a:xfrm>
          <a:prstGeom prst="rect">
            <a:avLst/>
          </a:prstGeom>
          <a:noFill/>
        </p:spPr>
        <p:txBody>
          <a:bodyPr wrap="square">
            <a:spAutoFit/>
          </a:bodyPr>
          <a:lstStyle/>
          <a:p>
            <a:pPr algn="ctr"/>
            <a:r>
              <a:rPr lang="en-US" sz="3200" dirty="0"/>
              <a:t>Provide an example of how dream had come to pass this week…do you recognize it as God’s work in your </a:t>
            </a:r>
            <a:r>
              <a:rPr lang="en-US" sz="3200"/>
              <a:t>life?</a:t>
            </a:r>
            <a:endParaRPr lang="en-US" sz="3200" dirty="0"/>
          </a:p>
        </p:txBody>
      </p:sp>
      <p:sp>
        <p:nvSpPr>
          <p:cNvPr id="5" name="TextBox 4">
            <a:extLst>
              <a:ext uri="{FF2B5EF4-FFF2-40B4-BE49-F238E27FC236}">
                <a16:creationId xmlns:a16="http://schemas.microsoft.com/office/drawing/2014/main" id="{E294913C-2E7D-478D-03D2-2CAA8B7F6A74}"/>
              </a:ext>
            </a:extLst>
          </p:cNvPr>
          <p:cNvSpPr txBox="1"/>
          <p:nvPr/>
        </p:nvSpPr>
        <p:spPr>
          <a:xfrm>
            <a:off x="760492" y="536074"/>
            <a:ext cx="10215735" cy="2554545"/>
          </a:xfrm>
          <a:prstGeom prst="rect">
            <a:avLst/>
          </a:prstGeom>
          <a:noFill/>
        </p:spPr>
        <p:txBody>
          <a:bodyPr wrap="square">
            <a:spAutoFit/>
          </a:bodyPr>
          <a:lstStyle/>
          <a:p>
            <a:pPr algn="ctr"/>
            <a:r>
              <a:rPr lang="en-US" sz="3200" dirty="0"/>
              <a:t>Perhaps you are passing through the deep waters of trial and disappointment? Does everything seem to be going against you? These apparent misfortunes are not accidents. The Lord allows such things for a blessed purpose. So, patiently trust Him</a:t>
            </a:r>
          </a:p>
        </p:txBody>
      </p:sp>
    </p:spTree>
    <p:extLst>
      <p:ext uri="{BB962C8B-B14F-4D97-AF65-F5344CB8AC3E}">
        <p14:creationId xmlns:p14="http://schemas.microsoft.com/office/powerpoint/2010/main" val="1857939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4750" fill="hold"/>
                                        <p:tgtEl>
                                          <p:spTgt spid="6"/>
                                        </p:tgtEl>
                                        <p:attrNameLst>
                                          <p:attrName>ppt_w</p:attrName>
                                        </p:attrNameLst>
                                      </p:cBhvr>
                                      <p:tavLst>
                                        <p:tav tm="0">
                                          <p:val>
                                            <p:fltVal val="0"/>
                                          </p:val>
                                        </p:tav>
                                        <p:tav tm="100000">
                                          <p:val>
                                            <p:strVal val="#ppt_w"/>
                                          </p:val>
                                        </p:tav>
                                      </p:tavLst>
                                    </p:anim>
                                    <p:anim calcmode="lin" valueType="num">
                                      <p:cBhvr>
                                        <p:cTn id="13" dur="4750" fill="hold"/>
                                        <p:tgtEl>
                                          <p:spTgt spid="6"/>
                                        </p:tgtEl>
                                        <p:attrNameLst>
                                          <p:attrName>ppt_h</p:attrName>
                                        </p:attrNameLst>
                                      </p:cBhvr>
                                      <p:tavLst>
                                        <p:tav tm="0">
                                          <p:val>
                                            <p:fltVal val="0"/>
                                          </p:val>
                                        </p:tav>
                                        <p:tav tm="100000">
                                          <p:val>
                                            <p:strVal val="#ppt_h"/>
                                          </p:val>
                                        </p:tav>
                                      </p:tavLst>
                                    </p:anim>
                                    <p:anim calcmode="lin" valueType="num">
                                      <p:cBhvr>
                                        <p:cTn id="14" dur="4750" fill="hold"/>
                                        <p:tgtEl>
                                          <p:spTgt spid="6"/>
                                        </p:tgtEl>
                                        <p:attrNameLst>
                                          <p:attrName>style.rotation</p:attrName>
                                        </p:attrNameLst>
                                      </p:cBhvr>
                                      <p:tavLst>
                                        <p:tav tm="0">
                                          <p:val>
                                            <p:fltVal val="90"/>
                                          </p:val>
                                        </p:tav>
                                        <p:tav tm="100000">
                                          <p:val>
                                            <p:fltVal val="0"/>
                                          </p:val>
                                        </p:tav>
                                      </p:tavLst>
                                    </p:anim>
                                    <p:animEffect transition="in" filter="fade">
                                      <p:cBhvr>
                                        <p:cTn id="15" dur="475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3250"/>
                                        <p:tgtEl>
                                          <p:spTgt spid="5"/>
                                        </p:tgtEl>
                                      </p:cBhvr>
                                    </p:animEffect>
                                    <p:anim calcmode="lin" valueType="num">
                                      <p:cBhvr>
                                        <p:cTn id="21" dur="3250" fill="hold"/>
                                        <p:tgtEl>
                                          <p:spTgt spid="5"/>
                                        </p:tgtEl>
                                        <p:attrNameLst>
                                          <p:attrName>ppt_w</p:attrName>
                                        </p:attrNameLst>
                                      </p:cBhvr>
                                      <p:tavLst>
                                        <p:tav tm="0" fmla="#ppt_w*sin(2.5*pi*$)">
                                          <p:val>
                                            <p:fltVal val="0"/>
                                          </p:val>
                                        </p:tav>
                                        <p:tav tm="100000">
                                          <p:val>
                                            <p:fltVal val="1"/>
                                          </p:val>
                                        </p:tav>
                                      </p:tavLst>
                                    </p:anim>
                                    <p:anim calcmode="lin" valueType="num">
                                      <p:cBhvr>
                                        <p:cTn id="22" dur="325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650</TotalTime>
  <Words>1011</Words>
  <Application>Microsoft Office PowerPoint</Application>
  <PresentationFormat>Widescreen</PresentationFormat>
  <Paragraphs>27</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10</cp:revision>
  <dcterms:created xsi:type="dcterms:W3CDTF">2024-04-06T14:56:38Z</dcterms:created>
  <dcterms:modified xsi:type="dcterms:W3CDTF">2024-08-10T15:50:12Z</dcterms:modified>
</cp:coreProperties>
</file>