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2" r:id="rId3"/>
    <p:sldId id="266" r:id="rId4"/>
    <p:sldId id="268" r:id="rId5"/>
    <p:sldId id="267" r:id="rId6"/>
    <p:sldId id="273" r:id="rId7"/>
    <p:sldId id="264" r:id="rId8"/>
    <p:sldId id="263" r:id="rId9"/>
    <p:sldId id="269" r:id="rId10"/>
    <p:sldId id="270" r:id="rId11"/>
    <p:sldId id="275" r:id="rId12"/>
    <p:sldId id="272" r:id="rId13"/>
    <p:sldId id="276" r:id="rId14"/>
    <p:sldId id="265" r:id="rId15"/>
    <p:sldId id="278" r:id="rId16"/>
    <p:sldId id="274" r:id="rId17"/>
    <p:sldId id="277" r:id="rId18"/>
    <p:sldId id="257" r:id="rId19"/>
    <p:sldId id="258" r:id="rId20"/>
    <p:sldId id="259" r:id="rId21"/>
    <p:sldId id="26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120" d="100"/>
          <a:sy n="120" d="100"/>
        </p:scale>
        <p:origin x="234" y="36"/>
      </p:cViewPr>
      <p:guideLst/>
    </p:cSldViewPr>
  </p:slideViewPr>
  <p:notesTextViewPr>
    <p:cViewPr>
      <p:scale>
        <a:sx n="1" d="1"/>
        <a:sy n="1" d="1"/>
      </p:scale>
      <p:origin x="0" y="0"/>
    </p:cViewPr>
  </p:notesTextViewPr>
  <p:sorterViewPr>
    <p:cViewPr>
      <p:scale>
        <a:sx n="160" d="100"/>
        <a:sy n="160" d="100"/>
      </p:scale>
      <p:origin x="0" y="-400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A85CA-B10F-67BB-28FF-9C7B013F33E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05456FF-A6F6-34BD-BC14-8A0B0CDB54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53B4C66-A55D-3817-226D-CFB543035B42}"/>
              </a:ext>
            </a:extLst>
          </p:cNvPr>
          <p:cNvSpPr>
            <a:spLocks noGrp="1"/>
          </p:cNvSpPr>
          <p:nvPr>
            <p:ph type="dt" sz="half" idx="10"/>
          </p:nvPr>
        </p:nvSpPr>
        <p:spPr/>
        <p:txBody>
          <a:bodyPr/>
          <a:lstStyle/>
          <a:p>
            <a:fld id="{7F7B924F-C070-4F30-9E53-FB3909E2CC26}" type="datetimeFigureOut">
              <a:rPr lang="en-US" smtClean="0"/>
              <a:t>11/1/2025</a:t>
            </a:fld>
            <a:endParaRPr lang="en-US"/>
          </a:p>
        </p:txBody>
      </p:sp>
      <p:sp>
        <p:nvSpPr>
          <p:cNvPr id="5" name="Footer Placeholder 4">
            <a:extLst>
              <a:ext uri="{FF2B5EF4-FFF2-40B4-BE49-F238E27FC236}">
                <a16:creationId xmlns:a16="http://schemas.microsoft.com/office/drawing/2014/main" id="{87F4A9B0-1E17-C3A2-AF80-F3CE46CE05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60BD6B-C6DF-360D-3D9C-3E2FBBB290D0}"/>
              </a:ext>
            </a:extLst>
          </p:cNvPr>
          <p:cNvSpPr>
            <a:spLocks noGrp="1"/>
          </p:cNvSpPr>
          <p:nvPr>
            <p:ph type="sldNum" sz="quarter" idx="12"/>
          </p:nvPr>
        </p:nvSpPr>
        <p:spPr/>
        <p:txBody>
          <a:bodyPr/>
          <a:lstStyle/>
          <a:p>
            <a:fld id="{79E27D6A-33DA-4979-B255-DE70D1D6BEC2}" type="slidenum">
              <a:rPr lang="en-US" smtClean="0"/>
              <a:t>‹#›</a:t>
            </a:fld>
            <a:endParaRPr lang="en-US"/>
          </a:p>
        </p:txBody>
      </p:sp>
    </p:spTree>
    <p:extLst>
      <p:ext uri="{BB962C8B-B14F-4D97-AF65-F5344CB8AC3E}">
        <p14:creationId xmlns:p14="http://schemas.microsoft.com/office/powerpoint/2010/main" val="2559727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34D80-A85A-F185-7BE3-DFB5E6A150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B1F6F9-9374-4489-A453-7D38F4A0EB4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DEDC5D-F2DB-EA31-C173-50FF13955F50}"/>
              </a:ext>
            </a:extLst>
          </p:cNvPr>
          <p:cNvSpPr>
            <a:spLocks noGrp="1"/>
          </p:cNvSpPr>
          <p:nvPr>
            <p:ph type="dt" sz="half" idx="10"/>
          </p:nvPr>
        </p:nvSpPr>
        <p:spPr/>
        <p:txBody>
          <a:bodyPr/>
          <a:lstStyle/>
          <a:p>
            <a:fld id="{7F7B924F-C070-4F30-9E53-FB3909E2CC26}" type="datetimeFigureOut">
              <a:rPr lang="en-US" smtClean="0"/>
              <a:t>11/1/2025</a:t>
            </a:fld>
            <a:endParaRPr lang="en-US"/>
          </a:p>
        </p:txBody>
      </p:sp>
      <p:sp>
        <p:nvSpPr>
          <p:cNvPr id="5" name="Footer Placeholder 4">
            <a:extLst>
              <a:ext uri="{FF2B5EF4-FFF2-40B4-BE49-F238E27FC236}">
                <a16:creationId xmlns:a16="http://schemas.microsoft.com/office/drawing/2014/main" id="{24A6B7FB-2FBD-6557-788A-DCC2C5EF6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3E2779-32EA-4460-A0EF-54997F13B7B9}"/>
              </a:ext>
            </a:extLst>
          </p:cNvPr>
          <p:cNvSpPr>
            <a:spLocks noGrp="1"/>
          </p:cNvSpPr>
          <p:nvPr>
            <p:ph type="sldNum" sz="quarter" idx="12"/>
          </p:nvPr>
        </p:nvSpPr>
        <p:spPr/>
        <p:txBody>
          <a:bodyPr/>
          <a:lstStyle/>
          <a:p>
            <a:fld id="{79E27D6A-33DA-4979-B255-DE70D1D6BEC2}" type="slidenum">
              <a:rPr lang="en-US" smtClean="0"/>
              <a:t>‹#›</a:t>
            </a:fld>
            <a:endParaRPr lang="en-US"/>
          </a:p>
        </p:txBody>
      </p:sp>
    </p:spTree>
    <p:extLst>
      <p:ext uri="{BB962C8B-B14F-4D97-AF65-F5344CB8AC3E}">
        <p14:creationId xmlns:p14="http://schemas.microsoft.com/office/powerpoint/2010/main" val="3630954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461B46-82F2-94A8-4AC9-0C2B9BD14EE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F959D1D-2F79-BF1F-02B9-E54764FEAED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7D4647-03BD-D54B-D9EB-AA157DF0A47B}"/>
              </a:ext>
            </a:extLst>
          </p:cNvPr>
          <p:cNvSpPr>
            <a:spLocks noGrp="1"/>
          </p:cNvSpPr>
          <p:nvPr>
            <p:ph type="dt" sz="half" idx="10"/>
          </p:nvPr>
        </p:nvSpPr>
        <p:spPr/>
        <p:txBody>
          <a:bodyPr/>
          <a:lstStyle/>
          <a:p>
            <a:fld id="{7F7B924F-C070-4F30-9E53-FB3909E2CC26}" type="datetimeFigureOut">
              <a:rPr lang="en-US" smtClean="0"/>
              <a:t>11/1/2025</a:t>
            </a:fld>
            <a:endParaRPr lang="en-US"/>
          </a:p>
        </p:txBody>
      </p:sp>
      <p:sp>
        <p:nvSpPr>
          <p:cNvPr id="5" name="Footer Placeholder 4">
            <a:extLst>
              <a:ext uri="{FF2B5EF4-FFF2-40B4-BE49-F238E27FC236}">
                <a16:creationId xmlns:a16="http://schemas.microsoft.com/office/drawing/2014/main" id="{22B0DF6D-9354-2EFA-C2BD-BE6D875638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3A864C-653E-EACB-9278-5653BC308829}"/>
              </a:ext>
            </a:extLst>
          </p:cNvPr>
          <p:cNvSpPr>
            <a:spLocks noGrp="1"/>
          </p:cNvSpPr>
          <p:nvPr>
            <p:ph type="sldNum" sz="quarter" idx="12"/>
          </p:nvPr>
        </p:nvSpPr>
        <p:spPr/>
        <p:txBody>
          <a:bodyPr/>
          <a:lstStyle/>
          <a:p>
            <a:fld id="{79E27D6A-33DA-4979-B255-DE70D1D6BEC2}" type="slidenum">
              <a:rPr lang="en-US" smtClean="0"/>
              <a:t>‹#›</a:t>
            </a:fld>
            <a:endParaRPr lang="en-US"/>
          </a:p>
        </p:txBody>
      </p:sp>
    </p:spTree>
    <p:extLst>
      <p:ext uri="{BB962C8B-B14F-4D97-AF65-F5344CB8AC3E}">
        <p14:creationId xmlns:p14="http://schemas.microsoft.com/office/powerpoint/2010/main" val="957152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232B0-8A66-FD34-9221-73421A97B4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75F2A8-6179-8802-63D8-5DC2BFB816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49DEB1-AA51-9F01-53E0-1CDED087E131}"/>
              </a:ext>
            </a:extLst>
          </p:cNvPr>
          <p:cNvSpPr>
            <a:spLocks noGrp="1"/>
          </p:cNvSpPr>
          <p:nvPr>
            <p:ph type="dt" sz="half" idx="10"/>
          </p:nvPr>
        </p:nvSpPr>
        <p:spPr/>
        <p:txBody>
          <a:bodyPr/>
          <a:lstStyle/>
          <a:p>
            <a:fld id="{7F7B924F-C070-4F30-9E53-FB3909E2CC26}" type="datetimeFigureOut">
              <a:rPr lang="en-US" smtClean="0"/>
              <a:t>11/1/2025</a:t>
            </a:fld>
            <a:endParaRPr lang="en-US"/>
          </a:p>
        </p:txBody>
      </p:sp>
      <p:sp>
        <p:nvSpPr>
          <p:cNvPr id="5" name="Footer Placeholder 4">
            <a:extLst>
              <a:ext uri="{FF2B5EF4-FFF2-40B4-BE49-F238E27FC236}">
                <a16:creationId xmlns:a16="http://schemas.microsoft.com/office/drawing/2014/main" id="{E8B5E15D-2370-19DA-91B5-1AD59D6682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C58F01-4663-FBE6-7E33-8C9DF41AB66E}"/>
              </a:ext>
            </a:extLst>
          </p:cNvPr>
          <p:cNvSpPr>
            <a:spLocks noGrp="1"/>
          </p:cNvSpPr>
          <p:nvPr>
            <p:ph type="sldNum" sz="quarter" idx="12"/>
          </p:nvPr>
        </p:nvSpPr>
        <p:spPr/>
        <p:txBody>
          <a:bodyPr/>
          <a:lstStyle/>
          <a:p>
            <a:fld id="{79E27D6A-33DA-4979-B255-DE70D1D6BEC2}" type="slidenum">
              <a:rPr lang="en-US" smtClean="0"/>
              <a:t>‹#›</a:t>
            </a:fld>
            <a:endParaRPr lang="en-US"/>
          </a:p>
        </p:txBody>
      </p:sp>
    </p:spTree>
    <p:extLst>
      <p:ext uri="{BB962C8B-B14F-4D97-AF65-F5344CB8AC3E}">
        <p14:creationId xmlns:p14="http://schemas.microsoft.com/office/powerpoint/2010/main" val="1376150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451CA-A1B2-1FD8-3DCF-09BBBA9772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F298F46-CE68-C028-6884-61AB087D9F3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D7FB5A-C29B-1730-298D-5D2E26E8625F}"/>
              </a:ext>
            </a:extLst>
          </p:cNvPr>
          <p:cNvSpPr>
            <a:spLocks noGrp="1"/>
          </p:cNvSpPr>
          <p:nvPr>
            <p:ph type="dt" sz="half" idx="10"/>
          </p:nvPr>
        </p:nvSpPr>
        <p:spPr/>
        <p:txBody>
          <a:bodyPr/>
          <a:lstStyle/>
          <a:p>
            <a:fld id="{7F7B924F-C070-4F30-9E53-FB3909E2CC26}" type="datetimeFigureOut">
              <a:rPr lang="en-US" smtClean="0"/>
              <a:t>11/1/2025</a:t>
            </a:fld>
            <a:endParaRPr lang="en-US"/>
          </a:p>
        </p:txBody>
      </p:sp>
      <p:sp>
        <p:nvSpPr>
          <p:cNvPr id="5" name="Footer Placeholder 4">
            <a:extLst>
              <a:ext uri="{FF2B5EF4-FFF2-40B4-BE49-F238E27FC236}">
                <a16:creationId xmlns:a16="http://schemas.microsoft.com/office/drawing/2014/main" id="{05346343-B248-E587-55C5-1C91131C08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755791-C2AA-C661-3A6E-7D86771ED0EA}"/>
              </a:ext>
            </a:extLst>
          </p:cNvPr>
          <p:cNvSpPr>
            <a:spLocks noGrp="1"/>
          </p:cNvSpPr>
          <p:nvPr>
            <p:ph type="sldNum" sz="quarter" idx="12"/>
          </p:nvPr>
        </p:nvSpPr>
        <p:spPr/>
        <p:txBody>
          <a:bodyPr/>
          <a:lstStyle/>
          <a:p>
            <a:fld id="{79E27D6A-33DA-4979-B255-DE70D1D6BEC2}" type="slidenum">
              <a:rPr lang="en-US" smtClean="0"/>
              <a:t>‹#›</a:t>
            </a:fld>
            <a:endParaRPr lang="en-US"/>
          </a:p>
        </p:txBody>
      </p:sp>
    </p:spTree>
    <p:extLst>
      <p:ext uri="{BB962C8B-B14F-4D97-AF65-F5344CB8AC3E}">
        <p14:creationId xmlns:p14="http://schemas.microsoft.com/office/powerpoint/2010/main" val="1868832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5DC29-FB61-097A-9311-21EBDADEC9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F318D6-60EA-1F3D-0CCC-7BE90C72B4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136AD7-5D01-381C-85B6-180AAC7C10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8207DD-DFF5-124F-18B0-0D9DBF0EB2C3}"/>
              </a:ext>
            </a:extLst>
          </p:cNvPr>
          <p:cNvSpPr>
            <a:spLocks noGrp="1"/>
          </p:cNvSpPr>
          <p:nvPr>
            <p:ph type="dt" sz="half" idx="10"/>
          </p:nvPr>
        </p:nvSpPr>
        <p:spPr/>
        <p:txBody>
          <a:bodyPr/>
          <a:lstStyle/>
          <a:p>
            <a:fld id="{7F7B924F-C070-4F30-9E53-FB3909E2CC26}" type="datetimeFigureOut">
              <a:rPr lang="en-US" smtClean="0"/>
              <a:t>11/1/2025</a:t>
            </a:fld>
            <a:endParaRPr lang="en-US"/>
          </a:p>
        </p:txBody>
      </p:sp>
      <p:sp>
        <p:nvSpPr>
          <p:cNvPr id="6" name="Footer Placeholder 5">
            <a:extLst>
              <a:ext uri="{FF2B5EF4-FFF2-40B4-BE49-F238E27FC236}">
                <a16:creationId xmlns:a16="http://schemas.microsoft.com/office/drawing/2014/main" id="{7112120C-00BA-5B0B-8F01-4C4E2C54BE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E3665F-B0EF-8D69-A1E8-C96B2036D085}"/>
              </a:ext>
            </a:extLst>
          </p:cNvPr>
          <p:cNvSpPr>
            <a:spLocks noGrp="1"/>
          </p:cNvSpPr>
          <p:nvPr>
            <p:ph type="sldNum" sz="quarter" idx="12"/>
          </p:nvPr>
        </p:nvSpPr>
        <p:spPr/>
        <p:txBody>
          <a:bodyPr/>
          <a:lstStyle/>
          <a:p>
            <a:fld id="{79E27D6A-33DA-4979-B255-DE70D1D6BEC2}" type="slidenum">
              <a:rPr lang="en-US" smtClean="0"/>
              <a:t>‹#›</a:t>
            </a:fld>
            <a:endParaRPr lang="en-US"/>
          </a:p>
        </p:txBody>
      </p:sp>
    </p:spTree>
    <p:extLst>
      <p:ext uri="{BB962C8B-B14F-4D97-AF65-F5344CB8AC3E}">
        <p14:creationId xmlns:p14="http://schemas.microsoft.com/office/powerpoint/2010/main" val="283500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4329D-F5CB-912C-850C-48481150E8E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78FB92C-8B4A-E80B-3088-A1D3C599CD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2C772A-C74E-1FD6-807F-92291886138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FC813A3-6B76-9471-76DC-1A9CB81147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188E650-3F9F-139E-28B2-292580BE7A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467E8CB-1094-D305-7E73-E9400646BF3D}"/>
              </a:ext>
            </a:extLst>
          </p:cNvPr>
          <p:cNvSpPr>
            <a:spLocks noGrp="1"/>
          </p:cNvSpPr>
          <p:nvPr>
            <p:ph type="dt" sz="half" idx="10"/>
          </p:nvPr>
        </p:nvSpPr>
        <p:spPr/>
        <p:txBody>
          <a:bodyPr/>
          <a:lstStyle/>
          <a:p>
            <a:fld id="{7F7B924F-C070-4F30-9E53-FB3909E2CC26}" type="datetimeFigureOut">
              <a:rPr lang="en-US" smtClean="0"/>
              <a:t>11/1/2025</a:t>
            </a:fld>
            <a:endParaRPr lang="en-US"/>
          </a:p>
        </p:txBody>
      </p:sp>
      <p:sp>
        <p:nvSpPr>
          <p:cNvPr id="8" name="Footer Placeholder 7">
            <a:extLst>
              <a:ext uri="{FF2B5EF4-FFF2-40B4-BE49-F238E27FC236}">
                <a16:creationId xmlns:a16="http://schemas.microsoft.com/office/drawing/2014/main" id="{8E4B56E4-A8AE-5AD4-F206-022619147F1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2F36773-7611-4CC5-09C5-BCA31DDA6AF8}"/>
              </a:ext>
            </a:extLst>
          </p:cNvPr>
          <p:cNvSpPr>
            <a:spLocks noGrp="1"/>
          </p:cNvSpPr>
          <p:nvPr>
            <p:ph type="sldNum" sz="quarter" idx="12"/>
          </p:nvPr>
        </p:nvSpPr>
        <p:spPr/>
        <p:txBody>
          <a:bodyPr/>
          <a:lstStyle/>
          <a:p>
            <a:fld id="{79E27D6A-33DA-4979-B255-DE70D1D6BEC2}" type="slidenum">
              <a:rPr lang="en-US" smtClean="0"/>
              <a:t>‹#›</a:t>
            </a:fld>
            <a:endParaRPr lang="en-US"/>
          </a:p>
        </p:txBody>
      </p:sp>
    </p:spTree>
    <p:extLst>
      <p:ext uri="{BB962C8B-B14F-4D97-AF65-F5344CB8AC3E}">
        <p14:creationId xmlns:p14="http://schemas.microsoft.com/office/powerpoint/2010/main" val="1227321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96657-BD91-2A2B-3E63-E4BAFCAA97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D705A7-653B-1593-CAB8-59F12FA171C7}"/>
              </a:ext>
            </a:extLst>
          </p:cNvPr>
          <p:cNvSpPr>
            <a:spLocks noGrp="1"/>
          </p:cNvSpPr>
          <p:nvPr>
            <p:ph type="dt" sz="half" idx="10"/>
          </p:nvPr>
        </p:nvSpPr>
        <p:spPr/>
        <p:txBody>
          <a:bodyPr/>
          <a:lstStyle/>
          <a:p>
            <a:fld id="{7F7B924F-C070-4F30-9E53-FB3909E2CC26}" type="datetimeFigureOut">
              <a:rPr lang="en-US" smtClean="0"/>
              <a:t>11/1/2025</a:t>
            </a:fld>
            <a:endParaRPr lang="en-US"/>
          </a:p>
        </p:txBody>
      </p:sp>
      <p:sp>
        <p:nvSpPr>
          <p:cNvPr id="4" name="Footer Placeholder 3">
            <a:extLst>
              <a:ext uri="{FF2B5EF4-FFF2-40B4-BE49-F238E27FC236}">
                <a16:creationId xmlns:a16="http://schemas.microsoft.com/office/drawing/2014/main" id="{C9DDA6E9-4F5C-8B9A-C531-36001A4C79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DD1BFEF-0D05-4A9C-ED59-0BC8BBCDD0DF}"/>
              </a:ext>
            </a:extLst>
          </p:cNvPr>
          <p:cNvSpPr>
            <a:spLocks noGrp="1"/>
          </p:cNvSpPr>
          <p:nvPr>
            <p:ph type="sldNum" sz="quarter" idx="12"/>
          </p:nvPr>
        </p:nvSpPr>
        <p:spPr/>
        <p:txBody>
          <a:bodyPr/>
          <a:lstStyle/>
          <a:p>
            <a:fld id="{79E27D6A-33DA-4979-B255-DE70D1D6BEC2}" type="slidenum">
              <a:rPr lang="en-US" smtClean="0"/>
              <a:t>‹#›</a:t>
            </a:fld>
            <a:endParaRPr lang="en-US"/>
          </a:p>
        </p:txBody>
      </p:sp>
    </p:spTree>
    <p:extLst>
      <p:ext uri="{BB962C8B-B14F-4D97-AF65-F5344CB8AC3E}">
        <p14:creationId xmlns:p14="http://schemas.microsoft.com/office/powerpoint/2010/main" val="1611572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817FED-0289-59F5-8360-30F4B06DB2BE}"/>
              </a:ext>
            </a:extLst>
          </p:cNvPr>
          <p:cNvSpPr>
            <a:spLocks noGrp="1"/>
          </p:cNvSpPr>
          <p:nvPr>
            <p:ph type="dt" sz="half" idx="10"/>
          </p:nvPr>
        </p:nvSpPr>
        <p:spPr/>
        <p:txBody>
          <a:bodyPr/>
          <a:lstStyle/>
          <a:p>
            <a:fld id="{7F7B924F-C070-4F30-9E53-FB3909E2CC26}" type="datetimeFigureOut">
              <a:rPr lang="en-US" smtClean="0"/>
              <a:t>11/1/2025</a:t>
            </a:fld>
            <a:endParaRPr lang="en-US"/>
          </a:p>
        </p:txBody>
      </p:sp>
      <p:sp>
        <p:nvSpPr>
          <p:cNvPr id="3" name="Footer Placeholder 2">
            <a:extLst>
              <a:ext uri="{FF2B5EF4-FFF2-40B4-BE49-F238E27FC236}">
                <a16:creationId xmlns:a16="http://schemas.microsoft.com/office/drawing/2014/main" id="{BD9B7709-93D3-127D-4D10-4DB264E60E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B650BCD-3B08-95F7-DF4E-937852E0F5BE}"/>
              </a:ext>
            </a:extLst>
          </p:cNvPr>
          <p:cNvSpPr>
            <a:spLocks noGrp="1"/>
          </p:cNvSpPr>
          <p:nvPr>
            <p:ph type="sldNum" sz="quarter" idx="12"/>
          </p:nvPr>
        </p:nvSpPr>
        <p:spPr/>
        <p:txBody>
          <a:bodyPr/>
          <a:lstStyle/>
          <a:p>
            <a:fld id="{79E27D6A-33DA-4979-B255-DE70D1D6BEC2}" type="slidenum">
              <a:rPr lang="en-US" smtClean="0"/>
              <a:t>‹#›</a:t>
            </a:fld>
            <a:endParaRPr lang="en-US"/>
          </a:p>
        </p:txBody>
      </p:sp>
    </p:spTree>
    <p:extLst>
      <p:ext uri="{BB962C8B-B14F-4D97-AF65-F5344CB8AC3E}">
        <p14:creationId xmlns:p14="http://schemas.microsoft.com/office/powerpoint/2010/main" val="388118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E0480-2EAA-6082-75BF-8CBC399AD0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0CD4D0B-877F-274A-127F-0EB9DB4B24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7259E2B-CDD4-7F1D-38BE-948113C30A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283734-8B98-5EEF-7D4A-85E1B0CAEDAF}"/>
              </a:ext>
            </a:extLst>
          </p:cNvPr>
          <p:cNvSpPr>
            <a:spLocks noGrp="1"/>
          </p:cNvSpPr>
          <p:nvPr>
            <p:ph type="dt" sz="half" idx="10"/>
          </p:nvPr>
        </p:nvSpPr>
        <p:spPr/>
        <p:txBody>
          <a:bodyPr/>
          <a:lstStyle/>
          <a:p>
            <a:fld id="{7F7B924F-C070-4F30-9E53-FB3909E2CC26}" type="datetimeFigureOut">
              <a:rPr lang="en-US" smtClean="0"/>
              <a:t>11/1/2025</a:t>
            </a:fld>
            <a:endParaRPr lang="en-US"/>
          </a:p>
        </p:txBody>
      </p:sp>
      <p:sp>
        <p:nvSpPr>
          <p:cNvPr id="6" name="Footer Placeholder 5">
            <a:extLst>
              <a:ext uri="{FF2B5EF4-FFF2-40B4-BE49-F238E27FC236}">
                <a16:creationId xmlns:a16="http://schemas.microsoft.com/office/drawing/2014/main" id="{0DB7FE66-63B5-9626-E996-85590739F1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FB4E92-51C2-7299-FDD6-57134DE8D4AA}"/>
              </a:ext>
            </a:extLst>
          </p:cNvPr>
          <p:cNvSpPr>
            <a:spLocks noGrp="1"/>
          </p:cNvSpPr>
          <p:nvPr>
            <p:ph type="sldNum" sz="quarter" idx="12"/>
          </p:nvPr>
        </p:nvSpPr>
        <p:spPr/>
        <p:txBody>
          <a:bodyPr/>
          <a:lstStyle/>
          <a:p>
            <a:fld id="{79E27D6A-33DA-4979-B255-DE70D1D6BEC2}" type="slidenum">
              <a:rPr lang="en-US" smtClean="0"/>
              <a:t>‹#›</a:t>
            </a:fld>
            <a:endParaRPr lang="en-US"/>
          </a:p>
        </p:txBody>
      </p:sp>
    </p:spTree>
    <p:extLst>
      <p:ext uri="{BB962C8B-B14F-4D97-AF65-F5344CB8AC3E}">
        <p14:creationId xmlns:p14="http://schemas.microsoft.com/office/powerpoint/2010/main" val="275979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CF74A-352C-AB6F-B07E-75A5B9F20D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174743-39BE-F53E-55F9-AA72DF99A3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C3E2E16-0684-6838-E2C9-0DDE1CBF2A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465EED-15A7-9BDB-5A66-D623670C6CB9}"/>
              </a:ext>
            </a:extLst>
          </p:cNvPr>
          <p:cNvSpPr>
            <a:spLocks noGrp="1"/>
          </p:cNvSpPr>
          <p:nvPr>
            <p:ph type="dt" sz="half" idx="10"/>
          </p:nvPr>
        </p:nvSpPr>
        <p:spPr/>
        <p:txBody>
          <a:bodyPr/>
          <a:lstStyle/>
          <a:p>
            <a:fld id="{7F7B924F-C070-4F30-9E53-FB3909E2CC26}" type="datetimeFigureOut">
              <a:rPr lang="en-US" smtClean="0"/>
              <a:t>11/1/2025</a:t>
            </a:fld>
            <a:endParaRPr lang="en-US"/>
          </a:p>
        </p:txBody>
      </p:sp>
      <p:sp>
        <p:nvSpPr>
          <p:cNvPr id="6" name="Footer Placeholder 5">
            <a:extLst>
              <a:ext uri="{FF2B5EF4-FFF2-40B4-BE49-F238E27FC236}">
                <a16:creationId xmlns:a16="http://schemas.microsoft.com/office/drawing/2014/main" id="{4CC7E669-AEC2-8069-1A2E-C54340B15E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5DA269-B501-EB29-85BC-7596DB2F8B74}"/>
              </a:ext>
            </a:extLst>
          </p:cNvPr>
          <p:cNvSpPr>
            <a:spLocks noGrp="1"/>
          </p:cNvSpPr>
          <p:nvPr>
            <p:ph type="sldNum" sz="quarter" idx="12"/>
          </p:nvPr>
        </p:nvSpPr>
        <p:spPr/>
        <p:txBody>
          <a:bodyPr/>
          <a:lstStyle/>
          <a:p>
            <a:fld id="{79E27D6A-33DA-4979-B255-DE70D1D6BEC2}" type="slidenum">
              <a:rPr lang="en-US" smtClean="0"/>
              <a:t>‹#›</a:t>
            </a:fld>
            <a:endParaRPr lang="en-US"/>
          </a:p>
        </p:txBody>
      </p:sp>
    </p:spTree>
    <p:extLst>
      <p:ext uri="{BB962C8B-B14F-4D97-AF65-F5344CB8AC3E}">
        <p14:creationId xmlns:p14="http://schemas.microsoft.com/office/powerpoint/2010/main" val="2316350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219C07-CE73-27DB-43E0-33CD5C4AB6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0284FE3-89F0-D497-E427-1370EF9FC5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CCA5E4-6F3C-0E08-2F5F-104C3985EB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F7B924F-C070-4F30-9E53-FB3909E2CC26}" type="datetimeFigureOut">
              <a:rPr lang="en-US" smtClean="0"/>
              <a:t>11/1/2025</a:t>
            </a:fld>
            <a:endParaRPr lang="en-US"/>
          </a:p>
        </p:txBody>
      </p:sp>
      <p:sp>
        <p:nvSpPr>
          <p:cNvPr id="5" name="Footer Placeholder 4">
            <a:extLst>
              <a:ext uri="{FF2B5EF4-FFF2-40B4-BE49-F238E27FC236}">
                <a16:creationId xmlns:a16="http://schemas.microsoft.com/office/drawing/2014/main" id="{FA54EEAD-0C7C-449F-6210-79CFF08DB1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F46217C-BC8A-EEC1-A6F6-2EA273C55A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9E27D6A-33DA-4979-B255-DE70D1D6BEC2}" type="slidenum">
              <a:rPr lang="en-US" smtClean="0"/>
              <a:t>‹#›</a:t>
            </a:fld>
            <a:endParaRPr lang="en-US"/>
          </a:p>
        </p:txBody>
      </p:sp>
    </p:spTree>
    <p:extLst>
      <p:ext uri="{BB962C8B-B14F-4D97-AF65-F5344CB8AC3E}">
        <p14:creationId xmlns:p14="http://schemas.microsoft.com/office/powerpoint/2010/main" val="33365677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bibleproject.com/bible/nasb/genesis/2/"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43FCBC2-7077-FEDC-AE76-44FC27D1FEFD}"/>
              </a:ext>
            </a:extLst>
          </p:cNvPr>
          <p:cNvSpPr txBox="1"/>
          <p:nvPr/>
        </p:nvSpPr>
        <p:spPr>
          <a:xfrm>
            <a:off x="1750141" y="692484"/>
            <a:ext cx="9313960" cy="1323439"/>
          </a:xfrm>
          <a:prstGeom prst="rect">
            <a:avLst/>
          </a:prstGeom>
          <a:noFill/>
        </p:spPr>
        <p:txBody>
          <a:bodyPr wrap="none" rtlCol="0">
            <a:spAutoFit/>
          </a:bodyPr>
          <a:lstStyle/>
          <a:p>
            <a:r>
              <a:rPr lang="en-US" sz="8000" dirty="0"/>
              <a:t>Practicing The Pause</a:t>
            </a:r>
          </a:p>
        </p:txBody>
      </p:sp>
      <p:sp>
        <p:nvSpPr>
          <p:cNvPr id="5" name="TextBox 4">
            <a:extLst>
              <a:ext uri="{FF2B5EF4-FFF2-40B4-BE49-F238E27FC236}">
                <a16:creationId xmlns:a16="http://schemas.microsoft.com/office/drawing/2014/main" id="{15E9726C-617D-94D3-EFAB-68943816E9FA}"/>
              </a:ext>
            </a:extLst>
          </p:cNvPr>
          <p:cNvSpPr txBox="1"/>
          <p:nvPr/>
        </p:nvSpPr>
        <p:spPr>
          <a:xfrm>
            <a:off x="2615380" y="2853503"/>
            <a:ext cx="6096000" cy="646331"/>
          </a:xfrm>
          <a:prstGeom prst="rect">
            <a:avLst/>
          </a:prstGeom>
          <a:noFill/>
        </p:spPr>
        <p:txBody>
          <a:bodyPr wrap="square">
            <a:spAutoFit/>
          </a:bodyPr>
          <a:lstStyle/>
          <a:p>
            <a:pPr algn="ctr"/>
            <a:r>
              <a:rPr lang="en-US" sz="3600" b="0" i="0" dirty="0">
                <a:effectLst/>
                <a:latin typeface="Open Sans" panose="020B0606030504020204" pitchFamily="34" charset="0"/>
              </a:rPr>
              <a:t> </a:t>
            </a:r>
            <a:r>
              <a:rPr lang="en-US" sz="3600" b="1" i="0" dirty="0">
                <a:effectLst/>
                <a:latin typeface="Open Sans" panose="020B0606030504020204" pitchFamily="34" charset="0"/>
              </a:rPr>
              <a:t>EXODUS 20:8-11</a:t>
            </a:r>
            <a:endParaRPr lang="en-US" sz="3600" dirty="0"/>
          </a:p>
        </p:txBody>
      </p:sp>
      <p:sp>
        <p:nvSpPr>
          <p:cNvPr id="6" name="TextBox 5">
            <a:extLst>
              <a:ext uri="{FF2B5EF4-FFF2-40B4-BE49-F238E27FC236}">
                <a16:creationId xmlns:a16="http://schemas.microsoft.com/office/drawing/2014/main" id="{EB1CE129-0E3C-90E1-EB01-C8F225F026CA}"/>
              </a:ext>
            </a:extLst>
          </p:cNvPr>
          <p:cNvSpPr txBox="1"/>
          <p:nvPr/>
        </p:nvSpPr>
        <p:spPr>
          <a:xfrm>
            <a:off x="2163096" y="4677574"/>
            <a:ext cx="7551174" cy="584775"/>
          </a:xfrm>
          <a:prstGeom prst="rect">
            <a:avLst/>
          </a:prstGeom>
          <a:noFill/>
        </p:spPr>
        <p:txBody>
          <a:bodyPr wrap="square" rtlCol="0">
            <a:spAutoFit/>
          </a:bodyPr>
          <a:lstStyle/>
          <a:p>
            <a:pPr algn="ctr"/>
            <a:r>
              <a:rPr lang="en-US" sz="3200" dirty="0"/>
              <a:t>Pastor Richard “Rico” Tubbs</a:t>
            </a:r>
          </a:p>
        </p:txBody>
      </p:sp>
    </p:spTree>
    <p:extLst>
      <p:ext uri="{BB962C8B-B14F-4D97-AF65-F5344CB8AC3E}">
        <p14:creationId xmlns:p14="http://schemas.microsoft.com/office/powerpoint/2010/main" val="4224152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03F000-BE8A-C9D9-8056-C836BA02982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E3850F6-381D-36F4-4E66-E450D4A7C974}"/>
              </a:ext>
            </a:extLst>
          </p:cNvPr>
          <p:cNvSpPr txBox="1"/>
          <p:nvPr/>
        </p:nvSpPr>
        <p:spPr>
          <a:xfrm>
            <a:off x="899650" y="570586"/>
            <a:ext cx="10392697" cy="1754326"/>
          </a:xfrm>
          <a:prstGeom prst="rect">
            <a:avLst/>
          </a:prstGeom>
          <a:noFill/>
        </p:spPr>
        <p:txBody>
          <a:bodyPr wrap="square">
            <a:spAutoFit/>
          </a:bodyPr>
          <a:lstStyle/>
          <a:p>
            <a:pPr algn="ctr"/>
            <a:r>
              <a:rPr lang="en-US" sz="3600" b="0" i="0" dirty="0">
                <a:effectLst/>
                <a:latin typeface="Graphik Web"/>
              </a:rPr>
              <a:t>In his Gospel,</a:t>
            </a:r>
            <a:r>
              <a:rPr lang="en-US" sz="3600" dirty="0">
                <a:latin typeface="Graphik Web"/>
              </a:rPr>
              <a:t> Matthew</a:t>
            </a:r>
            <a:r>
              <a:rPr lang="en-US" sz="3600" b="0" i="0" dirty="0">
                <a:effectLst/>
                <a:latin typeface="Graphik Web"/>
              </a:rPr>
              <a:t> includes a series of connected stories where Jesus is confronted by Israel’s religious leaders and teachers</a:t>
            </a:r>
            <a:endParaRPr lang="en-US" sz="3600" dirty="0"/>
          </a:p>
        </p:txBody>
      </p:sp>
      <p:sp>
        <p:nvSpPr>
          <p:cNvPr id="8" name="TextBox 7">
            <a:extLst>
              <a:ext uri="{FF2B5EF4-FFF2-40B4-BE49-F238E27FC236}">
                <a16:creationId xmlns:a16="http://schemas.microsoft.com/office/drawing/2014/main" id="{AD5DD97C-CB30-1426-B110-DF5EF6528945}"/>
              </a:ext>
            </a:extLst>
          </p:cNvPr>
          <p:cNvSpPr txBox="1"/>
          <p:nvPr/>
        </p:nvSpPr>
        <p:spPr>
          <a:xfrm>
            <a:off x="673210" y="3072774"/>
            <a:ext cx="10845579" cy="3046988"/>
          </a:xfrm>
          <a:prstGeom prst="rect">
            <a:avLst/>
          </a:prstGeom>
          <a:noFill/>
        </p:spPr>
        <p:txBody>
          <a:bodyPr wrap="square">
            <a:spAutoFit/>
          </a:bodyPr>
          <a:lstStyle/>
          <a:p>
            <a:pPr algn="ctr">
              <a:buNone/>
            </a:pPr>
            <a:r>
              <a:rPr lang="en-US" sz="3200" b="0" i="0" dirty="0">
                <a:solidFill>
                  <a:srgbClr val="000000"/>
                </a:solidFill>
                <a:effectLst/>
                <a:latin typeface="system-ui"/>
              </a:rPr>
              <a:t>Matthew 12:1-2</a:t>
            </a:r>
          </a:p>
          <a:p>
            <a:pPr algn="ctr">
              <a:buNone/>
            </a:pPr>
            <a:r>
              <a:rPr lang="en-US" sz="3200" b="1" i="0" dirty="0">
                <a:solidFill>
                  <a:srgbClr val="000000"/>
                </a:solidFill>
                <a:effectLst/>
                <a:latin typeface="system-ui"/>
              </a:rPr>
              <a:t>12 </a:t>
            </a:r>
            <a:r>
              <a:rPr lang="en-US" sz="3200" b="0" i="0" dirty="0">
                <a:solidFill>
                  <a:srgbClr val="000000"/>
                </a:solidFill>
                <a:effectLst/>
                <a:latin typeface="system-ui"/>
              </a:rPr>
              <a:t>At that time Jesus went through the grainfields on the Sabbath. His disciples were hungry and began to pick some heads of grain and eat them. </a:t>
            </a:r>
            <a:r>
              <a:rPr lang="en-US" sz="3200" b="1" i="0" baseline="30000" dirty="0">
                <a:solidFill>
                  <a:srgbClr val="000000"/>
                </a:solidFill>
                <a:effectLst/>
                <a:latin typeface="system-ui"/>
              </a:rPr>
              <a:t>2 </a:t>
            </a:r>
            <a:r>
              <a:rPr lang="en-US" sz="3200" b="0" i="0" dirty="0">
                <a:solidFill>
                  <a:srgbClr val="000000"/>
                </a:solidFill>
                <a:effectLst/>
                <a:latin typeface="system-ui"/>
              </a:rPr>
              <a:t>When the Pharisees saw this, they said to him, “Look! Your disciples are doing what is unlawful on the Sabbath.”</a:t>
            </a:r>
          </a:p>
        </p:txBody>
      </p:sp>
    </p:spTree>
    <p:extLst>
      <p:ext uri="{BB962C8B-B14F-4D97-AF65-F5344CB8AC3E}">
        <p14:creationId xmlns:p14="http://schemas.microsoft.com/office/powerpoint/2010/main" val="853737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heel(1)">
                                      <p:cBhvr>
                                        <p:cTn id="12" dur="20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AA2D3-6967-E90B-6289-1907A6670F0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8FFF4BD-479D-2C38-10EE-04F68EBF2AAC}"/>
              </a:ext>
            </a:extLst>
          </p:cNvPr>
          <p:cNvSpPr txBox="1"/>
          <p:nvPr/>
        </p:nvSpPr>
        <p:spPr>
          <a:xfrm>
            <a:off x="628152" y="893764"/>
            <a:ext cx="10845580" cy="4832092"/>
          </a:xfrm>
          <a:prstGeom prst="rect">
            <a:avLst/>
          </a:prstGeom>
          <a:noFill/>
        </p:spPr>
        <p:txBody>
          <a:bodyPr wrap="square">
            <a:spAutoFit/>
          </a:bodyPr>
          <a:lstStyle/>
          <a:p>
            <a:pPr algn="ctr">
              <a:buNone/>
            </a:pPr>
            <a:r>
              <a:rPr lang="en-US" sz="2800" b="0" i="0" dirty="0">
                <a:solidFill>
                  <a:srgbClr val="000000"/>
                </a:solidFill>
                <a:effectLst/>
                <a:latin typeface="system-ui"/>
              </a:rPr>
              <a:t>Matthew 12:9-14</a:t>
            </a:r>
          </a:p>
          <a:p>
            <a:pPr algn="ctr">
              <a:buNone/>
            </a:pPr>
            <a:endParaRPr lang="en-US" sz="2800" b="0" i="0" dirty="0">
              <a:solidFill>
                <a:srgbClr val="000000"/>
              </a:solidFill>
              <a:effectLst/>
              <a:latin typeface="system-ui"/>
            </a:endParaRPr>
          </a:p>
          <a:p>
            <a:pPr algn="ctr">
              <a:buNone/>
            </a:pPr>
            <a:r>
              <a:rPr lang="en-US" sz="2800" b="1" i="0" baseline="30000" dirty="0">
                <a:solidFill>
                  <a:srgbClr val="000000"/>
                </a:solidFill>
                <a:effectLst/>
                <a:latin typeface="system-ui"/>
              </a:rPr>
              <a:t>9 </a:t>
            </a:r>
            <a:r>
              <a:rPr lang="en-US" sz="2800" b="0" i="0" dirty="0">
                <a:solidFill>
                  <a:srgbClr val="000000"/>
                </a:solidFill>
                <a:effectLst/>
                <a:latin typeface="system-ui"/>
              </a:rPr>
              <a:t>Going on from that place, he went into their synagogue, </a:t>
            </a:r>
            <a:r>
              <a:rPr lang="en-US" sz="2800" b="1" i="0" baseline="30000" dirty="0">
                <a:solidFill>
                  <a:srgbClr val="000000"/>
                </a:solidFill>
                <a:effectLst/>
                <a:latin typeface="system-ui"/>
              </a:rPr>
              <a:t>10 </a:t>
            </a:r>
            <a:r>
              <a:rPr lang="en-US" sz="2800" b="0" i="0" dirty="0">
                <a:solidFill>
                  <a:srgbClr val="000000"/>
                </a:solidFill>
                <a:effectLst/>
                <a:latin typeface="system-ui"/>
              </a:rPr>
              <a:t>and a man with a shriveled hand was there. Looking for a reason to bring charges against Jesus, they asked him, “Is it lawful to heal on the Sabbath?”</a:t>
            </a:r>
            <a:r>
              <a:rPr lang="en-US" sz="2800" b="1" i="0" baseline="30000" dirty="0">
                <a:solidFill>
                  <a:srgbClr val="000000"/>
                </a:solidFill>
                <a:effectLst/>
                <a:latin typeface="system-ui"/>
              </a:rPr>
              <a:t>11 </a:t>
            </a:r>
            <a:r>
              <a:rPr lang="en-US" sz="2800" b="0" i="0" dirty="0">
                <a:solidFill>
                  <a:srgbClr val="000000"/>
                </a:solidFill>
                <a:effectLst/>
                <a:latin typeface="system-ui"/>
              </a:rPr>
              <a:t>He said to them, “If any of you has a sheep and it falls into a pit on the Sabbath, will you not take hold of it and lift it out? </a:t>
            </a:r>
            <a:r>
              <a:rPr lang="en-US" sz="2800" b="1" i="0" baseline="30000" dirty="0">
                <a:solidFill>
                  <a:srgbClr val="000000"/>
                </a:solidFill>
                <a:effectLst/>
                <a:latin typeface="system-ui"/>
              </a:rPr>
              <a:t>12 </a:t>
            </a:r>
            <a:r>
              <a:rPr lang="en-US" sz="2800" b="0" i="0" dirty="0">
                <a:solidFill>
                  <a:srgbClr val="000000"/>
                </a:solidFill>
                <a:effectLst/>
                <a:latin typeface="system-ui"/>
              </a:rPr>
              <a:t>How much more valuable is a person than a sheep! Therefore it is lawful to do good on the Sabbath.”</a:t>
            </a:r>
            <a:r>
              <a:rPr lang="en-US" sz="2800" b="1" i="0" baseline="30000" dirty="0">
                <a:solidFill>
                  <a:srgbClr val="000000"/>
                </a:solidFill>
                <a:effectLst/>
                <a:latin typeface="system-ui"/>
              </a:rPr>
              <a:t>13 </a:t>
            </a:r>
            <a:r>
              <a:rPr lang="en-US" sz="2800" b="0" i="0" dirty="0">
                <a:solidFill>
                  <a:srgbClr val="000000"/>
                </a:solidFill>
                <a:effectLst/>
                <a:latin typeface="system-ui"/>
              </a:rPr>
              <a:t>Then he said to the man, “Stretch out your hand.” So he stretched it out and it was completely restored, just as sound as the other. </a:t>
            </a:r>
            <a:r>
              <a:rPr lang="en-US" sz="2800" b="1" i="0" baseline="30000" dirty="0">
                <a:solidFill>
                  <a:srgbClr val="000000"/>
                </a:solidFill>
                <a:effectLst/>
                <a:latin typeface="system-ui"/>
              </a:rPr>
              <a:t>14 </a:t>
            </a:r>
            <a:r>
              <a:rPr lang="en-US" sz="2800" b="0" i="0" dirty="0">
                <a:solidFill>
                  <a:srgbClr val="000000"/>
                </a:solidFill>
                <a:effectLst/>
                <a:latin typeface="system-ui"/>
              </a:rPr>
              <a:t>But the Pharisees went out and plotted how they might kill Jesus.</a:t>
            </a:r>
          </a:p>
        </p:txBody>
      </p:sp>
    </p:spTree>
    <p:extLst>
      <p:ext uri="{BB962C8B-B14F-4D97-AF65-F5344CB8AC3E}">
        <p14:creationId xmlns:p14="http://schemas.microsoft.com/office/powerpoint/2010/main" val="501605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9E4AA-BB99-FF87-3B63-5D3523C4E6F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A2226FF-A829-BACA-163A-656DFC9F9880}"/>
              </a:ext>
            </a:extLst>
          </p:cNvPr>
          <p:cNvSpPr txBox="1"/>
          <p:nvPr/>
        </p:nvSpPr>
        <p:spPr>
          <a:xfrm>
            <a:off x="1091381" y="482232"/>
            <a:ext cx="10009238" cy="2062103"/>
          </a:xfrm>
          <a:prstGeom prst="rect">
            <a:avLst/>
          </a:prstGeom>
          <a:noFill/>
        </p:spPr>
        <p:txBody>
          <a:bodyPr wrap="square">
            <a:spAutoFit/>
          </a:bodyPr>
          <a:lstStyle/>
          <a:p>
            <a:pPr algn="ctr"/>
            <a:r>
              <a:rPr lang="en-US" sz="3200" b="0" i="0" dirty="0">
                <a:solidFill>
                  <a:srgbClr val="1B1B1B"/>
                </a:solidFill>
                <a:effectLst/>
                <a:latin typeface="Graphik Web"/>
              </a:rPr>
              <a:t>The people have become </a:t>
            </a:r>
            <a:r>
              <a:rPr lang="en-US" sz="3200" b="0" i="0" u="sng" dirty="0">
                <a:solidFill>
                  <a:srgbClr val="1B1B1B"/>
                </a:solidFill>
                <a:effectLst/>
                <a:latin typeface="Graphik Web"/>
              </a:rPr>
              <a:t>weary and burdened </a:t>
            </a:r>
            <a:r>
              <a:rPr lang="en-US" sz="3200" b="0" i="0" dirty="0">
                <a:solidFill>
                  <a:srgbClr val="1B1B1B"/>
                </a:solidFill>
                <a:effectLst/>
                <a:latin typeface="Graphik Web"/>
              </a:rPr>
              <a:t>by the heavy weight of </a:t>
            </a:r>
            <a:r>
              <a:rPr lang="en-US" sz="3200" b="0" i="0" u="sng" dirty="0">
                <a:solidFill>
                  <a:srgbClr val="1B1B1B"/>
                </a:solidFill>
                <a:effectLst/>
                <a:latin typeface="Graphik Web"/>
              </a:rPr>
              <a:t>observing the Sabbath</a:t>
            </a:r>
            <a:r>
              <a:rPr lang="en-US" sz="3200" b="0" i="0" dirty="0">
                <a:solidFill>
                  <a:srgbClr val="1B1B1B"/>
                </a:solidFill>
                <a:effectLst/>
                <a:latin typeface="Graphik Web"/>
              </a:rPr>
              <a:t>, following the letter of the law while </a:t>
            </a:r>
            <a:r>
              <a:rPr lang="en-US" sz="3200" b="0" i="0" u="sng" dirty="0">
                <a:solidFill>
                  <a:srgbClr val="1B1B1B"/>
                </a:solidFill>
                <a:effectLst/>
                <a:latin typeface="Graphik Web"/>
              </a:rPr>
              <a:t>missing God’s intent </a:t>
            </a:r>
            <a:r>
              <a:rPr lang="en-US" sz="3200" b="0" i="0" dirty="0">
                <a:solidFill>
                  <a:srgbClr val="1B1B1B"/>
                </a:solidFill>
                <a:effectLst/>
                <a:latin typeface="Graphik Web"/>
              </a:rPr>
              <a:t>behind the </a:t>
            </a:r>
            <a:r>
              <a:rPr lang="en-US" sz="3200" b="0" i="0" u="sng" dirty="0">
                <a:solidFill>
                  <a:srgbClr val="1B1B1B"/>
                </a:solidFill>
                <a:effectLst/>
                <a:latin typeface="Graphik Web"/>
              </a:rPr>
              <a:t>command</a:t>
            </a:r>
            <a:r>
              <a:rPr lang="en-US" sz="3200" b="0" i="0" dirty="0">
                <a:solidFill>
                  <a:srgbClr val="1B1B1B"/>
                </a:solidFill>
                <a:effectLst/>
                <a:latin typeface="Graphik Web"/>
              </a:rPr>
              <a:t>.</a:t>
            </a:r>
            <a:endParaRPr lang="en-US" sz="3200" dirty="0"/>
          </a:p>
        </p:txBody>
      </p:sp>
      <p:sp>
        <p:nvSpPr>
          <p:cNvPr id="5" name="TextBox 4">
            <a:extLst>
              <a:ext uri="{FF2B5EF4-FFF2-40B4-BE49-F238E27FC236}">
                <a16:creationId xmlns:a16="http://schemas.microsoft.com/office/drawing/2014/main" id="{6F8DA99B-6391-65ED-5749-F645A4B97E95}"/>
              </a:ext>
            </a:extLst>
          </p:cNvPr>
          <p:cNvSpPr txBox="1"/>
          <p:nvPr/>
        </p:nvSpPr>
        <p:spPr>
          <a:xfrm>
            <a:off x="629265" y="2496149"/>
            <a:ext cx="10648335" cy="2554545"/>
          </a:xfrm>
          <a:prstGeom prst="rect">
            <a:avLst/>
          </a:prstGeom>
          <a:noFill/>
        </p:spPr>
        <p:txBody>
          <a:bodyPr wrap="square">
            <a:spAutoFit/>
          </a:bodyPr>
          <a:lstStyle/>
          <a:p>
            <a:pPr algn="ctr"/>
            <a:r>
              <a:rPr lang="en-US" sz="3200" b="0" i="0" dirty="0">
                <a:solidFill>
                  <a:srgbClr val="1B1B1B"/>
                </a:solidFill>
                <a:effectLst/>
                <a:latin typeface="Graphik Web"/>
              </a:rPr>
              <a:t>Jesus wants to clarify the meaning of Sabbath for them. The people are in need of rest—to stop hard work (</a:t>
            </a:r>
            <a:r>
              <a:rPr lang="en-US" sz="3200" b="0" i="1" dirty="0">
                <a:solidFill>
                  <a:srgbClr val="1B1B1B"/>
                </a:solidFill>
                <a:effectLst/>
                <a:latin typeface="Graphik Web"/>
              </a:rPr>
              <a:t>shabbat</a:t>
            </a:r>
            <a:r>
              <a:rPr lang="en-US" sz="3200" b="0" i="0" dirty="0">
                <a:solidFill>
                  <a:srgbClr val="1B1B1B"/>
                </a:solidFill>
                <a:effectLst/>
                <a:latin typeface="Graphik Web"/>
              </a:rPr>
              <a:t>) and be present with God (</a:t>
            </a:r>
            <a:r>
              <a:rPr lang="en-US" sz="3200" b="0" i="1" dirty="0" err="1">
                <a:solidFill>
                  <a:srgbClr val="1B1B1B"/>
                </a:solidFill>
                <a:effectLst/>
                <a:latin typeface="Graphik Web"/>
              </a:rPr>
              <a:t>nuakh</a:t>
            </a:r>
            <a:r>
              <a:rPr lang="en-US" sz="3200" b="0" i="0" dirty="0">
                <a:solidFill>
                  <a:srgbClr val="1B1B1B"/>
                </a:solidFill>
                <a:effectLst/>
                <a:latin typeface="Graphik Web"/>
              </a:rPr>
              <a:t>). And Jesus is here to usher in the full promise. He is God’s rest, and the people can come to him and find the true seventh-day rest that God intended.</a:t>
            </a:r>
            <a:endParaRPr lang="en-US" sz="3200" dirty="0"/>
          </a:p>
        </p:txBody>
      </p:sp>
    </p:spTree>
    <p:extLst>
      <p:ext uri="{BB962C8B-B14F-4D97-AF65-F5344CB8AC3E}">
        <p14:creationId xmlns:p14="http://schemas.microsoft.com/office/powerpoint/2010/main" val="3425868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3957E7-C650-D0C6-5133-97D0E60BA272}"/>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58ABD7CE-66E3-654A-E0C6-560C492F4518}"/>
              </a:ext>
            </a:extLst>
          </p:cNvPr>
          <p:cNvSpPr txBox="1"/>
          <p:nvPr/>
        </p:nvSpPr>
        <p:spPr>
          <a:xfrm>
            <a:off x="1011182" y="588995"/>
            <a:ext cx="9977519" cy="1938992"/>
          </a:xfrm>
          <a:prstGeom prst="rect">
            <a:avLst/>
          </a:prstGeom>
          <a:noFill/>
        </p:spPr>
        <p:txBody>
          <a:bodyPr wrap="square">
            <a:spAutoFit/>
          </a:bodyPr>
          <a:lstStyle/>
          <a:p>
            <a:pPr algn="ctr"/>
            <a:r>
              <a:rPr lang="en-US" sz="4000" dirty="0">
                <a:solidFill>
                  <a:srgbClr val="1B1B1B"/>
                </a:solidFill>
                <a:latin typeface="Graphik Web"/>
              </a:rPr>
              <a:t>T</a:t>
            </a:r>
            <a:r>
              <a:rPr lang="en-US" sz="4000" b="0" i="0" dirty="0">
                <a:solidFill>
                  <a:srgbClr val="1B1B1B"/>
                </a:solidFill>
                <a:effectLst/>
                <a:latin typeface="Graphik Web"/>
              </a:rPr>
              <a:t>he whole of the biblical story seems to emphasize the </a:t>
            </a:r>
            <a:r>
              <a:rPr lang="en-US" sz="4000" b="0" i="0" u="sng" dirty="0">
                <a:solidFill>
                  <a:srgbClr val="1B1B1B"/>
                </a:solidFill>
                <a:effectLst/>
                <a:latin typeface="Graphik Web"/>
              </a:rPr>
              <a:t>purpose of the Sabbath </a:t>
            </a:r>
            <a:r>
              <a:rPr lang="en-US" sz="4000" b="0" i="0" dirty="0">
                <a:solidFill>
                  <a:srgbClr val="1B1B1B"/>
                </a:solidFill>
                <a:effectLst/>
                <a:latin typeface="Graphik Web"/>
              </a:rPr>
              <a:t>rather than specific </a:t>
            </a:r>
            <a:r>
              <a:rPr lang="en-US" sz="4000" b="0" i="0" u="sng" dirty="0">
                <a:solidFill>
                  <a:srgbClr val="1B1B1B"/>
                </a:solidFill>
                <a:effectLst/>
                <a:latin typeface="Graphik Web"/>
              </a:rPr>
              <a:t>rules for observing it</a:t>
            </a:r>
            <a:r>
              <a:rPr lang="en-US" sz="4000" b="0" i="0" dirty="0">
                <a:solidFill>
                  <a:srgbClr val="1B1B1B"/>
                </a:solidFill>
                <a:effectLst/>
                <a:latin typeface="Graphik Web"/>
              </a:rPr>
              <a:t>.</a:t>
            </a:r>
            <a:endParaRPr lang="en-US" sz="4000" dirty="0"/>
          </a:p>
        </p:txBody>
      </p:sp>
      <p:sp>
        <p:nvSpPr>
          <p:cNvPr id="3" name="TextBox 2">
            <a:extLst>
              <a:ext uri="{FF2B5EF4-FFF2-40B4-BE49-F238E27FC236}">
                <a16:creationId xmlns:a16="http://schemas.microsoft.com/office/drawing/2014/main" id="{583F38C6-ABA7-420A-0AAF-9DEB434A5D19}"/>
              </a:ext>
            </a:extLst>
          </p:cNvPr>
          <p:cNvSpPr txBox="1"/>
          <p:nvPr/>
        </p:nvSpPr>
        <p:spPr>
          <a:xfrm>
            <a:off x="911749" y="3208146"/>
            <a:ext cx="10176386" cy="1754326"/>
          </a:xfrm>
          <a:prstGeom prst="rect">
            <a:avLst/>
          </a:prstGeom>
          <a:noFill/>
        </p:spPr>
        <p:txBody>
          <a:bodyPr wrap="square">
            <a:spAutoFit/>
          </a:bodyPr>
          <a:lstStyle/>
          <a:p>
            <a:pPr algn="ctr"/>
            <a:r>
              <a:rPr lang="en-US" sz="3600" b="0" i="0" dirty="0">
                <a:effectLst/>
                <a:latin typeface="Open Sans" panose="020B0606030504020204" pitchFamily="34" charset="0"/>
              </a:rPr>
              <a:t>When we cry out to God in heaven and ask him to remember us, we’re asking him to remember us in relationship to Him</a:t>
            </a:r>
            <a:endParaRPr lang="en-US" sz="3600" dirty="0"/>
          </a:p>
        </p:txBody>
      </p:sp>
    </p:spTree>
    <p:extLst>
      <p:ext uri="{BB962C8B-B14F-4D97-AF65-F5344CB8AC3E}">
        <p14:creationId xmlns:p14="http://schemas.microsoft.com/office/powerpoint/2010/main" val="3808013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1000" fill="hold"/>
                                        <p:tgtEl>
                                          <p:spTgt spid="3"/>
                                        </p:tgtEl>
                                        <p:attrNameLst>
                                          <p:attrName>ppt_w</p:attrName>
                                        </p:attrNameLst>
                                      </p:cBhvr>
                                      <p:tavLst>
                                        <p:tav tm="0">
                                          <p:val>
                                            <p:fltVal val="0"/>
                                          </p:val>
                                        </p:tav>
                                        <p:tav tm="100000">
                                          <p:val>
                                            <p:strVal val="#ppt_w"/>
                                          </p:val>
                                        </p:tav>
                                      </p:tavLst>
                                    </p:anim>
                                    <p:anim calcmode="lin" valueType="num">
                                      <p:cBhvr>
                                        <p:cTn id="16" dur="1000" fill="hold"/>
                                        <p:tgtEl>
                                          <p:spTgt spid="3"/>
                                        </p:tgtEl>
                                        <p:attrNameLst>
                                          <p:attrName>ppt_h</p:attrName>
                                        </p:attrNameLst>
                                      </p:cBhvr>
                                      <p:tavLst>
                                        <p:tav tm="0">
                                          <p:val>
                                            <p:fltVal val="0"/>
                                          </p:val>
                                        </p:tav>
                                        <p:tav tm="100000">
                                          <p:val>
                                            <p:strVal val="#ppt_h"/>
                                          </p:val>
                                        </p:tav>
                                      </p:tavLst>
                                    </p:anim>
                                    <p:anim calcmode="lin" valueType="num">
                                      <p:cBhvr>
                                        <p:cTn id="17" dur="1000" fill="hold"/>
                                        <p:tgtEl>
                                          <p:spTgt spid="3"/>
                                        </p:tgtEl>
                                        <p:attrNameLst>
                                          <p:attrName>style.rotation</p:attrName>
                                        </p:attrNameLst>
                                      </p:cBhvr>
                                      <p:tavLst>
                                        <p:tav tm="0">
                                          <p:val>
                                            <p:fltVal val="90"/>
                                          </p:val>
                                        </p:tav>
                                        <p:tav tm="100000">
                                          <p:val>
                                            <p:fltVal val="0"/>
                                          </p:val>
                                        </p:tav>
                                      </p:tavLst>
                                    </p:anim>
                                    <p:animEffect transition="in" filter="fade">
                                      <p:cBhvr>
                                        <p:cTn id="18"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3768A-4116-6FC8-4FC1-592D485FB42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FBC723D-E4D7-AAF7-F8BC-43D9F3FEFA94}"/>
              </a:ext>
            </a:extLst>
          </p:cNvPr>
          <p:cNvSpPr txBox="1"/>
          <p:nvPr/>
        </p:nvSpPr>
        <p:spPr>
          <a:xfrm>
            <a:off x="642003" y="159335"/>
            <a:ext cx="10717162" cy="2431435"/>
          </a:xfrm>
          <a:prstGeom prst="rect">
            <a:avLst/>
          </a:prstGeom>
          <a:noFill/>
        </p:spPr>
        <p:txBody>
          <a:bodyPr wrap="square">
            <a:spAutoFit/>
          </a:bodyPr>
          <a:lstStyle/>
          <a:p>
            <a:pPr algn="ctr"/>
            <a:r>
              <a:rPr lang="en-US" sz="3600" b="0" i="0" dirty="0">
                <a:effectLst/>
                <a:latin typeface="Open Sans" panose="020B0606030504020204" pitchFamily="34" charset="0"/>
              </a:rPr>
              <a:t> I think it is only fitting then that God would ask us to set some time aside from the business of our lives </a:t>
            </a:r>
            <a:r>
              <a:rPr lang="en-US" sz="4400" b="0" i="0" dirty="0">
                <a:effectLst/>
                <a:latin typeface="Open Sans" panose="020B0606030504020204" pitchFamily="34" charset="0"/>
              </a:rPr>
              <a:t>and</a:t>
            </a:r>
            <a:r>
              <a:rPr lang="en-US" sz="3600" b="0" i="0" dirty="0">
                <a:effectLst/>
                <a:latin typeface="Open Sans" panose="020B0606030504020204" pitchFamily="34" charset="0"/>
              </a:rPr>
              <a:t> spend some time in relationship with Him. </a:t>
            </a:r>
            <a:endParaRPr lang="en-US" sz="3600" dirty="0"/>
          </a:p>
        </p:txBody>
      </p:sp>
      <p:sp>
        <p:nvSpPr>
          <p:cNvPr id="7" name="TextBox 6">
            <a:extLst>
              <a:ext uri="{FF2B5EF4-FFF2-40B4-BE49-F238E27FC236}">
                <a16:creationId xmlns:a16="http://schemas.microsoft.com/office/drawing/2014/main" id="{8F60B180-E45B-C64E-1560-2CC724186024}"/>
              </a:ext>
            </a:extLst>
          </p:cNvPr>
          <p:cNvSpPr txBox="1"/>
          <p:nvPr/>
        </p:nvSpPr>
        <p:spPr>
          <a:xfrm>
            <a:off x="334297" y="2911149"/>
            <a:ext cx="11523405" cy="2308324"/>
          </a:xfrm>
          <a:prstGeom prst="rect">
            <a:avLst/>
          </a:prstGeom>
          <a:noFill/>
        </p:spPr>
        <p:txBody>
          <a:bodyPr wrap="square">
            <a:spAutoFit/>
          </a:bodyPr>
          <a:lstStyle/>
          <a:p>
            <a:pPr algn="ctr"/>
            <a:r>
              <a:rPr lang="en-US" sz="3600" b="0" i="0" dirty="0">
                <a:effectLst/>
                <a:latin typeface="Open Sans" panose="020B0606030504020204" pitchFamily="34" charset="0"/>
              </a:rPr>
              <a:t>I think what God is saying here is: ‘My children, remember me – please slow down your lives, hit the pause button, and spend some time with me each week. That’s all I am asking.’</a:t>
            </a:r>
            <a:endParaRPr lang="en-US" sz="3600" dirty="0"/>
          </a:p>
        </p:txBody>
      </p:sp>
    </p:spTree>
    <p:extLst>
      <p:ext uri="{BB962C8B-B14F-4D97-AF65-F5344CB8AC3E}">
        <p14:creationId xmlns:p14="http://schemas.microsoft.com/office/powerpoint/2010/main" val="428796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250"/>
                                        <p:tgtEl>
                                          <p:spTgt spid="5"/>
                                        </p:tgtEl>
                                      </p:cBhvr>
                                    </p:animEffect>
                                    <p:anim calcmode="lin" valueType="num">
                                      <p:cBhvr>
                                        <p:cTn id="8" dur="2250" fill="hold"/>
                                        <p:tgtEl>
                                          <p:spTgt spid="5"/>
                                        </p:tgtEl>
                                        <p:attrNameLst>
                                          <p:attrName>ppt_x</p:attrName>
                                        </p:attrNameLst>
                                      </p:cBhvr>
                                      <p:tavLst>
                                        <p:tav tm="0">
                                          <p:val>
                                            <p:strVal val="#ppt_x"/>
                                          </p:val>
                                        </p:tav>
                                        <p:tav tm="100000">
                                          <p:val>
                                            <p:strVal val="#ppt_x"/>
                                          </p:val>
                                        </p:tav>
                                      </p:tavLst>
                                    </p:anim>
                                    <p:anim calcmode="lin" valueType="num">
                                      <p:cBhvr>
                                        <p:cTn id="9" dur="225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ircle(in)">
                                      <p:cBhvr>
                                        <p:cTn id="14"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638302-5B0C-7675-8F78-5299C7B5FD1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494FD79-A6FA-B305-CB63-A36B2BF67C09}"/>
              </a:ext>
            </a:extLst>
          </p:cNvPr>
          <p:cNvSpPr txBox="1"/>
          <p:nvPr/>
        </p:nvSpPr>
        <p:spPr>
          <a:xfrm>
            <a:off x="634177" y="3516464"/>
            <a:ext cx="10923639" cy="1569660"/>
          </a:xfrm>
          <a:prstGeom prst="rect">
            <a:avLst/>
          </a:prstGeom>
          <a:noFill/>
        </p:spPr>
        <p:txBody>
          <a:bodyPr wrap="square">
            <a:spAutoFit/>
          </a:bodyPr>
          <a:lstStyle/>
          <a:p>
            <a:pPr algn="ctr"/>
            <a:r>
              <a:rPr lang="en-US" sz="3200" b="0" i="0" dirty="0">
                <a:effectLst/>
                <a:latin typeface="Open Sans" panose="020B0606030504020204" pitchFamily="34" charset="0"/>
              </a:rPr>
              <a:t> </a:t>
            </a:r>
            <a:r>
              <a:rPr lang="en-US" sz="3200" dirty="0">
                <a:latin typeface="Open Sans" panose="020B0606030504020204" pitchFamily="34" charset="0"/>
              </a:rPr>
              <a:t>This week </a:t>
            </a:r>
            <a:r>
              <a:rPr lang="en-US" sz="3200" b="0" i="0" dirty="0">
                <a:effectLst/>
                <a:latin typeface="Open Sans" panose="020B0606030504020204" pitchFamily="34" charset="0"/>
              </a:rPr>
              <a:t> hit the pause button for one day each week and just simply “be” with God? Remember Him by focusing your attention on Him. </a:t>
            </a:r>
            <a:endParaRPr lang="en-US" sz="3200" dirty="0"/>
          </a:p>
        </p:txBody>
      </p:sp>
      <p:sp>
        <p:nvSpPr>
          <p:cNvPr id="4" name="TextBox 3">
            <a:extLst>
              <a:ext uri="{FF2B5EF4-FFF2-40B4-BE49-F238E27FC236}">
                <a16:creationId xmlns:a16="http://schemas.microsoft.com/office/drawing/2014/main" id="{0F04B402-FD75-4FE2-7179-DC0AE29FB7FB}"/>
              </a:ext>
            </a:extLst>
          </p:cNvPr>
          <p:cNvSpPr txBox="1"/>
          <p:nvPr/>
        </p:nvSpPr>
        <p:spPr>
          <a:xfrm>
            <a:off x="3893574" y="452284"/>
            <a:ext cx="4483510" cy="923330"/>
          </a:xfrm>
          <a:prstGeom prst="rect">
            <a:avLst/>
          </a:prstGeom>
          <a:noFill/>
        </p:spPr>
        <p:txBody>
          <a:bodyPr wrap="square" rtlCol="0">
            <a:spAutoFit/>
          </a:bodyPr>
          <a:lstStyle/>
          <a:p>
            <a:pPr algn="ctr"/>
            <a:r>
              <a:rPr lang="en-US" sz="5400" dirty="0"/>
              <a:t>Homework </a:t>
            </a:r>
          </a:p>
        </p:txBody>
      </p:sp>
      <p:sp>
        <p:nvSpPr>
          <p:cNvPr id="5" name="TextBox 4">
            <a:extLst>
              <a:ext uri="{FF2B5EF4-FFF2-40B4-BE49-F238E27FC236}">
                <a16:creationId xmlns:a16="http://schemas.microsoft.com/office/drawing/2014/main" id="{4965D7F4-4EC7-6F26-05C4-897105C8EA29}"/>
              </a:ext>
            </a:extLst>
          </p:cNvPr>
          <p:cNvSpPr txBox="1"/>
          <p:nvPr/>
        </p:nvSpPr>
        <p:spPr>
          <a:xfrm>
            <a:off x="132519" y="1526881"/>
            <a:ext cx="11926957" cy="1569660"/>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a:ln>
                  <a:noFill/>
                </a:ln>
                <a:effectLst/>
                <a:latin typeface="Google Sans"/>
              </a:rPr>
              <a:t>For you and I, the Sabbath is a </a:t>
            </a:r>
            <a:r>
              <a:rPr kumimoji="0" lang="en-US" altLang="en-US" sz="3200" b="0" i="0" u="sng" strike="noStrike" cap="none" normalizeH="0" baseline="0" dirty="0">
                <a:ln>
                  <a:noFill/>
                </a:ln>
                <a:effectLst/>
                <a:latin typeface="Google Sans"/>
              </a:rPr>
              <a:t>reminder of God's grace </a:t>
            </a:r>
            <a:r>
              <a:rPr kumimoji="0" lang="en-US" altLang="en-US" sz="3200" b="0" i="0" u="none" strike="noStrike" cap="none" normalizeH="0" baseline="0" dirty="0">
                <a:ln>
                  <a:noFill/>
                </a:ln>
                <a:effectLst/>
                <a:latin typeface="Google Sans"/>
              </a:rPr>
              <a:t>and </a:t>
            </a:r>
            <a:r>
              <a:rPr kumimoji="0" lang="en-US" altLang="en-US" sz="3200" b="0" i="0" u="sng" strike="noStrike" cap="none" normalizeH="0" baseline="0" dirty="0">
                <a:ln>
                  <a:noFill/>
                </a:ln>
                <a:effectLst/>
                <a:latin typeface="Google Sans"/>
              </a:rPr>
              <a:t>provision</a:t>
            </a:r>
            <a:r>
              <a:rPr kumimoji="0" lang="en-US" altLang="en-US" sz="3200" b="0" i="0" u="none" strike="noStrike" cap="none" normalizeH="0" baseline="0" dirty="0">
                <a:ln>
                  <a:noFill/>
                </a:ln>
                <a:effectLst/>
                <a:latin typeface="Google Sans"/>
              </a:rPr>
              <a:t>, a </a:t>
            </a:r>
            <a:r>
              <a:rPr kumimoji="0" lang="en-US" altLang="en-US" sz="3200" b="0" i="0" u="sng" strike="noStrike" cap="none" normalizeH="0" baseline="0" dirty="0">
                <a:ln>
                  <a:noFill/>
                </a:ln>
                <a:effectLst/>
                <a:latin typeface="Google Sans"/>
              </a:rPr>
              <a:t>time to rest in God's presence</a:t>
            </a:r>
            <a:r>
              <a:rPr kumimoji="0" lang="en-US" altLang="en-US" sz="3200" b="0" i="0" u="none" strike="noStrike" cap="none" normalizeH="0" baseline="0" dirty="0">
                <a:ln>
                  <a:noFill/>
                </a:ln>
                <a:effectLst/>
                <a:latin typeface="Google Sans"/>
              </a:rPr>
              <a:t>, and a </a:t>
            </a:r>
            <a:r>
              <a:rPr kumimoji="0" lang="en-US" altLang="en-US" sz="3200" b="0" i="0" u="sng" strike="noStrike" cap="none" normalizeH="0" baseline="0" dirty="0">
                <a:ln>
                  <a:noFill/>
                </a:ln>
                <a:effectLst/>
                <a:latin typeface="Google Sans"/>
              </a:rPr>
              <a:t>foreshadowing of the ultimate </a:t>
            </a:r>
            <a:r>
              <a:rPr kumimoji="0" lang="en-US" altLang="en-US" sz="3200" b="0" i="0" u="none" strike="noStrike" cap="none" normalizeH="0" baseline="0" dirty="0">
                <a:ln>
                  <a:noFill/>
                </a:ln>
                <a:effectLst/>
                <a:latin typeface="Google Sans"/>
              </a:rPr>
              <a:t>rest and restoration </a:t>
            </a:r>
            <a:r>
              <a:rPr kumimoji="0" lang="en-US" altLang="en-US" sz="3200" b="0" i="0" u="sng" strike="noStrike" cap="none" normalizeH="0" baseline="0" dirty="0">
                <a:ln>
                  <a:noFill/>
                </a:ln>
                <a:effectLst/>
                <a:latin typeface="Google Sans"/>
              </a:rPr>
              <a:t>found in Christ</a:t>
            </a:r>
            <a:r>
              <a:rPr kumimoji="0" lang="en-US" altLang="en-US" sz="3200" b="0" i="0" u="none" strike="noStrike" cap="none" normalizeH="0" baseline="0" dirty="0">
                <a:ln>
                  <a:noFill/>
                </a:ln>
                <a:effectLst/>
                <a:latin typeface="Google Sans"/>
              </a:rPr>
              <a:t>. </a:t>
            </a:r>
          </a:p>
        </p:txBody>
      </p:sp>
    </p:spTree>
    <p:extLst>
      <p:ext uri="{BB962C8B-B14F-4D97-AF65-F5344CB8AC3E}">
        <p14:creationId xmlns:p14="http://schemas.microsoft.com/office/powerpoint/2010/main" val="175460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89686B-385D-409E-763B-E8C31BF594F1}"/>
            </a:ext>
          </a:extLst>
        </p:cNvPr>
        <p:cNvGrpSpPr/>
        <p:nvPr/>
      </p:nvGrpSpPr>
      <p:grpSpPr>
        <a:xfrm>
          <a:off x="0" y="0"/>
          <a:ext cx="0" cy="0"/>
          <a:chOff x="0" y="0"/>
          <a:chExt cx="0" cy="0"/>
        </a:xfrm>
      </p:grpSpPr>
    </p:spTree>
    <p:extLst>
      <p:ext uri="{BB962C8B-B14F-4D97-AF65-F5344CB8AC3E}">
        <p14:creationId xmlns:p14="http://schemas.microsoft.com/office/powerpoint/2010/main" val="4218974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2EFE7-E020-2985-B0CF-FDF8D1B09DF0}"/>
            </a:ext>
          </a:extLst>
        </p:cNvPr>
        <p:cNvGrpSpPr/>
        <p:nvPr/>
      </p:nvGrpSpPr>
      <p:grpSpPr>
        <a:xfrm>
          <a:off x="0" y="0"/>
          <a:ext cx="0" cy="0"/>
          <a:chOff x="0" y="0"/>
          <a:chExt cx="0" cy="0"/>
        </a:xfrm>
      </p:grpSpPr>
    </p:spTree>
    <p:extLst>
      <p:ext uri="{BB962C8B-B14F-4D97-AF65-F5344CB8AC3E}">
        <p14:creationId xmlns:p14="http://schemas.microsoft.com/office/powerpoint/2010/main" val="22105392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86463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2421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5DA1C3-B069-E736-AF93-8A4A2B3BB58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A3CC2F8-51D4-68FD-2487-D1C32F0ECA8B}"/>
              </a:ext>
            </a:extLst>
          </p:cNvPr>
          <p:cNvSpPr txBox="1"/>
          <p:nvPr/>
        </p:nvSpPr>
        <p:spPr>
          <a:xfrm>
            <a:off x="1120876" y="184522"/>
            <a:ext cx="9625781" cy="5996513"/>
          </a:xfrm>
          <a:prstGeom prst="rect">
            <a:avLst/>
          </a:prstGeom>
          <a:noFill/>
        </p:spPr>
        <p:txBody>
          <a:bodyPr wrap="square">
            <a:spAutoFit/>
          </a:bodyPr>
          <a:lstStyle/>
          <a:p>
            <a:pPr algn="ctr">
              <a:buNone/>
            </a:pPr>
            <a:r>
              <a:rPr lang="en-US" sz="3200" b="0" i="0" dirty="0">
                <a:effectLst/>
                <a:latin typeface="system-ui"/>
              </a:rPr>
              <a:t>Exodus 20:8-11</a:t>
            </a:r>
          </a:p>
          <a:p>
            <a:pPr algn="ctr">
              <a:spcBef>
                <a:spcPts val="3750"/>
              </a:spcBef>
            </a:pPr>
            <a:r>
              <a:rPr lang="en-US" sz="3200" b="1" i="0" baseline="30000" dirty="0">
                <a:effectLst/>
                <a:latin typeface="system-ui"/>
              </a:rPr>
              <a:t>8 </a:t>
            </a:r>
            <a:r>
              <a:rPr lang="en-US" sz="3200" b="0" i="0" dirty="0">
                <a:effectLst/>
                <a:latin typeface="system-ui"/>
              </a:rPr>
              <a:t>“Remember the Sabbath day by keeping it holy. </a:t>
            </a:r>
            <a:r>
              <a:rPr lang="en-US" sz="3200" b="1" i="0" baseline="30000" dirty="0">
                <a:effectLst/>
                <a:latin typeface="system-ui"/>
              </a:rPr>
              <a:t>9 </a:t>
            </a:r>
            <a:r>
              <a:rPr lang="en-US" sz="3200" b="0" i="0" dirty="0">
                <a:effectLst/>
                <a:latin typeface="system-ui"/>
              </a:rPr>
              <a:t>Six days you shall labor and do all your work, </a:t>
            </a:r>
            <a:r>
              <a:rPr lang="en-US" sz="3200" b="1" i="0" baseline="30000" dirty="0">
                <a:effectLst/>
                <a:latin typeface="system-ui"/>
              </a:rPr>
              <a:t>10 </a:t>
            </a:r>
            <a:r>
              <a:rPr lang="en-US" sz="3200" b="0" i="0" dirty="0">
                <a:effectLst/>
                <a:latin typeface="system-ui"/>
              </a:rPr>
              <a:t>but the seventh day is a sabbath to the </a:t>
            </a:r>
            <a:r>
              <a:rPr lang="en-US" sz="3200" b="0" i="0" cap="small" dirty="0">
                <a:effectLst/>
                <a:latin typeface="system-ui"/>
              </a:rPr>
              <a:t>Lord</a:t>
            </a:r>
            <a:r>
              <a:rPr lang="en-US" sz="3200" b="0" i="0" dirty="0">
                <a:effectLst/>
                <a:latin typeface="system-ui"/>
              </a:rPr>
              <a:t> your God. On it you shall not do any work, neither you, nor your son or daughter, nor your male or female servant, nor your animals, nor any foreigner residing in your towns. </a:t>
            </a:r>
            <a:r>
              <a:rPr lang="en-US" sz="3200" b="1" i="0" baseline="30000" dirty="0">
                <a:effectLst/>
                <a:latin typeface="system-ui"/>
              </a:rPr>
              <a:t>11 </a:t>
            </a:r>
            <a:r>
              <a:rPr lang="en-US" sz="3200" b="0" i="0" dirty="0">
                <a:effectLst/>
                <a:latin typeface="system-ui"/>
              </a:rPr>
              <a:t>For in six days the </a:t>
            </a:r>
            <a:r>
              <a:rPr lang="en-US" sz="3200" b="0" i="0" cap="small" dirty="0">
                <a:effectLst/>
                <a:latin typeface="system-ui"/>
              </a:rPr>
              <a:t>Lord</a:t>
            </a:r>
            <a:r>
              <a:rPr lang="en-US" sz="3200" b="0" i="0" dirty="0">
                <a:effectLst/>
                <a:latin typeface="system-ui"/>
              </a:rPr>
              <a:t> made the heavens and the earth, the sea, and all that is in them, but he rested on the seventh day. Therefore the </a:t>
            </a:r>
            <a:r>
              <a:rPr lang="en-US" sz="3200" b="0" i="0" cap="small" dirty="0">
                <a:effectLst/>
                <a:latin typeface="system-ui"/>
              </a:rPr>
              <a:t>Lord</a:t>
            </a:r>
            <a:r>
              <a:rPr lang="en-US" sz="3200" b="0" i="0" dirty="0">
                <a:effectLst/>
                <a:latin typeface="system-ui"/>
              </a:rPr>
              <a:t> blessed the Sabbath day and made it holy.</a:t>
            </a:r>
          </a:p>
        </p:txBody>
      </p:sp>
    </p:spTree>
    <p:extLst>
      <p:ext uri="{BB962C8B-B14F-4D97-AF65-F5344CB8AC3E}">
        <p14:creationId xmlns:p14="http://schemas.microsoft.com/office/powerpoint/2010/main" val="1328218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7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585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5819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D763BD-8136-737D-90E1-8E4F74D7BC3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9105E49-1D4F-9EAB-0363-1643D4DF7348}"/>
              </a:ext>
            </a:extLst>
          </p:cNvPr>
          <p:cNvSpPr txBox="1"/>
          <p:nvPr/>
        </p:nvSpPr>
        <p:spPr>
          <a:xfrm>
            <a:off x="580104" y="600218"/>
            <a:ext cx="10874477" cy="3046988"/>
          </a:xfrm>
          <a:prstGeom prst="rect">
            <a:avLst/>
          </a:prstGeom>
          <a:noFill/>
        </p:spPr>
        <p:txBody>
          <a:bodyPr wrap="square">
            <a:spAutoFit/>
          </a:bodyPr>
          <a:lstStyle/>
          <a:p>
            <a:pPr algn="ctr"/>
            <a:r>
              <a:rPr lang="en-US" sz="4800" b="0" i="0" dirty="0">
                <a:effectLst/>
                <a:latin typeface="Graphik Web"/>
              </a:rPr>
              <a:t>Why would we </a:t>
            </a:r>
            <a:r>
              <a:rPr lang="en-US" sz="4800" b="0" i="0" u="sng" dirty="0">
                <a:effectLst/>
                <a:latin typeface="Graphik Web"/>
              </a:rPr>
              <a:t>keep the commandment </a:t>
            </a:r>
            <a:r>
              <a:rPr lang="en-US" sz="4800" b="0" i="0" dirty="0">
                <a:effectLst/>
                <a:latin typeface="Graphik Web"/>
              </a:rPr>
              <a:t>to “remember the Sabbath” if we don’t have to </a:t>
            </a:r>
            <a:r>
              <a:rPr lang="en-US" sz="4800" b="0" i="0" u="sng" dirty="0">
                <a:effectLst/>
                <a:latin typeface="Graphik Web"/>
              </a:rPr>
              <a:t>live by some of the other laws </a:t>
            </a:r>
            <a:r>
              <a:rPr lang="en-US" sz="4800" b="0" i="0" dirty="0">
                <a:effectLst/>
                <a:latin typeface="Graphik Web"/>
              </a:rPr>
              <a:t>in the Bible</a:t>
            </a:r>
            <a:endParaRPr lang="en-US" sz="4800" dirty="0"/>
          </a:p>
        </p:txBody>
      </p:sp>
      <p:sp>
        <p:nvSpPr>
          <p:cNvPr id="5" name="TextBox 4">
            <a:extLst>
              <a:ext uri="{FF2B5EF4-FFF2-40B4-BE49-F238E27FC236}">
                <a16:creationId xmlns:a16="http://schemas.microsoft.com/office/drawing/2014/main" id="{01627296-A2BE-6294-EE72-4325F03D8DB5}"/>
              </a:ext>
            </a:extLst>
          </p:cNvPr>
          <p:cNvSpPr txBox="1"/>
          <p:nvPr/>
        </p:nvSpPr>
        <p:spPr>
          <a:xfrm>
            <a:off x="1179871" y="4170177"/>
            <a:ext cx="10628671" cy="1754326"/>
          </a:xfrm>
          <a:prstGeom prst="rect">
            <a:avLst/>
          </a:prstGeom>
          <a:noFill/>
        </p:spPr>
        <p:txBody>
          <a:bodyPr wrap="square">
            <a:spAutoFit/>
          </a:bodyPr>
          <a:lstStyle/>
          <a:p>
            <a:pPr algn="ctr"/>
            <a:r>
              <a:rPr lang="en-US" sz="3600" dirty="0">
                <a:latin typeface="Graphik Web"/>
              </a:rPr>
              <a:t>A</a:t>
            </a:r>
            <a:r>
              <a:rPr lang="en-US" sz="3600" b="0" i="0" dirty="0">
                <a:effectLst/>
                <a:latin typeface="Graphik Web"/>
              </a:rPr>
              <a:t> pattern of resting on the seventh day was established by God (</a:t>
            </a:r>
            <a:r>
              <a:rPr lang="en-US" sz="3600" b="0" i="0" u="sng" dirty="0">
                <a:effectLst/>
                <a:latin typeface="Graphik Web"/>
                <a:hlinkClick r:id="rId2">
                  <a:extLst>
                    <a:ext uri="{A12FA001-AC4F-418D-AE19-62706E023703}">
                      <ahyp:hlinkClr xmlns:ahyp="http://schemas.microsoft.com/office/drawing/2018/hyperlinkcolor" val="tx"/>
                    </a:ext>
                  </a:extLst>
                </a:hlinkClick>
              </a:rPr>
              <a:t>Gen. 2:2-3</a:t>
            </a:r>
            <a:r>
              <a:rPr lang="en-US" sz="3600" b="0" i="0" dirty="0">
                <a:effectLst/>
                <a:latin typeface="Graphik Web"/>
              </a:rPr>
              <a:t>). We call this seventh-day rest Sabbath.</a:t>
            </a:r>
            <a:endParaRPr lang="en-US" sz="3600" dirty="0"/>
          </a:p>
        </p:txBody>
      </p:sp>
    </p:spTree>
    <p:extLst>
      <p:ext uri="{BB962C8B-B14F-4D97-AF65-F5344CB8AC3E}">
        <p14:creationId xmlns:p14="http://schemas.microsoft.com/office/powerpoint/2010/main" val="2805807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BF5A7-71F3-C45F-689A-F37CA7513FC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AA1716F-07D8-0AFF-9508-9F5BE2DFB571}"/>
              </a:ext>
            </a:extLst>
          </p:cNvPr>
          <p:cNvSpPr txBox="1"/>
          <p:nvPr/>
        </p:nvSpPr>
        <p:spPr>
          <a:xfrm>
            <a:off x="785297" y="512780"/>
            <a:ext cx="10382865" cy="4401205"/>
          </a:xfrm>
          <a:prstGeom prst="rect">
            <a:avLst/>
          </a:prstGeom>
          <a:noFill/>
        </p:spPr>
        <p:txBody>
          <a:bodyPr wrap="square">
            <a:spAutoFit/>
          </a:bodyPr>
          <a:lstStyle/>
          <a:p>
            <a:pPr algn="ctr">
              <a:buNone/>
            </a:pPr>
            <a:r>
              <a:rPr lang="en-US" sz="4000" b="0" i="0" dirty="0">
                <a:solidFill>
                  <a:srgbClr val="000000"/>
                </a:solidFill>
                <a:effectLst/>
                <a:latin typeface="system-ui"/>
              </a:rPr>
              <a:t>Genesis 2:2-3</a:t>
            </a:r>
          </a:p>
          <a:p>
            <a:pPr algn="ctr">
              <a:buNone/>
            </a:pPr>
            <a:r>
              <a:rPr lang="en-US" sz="4000" b="1" i="0" baseline="30000" dirty="0">
                <a:solidFill>
                  <a:srgbClr val="000000"/>
                </a:solidFill>
                <a:effectLst/>
                <a:latin typeface="system-ui"/>
              </a:rPr>
              <a:t>2 </a:t>
            </a:r>
            <a:r>
              <a:rPr lang="en-US" sz="4000" b="0" i="0" dirty="0">
                <a:solidFill>
                  <a:srgbClr val="000000"/>
                </a:solidFill>
                <a:effectLst/>
                <a:latin typeface="system-ui"/>
              </a:rPr>
              <a:t>By the seventh day God had finished the work he had been doing; so on the seventh day he rested from all his work. </a:t>
            </a:r>
            <a:r>
              <a:rPr lang="en-US" sz="4000" b="1" i="0" baseline="30000" dirty="0">
                <a:solidFill>
                  <a:srgbClr val="000000"/>
                </a:solidFill>
                <a:effectLst/>
                <a:latin typeface="system-ui"/>
              </a:rPr>
              <a:t>3 </a:t>
            </a:r>
            <a:r>
              <a:rPr lang="en-US" sz="4000" b="0" i="0" dirty="0">
                <a:solidFill>
                  <a:srgbClr val="000000"/>
                </a:solidFill>
                <a:effectLst/>
                <a:latin typeface="system-ui"/>
              </a:rPr>
              <a:t>Then God blessed the seventh day and made it holy, because on it he rested from all the work of creating that he had done.</a:t>
            </a:r>
          </a:p>
        </p:txBody>
      </p:sp>
    </p:spTree>
    <p:extLst>
      <p:ext uri="{BB962C8B-B14F-4D97-AF65-F5344CB8AC3E}">
        <p14:creationId xmlns:p14="http://schemas.microsoft.com/office/powerpoint/2010/main" val="1709961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89A514-5C81-A07D-D21A-D3BC8BDDEBA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CC1983F-E89E-211F-54C6-A1E757108BC5}"/>
              </a:ext>
            </a:extLst>
          </p:cNvPr>
          <p:cNvSpPr txBox="1"/>
          <p:nvPr/>
        </p:nvSpPr>
        <p:spPr>
          <a:xfrm>
            <a:off x="152399" y="257669"/>
            <a:ext cx="11887201" cy="646331"/>
          </a:xfrm>
          <a:prstGeom prst="rect">
            <a:avLst/>
          </a:prstGeom>
          <a:noFill/>
        </p:spPr>
        <p:txBody>
          <a:bodyPr wrap="square">
            <a:spAutoFit/>
          </a:bodyPr>
          <a:lstStyle/>
          <a:p>
            <a:pPr algn="ctr"/>
            <a:r>
              <a:rPr lang="en-US" sz="3600" b="0" i="0" dirty="0">
                <a:effectLst/>
                <a:latin typeface="Graphik Web"/>
              </a:rPr>
              <a:t>There are two main Hebrew words used for rest in the Bible. </a:t>
            </a:r>
          </a:p>
        </p:txBody>
      </p:sp>
      <p:sp>
        <p:nvSpPr>
          <p:cNvPr id="5" name="TextBox 4">
            <a:extLst>
              <a:ext uri="{FF2B5EF4-FFF2-40B4-BE49-F238E27FC236}">
                <a16:creationId xmlns:a16="http://schemas.microsoft.com/office/drawing/2014/main" id="{D998C35D-D677-A210-B2E2-ED18617EE3B4}"/>
              </a:ext>
            </a:extLst>
          </p:cNvPr>
          <p:cNvSpPr txBox="1"/>
          <p:nvPr/>
        </p:nvSpPr>
        <p:spPr>
          <a:xfrm>
            <a:off x="1179871" y="4199674"/>
            <a:ext cx="9684774" cy="1754326"/>
          </a:xfrm>
          <a:prstGeom prst="rect">
            <a:avLst/>
          </a:prstGeom>
          <a:noFill/>
        </p:spPr>
        <p:txBody>
          <a:bodyPr wrap="square">
            <a:spAutoFit/>
          </a:bodyPr>
          <a:lstStyle/>
          <a:p>
            <a:r>
              <a:rPr lang="en-US" sz="3600" b="0" i="0" dirty="0">
                <a:solidFill>
                  <a:srgbClr val="1B1B1B"/>
                </a:solidFill>
                <a:effectLst/>
                <a:latin typeface="Graphik Web"/>
              </a:rPr>
              <a:t>The other main Hebrew word for rest used in the Hebrew Scriptures is </a:t>
            </a:r>
            <a:r>
              <a:rPr lang="en-US" sz="3600" b="0" i="1" u="sng" dirty="0" err="1">
                <a:solidFill>
                  <a:srgbClr val="1B1B1B"/>
                </a:solidFill>
                <a:effectLst/>
                <a:latin typeface="Graphik Web"/>
              </a:rPr>
              <a:t>nuakh</a:t>
            </a:r>
            <a:r>
              <a:rPr lang="en-US" sz="3600" b="0" i="0" dirty="0">
                <a:solidFill>
                  <a:srgbClr val="1B1B1B"/>
                </a:solidFill>
                <a:effectLst/>
                <a:latin typeface="Graphik Web"/>
              </a:rPr>
              <a:t>. This means to “</a:t>
            </a:r>
            <a:r>
              <a:rPr lang="en-US" sz="3600" b="0" i="0" u="sng" dirty="0">
                <a:solidFill>
                  <a:srgbClr val="1B1B1B"/>
                </a:solidFill>
                <a:effectLst/>
                <a:latin typeface="Graphik Web"/>
              </a:rPr>
              <a:t>dwell</a:t>
            </a:r>
            <a:r>
              <a:rPr lang="en-US" sz="3600" b="0" i="0" dirty="0">
                <a:solidFill>
                  <a:srgbClr val="1B1B1B"/>
                </a:solidFill>
                <a:effectLst/>
                <a:latin typeface="Graphik Web"/>
              </a:rPr>
              <a:t>” or “</a:t>
            </a:r>
            <a:r>
              <a:rPr lang="en-US" sz="3600" b="0" i="0" u="sng" dirty="0">
                <a:solidFill>
                  <a:srgbClr val="1B1B1B"/>
                </a:solidFill>
                <a:effectLst/>
                <a:latin typeface="Graphik Web"/>
              </a:rPr>
              <a:t>settle</a:t>
            </a:r>
            <a:r>
              <a:rPr lang="en-US" sz="3600" b="0" i="0" dirty="0">
                <a:solidFill>
                  <a:srgbClr val="1B1B1B"/>
                </a:solidFill>
                <a:effectLst/>
                <a:latin typeface="Graphik Web"/>
              </a:rPr>
              <a:t>.”</a:t>
            </a:r>
            <a:endParaRPr lang="en-US" sz="3600" dirty="0"/>
          </a:p>
        </p:txBody>
      </p:sp>
      <p:sp>
        <p:nvSpPr>
          <p:cNvPr id="7" name="TextBox 6">
            <a:extLst>
              <a:ext uri="{FF2B5EF4-FFF2-40B4-BE49-F238E27FC236}">
                <a16:creationId xmlns:a16="http://schemas.microsoft.com/office/drawing/2014/main" id="{82061F3A-2902-79B8-8C53-9E2BC3A9D751}"/>
              </a:ext>
            </a:extLst>
          </p:cNvPr>
          <p:cNvSpPr txBox="1"/>
          <p:nvPr/>
        </p:nvSpPr>
        <p:spPr>
          <a:xfrm>
            <a:off x="757084" y="1337352"/>
            <a:ext cx="10471355" cy="1754326"/>
          </a:xfrm>
          <a:prstGeom prst="rect">
            <a:avLst/>
          </a:prstGeom>
          <a:noFill/>
        </p:spPr>
        <p:txBody>
          <a:bodyPr wrap="square">
            <a:spAutoFit/>
          </a:bodyPr>
          <a:lstStyle/>
          <a:p>
            <a:pPr algn="ctr"/>
            <a:r>
              <a:rPr lang="en-US" sz="3600" b="0" i="0" dirty="0">
                <a:effectLst/>
                <a:latin typeface="Graphik Web"/>
              </a:rPr>
              <a:t>The first is </a:t>
            </a:r>
            <a:r>
              <a:rPr lang="en-US" sz="3600" b="0" i="1" u="sng" dirty="0">
                <a:effectLst/>
                <a:latin typeface="Graphik Web"/>
              </a:rPr>
              <a:t>shabbat</a:t>
            </a:r>
            <a:r>
              <a:rPr lang="en-US" sz="3600" b="0" i="0" u="sng" dirty="0">
                <a:effectLst/>
                <a:latin typeface="Graphik Web"/>
              </a:rPr>
              <a:t>,</a:t>
            </a:r>
            <a:r>
              <a:rPr lang="en-US" sz="3600" b="0" i="0" dirty="0">
                <a:effectLst/>
                <a:latin typeface="Graphik Web"/>
              </a:rPr>
              <a:t> which gets partially translated into the English word “</a:t>
            </a:r>
            <a:r>
              <a:rPr lang="en-US" sz="3600" b="0" i="0" u="sng" dirty="0">
                <a:effectLst/>
                <a:latin typeface="Graphik Web"/>
              </a:rPr>
              <a:t>sabbath</a:t>
            </a:r>
            <a:r>
              <a:rPr lang="en-US" sz="3600" b="0" i="0" dirty="0">
                <a:effectLst/>
                <a:latin typeface="Graphik Web"/>
              </a:rPr>
              <a:t>.” So what is </a:t>
            </a:r>
            <a:r>
              <a:rPr lang="en-US" sz="3600" b="0" i="1" dirty="0">
                <a:effectLst/>
                <a:latin typeface="Graphik Web"/>
              </a:rPr>
              <a:t>shabbat</a:t>
            </a:r>
            <a:r>
              <a:rPr lang="en-US" sz="3600" b="0" i="0" dirty="0">
                <a:effectLst/>
                <a:latin typeface="Graphik Web"/>
              </a:rPr>
              <a:t>? This word simply means to </a:t>
            </a:r>
            <a:r>
              <a:rPr lang="en-US" sz="3600" b="0" i="0" u="sng" dirty="0">
                <a:effectLst/>
                <a:latin typeface="Graphik Web"/>
              </a:rPr>
              <a:t>stop working</a:t>
            </a:r>
            <a:r>
              <a:rPr lang="en-US" sz="3600" b="0" i="0" dirty="0">
                <a:effectLst/>
                <a:latin typeface="Graphik Web"/>
              </a:rPr>
              <a:t>. </a:t>
            </a:r>
            <a:endParaRPr lang="en-US" sz="3600" dirty="0"/>
          </a:p>
        </p:txBody>
      </p:sp>
    </p:spTree>
    <p:extLst>
      <p:ext uri="{BB962C8B-B14F-4D97-AF65-F5344CB8AC3E}">
        <p14:creationId xmlns:p14="http://schemas.microsoft.com/office/powerpoint/2010/main" val="3327820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76337-0367-3E46-0BB8-7E065FB37B1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A08B740-545F-BCBB-5480-BA9BD8E087DE}"/>
              </a:ext>
            </a:extLst>
          </p:cNvPr>
          <p:cNvSpPr txBox="1"/>
          <p:nvPr/>
        </p:nvSpPr>
        <p:spPr>
          <a:xfrm>
            <a:off x="73614" y="139750"/>
            <a:ext cx="11798709" cy="1077218"/>
          </a:xfrm>
          <a:prstGeom prst="rect">
            <a:avLst/>
          </a:prstGeom>
          <a:noFill/>
        </p:spPr>
        <p:txBody>
          <a:bodyPr wrap="square">
            <a:spAutoFit/>
          </a:bodyPr>
          <a:lstStyle/>
          <a:p>
            <a:pPr algn="ctr">
              <a:buNone/>
            </a:pPr>
            <a:r>
              <a:rPr lang="en-US" sz="3200" b="0" i="0" dirty="0">
                <a:solidFill>
                  <a:srgbClr val="1B1B1B"/>
                </a:solidFill>
                <a:effectLst/>
                <a:latin typeface="Graphik Web"/>
              </a:rPr>
              <a:t>Sabbath is not a </a:t>
            </a:r>
            <a:r>
              <a:rPr lang="en-US" sz="3200" b="0" i="0" u="sng" dirty="0">
                <a:solidFill>
                  <a:srgbClr val="1B1B1B"/>
                </a:solidFill>
                <a:effectLst/>
                <a:latin typeface="Graphik Web"/>
              </a:rPr>
              <a:t>commandment</a:t>
            </a:r>
            <a:r>
              <a:rPr lang="en-US" sz="3200" b="0" i="0" dirty="0">
                <a:solidFill>
                  <a:srgbClr val="1B1B1B"/>
                </a:solidFill>
                <a:effectLst/>
                <a:latin typeface="Graphik Web"/>
              </a:rPr>
              <a:t> we are bound to; it’s a promise we’re </a:t>
            </a:r>
            <a:r>
              <a:rPr lang="en-US" sz="3200" b="0" i="0" u="sng" dirty="0">
                <a:solidFill>
                  <a:srgbClr val="1B1B1B"/>
                </a:solidFill>
                <a:effectLst/>
                <a:latin typeface="Graphik Web"/>
              </a:rPr>
              <a:t>invited to enjoy.</a:t>
            </a:r>
          </a:p>
        </p:txBody>
      </p:sp>
      <p:sp>
        <p:nvSpPr>
          <p:cNvPr id="5" name="TextBox 4">
            <a:extLst>
              <a:ext uri="{FF2B5EF4-FFF2-40B4-BE49-F238E27FC236}">
                <a16:creationId xmlns:a16="http://schemas.microsoft.com/office/drawing/2014/main" id="{2DE602A5-EBEE-0479-4FC1-213053D35C3F}"/>
              </a:ext>
            </a:extLst>
          </p:cNvPr>
          <p:cNvSpPr txBox="1"/>
          <p:nvPr/>
        </p:nvSpPr>
        <p:spPr>
          <a:xfrm>
            <a:off x="807270" y="4563815"/>
            <a:ext cx="10977588" cy="1077218"/>
          </a:xfrm>
          <a:prstGeom prst="rect">
            <a:avLst/>
          </a:prstGeom>
          <a:noFill/>
        </p:spPr>
        <p:txBody>
          <a:bodyPr wrap="square">
            <a:spAutoFit/>
          </a:bodyPr>
          <a:lstStyle/>
          <a:p>
            <a:pPr algn="ctr"/>
            <a:r>
              <a:rPr lang="en-US" sz="3200" b="0" i="0" dirty="0">
                <a:solidFill>
                  <a:srgbClr val="1B1B1B"/>
                </a:solidFill>
                <a:effectLst/>
                <a:latin typeface="Graphik Web"/>
              </a:rPr>
              <a:t>When we practice this </a:t>
            </a:r>
            <a:r>
              <a:rPr lang="en-US" sz="3200" b="0" i="0" u="sng" dirty="0">
                <a:solidFill>
                  <a:srgbClr val="1B1B1B"/>
                </a:solidFill>
                <a:effectLst/>
                <a:latin typeface="Graphik Web"/>
              </a:rPr>
              <a:t>purposeful pause,</a:t>
            </a:r>
            <a:r>
              <a:rPr lang="en-US" sz="3200" b="0" i="0" dirty="0">
                <a:solidFill>
                  <a:srgbClr val="1B1B1B"/>
                </a:solidFill>
                <a:effectLst/>
                <a:latin typeface="Graphik Web"/>
              </a:rPr>
              <a:t> we make room for God to take up </a:t>
            </a:r>
            <a:r>
              <a:rPr lang="en-US" sz="3200" b="0" i="0" u="sng" dirty="0">
                <a:solidFill>
                  <a:srgbClr val="1B1B1B"/>
                </a:solidFill>
                <a:effectLst/>
                <a:latin typeface="Graphik Web"/>
              </a:rPr>
              <a:t>residence in our individual lives </a:t>
            </a:r>
            <a:r>
              <a:rPr lang="en-US" sz="3200" b="0" i="0" dirty="0">
                <a:solidFill>
                  <a:srgbClr val="1B1B1B"/>
                </a:solidFill>
                <a:effectLst/>
                <a:latin typeface="Graphik Web"/>
              </a:rPr>
              <a:t>and </a:t>
            </a:r>
            <a:r>
              <a:rPr lang="en-US" sz="3200" b="0" i="0" u="sng" dirty="0">
                <a:solidFill>
                  <a:srgbClr val="1B1B1B"/>
                </a:solidFill>
                <a:effectLst/>
                <a:latin typeface="Graphik Web"/>
              </a:rPr>
              <a:t>communities.</a:t>
            </a:r>
            <a:r>
              <a:rPr lang="en-US" sz="3200" b="0" i="0" dirty="0">
                <a:solidFill>
                  <a:srgbClr val="1B1B1B"/>
                </a:solidFill>
                <a:effectLst/>
                <a:latin typeface="Graphik Web"/>
              </a:rPr>
              <a:t> </a:t>
            </a:r>
            <a:endParaRPr lang="en-US" sz="3200" dirty="0"/>
          </a:p>
        </p:txBody>
      </p:sp>
      <p:sp>
        <p:nvSpPr>
          <p:cNvPr id="4" name="TextBox 3">
            <a:extLst>
              <a:ext uri="{FF2B5EF4-FFF2-40B4-BE49-F238E27FC236}">
                <a16:creationId xmlns:a16="http://schemas.microsoft.com/office/drawing/2014/main" id="{43531843-07BF-42C1-2311-87A077CEA478}"/>
              </a:ext>
            </a:extLst>
          </p:cNvPr>
          <p:cNvSpPr txBox="1"/>
          <p:nvPr/>
        </p:nvSpPr>
        <p:spPr>
          <a:xfrm>
            <a:off x="73614" y="1274564"/>
            <a:ext cx="11798709" cy="1077218"/>
          </a:xfrm>
          <a:prstGeom prst="rect">
            <a:avLst/>
          </a:prstGeom>
          <a:noFill/>
        </p:spPr>
        <p:txBody>
          <a:bodyPr wrap="square">
            <a:spAutoFit/>
          </a:bodyPr>
          <a:lstStyle/>
          <a:p>
            <a:pPr algn="ctr"/>
            <a:r>
              <a:rPr lang="en-US" sz="3200" b="0" i="0" dirty="0">
                <a:solidFill>
                  <a:srgbClr val="1B1B1B"/>
                </a:solidFill>
                <a:effectLst/>
                <a:latin typeface="Graphik Web"/>
              </a:rPr>
              <a:t>Sabbath rest is an </a:t>
            </a:r>
            <a:r>
              <a:rPr lang="en-US" sz="3200" b="0" i="0" u="sng" dirty="0">
                <a:solidFill>
                  <a:srgbClr val="1B1B1B"/>
                </a:solidFill>
                <a:effectLst/>
                <a:latin typeface="Graphik Web"/>
              </a:rPr>
              <a:t>invitation to practice for eternity </a:t>
            </a:r>
            <a:r>
              <a:rPr lang="en-US" sz="3200" b="0" i="0" dirty="0">
                <a:solidFill>
                  <a:srgbClr val="1B1B1B"/>
                </a:solidFill>
                <a:effectLst/>
                <a:latin typeface="Graphik Web"/>
              </a:rPr>
              <a:t>in God’s presence.. </a:t>
            </a:r>
          </a:p>
        </p:txBody>
      </p:sp>
      <p:sp>
        <p:nvSpPr>
          <p:cNvPr id="7" name="TextBox 6">
            <a:extLst>
              <a:ext uri="{FF2B5EF4-FFF2-40B4-BE49-F238E27FC236}">
                <a16:creationId xmlns:a16="http://schemas.microsoft.com/office/drawing/2014/main" id="{CCBB8CF4-E779-C47E-709A-AF5ED0535CEB}"/>
              </a:ext>
            </a:extLst>
          </p:cNvPr>
          <p:cNvSpPr txBox="1"/>
          <p:nvPr/>
        </p:nvSpPr>
        <p:spPr>
          <a:xfrm>
            <a:off x="530299" y="2644170"/>
            <a:ext cx="10885335" cy="1569660"/>
          </a:xfrm>
          <a:prstGeom prst="rect">
            <a:avLst/>
          </a:prstGeom>
          <a:noFill/>
        </p:spPr>
        <p:txBody>
          <a:bodyPr wrap="square">
            <a:spAutoFit/>
          </a:bodyPr>
          <a:lstStyle/>
          <a:p>
            <a:pPr algn="ctr"/>
            <a:r>
              <a:rPr lang="en-US" sz="3200" b="0" i="0" dirty="0">
                <a:solidFill>
                  <a:srgbClr val="1B1B1B"/>
                </a:solidFill>
                <a:effectLst/>
                <a:latin typeface="Graphik Web"/>
              </a:rPr>
              <a:t>It is an act of regular and intentional trust of God’s rule on Earth. We </a:t>
            </a:r>
            <a:r>
              <a:rPr lang="en-US" sz="3200" b="0" i="1" dirty="0">
                <a:solidFill>
                  <a:srgbClr val="1B1B1B"/>
                </a:solidFill>
                <a:effectLst/>
                <a:latin typeface="Graphik Web"/>
              </a:rPr>
              <a:t>shabbat</a:t>
            </a:r>
            <a:r>
              <a:rPr lang="en-US" sz="3200" b="0" i="0" dirty="0">
                <a:solidFill>
                  <a:srgbClr val="1B1B1B"/>
                </a:solidFill>
                <a:effectLst/>
                <a:latin typeface="Graphik Web"/>
              </a:rPr>
              <a:t> in order to </a:t>
            </a:r>
            <a:r>
              <a:rPr lang="en-US" sz="3200" b="0" i="1" dirty="0" err="1">
                <a:solidFill>
                  <a:srgbClr val="1B1B1B"/>
                </a:solidFill>
                <a:effectLst/>
                <a:latin typeface="Graphik Web"/>
              </a:rPr>
              <a:t>nuakh</a:t>
            </a:r>
            <a:r>
              <a:rPr lang="en-US" sz="3200" b="0" i="0" dirty="0">
                <a:solidFill>
                  <a:srgbClr val="1B1B1B"/>
                </a:solidFill>
                <a:effectLst/>
                <a:latin typeface="Graphik Web"/>
              </a:rPr>
              <a:t>—when we stop working, we can truly rest in God’s presence</a:t>
            </a:r>
            <a:endParaRPr lang="en-US" sz="3200" dirty="0"/>
          </a:p>
        </p:txBody>
      </p:sp>
    </p:spTree>
    <p:extLst>
      <p:ext uri="{BB962C8B-B14F-4D97-AF65-F5344CB8AC3E}">
        <p14:creationId xmlns:p14="http://schemas.microsoft.com/office/powerpoint/2010/main" val="1138051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AF1EE6-BC90-B64B-98D9-9DDFF64E171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4B19FA2-30F8-054C-49A8-3C4A73F419E7}"/>
              </a:ext>
            </a:extLst>
          </p:cNvPr>
          <p:cNvSpPr txBox="1"/>
          <p:nvPr/>
        </p:nvSpPr>
        <p:spPr>
          <a:xfrm>
            <a:off x="452285" y="1110649"/>
            <a:ext cx="10943302" cy="1446550"/>
          </a:xfrm>
          <a:prstGeom prst="rect">
            <a:avLst/>
          </a:prstGeom>
          <a:noFill/>
        </p:spPr>
        <p:txBody>
          <a:bodyPr wrap="square">
            <a:spAutoFit/>
          </a:bodyPr>
          <a:lstStyle/>
          <a:p>
            <a:pPr algn="ctr"/>
            <a:r>
              <a:rPr lang="en-US" sz="4400" b="0" i="0" dirty="0">
                <a:effectLst/>
                <a:latin typeface="Open Sans" panose="020B0606030504020204" pitchFamily="34" charset="0"/>
              </a:rPr>
              <a:t>Why not just simply say, “observe the Sabbath and keep it holy”? </a:t>
            </a:r>
            <a:endParaRPr lang="en-US" sz="4400" dirty="0"/>
          </a:p>
        </p:txBody>
      </p:sp>
      <p:sp>
        <p:nvSpPr>
          <p:cNvPr id="3" name="TextBox 2">
            <a:extLst>
              <a:ext uri="{FF2B5EF4-FFF2-40B4-BE49-F238E27FC236}">
                <a16:creationId xmlns:a16="http://schemas.microsoft.com/office/drawing/2014/main" id="{6FA564F1-DC5E-D4EF-43E2-4DEA62B56E8A}"/>
              </a:ext>
            </a:extLst>
          </p:cNvPr>
          <p:cNvSpPr txBox="1"/>
          <p:nvPr/>
        </p:nvSpPr>
        <p:spPr>
          <a:xfrm>
            <a:off x="723567" y="3429000"/>
            <a:ext cx="11004605" cy="1754326"/>
          </a:xfrm>
          <a:prstGeom prst="rect">
            <a:avLst/>
          </a:prstGeom>
          <a:noFill/>
        </p:spPr>
        <p:txBody>
          <a:bodyPr wrap="square">
            <a:spAutoFit/>
          </a:bodyPr>
          <a:lstStyle/>
          <a:p>
            <a:pPr algn="ctr"/>
            <a:r>
              <a:rPr lang="en-US" sz="3600" b="0" i="0" dirty="0">
                <a:effectLst/>
                <a:latin typeface="Open Sans" panose="020B0606030504020204" pitchFamily="34" charset="0"/>
              </a:rPr>
              <a:t>Why else would He tell us that we need to “remember.” And being that we’re to remember, what is then that we need to remember? </a:t>
            </a:r>
            <a:endParaRPr lang="en-US" sz="3600" dirty="0"/>
          </a:p>
        </p:txBody>
      </p:sp>
    </p:spTree>
    <p:extLst>
      <p:ext uri="{BB962C8B-B14F-4D97-AF65-F5344CB8AC3E}">
        <p14:creationId xmlns:p14="http://schemas.microsoft.com/office/powerpoint/2010/main" val="2954233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C783D6-249D-9ECF-4598-80F3E307B8A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5910413-C884-83DA-DD23-7429D9A7C27C}"/>
              </a:ext>
            </a:extLst>
          </p:cNvPr>
          <p:cNvSpPr txBox="1"/>
          <p:nvPr/>
        </p:nvSpPr>
        <p:spPr>
          <a:xfrm>
            <a:off x="786581" y="818251"/>
            <a:ext cx="10618837" cy="1938992"/>
          </a:xfrm>
          <a:prstGeom prst="rect">
            <a:avLst/>
          </a:prstGeom>
          <a:noFill/>
        </p:spPr>
        <p:txBody>
          <a:bodyPr wrap="square">
            <a:spAutoFit/>
          </a:bodyPr>
          <a:lstStyle/>
          <a:p>
            <a:pPr algn="ctr"/>
            <a:r>
              <a:rPr lang="en-US" sz="4000" b="0" i="0" dirty="0">
                <a:effectLst/>
                <a:latin typeface="Open Sans" panose="020B0606030504020204" pitchFamily="34" charset="0"/>
              </a:rPr>
              <a:t>The Greek Old Testament uses the verb </a:t>
            </a:r>
            <a:r>
              <a:rPr lang="en-US" sz="4000" b="0" i="0" u="sng" dirty="0" err="1">
                <a:effectLst/>
                <a:latin typeface="Open Sans" panose="020B0606030504020204" pitchFamily="34" charset="0"/>
              </a:rPr>
              <a:t>mim-né̄s-kō</a:t>
            </a:r>
            <a:r>
              <a:rPr lang="en-US" sz="4000" b="0" i="0" u="sng" dirty="0">
                <a:effectLst/>
                <a:latin typeface="Open Sans" panose="020B0606030504020204" pitchFamily="34" charset="0"/>
              </a:rPr>
              <a:t> (meaning remember)</a:t>
            </a:r>
            <a:r>
              <a:rPr lang="en-US" sz="4000" b="0" i="0" dirty="0">
                <a:effectLst/>
                <a:latin typeface="Open Sans" panose="020B0606030504020204" pitchFamily="34" charset="0"/>
              </a:rPr>
              <a:t> </a:t>
            </a:r>
          </a:p>
          <a:p>
            <a:pPr algn="ctr"/>
            <a:r>
              <a:rPr lang="en-US" sz="4000" b="0" i="0" dirty="0">
                <a:effectLst/>
                <a:latin typeface="Open Sans" panose="020B0606030504020204" pitchFamily="34" charset="0"/>
              </a:rPr>
              <a:t>some 180 times. </a:t>
            </a:r>
            <a:endParaRPr lang="en-US" sz="4000" dirty="0"/>
          </a:p>
        </p:txBody>
      </p:sp>
      <p:sp>
        <p:nvSpPr>
          <p:cNvPr id="5" name="TextBox 4">
            <a:extLst>
              <a:ext uri="{FF2B5EF4-FFF2-40B4-BE49-F238E27FC236}">
                <a16:creationId xmlns:a16="http://schemas.microsoft.com/office/drawing/2014/main" id="{EB309FCF-115A-1D65-043A-99C71457DCBF}"/>
              </a:ext>
            </a:extLst>
          </p:cNvPr>
          <p:cNvSpPr txBox="1"/>
          <p:nvPr/>
        </p:nvSpPr>
        <p:spPr>
          <a:xfrm>
            <a:off x="620756" y="3367462"/>
            <a:ext cx="11080955" cy="2554545"/>
          </a:xfrm>
          <a:prstGeom prst="rect">
            <a:avLst/>
          </a:prstGeom>
          <a:noFill/>
        </p:spPr>
        <p:txBody>
          <a:bodyPr wrap="square">
            <a:spAutoFit/>
          </a:bodyPr>
          <a:lstStyle/>
          <a:p>
            <a:pPr algn="ctr"/>
            <a:r>
              <a:rPr lang="en-US" sz="4000" b="0" i="0" dirty="0">
                <a:effectLst/>
                <a:latin typeface="Open Sans" panose="020B0606030504020204" pitchFamily="34" charset="0"/>
              </a:rPr>
              <a:t>We need to ask: are we are to remember to do something, </a:t>
            </a:r>
            <a:r>
              <a:rPr lang="en-US" sz="4000" b="0" i="0" u="sng" dirty="0">
                <a:effectLst/>
                <a:latin typeface="Open Sans" panose="020B0606030504020204" pitchFamily="34" charset="0"/>
              </a:rPr>
              <a:t>as if it were a task</a:t>
            </a:r>
            <a:r>
              <a:rPr lang="en-US" sz="4000" b="0" i="0" dirty="0">
                <a:effectLst/>
                <a:latin typeface="Open Sans" panose="020B0606030504020204" pitchFamily="34" charset="0"/>
              </a:rPr>
              <a:t>; or rather, are we to remember as in </a:t>
            </a:r>
            <a:r>
              <a:rPr lang="en-US" sz="4000" b="0" i="0" u="sng" dirty="0">
                <a:effectLst/>
                <a:latin typeface="Open Sans" panose="020B0606030504020204" pitchFamily="34" charset="0"/>
              </a:rPr>
              <a:t>remembering one another in relationship</a:t>
            </a:r>
            <a:r>
              <a:rPr lang="en-US" sz="4000" b="0" i="0" dirty="0">
                <a:effectLst/>
                <a:latin typeface="Open Sans" panose="020B0606030504020204" pitchFamily="34" charset="0"/>
              </a:rPr>
              <a:t>? </a:t>
            </a:r>
            <a:endParaRPr lang="en-US" sz="4000" dirty="0"/>
          </a:p>
        </p:txBody>
      </p:sp>
    </p:spTree>
    <p:extLst>
      <p:ext uri="{BB962C8B-B14F-4D97-AF65-F5344CB8AC3E}">
        <p14:creationId xmlns:p14="http://schemas.microsoft.com/office/powerpoint/2010/main" val="1657254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50220-6AB4-E2A1-41A3-F4A06207D55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0E688BA-9598-F3A5-EFFB-55E3FC2A193C}"/>
              </a:ext>
            </a:extLst>
          </p:cNvPr>
          <p:cNvSpPr txBox="1"/>
          <p:nvPr/>
        </p:nvSpPr>
        <p:spPr>
          <a:xfrm>
            <a:off x="604299" y="514474"/>
            <a:ext cx="11130116" cy="1323439"/>
          </a:xfrm>
          <a:prstGeom prst="rect">
            <a:avLst/>
          </a:prstGeom>
          <a:noFill/>
        </p:spPr>
        <p:txBody>
          <a:bodyPr wrap="square">
            <a:spAutoFit/>
          </a:bodyPr>
          <a:lstStyle/>
          <a:p>
            <a:pPr algn="ctr"/>
            <a:r>
              <a:rPr lang="en-US" sz="4000" b="0" i="0" dirty="0">
                <a:solidFill>
                  <a:srgbClr val="1B1B1B"/>
                </a:solidFill>
                <a:effectLst/>
                <a:latin typeface="Graphik Web"/>
              </a:rPr>
              <a:t>The Nation  of Israel </a:t>
            </a:r>
            <a:r>
              <a:rPr lang="en-US" sz="4000" b="0" i="0" u="sng" dirty="0">
                <a:solidFill>
                  <a:srgbClr val="1B1B1B"/>
                </a:solidFill>
                <a:effectLst/>
                <a:latin typeface="Graphik Web"/>
              </a:rPr>
              <a:t>reject God’s design for rest repeatedly  </a:t>
            </a:r>
            <a:endParaRPr lang="en-US" sz="4000" u="sng" dirty="0"/>
          </a:p>
        </p:txBody>
      </p:sp>
      <p:sp>
        <p:nvSpPr>
          <p:cNvPr id="6" name="TextBox 5">
            <a:extLst>
              <a:ext uri="{FF2B5EF4-FFF2-40B4-BE49-F238E27FC236}">
                <a16:creationId xmlns:a16="http://schemas.microsoft.com/office/drawing/2014/main" id="{5C79E5B9-3CCD-B8D9-CEE9-C73A9D70FD63}"/>
              </a:ext>
            </a:extLst>
          </p:cNvPr>
          <p:cNvSpPr txBox="1"/>
          <p:nvPr/>
        </p:nvSpPr>
        <p:spPr>
          <a:xfrm>
            <a:off x="333955" y="2255020"/>
            <a:ext cx="11020508" cy="4031873"/>
          </a:xfrm>
          <a:prstGeom prst="rect">
            <a:avLst/>
          </a:prstGeom>
          <a:noFill/>
        </p:spPr>
        <p:txBody>
          <a:bodyPr wrap="square">
            <a:spAutoFit/>
          </a:bodyPr>
          <a:lstStyle/>
          <a:p>
            <a:pPr algn="ctr">
              <a:buNone/>
            </a:pPr>
            <a:r>
              <a:rPr lang="en-US" sz="3200" b="0" i="0" dirty="0">
                <a:solidFill>
                  <a:srgbClr val="000000"/>
                </a:solidFill>
                <a:effectLst/>
                <a:latin typeface="system-ui"/>
              </a:rPr>
              <a:t>Ezekiel 20:12-13</a:t>
            </a:r>
          </a:p>
          <a:p>
            <a:pPr algn="ctr">
              <a:buNone/>
            </a:pPr>
            <a:r>
              <a:rPr lang="en-US" sz="3200" b="1" i="0" baseline="30000" dirty="0">
                <a:solidFill>
                  <a:srgbClr val="000000"/>
                </a:solidFill>
                <a:effectLst/>
                <a:latin typeface="system-ui"/>
              </a:rPr>
              <a:t>12 </a:t>
            </a:r>
            <a:r>
              <a:rPr lang="en-US" sz="3200" b="0" i="0" dirty="0">
                <a:solidFill>
                  <a:srgbClr val="000000"/>
                </a:solidFill>
                <a:effectLst/>
                <a:latin typeface="system-ui"/>
              </a:rPr>
              <a:t>Also I gave them my Sabbaths as a sign between us, so they would know that I the </a:t>
            </a:r>
            <a:r>
              <a:rPr lang="en-US" sz="3200" b="0" i="0" cap="small" dirty="0">
                <a:solidFill>
                  <a:srgbClr val="000000"/>
                </a:solidFill>
                <a:effectLst/>
                <a:latin typeface="system-ui"/>
              </a:rPr>
              <a:t>Lord</a:t>
            </a:r>
            <a:r>
              <a:rPr lang="en-US" sz="3200" b="0" i="0" dirty="0">
                <a:solidFill>
                  <a:srgbClr val="000000"/>
                </a:solidFill>
                <a:effectLst/>
                <a:latin typeface="system-ui"/>
              </a:rPr>
              <a:t> made them holy.</a:t>
            </a:r>
            <a:r>
              <a:rPr lang="en-US" sz="3200" b="1" i="0" baseline="30000" dirty="0">
                <a:solidFill>
                  <a:srgbClr val="000000"/>
                </a:solidFill>
                <a:effectLst/>
                <a:latin typeface="system-ui"/>
              </a:rPr>
              <a:t>13 </a:t>
            </a:r>
            <a:r>
              <a:rPr lang="en-US" sz="3200" b="0" i="0" dirty="0">
                <a:solidFill>
                  <a:srgbClr val="000000"/>
                </a:solidFill>
                <a:effectLst/>
                <a:latin typeface="system-ui"/>
              </a:rPr>
              <a:t>“‘Yet the people of Israel rebelled against me in the wilderness. They did not follow my decrees but rejected my laws—by which the person who obeys them will live—and they utterly desecrated my Sabbaths. So I said I would pour out my wrath on them and destroy them in the wilderness.</a:t>
            </a:r>
          </a:p>
        </p:txBody>
      </p:sp>
    </p:spTree>
    <p:extLst>
      <p:ext uri="{BB962C8B-B14F-4D97-AF65-F5344CB8AC3E}">
        <p14:creationId xmlns:p14="http://schemas.microsoft.com/office/powerpoint/2010/main" val="1316095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125</TotalTime>
  <Words>1110</Words>
  <Application>Microsoft Office PowerPoint</Application>
  <PresentationFormat>Widescreen</PresentationFormat>
  <Paragraphs>39</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Aptos</vt:lpstr>
      <vt:lpstr>Aptos Display</vt:lpstr>
      <vt:lpstr>Arial</vt:lpstr>
      <vt:lpstr>Google Sans</vt:lpstr>
      <vt:lpstr>Graphik Web</vt:lpstr>
      <vt:lpstr>Open Sans</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Tubbs</dc:creator>
  <cp:lastModifiedBy>Richard Tubbs</cp:lastModifiedBy>
  <cp:revision>3</cp:revision>
  <dcterms:created xsi:type="dcterms:W3CDTF">2025-07-27T16:34:11Z</dcterms:created>
  <dcterms:modified xsi:type="dcterms:W3CDTF">2025-11-01T22:31:58Z</dcterms:modified>
</cp:coreProperties>
</file>