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0"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DE1E-FDFA-9007-6D17-F83A9EC129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9316B-5E23-C278-79F3-B7642A1AD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32DB59-A5CE-EB37-50B0-1141AF061077}"/>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5" name="Footer Placeholder 4">
            <a:extLst>
              <a:ext uri="{FF2B5EF4-FFF2-40B4-BE49-F238E27FC236}">
                <a16:creationId xmlns:a16="http://schemas.microsoft.com/office/drawing/2014/main" id="{BA4D0939-BD85-308F-C25F-2F4DF1418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C5B00-4CED-1B58-0D25-E69BB98D9A79}"/>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2495107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B228-50D8-8CCF-6D94-F7E08C9D3C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39394-91CA-845C-8077-0D84DBF17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C3615-5AA3-0DC2-1995-FC61D72E3F33}"/>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5" name="Footer Placeholder 4">
            <a:extLst>
              <a:ext uri="{FF2B5EF4-FFF2-40B4-BE49-F238E27FC236}">
                <a16:creationId xmlns:a16="http://schemas.microsoft.com/office/drawing/2014/main" id="{F4CD5230-D816-2259-F806-FC940EFD5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F80F8-23C3-62B8-0A3C-26D6E22CD221}"/>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3891835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10D19A-857F-902C-2AED-0CE68E7B45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F26763-9637-32F9-2154-CA7AF233C3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C0F3E-170B-2BCA-8EE4-432B837B654A}"/>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5" name="Footer Placeholder 4">
            <a:extLst>
              <a:ext uri="{FF2B5EF4-FFF2-40B4-BE49-F238E27FC236}">
                <a16:creationId xmlns:a16="http://schemas.microsoft.com/office/drawing/2014/main" id="{97E2601C-51C0-E06F-C726-F3D49CF13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D06D8-2572-0908-736B-0751B4E80A8D}"/>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355470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2365-D5FE-6C5E-36AA-F1F5524F0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F56FB7-EA40-3973-29EC-56D9490D7A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B7079-D65E-395F-A324-07DB7FA97674}"/>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5" name="Footer Placeholder 4">
            <a:extLst>
              <a:ext uri="{FF2B5EF4-FFF2-40B4-BE49-F238E27FC236}">
                <a16:creationId xmlns:a16="http://schemas.microsoft.com/office/drawing/2014/main" id="{3CB563B7-9F68-E0A3-0DFC-AE4F6873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73F9B-A5D5-3139-77ED-6741FFDF605A}"/>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105522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9814-73AF-D263-6B86-11BB13593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23C66C-C016-E3B6-18BE-0B392BAFE1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0BD4A0-FAE3-513F-AEEA-1C54C0701FAE}"/>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5" name="Footer Placeholder 4">
            <a:extLst>
              <a:ext uri="{FF2B5EF4-FFF2-40B4-BE49-F238E27FC236}">
                <a16:creationId xmlns:a16="http://schemas.microsoft.com/office/drawing/2014/main" id="{3986756D-E7E6-8697-D13A-64ACF403D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8A4A0-1E30-2A4E-C2B6-7EB161F5D249}"/>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2049448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79B3-F1E8-4FD3-0D0D-0374E62E0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3EF8D-88AE-8CAA-DAF4-5BF9094EA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A9BC66-6CDB-5244-8C99-BE40173220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B7AE97-7804-E356-9AEC-6633B3AD7431}"/>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6" name="Footer Placeholder 5">
            <a:extLst>
              <a:ext uri="{FF2B5EF4-FFF2-40B4-BE49-F238E27FC236}">
                <a16:creationId xmlns:a16="http://schemas.microsoft.com/office/drawing/2014/main" id="{973407EB-9C52-9B91-7623-15E1AE5F7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027C9D-1AFF-C2C0-1624-4BDB9F77914E}"/>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58064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701D2-BBEB-AD68-732D-1FABED575F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92FD18-5E2A-15B6-C201-5DCCF3A8B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5977D4-C395-656E-D264-CEEAFD4808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90404-B5B2-F962-D181-F12673393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46D0FE-A2D4-AD15-FBD3-3AC3EDE8E4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18E617-3561-BF1C-2AFF-C944A41A4FE5}"/>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8" name="Footer Placeholder 7">
            <a:extLst>
              <a:ext uri="{FF2B5EF4-FFF2-40B4-BE49-F238E27FC236}">
                <a16:creationId xmlns:a16="http://schemas.microsoft.com/office/drawing/2014/main" id="{7F619AC5-0D76-F153-0D0D-73F9E4F21E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C6DDE0-4A97-9B79-B1D2-F7C965B39359}"/>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348931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A7A81-9655-0571-A3FB-6A8CADA1DD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FBA43D-5AF0-D13D-E804-A5CC7F5F6F80}"/>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4" name="Footer Placeholder 3">
            <a:extLst>
              <a:ext uri="{FF2B5EF4-FFF2-40B4-BE49-F238E27FC236}">
                <a16:creationId xmlns:a16="http://schemas.microsoft.com/office/drawing/2014/main" id="{E42595FF-61B9-746D-1C22-29B07C5739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173CD-A728-7F5D-093A-0F2E3E9050EE}"/>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85171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84505-92BC-359C-E505-58B881CF999A}"/>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3" name="Footer Placeholder 2">
            <a:extLst>
              <a:ext uri="{FF2B5EF4-FFF2-40B4-BE49-F238E27FC236}">
                <a16:creationId xmlns:a16="http://schemas.microsoft.com/office/drawing/2014/main" id="{80321AB9-2A40-8A43-4817-E9CDFC47A8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80FD20-AE03-B2E6-EB2D-4E6BAF1904E0}"/>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380061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0A21-7872-8EBC-AAE4-95E75CAC4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ED6B99-3F3D-7525-7ECA-5847FC7FB6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2D84E2-2BB2-B7A7-8750-5D42B2BF2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E2168-F5F1-543F-954B-732CFB447A0C}"/>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6" name="Footer Placeholder 5">
            <a:extLst>
              <a:ext uri="{FF2B5EF4-FFF2-40B4-BE49-F238E27FC236}">
                <a16:creationId xmlns:a16="http://schemas.microsoft.com/office/drawing/2014/main" id="{00FBD3FC-F5E0-4E33-AF3C-231F5C0C8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66314A-8B39-40FE-DFF0-759166883313}"/>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456456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167F-720B-967B-2AC9-4A84C25F46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A2782-35A9-E064-63A9-10AB669092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8B0CB-C612-6172-57EA-C5E88654E5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9FAB09-E22F-5A66-D84E-97DFED3D0805}"/>
              </a:ext>
            </a:extLst>
          </p:cNvPr>
          <p:cNvSpPr>
            <a:spLocks noGrp="1"/>
          </p:cNvSpPr>
          <p:nvPr>
            <p:ph type="dt" sz="half" idx="10"/>
          </p:nvPr>
        </p:nvSpPr>
        <p:spPr/>
        <p:txBody>
          <a:bodyPr/>
          <a:lstStyle/>
          <a:p>
            <a:fld id="{815D8C63-69A8-4447-B25E-457151A9CD6C}" type="datetimeFigureOut">
              <a:rPr lang="en-US" smtClean="0"/>
              <a:t>8/1/2025</a:t>
            </a:fld>
            <a:endParaRPr lang="en-US"/>
          </a:p>
        </p:txBody>
      </p:sp>
      <p:sp>
        <p:nvSpPr>
          <p:cNvPr id="6" name="Footer Placeholder 5">
            <a:extLst>
              <a:ext uri="{FF2B5EF4-FFF2-40B4-BE49-F238E27FC236}">
                <a16:creationId xmlns:a16="http://schemas.microsoft.com/office/drawing/2014/main" id="{426BB931-0F08-B5E3-78EB-F5AA99FCE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F911AF-3511-410A-BE13-78FA5B66115C}"/>
              </a:ext>
            </a:extLst>
          </p:cNvPr>
          <p:cNvSpPr>
            <a:spLocks noGrp="1"/>
          </p:cNvSpPr>
          <p:nvPr>
            <p:ph type="sldNum" sz="quarter" idx="12"/>
          </p:nvPr>
        </p:nvSpPr>
        <p:spPr/>
        <p:txBody>
          <a:bodyPr/>
          <a:lstStyle/>
          <a:p>
            <a:fld id="{F81CC4CD-D538-47D4-9CE5-B24AEF11C7DF}" type="slidenum">
              <a:rPr lang="en-US" smtClean="0"/>
              <a:t>‹#›</a:t>
            </a:fld>
            <a:endParaRPr lang="en-US"/>
          </a:p>
        </p:txBody>
      </p:sp>
    </p:spTree>
    <p:extLst>
      <p:ext uri="{BB962C8B-B14F-4D97-AF65-F5344CB8AC3E}">
        <p14:creationId xmlns:p14="http://schemas.microsoft.com/office/powerpoint/2010/main" val="217995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8BAAC-6AC4-A18C-05F5-ACA8EC6098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70F1B5-74C7-D536-D6B6-8F9EA3DC56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821F5-7F47-9C45-C349-DDE422B338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5D8C63-69A8-4447-B25E-457151A9CD6C}" type="datetimeFigureOut">
              <a:rPr lang="en-US" smtClean="0"/>
              <a:t>8/1/2025</a:t>
            </a:fld>
            <a:endParaRPr lang="en-US"/>
          </a:p>
        </p:txBody>
      </p:sp>
      <p:sp>
        <p:nvSpPr>
          <p:cNvPr id="5" name="Footer Placeholder 4">
            <a:extLst>
              <a:ext uri="{FF2B5EF4-FFF2-40B4-BE49-F238E27FC236}">
                <a16:creationId xmlns:a16="http://schemas.microsoft.com/office/drawing/2014/main" id="{BF0EDCB9-C671-782D-8A03-129D5CDE3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4942534-8E3C-590F-ED77-5A11835E2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1CC4CD-D538-47D4-9CE5-B24AEF11C7DF}" type="slidenum">
              <a:rPr lang="en-US" smtClean="0"/>
              <a:t>‹#›</a:t>
            </a:fld>
            <a:endParaRPr lang="en-US"/>
          </a:p>
        </p:txBody>
      </p:sp>
    </p:spTree>
    <p:extLst>
      <p:ext uri="{BB962C8B-B14F-4D97-AF65-F5344CB8AC3E}">
        <p14:creationId xmlns:p14="http://schemas.microsoft.com/office/powerpoint/2010/main" val="2401271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jameslongjr.org/jacob-and-esau-a-journey-of-reconciliation/"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www.biblegateway.com/passage/?search=Genesis%2028&amp;version=NIV#fen-NIV-795f" TargetMode="External"/><Relationship Id="rId3" Type="http://schemas.openxmlformats.org/officeDocument/2006/relationships/slideLayout" Target="../slideLayouts/slideLayout7.xml"/><Relationship Id="rId7" Type="http://schemas.openxmlformats.org/officeDocument/2006/relationships/hyperlink" Target="https://www.biblegateway.com/passage/?search=Genesis%2028&amp;version=NIV#fen-NIV-793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biblegateway.com/passage/?search=Genesis%2028&amp;version=NIV#fen-NIV-788d" TargetMode="External"/><Relationship Id="rId5" Type="http://schemas.openxmlformats.org/officeDocument/2006/relationships/hyperlink" Target="https://www.biblegateway.com/passage/?search=Genesis%2028&amp;version=NIV#fen-NIV-787c" TargetMode="External"/><Relationship Id="rId4" Type="http://schemas.openxmlformats.org/officeDocument/2006/relationships/image" Target="../media/image2.png"/><Relationship Id="rId9" Type="http://schemas.openxmlformats.org/officeDocument/2006/relationships/hyperlink" Target="https://www.biblegateway.com/passage/?search=Genesis%2028&amp;version=NIV#fen-NIV-796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964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26DC8CF-4B00-41BA-86D9-5C28B092F24E}"/>
              </a:ext>
            </a:extLst>
          </p:cNvPr>
          <p:cNvSpPr txBox="1"/>
          <p:nvPr/>
        </p:nvSpPr>
        <p:spPr>
          <a:xfrm>
            <a:off x="196645" y="0"/>
            <a:ext cx="11798710" cy="6696705"/>
          </a:xfrm>
          <a:prstGeom prst="rect">
            <a:avLst/>
          </a:prstGeom>
          <a:noFill/>
        </p:spPr>
        <p:txBody>
          <a:bodyPr wrap="square">
            <a:spAutoFit/>
          </a:bodyPr>
          <a:lstStyle/>
          <a:p>
            <a:pPr algn="ctr">
              <a:spcBef>
                <a:spcPts val="2250"/>
              </a:spcBef>
              <a:spcAft>
                <a:spcPts val="2250"/>
              </a:spcAft>
            </a:pPr>
            <a:r>
              <a:rPr lang="en-US" sz="3600" b="0" i="0" dirty="0">
                <a:solidFill>
                  <a:schemeClr val="bg1"/>
                </a:solidFill>
                <a:effectLst/>
                <a:latin typeface="Baskerville Old Face" panose="02020602080505020303" pitchFamily="18" charset="0"/>
              </a:rPr>
              <a:t>Jacob's vow: conditional response</a:t>
            </a:r>
          </a:p>
          <a:p>
            <a:pPr algn="ctr">
              <a:spcBef>
                <a:spcPts val="1200"/>
              </a:spcBef>
              <a:spcAft>
                <a:spcPts val="1200"/>
              </a:spcAft>
            </a:pPr>
            <a:r>
              <a:rPr lang="en-US" sz="3600" b="0" i="0" dirty="0">
                <a:solidFill>
                  <a:schemeClr val="bg1"/>
                </a:solidFill>
                <a:effectLst/>
                <a:latin typeface="Baskerville Old Face" panose="02020602080505020303" pitchFamily="18" charset="0"/>
              </a:rPr>
              <a:t>Jacob responds to God's promises with a vow. He states, "If God will be with me and keep me safe, and give me what I need, and bring me back to my father's house in peace, then the Lord will be my God".</a:t>
            </a:r>
          </a:p>
          <a:p>
            <a:pPr algn="ctr">
              <a:spcBef>
                <a:spcPts val="1200"/>
              </a:spcBef>
              <a:spcAft>
                <a:spcPts val="1200"/>
              </a:spcAft>
            </a:pPr>
            <a:r>
              <a:rPr lang="en-US" sz="3600" b="0" i="0" dirty="0">
                <a:solidFill>
                  <a:schemeClr val="bg1"/>
                </a:solidFill>
                <a:effectLst/>
                <a:latin typeface="Baskerville Old Face" panose="02020602080505020303" pitchFamily="18" charset="0"/>
              </a:rPr>
              <a:t>This suggests the covenant is a two-sided agreement. Jacob's actions play a role in his experience of the blessings.</a:t>
            </a:r>
          </a:p>
          <a:p>
            <a:pPr algn="ctr">
              <a:spcBef>
                <a:spcPts val="1200"/>
              </a:spcBef>
              <a:spcAft>
                <a:spcPts val="1200"/>
              </a:spcAft>
            </a:pPr>
            <a:r>
              <a:rPr lang="en-US" sz="3600" b="0" i="0" dirty="0">
                <a:solidFill>
                  <a:schemeClr val="bg1"/>
                </a:solidFill>
                <a:effectLst/>
                <a:latin typeface="Baskerville Old Face" panose="02020602080505020303" pitchFamily="18" charset="0"/>
              </a:rPr>
              <a:t>Some interpretations suggest this vow reflects Jacob's initial uncertainty and desire for further confirmation of God's presence and promises. </a:t>
            </a:r>
          </a:p>
        </p:txBody>
      </p:sp>
    </p:spTree>
    <p:extLst>
      <p:ext uri="{BB962C8B-B14F-4D97-AF65-F5344CB8AC3E}">
        <p14:creationId xmlns:p14="http://schemas.microsoft.com/office/powerpoint/2010/main" val="5387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1000"/>
                                        <p:tgtEl>
                                          <p:spTgt spid="4">
                                            <p:txEl>
                                              <p:pRg st="3" end="3"/>
                                            </p:txEl>
                                          </p:spTgt>
                                        </p:tgtEl>
                                      </p:cBhvr>
                                    </p:animEffect>
                                    <p:anim calcmode="lin" valueType="num">
                                      <p:cBhvr>
                                        <p:cTn id="3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BFB28BB-C06B-EA4C-49F2-BF500B271319}"/>
              </a:ext>
            </a:extLst>
          </p:cNvPr>
          <p:cNvSpPr txBox="1"/>
          <p:nvPr/>
        </p:nvSpPr>
        <p:spPr>
          <a:xfrm>
            <a:off x="938980" y="1130313"/>
            <a:ext cx="10314039" cy="4154984"/>
          </a:xfrm>
          <a:prstGeom prst="rect">
            <a:avLst/>
          </a:prstGeom>
          <a:noFill/>
        </p:spPr>
        <p:txBody>
          <a:bodyPr wrap="square">
            <a:spAutoFit/>
          </a:bodyPr>
          <a:lstStyle/>
          <a:p>
            <a:pPr algn="ctr"/>
            <a:r>
              <a:rPr lang="en-US" sz="4400" b="0" i="0" dirty="0">
                <a:solidFill>
                  <a:schemeClr val="bg1"/>
                </a:solidFill>
                <a:effectLst/>
                <a:latin typeface="Baskerville Old Face" panose="02020602080505020303" pitchFamily="18" charset="0"/>
              </a:rPr>
              <a:t>In essence, God's </a:t>
            </a:r>
            <a:r>
              <a:rPr lang="en-US" sz="4400" b="0" i="0" u="sng" dirty="0">
                <a:solidFill>
                  <a:schemeClr val="bg1"/>
                </a:solidFill>
                <a:effectLst/>
                <a:latin typeface="Baskerville Old Face" panose="02020602080505020303" pitchFamily="18" charset="0"/>
              </a:rPr>
              <a:t>promises are foundational and given by His grace</a:t>
            </a:r>
            <a:r>
              <a:rPr lang="en-US" sz="4400" b="0" i="0" dirty="0">
                <a:solidFill>
                  <a:schemeClr val="bg1"/>
                </a:solidFill>
                <a:effectLst/>
                <a:latin typeface="Baskerville Old Face" panose="02020602080505020303" pitchFamily="18" charset="0"/>
              </a:rPr>
              <a:t>. Jacob's response and subsequent actions highlight the human responsibility and faithfulness required to fully participate in and experience the covenant blessings</a:t>
            </a:r>
            <a:endParaRPr lang="en-US" sz="44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403404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D1AF60B-0953-DD06-A392-223F0BB41237}"/>
              </a:ext>
            </a:extLst>
          </p:cNvPr>
          <p:cNvSpPr txBox="1"/>
          <p:nvPr/>
        </p:nvSpPr>
        <p:spPr>
          <a:xfrm>
            <a:off x="521110" y="346277"/>
            <a:ext cx="11405418" cy="769441"/>
          </a:xfrm>
          <a:prstGeom prst="rect">
            <a:avLst/>
          </a:prstGeom>
          <a:noFill/>
        </p:spPr>
        <p:txBody>
          <a:bodyPr wrap="square">
            <a:spAutoFit/>
          </a:bodyPr>
          <a:lstStyle/>
          <a:p>
            <a:pPr algn="ctr"/>
            <a:r>
              <a:rPr lang="en-US" sz="4400" b="0" i="0" dirty="0">
                <a:solidFill>
                  <a:schemeClr val="bg1"/>
                </a:solidFill>
                <a:effectLst/>
                <a:latin typeface="Baskerville Old Face" panose="02020602080505020303" pitchFamily="18" charset="0"/>
              </a:rPr>
              <a:t>What's the significance of Bethel in Jacob's story?</a:t>
            </a:r>
            <a:endParaRPr lang="en-US" sz="4400" dirty="0">
              <a:solidFill>
                <a:schemeClr val="bg1"/>
              </a:solidFill>
              <a:latin typeface="Baskerville Old Face" panose="02020602080505020303" pitchFamily="18" charset="0"/>
            </a:endParaRPr>
          </a:p>
        </p:txBody>
      </p:sp>
      <p:sp>
        <p:nvSpPr>
          <p:cNvPr id="6" name="TextBox 5">
            <a:extLst>
              <a:ext uri="{FF2B5EF4-FFF2-40B4-BE49-F238E27FC236}">
                <a16:creationId xmlns:a16="http://schemas.microsoft.com/office/drawing/2014/main" id="{BD6402FE-358C-A62A-1E36-CF6717175BB2}"/>
              </a:ext>
            </a:extLst>
          </p:cNvPr>
          <p:cNvSpPr txBox="1"/>
          <p:nvPr/>
        </p:nvSpPr>
        <p:spPr>
          <a:xfrm>
            <a:off x="521111" y="1705653"/>
            <a:ext cx="11026876" cy="4154984"/>
          </a:xfrm>
          <a:prstGeom prst="rect">
            <a:avLst/>
          </a:prstGeom>
          <a:noFill/>
        </p:spPr>
        <p:txBody>
          <a:bodyPr wrap="square">
            <a:spAutoFit/>
          </a:bodyPr>
          <a:lstStyle/>
          <a:p>
            <a:pPr algn="ctr">
              <a:spcBef>
                <a:spcPts val="1200"/>
              </a:spcBef>
              <a:spcAft>
                <a:spcPts val="1200"/>
              </a:spcAft>
            </a:pPr>
            <a:r>
              <a:rPr lang="en-US" sz="4400" b="0" i="0" dirty="0">
                <a:solidFill>
                  <a:schemeClr val="bg1"/>
                </a:solidFill>
                <a:effectLst/>
                <a:latin typeface="Baskerville Old Face" panose="02020602080505020303" pitchFamily="18" charset="0"/>
              </a:rPr>
              <a:t>Divine Encounter: It is at Bethel where Jacob, while fleeing from Esau, has a pivotal dream of a ladder reaching to heaven with angels ascending and descending on it. This dream signifies God's presence and the connection between heaven and earth.</a:t>
            </a:r>
          </a:p>
        </p:txBody>
      </p:sp>
    </p:spTree>
    <p:extLst>
      <p:ext uri="{BB962C8B-B14F-4D97-AF65-F5344CB8AC3E}">
        <p14:creationId xmlns:p14="http://schemas.microsoft.com/office/powerpoint/2010/main" val="244356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D8C28C2-0776-5609-0D5D-DBCE6891E970}"/>
              </a:ext>
            </a:extLst>
          </p:cNvPr>
          <p:cNvSpPr txBox="1"/>
          <p:nvPr/>
        </p:nvSpPr>
        <p:spPr>
          <a:xfrm>
            <a:off x="521110" y="346277"/>
            <a:ext cx="11405418" cy="769441"/>
          </a:xfrm>
          <a:prstGeom prst="rect">
            <a:avLst/>
          </a:prstGeom>
          <a:noFill/>
        </p:spPr>
        <p:txBody>
          <a:bodyPr wrap="square">
            <a:spAutoFit/>
          </a:bodyPr>
          <a:lstStyle/>
          <a:p>
            <a:pPr algn="ctr"/>
            <a:r>
              <a:rPr lang="en-US" sz="4400" b="0" i="0" dirty="0">
                <a:solidFill>
                  <a:schemeClr val="bg1"/>
                </a:solidFill>
                <a:effectLst/>
                <a:latin typeface="Baskerville Old Face" panose="02020602080505020303" pitchFamily="18" charset="0"/>
              </a:rPr>
              <a:t>What's the significance of Bethel in Jacob's story?</a:t>
            </a:r>
            <a:endParaRPr lang="en-US" sz="4400" dirty="0">
              <a:solidFill>
                <a:schemeClr val="bg1"/>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E7053728-67E2-1C68-158E-6E1055CC7AA7}"/>
              </a:ext>
            </a:extLst>
          </p:cNvPr>
          <p:cNvSpPr txBox="1"/>
          <p:nvPr/>
        </p:nvSpPr>
        <p:spPr>
          <a:xfrm>
            <a:off x="127819" y="1115718"/>
            <a:ext cx="12192000" cy="5509200"/>
          </a:xfrm>
          <a:prstGeom prst="rect">
            <a:avLst/>
          </a:prstGeom>
          <a:noFill/>
        </p:spPr>
        <p:txBody>
          <a:bodyPr wrap="square">
            <a:spAutoFit/>
          </a:bodyPr>
          <a:lstStyle/>
          <a:p>
            <a:pPr algn="ctr">
              <a:spcBef>
                <a:spcPts val="1200"/>
              </a:spcBef>
              <a:spcAft>
                <a:spcPts val="1200"/>
              </a:spcAft>
            </a:pPr>
            <a:r>
              <a:rPr lang="en-US" sz="4400" b="0" i="0" u="sng" dirty="0">
                <a:solidFill>
                  <a:schemeClr val="bg1"/>
                </a:solidFill>
                <a:effectLst/>
                <a:latin typeface="Baskerville Old Face" panose="02020602080505020303" pitchFamily="18" charset="0"/>
              </a:rPr>
              <a:t>Reaffirmation of the Covenant</a:t>
            </a:r>
            <a:r>
              <a:rPr lang="en-US" sz="4400" b="0" i="0" dirty="0">
                <a:solidFill>
                  <a:schemeClr val="bg1"/>
                </a:solidFill>
                <a:effectLst/>
                <a:latin typeface="Baskerville Old Face" panose="02020602080505020303" pitchFamily="18" charset="0"/>
              </a:rPr>
              <a:t>: In this dream, God reaffirms the covenant promises made to Abraham and Isaac – promises of land, numerous descendants, and blessings for all nations through Jacob's offspring. This is a crucial moment, as God Himself confirms Jacob as the heir to the promises, despite Jacob having previously obtained the blessing from his father through deception.</a:t>
            </a:r>
          </a:p>
        </p:txBody>
      </p:sp>
    </p:spTree>
    <p:extLst>
      <p:ext uri="{BB962C8B-B14F-4D97-AF65-F5344CB8AC3E}">
        <p14:creationId xmlns:p14="http://schemas.microsoft.com/office/powerpoint/2010/main" val="36829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9DFA64F-2848-4794-EBDD-10EAA7D2C693}"/>
              </a:ext>
            </a:extLst>
          </p:cNvPr>
          <p:cNvSpPr txBox="1"/>
          <p:nvPr/>
        </p:nvSpPr>
        <p:spPr>
          <a:xfrm>
            <a:off x="521110" y="346277"/>
            <a:ext cx="11405418" cy="769441"/>
          </a:xfrm>
          <a:prstGeom prst="rect">
            <a:avLst/>
          </a:prstGeom>
          <a:noFill/>
        </p:spPr>
        <p:txBody>
          <a:bodyPr wrap="square">
            <a:spAutoFit/>
          </a:bodyPr>
          <a:lstStyle/>
          <a:p>
            <a:pPr algn="ctr"/>
            <a:r>
              <a:rPr lang="en-US" sz="4400" b="0" i="0" dirty="0">
                <a:solidFill>
                  <a:schemeClr val="bg1"/>
                </a:solidFill>
                <a:effectLst/>
                <a:latin typeface="Baskerville Old Face" panose="02020602080505020303" pitchFamily="18" charset="0"/>
              </a:rPr>
              <a:t>What's the significance of Bethel in Jacob's story?</a:t>
            </a:r>
            <a:endParaRPr lang="en-US" sz="4400" dirty="0">
              <a:solidFill>
                <a:schemeClr val="bg1"/>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5A7D46B2-7EB9-F689-B250-DAB5244A5F0F}"/>
              </a:ext>
            </a:extLst>
          </p:cNvPr>
          <p:cNvSpPr txBox="1"/>
          <p:nvPr/>
        </p:nvSpPr>
        <p:spPr>
          <a:xfrm>
            <a:off x="440722" y="1927354"/>
            <a:ext cx="10592367" cy="2800767"/>
          </a:xfrm>
          <a:prstGeom prst="rect">
            <a:avLst/>
          </a:prstGeom>
          <a:noFill/>
        </p:spPr>
        <p:txBody>
          <a:bodyPr wrap="square">
            <a:spAutoFit/>
          </a:bodyPr>
          <a:lstStyle/>
          <a:p>
            <a:pPr algn="ctr">
              <a:spcBef>
                <a:spcPts val="1200"/>
              </a:spcBef>
              <a:spcAft>
                <a:spcPts val="1200"/>
              </a:spcAft>
            </a:pPr>
            <a:r>
              <a:rPr lang="en-US" sz="4400" b="0" i="0" u="sng" dirty="0">
                <a:solidFill>
                  <a:schemeClr val="bg1"/>
                </a:solidFill>
                <a:effectLst/>
                <a:latin typeface="Baskerville Old Face" panose="02020602080505020303" pitchFamily="18" charset="0"/>
              </a:rPr>
              <a:t>Renaming of the Place</a:t>
            </a:r>
            <a:r>
              <a:rPr lang="en-US" sz="4400" b="0" i="0" dirty="0">
                <a:solidFill>
                  <a:schemeClr val="bg1"/>
                </a:solidFill>
                <a:effectLst/>
                <a:latin typeface="Baskerville Old Face" panose="02020602080505020303" pitchFamily="18" charset="0"/>
              </a:rPr>
              <a:t>: Jacob renames the place from Luz to Bethel, meaning "</a:t>
            </a:r>
            <a:r>
              <a:rPr lang="en-US" sz="4400" b="0" i="0" u="sng" dirty="0">
                <a:solidFill>
                  <a:schemeClr val="bg1"/>
                </a:solidFill>
                <a:effectLst/>
                <a:latin typeface="Baskerville Old Face" panose="02020602080505020303" pitchFamily="18" charset="0"/>
              </a:rPr>
              <a:t>House of God</a:t>
            </a:r>
            <a:r>
              <a:rPr lang="en-US" sz="4400" b="0" i="0" dirty="0">
                <a:solidFill>
                  <a:schemeClr val="bg1"/>
                </a:solidFill>
                <a:effectLst/>
                <a:latin typeface="Baskerville Old Face" panose="02020602080505020303" pitchFamily="18" charset="0"/>
              </a:rPr>
              <a:t>," acknowledging the divine revelation he experienced there.</a:t>
            </a:r>
          </a:p>
        </p:txBody>
      </p:sp>
    </p:spTree>
    <p:extLst>
      <p:ext uri="{BB962C8B-B14F-4D97-AF65-F5344CB8AC3E}">
        <p14:creationId xmlns:p14="http://schemas.microsoft.com/office/powerpoint/2010/main" val="268905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3250" fill="hold"/>
                                        <p:tgtEl>
                                          <p:spTgt spid="5"/>
                                        </p:tgtEl>
                                        <p:attrNameLst>
                                          <p:attrName>ppt_w</p:attrName>
                                        </p:attrNameLst>
                                      </p:cBhvr>
                                      <p:tavLst>
                                        <p:tav tm="0">
                                          <p:val>
                                            <p:fltVal val="0"/>
                                          </p:val>
                                        </p:tav>
                                        <p:tav tm="100000">
                                          <p:val>
                                            <p:strVal val="#ppt_w"/>
                                          </p:val>
                                        </p:tav>
                                      </p:tavLst>
                                    </p:anim>
                                    <p:anim calcmode="lin" valueType="num">
                                      <p:cBhvr>
                                        <p:cTn id="17" dur="3250" fill="hold"/>
                                        <p:tgtEl>
                                          <p:spTgt spid="5"/>
                                        </p:tgtEl>
                                        <p:attrNameLst>
                                          <p:attrName>ppt_h</p:attrName>
                                        </p:attrNameLst>
                                      </p:cBhvr>
                                      <p:tavLst>
                                        <p:tav tm="0">
                                          <p:val>
                                            <p:fltVal val="0"/>
                                          </p:val>
                                        </p:tav>
                                        <p:tav tm="100000">
                                          <p:val>
                                            <p:strVal val="#ppt_h"/>
                                          </p:val>
                                        </p:tav>
                                      </p:tavLst>
                                    </p:anim>
                                    <p:animEffect transition="in" filter="fade">
                                      <p:cBhvr>
                                        <p:cTn id="18" dur="3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2DB24A8-6219-1D5B-8684-B5C1C962CA50}"/>
              </a:ext>
            </a:extLst>
          </p:cNvPr>
          <p:cNvSpPr txBox="1"/>
          <p:nvPr/>
        </p:nvSpPr>
        <p:spPr>
          <a:xfrm>
            <a:off x="521110" y="346277"/>
            <a:ext cx="11405418" cy="769441"/>
          </a:xfrm>
          <a:prstGeom prst="rect">
            <a:avLst/>
          </a:prstGeom>
          <a:noFill/>
        </p:spPr>
        <p:txBody>
          <a:bodyPr wrap="square">
            <a:spAutoFit/>
          </a:bodyPr>
          <a:lstStyle/>
          <a:p>
            <a:pPr algn="ctr"/>
            <a:r>
              <a:rPr lang="en-US" sz="4400" b="0" i="0" dirty="0">
                <a:solidFill>
                  <a:schemeClr val="bg1"/>
                </a:solidFill>
                <a:effectLst/>
                <a:latin typeface="Baskerville Old Face" panose="02020602080505020303" pitchFamily="18" charset="0"/>
              </a:rPr>
              <a:t>What's the significance of Bethel in Jacob's story?</a:t>
            </a:r>
            <a:endParaRPr lang="en-US" sz="4400" dirty="0">
              <a:solidFill>
                <a:schemeClr val="bg1"/>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4A4600C3-BB37-EA8E-602C-C2B560033490}"/>
              </a:ext>
            </a:extLst>
          </p:cNvPr>
          <p:cNvSpPr txBox="1"/>
          <p:nvPr/>
        </p:nvSpPr>
        <p:spPr>
          <a:xfrm>
            <a:off x="521110" y="1461995"/>
            <a:ext cx="10805650" cy="4832092"/>
          </a:xfrm>
          <a:prstGeom prst="rect">
            <a:avLst/>
          </a:prstGeom>
          <a:noFill/>
        </p:spPr>
        <p:txBody>
          <a:bodyPr wrap="square">
            <a:spAutoFit/>
          </a:bodyPr>
          <a:lstStyle/>
          <a:p>
            <a:pPr algn="ctr">
              <a:spcBef>
                <a:spcPts val="1200"/>
              </a:spcBef>
              <a:spcAft>
                <a:spcPts val="1200"/>
              </a:spcAft>
            </a:pPr>
            <a:r>
              <a:rPr lang="en-US" sz="4400" b="0" i="0" u="sng" dirty="0">
                <a:solidFill>
                  <a:schemeClr val="bg1"/>
                </a:solidFill>
                <a:effectLst/>
                <a:latin typeface="Baskerville Old Face" panose="02020602080505020303" pitchFamily="18" charset="0"/>
              </a:rPr>
              <a:t>Jacob's Vow and Commitment</a:t>
            </a:r>
            <a:r>
              <a:rPr lang="en-US" sz="4400" b="0" i="0" dirty="0">
                <a:solidFill>
                  <a:schemeClr val="bg1"/>
                </a:solidFill>
                <a:effectLst/>
                <a:latin typeface="Baskerville Old Face" panose="02020602080505020303" pitchFamily="18" charset="0"/>
              </a:rPr>
              <a:t>: In response to God's promises, Jacob makes a vow, </a:t>
            </a:r>
            <a:r>
              <a:rPr lang="en-US" sz="4400" b="0" i="0" u="sng" dirty="0">
                <a:solidFill>
                  <a:schemeClr val="bg1"/>
                </a:solidFill>
                <a:effectLst/>
                <a:latin typeface="Baskerville Old Face" panose="02020602080505020303" pitchFamily="18" charset="0"/>
              </a:rPr>
              <a:t>expressing his faith and commitment to God</a:t>
            </a:r>
            <a:r>
              <a:rPr lang="en-US" sz="4400" b="0" i="0" dirty="0">
                <a:solidFill>
                  <a:schemeClr val="bg1"/>
                </a:solidFill>
                <a:effectLst/>
                <a:latin typeface="Baskerville Old Face" panose="02020602080505020303" pitchFamily="18" charset="0"/>
              </a:rPr>
              <a:t>. This vow demonstrates his recognition of God's power and sovereignty, as he pledges to make God his God and to give a tenth of all that God gives him.</a:t>
            </a:r>
          </a:p>
        </p:txBody>
      </p:sp>
    </p:spTree>
    <p:extLst>
      <p:ext uri="{BB962C8B-B14F-4D97-AF65-F5344CB8AC3E}">
        <p14:creationId xmlns:p14="http://schemas.microsoft.com/office/powerpoint/2010/main" val="270976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2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E0286C2-EB13-9E67-82F2-92DD1B45180B}"/>
              </a:ext>
            </a:extLst>
          </p:cNvPr>
          <p:cNvSpPr txBox="1"/>
          <p:nvPr/>
        </p:nvSpPr>
        <p:spPr>
          <a:xfrm>
            <a:off x="521110" y="346277"/>
            <a:ext cx="11405418" cy="769441"/>
          </a:xfrm>
          <a:prstGeom prst="rect">
            <a:avLst/>
          </a:prstGeom>
          <a:noFill/>
        </p:spPr>
        <p:txBody>
          <a:bodyPr wrap="square">
            <a:spAutoFit/>
          </a:bodyPr>
          <a:lstStyle/>
          <a:p>
            <a:pPr algn="ctr"/>
            <a:r>
              <a:rPr lang="en-US" sz="4400" b="0" i="0" dirty="0">
                <a:solidFill>
                  <a:schemeClr val="bg1"/>
                </a:solidFill>
                <a:effectLst/>
                <a:latin typeface="Baskerville Old Face" panose="02020602080505020303" pitchFamily="18" charset="0"/>
              </a:rPr>
              <a:t>What's the significance of Bethel in Jacob's story?</a:t>
            </a:r>
            <a:endParaRPr lang="en-US" sz="4400" dirty="0">
              <a:solidFill>
                <a:schemeClr val="bg1"/>
              </a:solidFill>
              <a:latin typeface="Baskerville Old Face" panose="02020602080505020303" pitchFamily="18" charset="0"/>
            </a:endParaRPr>
          </a:p>
        </p:txBody>
      </p:sp>
      <p:sp>
        <p:nvSpPr>
          <p:cNvPr id="5" name="TextBox 4">
            <a:extLst>
              <a:ext uri="{FF2B5EF4-FFF2-40B4-BE49-F238E27FC236}">
                <a16:creationId xmlns:a16="http://schemas.microsoft.com/office/drawing/2014/main" id="{F693154B-1D61-4D53-9A76-AB35FC0006C3}"/>
              </a:ext>
            </a:extLst>
          </p:cNvPr>
          <p:cNvSpPr txBox="1"/>
          <p:nvPr/>
        </p:nvSpPr>
        <p:spPr>
          <a:xfrm>
            <a:off x="344129" y="1747294"/>
            <a:ext cx="11847871" cy="4154984"/>
          </a:xfrm>
          <a:prstGeom prst="rect">
            <a:avLst/>
          </a:prstGeom>
          <a:noFill/>
        </p:spPr>
        <p:txBody>
          <a:bodyPr wrap="square">
            <a:spAutoFit/>
          </a:bodyPr>
          <a:lstStyle/>
          <a:p>
            <a:pPr algn="ctr">
              <a:spcBef>
                <a:spcPts val="1200"/>
              </a:spcBef>
              <a:spcAft>
                <a:spcPts val="1200"/>
              </a:spcAft>
            </a:pPr>
            <a:r>
              <a:rPr lang="en-US" sz="4400" b="0" i="0" dirty="0">
                <a:solidFill>
                  <a:schemeClr val="bg1"/>
                </a:solidFill>
                <a:effectLst/>
                <a:latin typeface="Baskerville Old Face" panose="02020602080505020303" pitchFamily="18" charset="0"/>
              </a:rPr>
              <a:t>Future Return and Worship: God later commands Jacob to return to Bethel and build an altar there. This signifies the importance of returning to the place of initial encounter with God and worshipping Him. Jacob's return and building of the altar at Bethel demonstrate his obedience and devotion.</a:t>
            </a:r>
          </a:p>
        </p:txBody>
      </p:sp>
    </p:spTree>
    <p:extLst>
      <p:ext uri="{BB962C8B-B14F-4D97-AF65-F5344CB8AC3E}">
        <p14:creationId xmlns:p14="http://schemas.microsoft.com/office/powerpoint/2010/main" val="25575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9F1DDE1-C752-CDC4-AFC6-99BA02C728C4}"/>
              </a:ext>
            </a:extLst>
          </p:cNvPr>
          <p:cNvSpPr txBox="1"/>
          <p:nvPr/>
        </p:nvSpPr>
        <p:spPr>
          <a:xfrm>
            <a:off x="403122" y="383909"/>
            <a:ext cx="10962968" cy="2800767"/>
          </a:xfrm>
          <a:prstGeom prst="rect">
            <a:avLst/>
          </a:prstGeom>
          <a:noFill/>
        </p:spPr>
        <p:txBody>
          <a:bodyPr wrap="square">
            <a:spAutoFit/>
          </a:bodyPr>
          <a:lstStyle/>
          <a:p>
            <a:pPr algn="ctr"/>
            <a:r>
              <a:rPr lang="en-US" sz="4400" b="0" i="0" dirty="0">
                <a:solidFill>
                  <a:schemeClr val="bg1"/>
                </a:solidFill>
                <a:effectLst/>
                <a:latin typeface="Baskerville Old Face" panose="02020602080505020303" pitchFamily="18" charset="0"/>
              </a:rPr>
              <a:t>After his encounter at Bethel and the reaffirmation of God's promises, Jacob faced a series of </a:t>
            </a:r>
            <a:r>
              <a:rPr lang="en-US" sz="4400" b="0" i="0" u="sng" dirty="0">
                <a:solidFill>
                  <a:schemeClr val="bg1"/>
                </a:solidFill>
                <a:effectLst/>
                <a:latin typeface="Baskerville Old Face" panose="02020602080505020303" pitchFamily="18" charset="0"/>
              </a:rPr>
              <a:t>challenges that stretched his fai</a:t>
            </a:r>
            <a:r>
              <a:rPr lang="en-US" sz="4400" b="0" i="0" dirty="0">
                <a:solidFill>
                  <a:schemeClr val="bg1"/>
                </a:solidFill>
                <a:effectLst/>
                <a:latin typeface="Baskerville Old Face" panose="02020602080505020303" pitchFamily="18" charset="0"/>
              </a:rPr>
              <a:t>th and forced him to confront his own character flaws:</a:t>
            </a:r>
            <a:endParaRPr lang="en-US" sz="4400" dirty="0">
              <a:solidFill>
                <a:schemeClr val="bg1"/>
              </a:solidFill>
              <a:latin typeface="Baskerville Old Face" panose="02020602080505020303" pitchFamily="18" charset="0"/>
            </a:endParaRPr>
          </a:p>
        </p:txBody>
      </p:sp>
      <p:sp>
        <p:nvSpPr>
          <p:cNvPr id="6" name="TextBox 5">
            <a:extLst>
              <a:ext uri="{FF2B5EF4-FFF2-40B4-BE49-F238E27FC236}">
                <a16:creationId xmlns:a16="http://schemas.microsoft.com/office/drawing/2014/main" id="{66D38ED2-96A5-C4B4-5069-BA538F64A9FF}"/>
              </a:ext>
            </a:extLst>
          </p:cNvPr>
          <p:cNvSpPr txBox="1"/>
          <p:nvPr/>
        </p:nvSpPr>
        <p:spPr>
          <a:xfrm>
            <a:off x="521109" y="3673325"/>
            <a:ext cx="11149781" cy="830997"/>
          </a:xfrm>
          <a:prstGeom prst="rect">
            <a:avLst/>
          </a:prstGeom>
          <a:noFill/>
        </p:spPr>
        <p:txBody>
          <a:bodyPr wrap="square">
            <a:spAutoFit/>
          </a:bodyPr>
          <a:lstStyle/>
          <a:p>
            <a:pPr algn="ctr">
              <a:spcBef>
                <a:spcPts val="1200"/>
              </a:spcBef>
              <a:spcAft>
                <a:spcPts val="1200"/>
              </a:spcAft>
            </a:pPr>
            <a:r>
              <a:rPr lang="en-US" sz="2400" b="0" i="0" dirty="0">
                <a:solidFill>
                  <a:schemeClr val="bg1"/>
                </a:solidFill>
                <a:effectLst/>
                <a:latin typeface="Baskerville Old Face" panose="02020602080505020303" pitchFamily="18" charset="0"/>
              </a:rPr>
              <a:t>Jacob's uncle and future father-in-law, Laban, tricked him into working seven years for Rachel, only to substitute Leah on the wedding night.</a:t>
            </a:r>
          </a:p>
        </p:txBody>
      </p:sp>
      <p:sp>
        <p:nvSpPr>
          <p:cNvPr id="8" name="TextBox 7">
            <a:extLst>
              <a:ext uri="{FF2B5EF4-FFF2-40B4-BE49-F238E27FC236}">
                <a16:creationId xmlns:a16="http://schemas.microsoft.com/office/drawing/2014/main" id="{47C3A0E6-4CD9-6C0A-86B3-8FF641F2F8EC}"/>
              </a:ext>
            </a:extLst>
          </p:cNvPr>
          <p:cNvSpPr txBox="1"/>
          <p:nvPr/>
        </p:nvSpPr>
        <p:spPr>
          <a:xfrm>
            <a:off x="334295" y="4992971"/>
            <a:ext cx="11523407" cy="830997"/>
          </a:xfrm>
          <a:prstGeom prst="rect">
            <a:avLst/>
          </a:prstGeom>
          <a:noFill/>
        </p:spPr>
        <p:txBody>
          <a:bodyPr wrap="square">
            <a:spAutoFit/>
          </a:bodyPr>
          <a:lstStyle/>
          <a:p>
            <a:pPr algn="ctr"/>
            <a:r>
              <a:rPr lang="en-US" sz="2400" b="0" i="0" dirty="0">
                <a:solidFill>
                  <a:schemeClr val="bg1"/>
                </a:solidFill>
                <a:effectLst/>
                <a:latin typeface="Baskerville Old Face" panose="02020602080505020303" pitchFamily="18" charset="0"/>
              </a:rPr>
              <a:t>Jacob then worked another seven years for Rachel, highlighting his enduring desire for her but also Laban's manipulative nature.</a:t>
            </a:r>
            <a:endParaRPr lang="en-US" sz="24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8788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2031F02-B57F-747A-0E11-D6DCAB24717F}"/>
              </a:ext>
            </a:extLst>
          </p:cNvPr>
          <p:cNvSpPr txBox="1"/>
          <p:nvPr/>
        </p:nvSpPr>
        <p:spPr>
          <a:xfrm>
            <a:off x="285137" y="779480"/>
            <a:ext cx="11316928" cy="5465599"/>
          </a:xfrm>
          <a:prstGeom prst="rect">
            <a:avLst/>
          </a:prstGeom>
          <a:noFill/>
        </p:spPr>
        <p:txBody>
          <a:bodyPr wrap="square">
            <a:spAutoFit/>
          </a:bodyPr>
          <a:lstStyle/>
          <a:p>
            <a:pPr algn="ctr">
              <a:spcBef>
                <a:spcPts val="2250"/>
              </a:spcBef>
              <a:spcAft>
                <a:spcPts val="2250"/>
              </a:spcAft>
            </a:pPr>
            <a:r>
              <a:rPr lang="en-US" sz="4000" b="0" i="0" dirty="0">
                <a:solidFill>
                  <a:schemeClr val="bg1"/>
                </a:solidFill>
                <a:effectLst/>
                <a:latin typeface="Baskerville Old Face" panose="02020602080505020303" pitchFamily="18" charset="0"/>
              </a:rPr>
              <a:t>Family rivalry and strife</a:t>
            </a:r>
          </a:p>
          <a:p>
            <a:pPr algn="ctr">
              <a:spcBef>
                <a:spcPts val="1200"/>
              </a:spcBef>
              <a:spcAft>
                <a:spcPts val="1200"/>
              </a:spcAft>
            </a:pPr>
            <a:r>
              <a:rPr lang="en-US" sz="4000" b="0" i="0" dirty="0">
                <a:solidFill>
                  <a:schemeClr val="bg1"/>
                </a:solidFill>
                <a:effectLst/>
                <a:latin typeface="Baskerville Old Face" panose="02020602080505020303" pitchFamily="18" charset="0"/>
              </a:rPr>
              <a:t>Jacob's household was filled with competition between Leah and Rachel, leading to emotional turmoil and the use of their maidservants as surrogates for children.</a:t>
            </a:r>
          </a:p>
          <a:p>
            <a:pPr algn="ctr">
              <a:spcBef>
                <a:spcPts val="1200"/>
              </a:spcBef>
              <a:spcAft>
                <a:spcPts val="1200"/>
              </a:spcAft>
            </a:pPr>
            <a:endParaRPr lang="en-US" sz="3600" b="0" i="0" dirty="0">
              <a:solidFill>
                <a:schemeClr val="bg1"/>
              </a:solidFill>
              <a:effectLst/>
              <a:latin typeface="Baskerville Old Face" panose="02020602080505020303" pitchFamily="18" charset="0"/>
            </a:endParaRPr>
          </a:p>
          <a:p>
            <a:pPr algn="ctr">
              <a:spcBef>
                <a:spcPts val="1200"/>
              </a:spcBef>
              <a:spcAft>
                <a:spcPts val="1200"/>
              </a:spcAft>
            </a:pPr>
            <a:r>
              <a:rPr lang="en-US" sz="4000" b="0" i="0" dirty="0">
                <a:solidFill>
                  <a:schemeClr val="bg1"/>
                </a:solidFill>
                <a:effectLst/>
                <a:latin typeface="Baskerville Old Face" panose="02020602080505020303" pitchFamily="18" charset="0"/>
              </a:rPr>
              <a:t>This rivalry and the pursuit of children created a strained environment within the family. </a:t>
            </a:r>
          </a:p>
        </p:txBody>
      </p:sp>
    </p:spTree>
    <p:extLst>
      <p:ext uri="{BB962C8B-B14F-4D97-AF65-F5344CB8AC3E}">
        <p14:creationId xmlns:p14="http://schemas.microsoft.com/office/powerpoint/2010/main" val="177783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3000"/>
                                        <p:tgtEl>
                                          <p:spTgt spid="4">
                                            <p:txEl>
                                              <p:pRg st="1" end="1"/>
                                            </p:txEl>
                                          </p:spTgt>
                                        </p:tgtEl>
                                      </p:cBhvr>
                                    </p:animEffect>
                                    <p:anim calcmode="lin" valueType="num">
                                      <p:cBhvr>
                                        <p:cTn id="17" dur="3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8" dur="3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7B8AB35-D8F4-6F5D-0394-43D69CD4F4F7}"/>
              </a:ext>
            </a:extLst>
          </p:cNvPr>
          <p:cNvSpPr txBox="1"/>
          <p:nvPr/>
        </p:nvSpPr>
        <p:spPr>
          <a:xfrm>
            <a:off x="1061884" y="1171462"/>
            <a:ext cx="10068232" cy="3249608"/>
          </a:xfrm>
          <a:prstGeom prst="rect">
            <a:avLst/>
          </a:prstGeom>
          <a:noFill/>
        </p:spPr>
        <p:txBody>
          <a:bodyPr wrap="square">
            <a:spAutoFit/>
          </a:bodyPr>
          <a:lstStyle/>
          <a:p>
            <a:pPr algn="ctr">
              <a:spcBef>
                <a:spcPts val="2250"/>
              </a:spcBef>
              <a:spcAft>
                <a:spcPts val="2250"/>
              </a:spcAft>
            </a:pPr>
            <a:r>
              <a:rPr lang="en-US" sz="4400" b="0" i="0" dirty="0">
                <a:solidFill>
                  <a:schemeClr val="bg1"/>
                </a:solidFill>
                <a:effectLst/>
                <a:latin typeface="Baskerville Old Face" panose="02020602080505020303" pitchFamily="18" charset="0"/>
              </a:rPr>
              <a:t>Dealing with Laban's trickery and dishonesty</a:t>
            </a:r>
          </a:p>
          <a:p>
            <a:pPr algn="ctr">
              <a:spcBef>
                <a:spcPts val="1200"/>
              </a:spcBef>
              <a:spcAft>
                <a:spcPts val="1200"/>
              </a:spcAft>
            </a:pPr>
            <a:r>
              <a:rPr lang="en-US" sz="4400" b="0" i="0" dirty="0">
                <a:solidFill>
                  <a:schemeClr val="bg1"/>
                </a:solidFill>
                <a:effectLst/>
                <a:latin typeface="Baskerville Old Face" panose="02020602080505020303" pitchFamily="18" charset="0"/>
              </a:rPr>
              <a:t>Laban repeatedly changed Jacob's wages, trying to cheat him out of his earnings during his twenty years of service.</a:t>
            </a:r>
          </a:p>
        </p:txBody>
      </p:sp>
    </p:spTree>
    <p:extLst>
      <p:ext uri="{BB962C8B-B14F-4D97-AF65-F5344CB8AC3E}">
        <p14:creationId xmlns:p14="http://schemas.microsoft.com/office/powerpoint/2010/main" val="30166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B2A291C-2C8A-7469-4BE6-59B867E5A00E}"/>
              </a:ext>
            </a:extLst>
          </p:cNvPr>
          <p:cNvSpPr txBox="1"/>
          <p:nvPr/>
        </p:nvSpPr>
        <p:spPr>
          <a:xfrm>
            <a:off x="1111045" y="601915"/>
            <a:ext cx="10373032" cy="1107996"/>
          </a:xfrm>
          <a:prstGeom prst="rect">
            <a:avLst/>
          </a:prstGeom>
          <a:noFill/>
        </p:spPr>
        <p:txBody>
          <a:bodyPr wrap="square">
            <a:spAutoFit/>
          </a:bodyPr>
          <a:lstStyle/>
          <a:p>
            <a:pPr algn="ctr"/>
            <a:r>
              <a:rPr lang="en-US" sz="6600" dirty="0">
                <a:solidFill>
                  <a:schemeClr val="bg1"/>
                </a:solidFill>
                <a:latin typeface="Google Sans"/>
              </a:rPr>
              <a:t>G</a:t>
            </a:r>
            <a:r>
              <a:rPr lang="en-US" sz="6600" b="0" i="0" dirty="0">
                <a:solidFill>
                  <a:schemeClr val="bg1"/>
                </a:solidFill>
                <a:effectLst/>
                <a:latin typeface="Google Sans"/>
              </a:rPr>
              <a:t>od's promises to </a:t>
            </a:r>
            <a:r>
              <a:rPr lang="en-US" sz="6600" dirty="0">
                <a:solidFill>
                  <a:schemeClr val="bg1"/>
                </a:solidFill>
                <a:latin typeface="Google Sans"/>
              </a:rPr>
              <a:t>J</a:t>
            </a:r>
            <a:r>
              <a:rPr lang="en-US" sz="6600" b="0" i="0" dirty="0">
                <a:solidFill>
                  <a:schemeClr val="bg1"/>
                </a:solidFill>
                <a:effectLst/>
                <a:latin typeface="Google Sans"/>
              </a:rPr>
              <a:t>acob</a:t>
            </a:r>
            <a:endParaRPr lang="en-US" sz="6600" dirty="0">
              <a:solidFill>
                <a:schemeClr val="bg1"/>
              </a:solidFill>
            </a:endParaRPr>
          </a:p>
        </p:txBody>
      </p:sp>
      <p:sp>
        <p:nvSpPr>
          <p:cNvPr id="6" name="TextBox 5">
            <a:extLst>
              <a:ext uri="{FF2B5EF4-FFF2-40B4-BE49-F238E27FC236}">
                <a16:creationId xmlns:a16="http://schemas.microsoft.com/office/drawing/2014/main" id="{66D95F72-F746-69C7-2F1A-B3B3A85114DC}"/>
              </a:ext>
            </a:extLst>
          </p:cNvPr>
          <p:cNvSpPr txBox="1"/>
          <p:nvPr/>
        </p:nvSpPr>
        <p:spPr>
          <a:xfrm>
            <a:off x="2310580" y="4562168"/>
            <a:ext cx="9173497" cy="830997"/>
          </a:xfrm>
          <a:prstGeom prst="rect">
            <a:avLst/>
          </a:prstGeom>
          <a:noFill/>
        </p:spPr>
        <p:txBody>
          <a:bodyPr wrap="square" rtlCol="0">
            <a:spAutoFit/>
          </a:bodyPr>
          <a:lstStyle/>
          <a:p>
            <a:r>
              <a:rPr lang="en-US" sz="4800" dirty="0">
                <a:solidFill>
                  <a:schemeClr val="bg1"/>
                </a:solidFill>
              </a:rPr>
              <a:t>Pastor Richard “Rico” Tubbs</a:t>
            </a:r>
          </a:p>
        </p:txBody>
      </p:sp>
      <p:sp>
        <p:nvSpPr>
          <p:cNvPr id="8" name="TextBox 7">
            <a:extLst>
              <a:ext uri="{FF2B5EF4-FFF2-40B4-BE49-F238E27FC236}">
                <a16:creationId xmlns:a16="http://schemas.microsoft.com/office/drawing/2014/main" id="{CF17BEC7-5F6B-0FA5-B213-13A96C3A0DD3}"/>
              </a:ext>
            </a:extLst>
          </p:cNvPr>
          <p:cNvSpPr txBox="1"/>
          <p:nvPr/>
        </p:nvSpPr>
        <p:spPr>
          <a:xfrm>
            <a:off x="3013587" y="3042902"/>
            <a:ext cx="6164826" cy="675249"/>
          </a:xfrm>
          <a:prstGeom prst="rect">
            <a:avLst/>
          </a:prstGeom>
          <a:noFill/>
        </p:spPr>
        <p:txBody>
          <a:bodyPr wrap="square">
            <a:spAutoFit/>
          </a:bodyPr>
          <a:lstStyle/>
          <a:p>
            <a:pPr marL="0" marR="0" algn="ctr">
              <a:lnSpc>
                <a:spcPct val="115000"/>
              </a:lnSpc>
            </a:pPr>
            <a:r>
              <a:rPr lang="en-US" sz="3600" dirty="0">
                <a:solidFill>
                  <a:schemeClr val="bg1"/>
                </a:solidFill>
                <a:effectLst/>
                <a:latin typeface="Arial" panose="020B0604020202020204" pitchFamily="34" charset="0"/>
                <a:ea typeface="Arial" panose="020B0604020202020204" pitchFamily="34" charset="0"/>
              </a:rPr>
              <a:t>Genesis 28:10-22</a:t>
            </a:r>
          </a:p>
        </p:txBody>
      </p:sp>
    </p:spTree>
    <p:extLst>
      <p:ext uri="{BB962C8B-B14F-4D97-AF65-F5344CB8AC3E}">
        <p14:creationId xmlns:p14="http://schemas.microsoft.com/office/powerpoint/2010/main" val="351591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6F0FB3F-4C3F-AA48-CB21-E9168E2F53AF}"/>
              </a:ext>
            </a:extLst>
          </p:cNvPr>
          <p:cNvSpPr txBox="1"/>
          <p:nvPr/>
        </p:nvSpPr>
        <p:spPr>
          <a:xfrm>
            <a:off x="334298" y="0"/>
            <a:ext cx="11366089" cy="6942926"/>
          </a:xfrm>
          <a:prstGeom prst="rect">
            <a:avLst/>
          </a:prstGeom>
          <a:noFill/>
        </p:spPr>
        <p:txBody>
          <a:bodyPr wrap="square">
            <a:spAutoFit/>
          </a:bodyPr>
          <a:lstStyle/>
          <a:p>
            <a:pPr algn="ctr">
              <a:spcBef>
                <a:spcPts val="2250"/>
              </a:spcBef>
              <a:spcAft>
                <a:spcPts val="2250"/>
              </a:spcAft>
            </a:pPr>
            <a:r>
              <a:rPr lang="en-US" sz="4400" b="0" i="0" dirty="0">
                <a:solidFill>
                  <a:schemeClr val="bg1"/>
                </a:solidFill>
                <a:effectLst/>
                <a:latin typeface="Baskerville Old Face" panose="02020602080505020303" pitchFamily="18" charset="0"/>
              </a:rPr>
              <a:t>Fear of encountering Esau again</a:t>
            </a:r>
          </a:p>
          <a:p>
            <a:pPr algn="ctr">
              <a:spcBef>
                <a:spcPts val="1200"/>
              </a:spcBef>
              <a:spcAft>
                <a:spcPts val="1200"/>
              </a:spcAft>
            </a:pPr>
            <a:r>
              <a:rPr lang="en-US" sz="4400" b="0" i="0" dirty="0">
                <a:solidFill>
                  <a:schemeClr val="bg1"/>
                </a:solidFill>
                <a:effectLst/>
                <a:latin typeface="Baskerville Old Face" panose="02020602080505020303" pitchFamily="18" charset="0"/>
              </a:rPr>
              <a:t>As Jacob prepared to return to Canaan, he was filled with fear and dread about facing his brother Esau, whom he had wronged by stealing his birthright and blessing years earlier.</a:t>
            </a:r>
          </a:p>
          <a:p>
            <a:pPr algn="ctr">
              <a:spcBef>
                <a:spcPts val="1200"/>
              </a:spcBef>
              <a:spcAft>
                <a:spcPts val="1200"/>
              </a:spcAft>
            </a:pPr>
            <a:r>
              <a:rPr lang="en-US" sz="4400" b="0" i="0" dirty="0">
                <a:solidFill>
                  <a:schemeClr val="bg1"/>
                </a:solidFill>
                <a:effectLst/>
                <a:latin typeface="Baskerville Old Face" panose="02020602080505020303" pitchFamily="18" charset="0"/>
              </a:rPr>
              <a:t>Jacob's fear led him to devise strategies, send gifts, and divide his household in an attempt to protect himself and his family from a potential attack from Esau</a:t>
            </a:r>
          </a:p>
        </p:txBody>
      </p:sp>
    </p:spTree>
    <p:extLst>
      <p:ext uri="{BB962C8B-B14F-4D97-AF65-F5344CB8AC3E}">
        <p14:creationId xmlns:p14="http://schemas.microsoft.com/office/powerpoint/2010/main" val="20619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circle(in)">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circle(in)">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06B4637-966A-1832-8767-274552DDB40C}"/>
              </a:ext>
            </a:extLst>
          </p:cNvPr>
          <p:cNvSpPr txBox="1"/>
          <p:nvPr/>
        </p:nvSpPr>
        <p:spPr>
          <a:xfrm>
            <a:off x="432620" y="-73241"/>
            <a:ext cx="11130115" cy="7004482"/>
          </a:xfrm>
          <a:prstGeom prst="rect">
            <a:avLst/>
          </a:prstGeom>
          <a:noFill/>
        </p:spPr>
        <p:txBody>
          <a:bodyPr wrap="square">
            <a:spAutoFit/>
          </a:bodyPr>
          <a:lstStyle/>
          <a:p>
            <a:pPr algn="ctr">
              <a:spcBef>
                <a:spcPts val="2250"/>
              </a:spcBef>
              <a:spcAft>
                <a:spcPts val="2250"/>
              </a:spcAft>
            </a:pPr>
            <a:r>
              <a:rPr lang="en-US" sz="3600" b="0" i="0" dirty="0">
                <a:solidFill>
                  <a:schemeClr val="bg1"/>
                </a:solidFill>
                <a:effectLst/>
                <a:latin typeface="Baskerville Old Face" panose="02020602080505020303" pitchFamily="18" charset="0"/>
              </a:rPr>
              <a:t>Wrestling with God</a:t>
            </a:r>
          </a:p>
          <a:p>
            <a:pPr algn="ctr">
              <a:spcBef>
                <a:spcPts val="1200"/>
              </a:spcBef>
              <a:spcAft>
                <a:spcPts val="1200"/>
              </a:spcAft>
            </a:pPr>
            <a:r>
              <a:rPr lang="en-US" sz="3600" b="0" i="0" dirty="0">
                <a:solidFill>
                  <a:schemeClr val="bg1"/>
                </a:solidFill>
                <a:effectLst/>
                <a:latin typeface="Baskerville Old Face" panose="02020602080505020303" pitchFamily="18" charset="0"/>
              </a:rPr>
              <a:t>The night before meeting Esau, Jacob wrestled with a mysterious figure (who is believed to be God or an angel of the Lord) at Peniel.</a:t>
            </a:r>
          </a:p>
          <a:p>
            <a:pPr algn="ctr">
              <a:spcBef>
                <a:spcPts val="1200"/>
              </a:spcBef>
              <a:spcAft>
                <a:spcPts val="1200"/>
              </a:spcAft>
            </a:pPr>
            <a:r>
              <a:rPr lang="en-US" sz="3600" b="0" i="0" dirty="0">
                <a:solidFill>
                  <a:schemeClr val="bg1"/>
                </a:solidFill>
                <a:effectLst/>
                <a:latin typeface="Baskerville Old Face" panose="02020602080505020303" pitchFamily="18" charset="0"/>
              </a:rPr>
              <a:t>This wrestling match symbolizes Jacob's struggle with his own sinful nature, his past, and his reliance on God's grace.</a:t>
            </a:r>
          </a:p>
          <a:p>
            <a:pPr algn="ctr">
              <a:spcBef>
                <a:spcPts val="1200"/>
              </a:spcBef>
              <a:spcAft>
                <a:spcPts val="1200"/>
              </a:spcAft>
            </a:pPr>
            <a:r>
              <a:rPr lang="en-US" sz="3600" b="0" i="0" dirty="0">
                <a:solidFill>
                  <a:schemeClr val="bg1"/>
                </a:solidFill>
                <a:effectLst/>
                <a:latin typeface="Baskerville Old Face" panose="02020602080505020303" pitchFamily="18" charset="0"/>
              </a:rPr>
              <a:t>Through this encounter, Jacob's name was changed to Israel, signifying his perseverance and dependence on God.</a:t>
            </a:r>
          </a:p>
          <a:p>
            <a:pPr algn="ctr">
              <a:spcBef>
                <a:spcPts val="1200"/>
              </a:spcBef>
              <a:spcAft>
                <a:spcPts val="1200"/>
              </a:spcAft>
            </a:pPr>
            <a:r>
              <a:rPr lang="en-US" sz="3600" b="0" i="0" dirty="0">
                <a:solidFill>
                  <a:schemeClr val="bg1"/>
                </a:solidFill>
                <a:effectLst/>
                <a:latin typeface="Baskerville Old Face" panose="02020602080505020303" pitchFamily="18" charset="0"/>
              </a:rPr>
              <a:t>Jacob was left with a permanent limp, a physical reminder of his wrestling match and transformation.</a:t>
            </a:r>
          </a:p>
        </p:txBody>
      </p:sp>
    </p:spTree>
    <p:extLst>
      <p:ext uri="{BB962C8B-B14F-4D97-AF65-F5344CB8AC3E}">
        <p14:creationId xmlns:p14="http://schemas.microsoft.com/office/powerpoint/2010/main" val="41309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circle(in)">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circle(in)">
                                      <p:cBhvr>
                                        <p:cTn id="21" dur="2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circle(in)">
                                      <p:cBhvr>
                                        <p:cTn id="26" dur="2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circle(in)">
                                      <p:cBhvr>
                                        <p:cTn id="31"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A5F0DEA-687E-17DD-DED6-CF753A677DD9}"/>
              </a:ext>
            </a:extLst>
          </p:cNvPr>
          <p:cNvSpPr txBox="1"/>
          <p:nvPr/>
        </p:nvSpPr>
        <p:spPr>
          <a:xfrm>
            <a:off x="127820" y="108766"/>
            <a:ext cx="11670890" cy="6388928"/>
          </a:xfrm>
          <a:prstGeom prst="rect">
            <a:avLst/>
          </a:prstGeom>
          <a:noFill/>
        </p:spPr>
        <p:txBody>
          <a:bodyPr wrap="square">
            <a:spAutoFit/>
          </a:bodyPr>
          <a:lstStyle/>
          <a:p>
            <a:pPr algn="ctr">
              <a:spcBef>
                <a:spcPts val="2250"/>
              </a:spcBef>
              <a:spcAft>
                <a:spcPts val="2250"/>
              </a:spcAft>
            </a:pPr>
            <a:r>
              <a:rPr lang="en-US" sz="4000" b="0" i="0" dirty="0">
                <a:solidFill>
                  <a:schemeClr val="bg1"/>
                </a:solidFill>
                <a:effectLst/>
                <a:latin typeface="Baskerville Old Face" panose="02020602080505020303" pitchFamily="18" charset="0"/>
              </a:rPr>
              <a:t>Fruits of transformation: reconciliation with Esau</a:t>
            </a:r>
          </a:p>
          <a:p>
            <a:pPr algn="ctr">
              <a:spcBef>
                <a:spcPts val="1200"/>
              </a:spcBef>
              <a:spcAft>
                <a:spcPts val="1200"/>
              </a:spcAft>
            </a:pPr>
            <a:r>
              <a:rPr lang="en-US" sz="4000" b="0" i="0" dirty="0">
                <a:solidFill>
                  <a:schemeClr val="bg1"/>
                </a:solidFill>
                <a:effectLst/>
                <a:latin typeface="Baskerville Old Face" panose="02020602080505020303" pitchFamily="18" charset="0"/>
              </a:rPr>
              <a:t>Approaching Esau with humility and a repentant heart, demonstrated through bowing down and offering gifts (not as bribes but as an act of making amends), is a clear indication of Jacob's changed character.</a:t>
            </a:r>
          </a:p>
          <a:p>
            <a:pPr algn="ctr">
              <a:spcBef>
                <a:spcPts val="1200"/>
              </a:spcBef>
              <a:spcAft>
                <a:spcPts val="1200"/>
              </a:spcAft>
            </a:pPr>
            <a:r>
              <a:rPr lang="en-US" sz="4000" b="0" i="0" dirty="0">
                <a:solidFill>
                  <a:schemeClr val="bg1"/>
                </a:solidFill>
                <a:effectLst/>
                <a:latin typeface="Baskerville Old Face" panose="02020602080505020303" pitchFamily="18" charset="0"/>
              </a:rPr>
              <a:t>The unexpected reunion of </a:t>
            </a:r>
            <a:r>
              <a:rPr lang="en-US" sz="4000" b="0" i="0" u="sng" dirty="0">
                <a:solidFill>
                  <a:schemeClr val="bg1"/>
                </a:solidFill>
                <a:effectLst/>
                <a:latin typeface="Baskerville Old Face" panose="02020602080505020303" pitchFamily="18" charset="0"/>
              </a:rPr>
              <a:t>forgiveness</a:t>
            </a:r>
            <a:r>
              <a:rPr lang="en-US" sz="4000" b="0" i="0" dirty="0">
                <a:solidFill>
                  <a:schemeClr val="bg1"/>
                </a:solidFill>
                <a:effectLst/>
                <a:latin typeface="Baskerville Old Face" panose="02020602080505020303" pitchFamily="18" charset="0"/>
              </a:rPr>
              <a:t> and embrace with Esau reveals the power of </a:t>
            </a:r>
            <a:r>
              <a:rPr lang="en-US" sz="4000" b="0" i="0" dirty="0">
                <a:solidFill>
                  <a:schemeClr val="bg1"/>
                </a:solidFill>
                <a:effectLst/>
                <a:latin typeface="Baskerville Old Face" panose="02020602080505020303" pitchFamily="18" charset="0"/>
                <a:hlinkClick r:id="rId5">
                  <a:extLst>
                    <a:ext uri="{A12FA001-AC4F-418D-AE19-62706E023703}">
                      <ahyp:hlinkClr xmlns:ahyp="http://schemas.microsoft.com/office/drawing/2018/hyperlinkcolor" val="tx"/>
                    </a:ext>
                  </a:extLst>
                </a:hlinkClick>
              </a:rPr>
              <a:t>Jacob's reconciliation</a:t>
            </a:r>
            <a:r>
              <a:rPr lang="en-US" sz="4000" b="0" i="0" dirty="0">
                <a:solidFill>
                  <a:schemeClr val="bg1"/>
                </a:solidFill>
                <a:effectLst/>
                <a:latin typeface="Baskerville Old Face" panose="02020602080505020303" pitchFamily="18" charset="0"/>
              </a:rPr>
              <a:t>, where Jacob's humility enables healing and restoration in a strained relationship. </a:t>
            </a:r>
          </a:p>
        </p:txBody>
      </p:sp>
    </p:spTree>
    <p:extLst>
      <p:ext uri="{BB962C8B-B14F-4D97-AF65-F5344CB8AC3E}">
        <p14:creationId xmlns:p14="http://schemas.microsoft.com/office/powerpoint/2010/main" val="291087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circle(in)">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circle(in)">
                                      <p:cBhvr>
                                        <p:cTn id="2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C7E9EC5-87E1-D119-2AD1-3A1BF45F5084}"/>
              </a:ext>
            </a:extLst>
          </p:cNvPr>
          <p:cNvSpPr txBox="1"/>
          <p:nvPr/>
        </p:nvSpPr>
        <p:spPr>
          <a:xfrm>
            <a:off x="501444" y="889843"/>
            <a:ext cx="11012129" cy="5078313"/>
          </a:xfrm>
          <a:prstGeom prst="rect">
            <a:avLst/>
          </a:prstGeom>
          <a:noFill/>
        </p:spPr>
        <p:txBody>
          <a:bodyPr wrap="square">
            <a:spAutoFit/>
          </a:bodyPr>
          <a:lstStyle/>
          <a:p>
            <a:pPr algn="ctr"/>
            <a:r>
              <a:rPr lang="en-US" sz="3600" dirty="0">
                <a:solidFill>
                  <a:schemeClr val="bg1"/>
                </a:solidFill>
                <a:latin typeface="Baskerville Old Face" panose="02020602080505020303" pitchFamily="18" charset="0"/>
              </a:rPr>
              <a:t>T</a:t>
            </a:r>
            <a:r>
              <a:rPr lang="en-US" sz="3600" b="0" i="0" dirty="0">
                <a:solidFill>
                  <a:schemeClr val="bg1"/>
                </a:solidFill>
                <a:effectLst/>
                <a:latin typeface="Baskerville Old Face" panose="02020602080505020303" pitchFamily="18" charset="0"/>
              </a:rPr>
              <a:t>he </a:t>
            </a:r>
            <a:r>
              <a:rPr lang="en-US" sz="3600" b="0" i="0" u="sng" dirty="0">
                <a:solidFill>
                  <a:schemeClr val="bg1"/>
                </a:solidFill>
                <a:effectLst/>
                <a:latin typeface="Baskerville Old Face" panose="02020602080505020303" pitchFamily="18" charset="0"/>
              </a:rPr>
              <a:t>trials and tribulations </a:t>
            </a:r>
            <a:r>
              <a:rPr lang="en-US" sz="3600" b="0" i="0" dirty="0">
                <a:solidFill>
                  <a:schemeClr val="bg1"/>
                </a:solidFill>
                <a:effectLst/>
                <a:latin typeface="Baskerville Old Face" panose="02020602080505020303" pitchFamily="18" charset="0"/>
              </a:rPr>
              <a:t>Jacob faced after leaving Bethel were instrumental in his </a:t>
            </a:r>
            <a:r>
              <a:rPr lang="en-US" sz="3600" b="0" i="0" u="sng" dirty="0">
                <a:solidFill>
                  <a:schemeClr val="bg1"/>
                </a:solidFill>
                <a:effectLst/>
                <a:latin typeface="Baskerville Old Face" panose="02020602080505020303" pitchFamily="18" charset="0"/>
              </a:rPr>
              <a:t>character develop</a:t>
            </a:r>
            <a:r>
              <a:rPr lang="en-US" sz="3600" b="0" i="0" dirty="0">
                <a:solidFill>
                  <a:schemeClr val="bg1"/>
                </a:solidFill>
                <a:effectLst/>
                <a:latin typeface="Baskerville Old Face" panose="02020602080505020303" pitchFamily="18" charset="0"/>
              </a:rPr>
              <a:t>ment. They stripped away his self-reliance and deceitful tendencies, forcing him to confront his inner struggles and rely on God. The culmination of this journey at Peniel and his subsequent reconciliation with Esau demonstrate a profound transformation, leaving him with a new identity, a deepened faith, and a heart humbled by God's grace and faithfulness.</a:t>
            </a:r>
            <a:endParaRPr lang="en-US" sz="3600"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4909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CA9F6AC-9BC6-D99D-AB7E-916F385FCE6B}"/>
              </a:ext>
            </a:extLst>
          </p:cNvPr>
          <p:cNvSpPr txBox="1"/>
          <p:nvPr/>
        </p:nvSpPr>
        <p:spPr>
          <a:xfrm>
            <a:off x="324465" y="1902188"/>
            <a:ext cx="11346426" cy="4093428"/>
          </a:xfrm>
          <a:prstGeom prst="rect">
            <a:avLst/>
          </a:prstGeom>
          <a:noFill/>
        </p:spPr>
        <p:txBody>
          <a:bodyPr wrap="square">
            <a:spAutoFit/>
          </a:bodyPr>
          <a:lstStyle/>
          <a:p>
            <a:pPr algn="ctr">
              <a:spcBef>
                <a:spcPts val="1200"/>
              </a:spcBef>
              <a:spcAft>
                <a:spcPts val="1200"/>
              </a:spcAft>
            </a:pPr>
            <a:r>
              <a:rPr lang="en-US" sz="4000" b="0" i="0" dirty="0">
                <a:solidFill>
                  <a:schemeClr val="bg1"/>
                </a:solidFill>
                <a:effectLst/>
                <a:latin typeface="Baskerville Old Face" panose="02020602080505020303" pitchFamily="18" charset="0"/>
              </a:rPr>
              <a:t>Despite justifiable fear, the story shows the importance of confronting the person you have wronged and seeking forgiveness.</a:t>
            </a:r>
          </a:p>
          <a:p>
            <a:pPr algn="ctr">
              <a:spcBef>
                <a:spcPts val="1200"/>
              </a:spcBef>
              <a:spcAft>
                <a:spcPts val="1200"/>
              </a:spcAft>
            </a:pPr>
            <a:r>
              <a:rPr lang="en-US" sz="4000" b="0" i="0" dirty="0">
                <a:solidFill>
                  <a:schemeClr val="bg1"/>
                </a:solidFill>
                <a:effectLst/>
                <a:latin typeface="Baskerville Old Face" panose="02020602080505020303" pitchFamily="18" charset="0"/>
              </a:rPr>
              <a:t>The story suggests that </a:t>
            </a:r>
            <a:r>
              <a:rPr lang="en-US" sz="4000" b="0" i="0" u="sng" dirty="0">
                <a:solidFill>
                  <a:schemeClr val="bg1"/>
                </a:solidFill>
                <a:effectLst/>
                <a:latin typeface="Baskerville Old Face" panose="02020602080505020303" pitchFamily="18" charset="0"/>
              </a:rPr>
              <a:t>genuine humility </a:t>
            </a:r>
            <a:r>
              <a:rPr lang="en-US" sz="4000" b="0" i="0" dirty="0">
                <a:solidFill>
                  <a:schemeClr val="bg1"/>
                </a:solidFill>
                <a:effectLst/>
                <a:latin typeface="Baskerville Old Face" panose="02020602080505020303" pitchFamily="18" charset="0"/>
              </a:rPr>
              <a:t>and a </a:t>
            </a:r>
            <a:r>
              <a:rPr lang="en-US" sz="4000" b="0" i="0" u="sng" dirty="0">
                <a:solidFill>
                  <a:schemeClr val="bg1"/>
                </a:solidFill>
                <a:effectLst/>
                <a:latin typeface="Baskerville Old Face" panose="02020602080505020303" pitchFamily="18" charset="0"/>
              </a:rPr>
              <a:t>willingness to take responsibility </a:t>
            </a:r>
            <a:r>
              <a:rPr lang="en-US" sz="4000" b="0" i="0" dirty="0">
                <a:solidFill>
                  <a:schemeClr val="bg1"/>
                </a:solidFill>
                <a:effectLst/>
                <a:latin typeface="Baskerville Old Face" panose="02020602080505020303" pitchFamily="18" charset="0"/>
              </a:rPr>
              <a:t>for our actions are </a:t>
            </a:r>
            <a:r>
              <a:rPr lang="en-US" sz="4000" b="0" i="0" u="sng" dirty="0">
                <a:solidFill>
                  <a:schemeClr val="bg1"/>
                </a:solidFill>
                <a:effectLst/>
                <a:latin typeface="Baskerville Old Face" panose="02020602080505020303" pitchFamily="18" charset="0"/>
              </a:rPr>
              <a:t>crucial first steps </a:t>
            </a:r>
            <a:r>
              <a:rPr lang="en-US" sz="4000" b="0" i="0" dirty="0">
                <a:solidFill>
                  <a:schemeClr val="bg1"/>
                </a:solidFill>
                <a:effectLst/>
                <a:latin typeface="Baskerville Old Face" panose="02020602080505020303" pitchFamily="18" charset="0"/>
              </a:rPr>
              <a:t>toward </a:t>
            </a:r>
            <a:r>
              <a:rPr lang="en-US" sz="4000" b="0" i="0" u="sng" dirty="0">
                <a:solidFill>
                  <a:schemeClr val="bg1"/>
                </a:solidFill>
                <a:effectLst/>
                <a:latin typeface="Baskerville Old Face" panose="02020602080505020303" pitchFamily="18" charset="0"/>
              </a:rPr>
              <a:t>healing past wounds</a:t>
            </a:r>
          </a:p>
        </p:txBody>
      </p:sp>
      <p:sp>
        <p:nvSpPr>
          <p:cNvPr id="5" name="TextBox 4">
            <a:extLst>
              <a:ext uri="{FF2B5EF4-FFF2-40B4-BE49-F238E27FC236}">
                <a16:creationId xmlns:a16="http://schemas.microsoft.com/office/drawing/2014/main" id="{7AD062DC-6992-2A61-2F1C-EF6FB93F21F9}"/>
              </a:ext>
            </a:extLst>
          </p:cNvPr>
          <p:cNvSpPr txBox="1"/>
          <p:nvPr/>
        </p:nvSpPr>
        <p:spPr>
          <a:xfrm>
            <a:off x="2821858" y="129857"/>
            <a:ext cx="5456903" cy="769441"/>
          </a:xfrm>
          <a:prstGeom prst="rect">
            <a:avLst/>
          </a:prstGeom>
          <a:noFill/>
        </p:spPr>
        <p:txBody>
          <a:bodyPr wrap="square" rtlCol="0">
            <a:spAutoFit/>
          </a:bodyPr>
          <a:lstStyle/>
          <a:p>
            <a:pPr algn="ctr"/>
            <a:r>
              <a:rPr lang="en-US" sz="4400" dirty="0">
                <a:solidFill>
                  <a:schemeClr val="bg1"/>
                </a:solidFill>
              </a:rPr>
              <a:t>Homework </a:t>
            </a:r>
          </a:p>
        </p:txBody>
      </p:sp>
      <p:sp>
        <p:nvSpPr>
          <p:cNvPr id="6" name="TextBox 5">
            <a:extLst>
              <a:ext uri="{FF2B5EF4-FFF2-40B4-BE49-F238E27FC236}">
                <a16:creationId xmlns:a16="http://schemas.microsoft.com/office/drawing/2014/main" id="{BC0EF1DD-DA7F-38BD-D903-9C242CE83B46}"/>
              </a:ext>
            </a:extLst>
          </p:cNvPr>
          <p:cNvSpPr txBox="1"/>
          <p:nvPr/>
        </p:nvSpPr>
        <p:spPr>
          <a:xfrm>
            <a:off x="2389239" y="1002890"/>
            <a:ext cx="6322142" cy="646331"/>
          </a:xfrm>
          <a:prstGeom prst="rect">
            <a:avLst/>
          </a:prstGeom>
          <a:noFill/>
        </p:spPr>
        <p:txBody>
          <a:bodyPr wrap="square" rtlCol="0">
            <a:spAutoFit/>
          </a:bodyPr>
          <a:lstStyle/>
          <a:p>
            <a:pPr algn="ctr"/>
            <a:r>
              <a:rPr lang="en-US" sz="3600" dirty="0">
                <a:solidFill>
                  <a:schemeClr val="bg1"/>
                </a:solidFill>
                <a:latin typeface="Sagona" panose="020F0502020204030204" pitchFamily="2" charset="0"/>
              </a:rPr>
              <a:t>Consider these actions!! </a:t>
            </a:r>
          </a:p>
        </p:txBody>
      </p:sp>
    </p:spTree>
    <p:extLst>
      <p:ext uri="{BB962C8B-B14F-4D97-AF65-F5344CB8AC3E}">
        <p14:creationId xmlns:p14="http://schemas.microsoft.com/office/powerpoint/2010/main" val="1458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500" fill="hold"/>
                                        <p:tgtEl>
                                          <p:spTgt spid="6"/>
                                        </p:tgtEl>
                                        <p:attrNameLst>
                                          <p:attrName>ppt_w</p:attrName>
                                        </p:attrNameLst>
                                      </p:cBhvr>
                                      <p:tavLst>
                                        <p:tav tm="0">
                                          <p:val>
                                            <p:fltVal val="0"/>
                                          </p:val>
                                        </p:tav>
                                        <p:tav tm="100000">
                                          <p:val>
                                            <p:strVal val="#ppt_w"/>
                                          </p:val>
                                        </p:tav>
                                      </p:tavLst>
                                    </p:anim>
                                    <p:anim calcmode="lin" valueType="num">
                                      <p:cBhvr>
                                        <p:cTn id="17" dur="1500" fill="hold"/>
                                        <p:tgtEl>
                                          <p:spTgt spid="6"/>
                                        </p:tgtEl>
                                        <p:attrNameLst>
                                          <p:attrName>ppt_h</p:attrName>
                                        </p:attrNameLst>
                                      </p:cBhvr>
                                      <p:tavLst>
                                        <p:tav tm="0">
                                          <p:val>
                                            <p:fltVal val="0"/>
                                          </p:val>
                                        </p:tav>
                                        <p:tav tm="100000">
                                          <p:val>
                                            <p:strVal val="#ppt_h"/>
                                          </p:val>
                                        </p:tav>
                                      </p:tavLst>
                                    </p:anim>
                                    <p:anim calcmode="lin" valueType="num">
                                      <p:cBhvr>
                                        <p:cTn id="18" dur="1500" fill="hold"/>
                                        <p:tgtEl>
                                          <p:spTgt spid="6"/>
                                        </p:tgtEl>
                                        <p:attrNameLst>
                                          <p:attrName>style.rotation</p:attrName>
                                        </p:attrNameLst>
                                      </p:cBhvr>
                                      <p:tavLst>
                                        <p:tav tm="0">
                                          <p:val>
                                            <p:fltVal val="90"/>
                                          </p:val>
                                        </p:tav>
                                        <p:tav tm="100000">
                                          <p:val>
                                            <p:fltVal val="0"/>
                                          </p:val>
                                        </p:tav>
                                      </p:tavLst>
                                    </p:anim>
                                    <p:animEffect transition="in" filter="fade">
                                      <p:cBhvr>
                                        <p:cTn id="19" dur="1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375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heel(1)">
                                      <p:cBhvr>
                                        <p:cTn id="29"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B7635B-57E7-B113-264C-6A6C606AD7A1}"/>
              </a:ext>
            </a:extLst>
          </p:cNvPr>
          <p:cNvSpPr txBox="1"/>
          <p:nvPr/>
        </p:nvSpPr>
        <p:spPr>
          <a:xfrm>
            <a:off x="3298722" y="98323"/>
            <a:ext cx="5456903" cy="830997"/>
          </a:xfrm>
          <a:prstGeom prst="rect">
            <a:avLst/>
          </a:prstGeom>
          <a:noFill/>
        </p:spPr>
        <p:txBody>
          <a:bodyPr wrap="square" rtlCol="0">
            <a:spAutoFit/>
          </a:bodyPr>
          <a:lstStyle/>
          <a:p>
            <a:pPr algn="ctr"/>
            <a:r>
              <a:rPr lang="en-US" sz="4800" dirty="0">
                <a:solidFill>
                  <a:schemeClr val="bg1"/>
                </a:solidFill>
              </a:rPr>
              <a:t>Homework cont.</a:t>
            </a:r>
          </a:p>
        </p:txBody>
      </p:sp>
      <p:sp>
        <p:nvSpPr>
          <p:cNvPr id="5" name="TextBox 4">
            <a:extLst>
              <a:ext uri="{FF2B5EF4-FFF2-40B4-BE49-F238E27FC236}">
                <a16:creationId xmlns:a16="http://schemas.microsoft.com/office/drawing/2014/main" id="{3365480C-293B-0C0D-A324-63790C9C7F72}"/>
              </a:ext>
            </a:extLst>
          </p:cNvPr>
          <p:cNvSpPr txBox="1"/>
          <p:nvPr/>
        </p:nvSpPr>
        <p:spPr>
          <a:xfrm>
            <a:off x="403121" y="929320"/>
            <a:ext cx="11090787" cy="3416320"/>
          </a:xfrm>
          <a:prstGeom prst="rect">
            <a:avLst/>
          </a:prstGeom>
          <a:noFill/>
        </p:spPr>
        <p:txBody>
          <a:bodyPr wrap="square">
            <a:spAutoFit/>
          </a:bodyPr>
          <a:lstStyle/>
          <a:p>
            <a:pPr algn="ctr"/>
            <a:r>
              <a:rPr lang="en-US" sz="3600" b="0" i="0" dirty="0">
                <a:solidFill>
                  <a:schemeClr val="bg1"/>
                </a:solidFill>
                <a:effectLst/>
                <a:latin typeface="Baskerville Old Face" panose="02020602080505020303" pitchFamily="18" charset="0"/>
              </a:rPr>
              <a:t>In essence, Jacob and Esau's reconciliation underscores that dealing with past wrongs requires humility, genuine repentance, a willingness to forgive, and taking intentional steps toward repair. It reminds us that even seemingly insurmountable divides can be bridged through grace and the transformative power of forgiveness</a:t>
            </a:r>
            <a:endParaRPr lang="en-US" sz="3600" dirty="0">
              <a:solidFill>
                <a:schemeClr val="bg1"/>
              </a:solidFill>
              <a:latin typeface="Baskerville Old Face" panose="02020602080505020303" pitchFamily="18" charset="0"/>
            </a:endParaRPr>
          </a:p>
        </p:txBody>
      </p:sp>
      <p:sp>
        <p:nvSpPr>
          <p:cNvPr id="6" name="TextBox 5">
            <a:extLst>
              <a:ext uri="{FF2B5EF4-FFF2-40B4-BE49-F238E27FC236}">
                <a16:creationId xmlns:a16="http://schemas.microsoft.com/office/drawing/2014/main" id="{F9328EAA-0355-D1ED-A262-DC10DDD04E1C}"/>
              </a:ext>
            </a:extLst>
          </p:cNvPr>
          <p:cNvSpPr txBox="1"/>
          <p:nvPr/>
        </p:nvSpPr>
        <p:spPr>
          <a:xfrm>
            <a:off x="299883" y="4940100"/>
            <a:ext cx="11592234" cy="1323439"/>
          </a:xfrm>
          <a:prstGeom prst="rect">
            <a:avLst/>
          </a:prstGeom>
          <a:noFill/>
        </p:spPr>
        <p:txBody>
          <a:bodyPr wrap="square" rtlCol="0">
            <a:spAutoFit/>
          </a:bodyPr>
          <a:lstStyle/>
          <a:p>
            <a:pPr algn="ctr"/>
            <a:r>
              <a:rPr lang="en-US" sz="4000" dirty="0">
                <a:solidFill>
                  <a:schemeClr val="bg1"/>
                </a:solidFill>
              </a:rPr>
              <a:t>This week!  Consider the Esau’s in your life? </a:t>
            </a:r>
          </a:p>
          <a:p>
            <a:pPr algn="ctr"/>
            <a:r>
              <a:rPr lang="en-US" sz="4000" dirty="0">
                <a:solidFill>
                  <a:schemeClr val="bg1"/>
                </a:solidFill>
              </a:rPr>
              <a:t>How can these relationships be mended </a:t>
            </a:r>
          </a:p>
        </p:txBody>
      </p:sp>
    </p:spTree>
    <p:extLst>
      <p:ext uri="{BB962C8B-B14F-4D97-AF65-F5344CB8AC3E}">
        <p14:creationId xmlns:p14="http://schemas.microsoft.com/office/powerpoint/2010/main" val="416183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087">
                                          <p:stCondLst>
                                            <p:cond delay="0"/>
                                          </p:stCondLst>
                                        </p:cTn>
                                        <p:tgtEl>
                                          <p:spTgt spid="6"/>
                                        </p:tgtEl>
                                      </p:cBhvr>
                                    </p:animEffect>
                                    <p:anim calcmode="lin" valueType="num">
                                      <p:cBhvr>
                                        <p:cTn id="22" dur="341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124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1245" tmFilter="0, 0; 0.125,0.2665; 0.25,0.4; 0.375,0.465; 0.5,0.5;  0.625,0.535; 0.75,0.6; 0.875,0.7335; 1,1">
                                          <p:stCondLst>
                                            <p:cond delay="1245"/>
                                          </p:stCondLst>
                                        </p:cTn>
                                        <p:tgtEl>
                                          <p:spTgt spid="6"/>
                                        </p:tgtEl>
                                        <p:attrNameLst>
                                          <p:attrName>ppt_y</p:attrName>
                                        </p:attrNameLst>
                                      </p:cBhvr>
                                      <p:tavLst>
                                        <p:tav tm="0" fmla="#ppt_y-sin(pi*$)/9">
                                          <p:val>
                                            <p:fltVal val="0"/>
                                          </p:val>
                                        </p:tav>
                                        <p:tav tm="100000">
                                          <p:val>
                                            <p:fltVal val="1"/>
                                          </p:val>
                                        </p:tav>
                                      </p:tavLst>
                                    </p:anim>
                                    <p:anim calcmode="lin" valueType="num">
                                      <p:cBhvr>
                                        <p:cTn id="25" dur="622" tmFilter="0, 0; 0.125,0.2665; 0.25,0.4; 0.375,0.465; 0.5,0.5;  0.625,0.535; 0.75,0.6; 0.875,0.7335; 1,1">
                                          <p:stCondLst>
                                            <p:cond delay="2483"/>
                                          </p:stCondLst>
                                        </p:cTn>
                                        <p:tgtEl>
                                          <p:spTgt spid="6"/>
                                        </p:tgtEl>
                                        <p:attrNameLst>
                                          <p:attrName>ppt_y</p:attrName>
                                        </p:attrNameLst>
                                      </p:cBhvr>
                                      <p:tavLst>
                                        <p:tav tm="0" fmla="#ppt_y-sin(pi*$)/27">
                                          <p:val>
                                            <p:fltVal val="0"/>
                                          </p:val>
                                        </p:tav>
                                        <p:tav tm="100000">
                                          <p:val>
                                            <p:fltVal val="1"/>
                                          </p:val>
                                        </p:tav>
                                      </p:tavLst>
                                    </p:anim>
                                    <p:anim calcmode="lin" valueType="num">
                                      <p:cBhvr>
                                        <p:cTn id="26" dur="308" tmFilter="0, 0; 0.125,0.2665; 0.25,0.4; 0.375,0.465; 0.5,0.5;  0.625,0.535; 0.75,0.6; 0.875,0.7335; 1,1">
                                          <p:stCondLst>
                                            <p:cond delay="3105"/>
                                          </p:stCondLst>
                                        </p:cTn>
                                        <p:tgtEl>
                                          <p:spTgt spid="6"/>
                                        </p:tgtEl>
                                        <p:attrNameLst>
                                          <p:attrName>ppt_y</p:attrName>
                                        </p:attrNameLst>
                                      </p:cBhvr>
                                      <p:tavLst>
                                        <p:tav tm="0" fmla="#ppt_y-sin(pi*$)/81">
                                          <p:val>
                                            <p:fltVal val="0"/>
                                          </p:val>
                                        </p:tav>
                                        <p:tav tm="100000">
                                          <p:val>
                                            <p:fltVal val="1"/>
                                          </p:val>
                                        </p:tav>
                                      </p:tavLst>
                                    </p:anim>
                                    <p:animScale>
                                      <p:cBhvr>
                                        <p:cTn id="27" dur="49">
                                          <p:stCondLst>
                                            <p:cond delay="1219"/>
                                          </p:stCondLst>
                                        </p:cTn>
                                        <p:tgtEl>
                                          <p:spTgt spid="6"/>
                                        </p:tgtEl>
                                      </p:cBhvr>
                                      <p:to x="100000" y="60000"/>
                                    </p:animScale>
                                    <p:animScale>
                                      <p:cBhvr>
                                        <p:cTn id="28" dur="311" decel="50000">
                                          <p:stCondLst>
                                            <p:cond delay="1268"/>
                                          </p:stCondLst>
                                        </p:cTn>
                                        <p:tgtEl>
                                          <p:spTgt spid="6"/>
                                        </p:tgtEl>
                                      </p:cBhvr>
                                      <p:to x="100000" y="100000"/>
                                    </p:animScale>
                                    <p:animScale>
                                      <p:cBhvr>
                                        <p:cTn id="29" dur="49">
                                          <p:stCondLst>
                                            <p:cond delay="2460"/>
                                          </p:stCondLst>
                                        </p:cTn>
                                        <p:tgtEl>
                                          <p:spTgt spid="6"/>
                                        </p:tgtEl>
                                      </p:cBhvr>
                                      <p:to x="100000" y="80000"/>
                                    </p:animScale>
                                    <p:animScale>
                                      <p:cBhvr>
                                        <p:cTn id="30" dur="311" decel="50000">
                                          <p:stCondLst>
                                            <p:cond delay="2509"/>
                                          </p:stCondLst>
                                        </p:cTn>
                                        <p:tgtEl>
                                          <p:spTgt spid="6"/>
                                        </p:tgtEl>
                                      </p:cBhvr>
                                      <p:to x="100000" y="100000"/>
                                    </p:animScale>
                                    <p:animScale>
                                      <p:cBhvr>
                                        <p:cTn id="31" dur="49">
                                          <p:stCondLst>
                                            <p:cond delay="3079"/>
                                          </p:stCondLst>
                                        </p:cTn>
                                        <p:tgtEl>
                                          <p:spTgt spid="6"/>
                                        </p:tgtEl>
                                      </p:cBhvr>
                                      <p:to x="100000" y="90000"/>
                                    </p:animScale>
                                    <p:animScale>
                                      <p:cBhvr>
                                        <p:cTn id="32" dur="311" decel="50000">
                                          <p:stCondLst>
                                            <p:cond delay="3127"/>
                                          </p:stCondLst>
                                        </p:cTn>
                                        <p:tgtEl>
                                          <p:spTgt spid="6"/>
                                        </p:tgtEl>
                                      </p:cBhvr>
                                      <p:to x="100000" y="100000"/>
                                    </p:animScale>
                                    <p:animScale>
                                      <p:cBhvr>
                                        <p:cTn id="33" dur="49">
                                          <p:stCondLst>
                                            <p:cond delay="3390"/>
                                          </p:stCondLst>
                                        </p:cTn>
                                        <p:tgtEl>
                                          <p:spTgt spid="6"/>
                                        </p:tgtEl>
                                      </p:cBhvr>
                                      <p:to x="100000" y="95000"/>
                                    </p:animScale>
                                    <p:animScale>
                                      <p:cBhvr>
                                        <p:cTn id="34" dur="311" decel="50000">
                                          <p:stCondLst>
                                            <p:cond delay="3439"/>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2"/>
                </p:tgtEl>
              </p:cMediaNode>
            </p:video>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580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1C0300B-8A6F-E7AA-656E-EB07665966BB}"/>
              </a:ext>
            </a:extLst>
          </p:cNvPr>
          <p:cNvSpPr txBox="1"/>
          <p:nvPr/>
        </p:nvSpPr>
        <p:spPr>
          <a:xfrm>
            <a:off x="127819" y="272302"/>
            <a:ext cx="11936361" cy="5632311"/>
          </a:xfrm>
          <a:prstGeom prst="rect">
            <a:avLst/>
          </a:prstGeom>
          <a:noFill/>
        </p:spPr>
        <p:txBody>
          <a:bodyPr wrap="square">
            <a:spAutoFit/>
          </a:bodyPr>
          <a:lstStyle/>
          <a:p>
            <a:pPr algn="ctr">
              <a:buNone/>
            </a:pPr>
            <a:r>
              <a:rPr lang="en-US" sz="2000" b="1" i="0" baseline="30000" dirty="0">
                <a:solidFill>
                  <a:schemeClr val="bg1"/>
                </a:solidFill>
                <a:effectLst/>
                <a:latin typeface="system-ui"/>
              </a:rPr>
              <a:t>10 </a:t>
            </a:r>
            <a:r>
              <a:rPr lang="en-US" sz="2000" b="0" i="0" dirty="0">
                <a:solidFill>
                  <a:schemeClr val="bg1"/>
                </a:solidFill>
                <a:effectLst/>
                <a:latin typeface="system-ui"/>
              </a:rPr>
              <a:t>Jacob left Beersheba and set out for Harran. </a:t>
            </a:r>
            <a:r>
              <a:rPr lang="en-US" sz="2000" b="1" i="0" baseline="30000" dirty="0">
                <a:solidFill>
                  <a:schemeClr val="bg1"/>
                </a:solidFill>
                <a:effectLst/>
                <a:latin typeface="system-ui"/>
              </a:rPr>
              <a:t>11 </a:t>
            </a:r>
            <a:r>
              <a:rPr lang="en-US" sz="2000" b="0" i="0" dirty="0">
                <a:solidFill>
                  <a:schemeClr val="bg1"/>
                </a:solidFill>
                <a:effectLst/>
                <a:latin typeface="system-ui"/>
              </a:rPr>
              <a:t>When he reached a certain place, he stopped for the night because the sun had set. Taking one of the stones there, he put it under his head and lay down to sleep. </a:t>
            </a:r>
            <a:r>
              <a:rPr lang="en-US" sz="2000" b="1" i="0" baseline="30000" dirty="0">
                <a:solidFill>
                  <a:schemeClr val="bg1"/>
                </a:solidFill>
                <a:effectLst/>
                <a:latin typeface="system-ui"/>
              </a:rPr>
              <a:t>12 </a:t>
            </a:r>
            <a:r>
              <a:rPr lang="en-US" sz="2000" b="0" i="0" dirty="0">
                <a:solidFill>
                  <a:schemeClr val="bg1"/>
                </a:solidFill>
                <a:effectLst/>
                <a:latin typeface="system-ui"/>
              </a:rPr>
              <a:t>He had a dream in which he saw a stairway resting on the earth, with its top reaching to heaven, and the angels of God were ascending and descending on it. </a:t>
            </a:r>
            <a:r>
              <a:rPr lang="en-US" sz="2000" b="1" i="0" baseline="30000" dirty="0">
                <a:solidFill>
                  <a:schemeClr val="bg1"/>
                </a:solidFill>
                <a:effectLst/>
                <a:latin typeface="system-ui"/>
              </a:rPr>
              <a:t>13 </a:t>
            </a:r>
            <a:r>
              <a:rPr lang="en-US" sz="2000" b="0" i="0" dirty="0">
                <a:solidFill>
                  <a:schemeClr val="bg1"/>
                </a:solidFill>
                <a:effectLst/>
                <a:latin typeface="system-ui"/>
              </a:rPr>
              <a:t>There above it</a:t>
            </a:r>
            <a:r>
              <a:rPr lang="en-US" sz="2000" b="0" i="0" baseline="30000" dirty="0">
                <a:solidFill>
                  <a:schemeClr val="bg1"/>
                </a:solidFill>
                <a:effectLst/>
                <a:latin typeface="system-ui"/>
              </a:rPr>
              <a:t>[</a:t>
            </a:r>
            <a:r>
              <a:rPr lang="en-US" sz="2000" b="0" i="0" baseline="30000" dirty="0">
                <a:solidFill>
                  <a:schemeClr val="bg1"/>
                </a:solidFill>
                <a:effectLst/>
                <a:latin typeface="system-ui"/>
                <a:hlinkClick r:id="rId5" tooltip="See footnote c">
                  <a:extLst>
                    <a:ext uri="{A12FA001-AC4F-418D-AE19-62706E023703}">
                      <ahyp:hlinkClr xmlns:ahyp="http://schemas.microsoft.com/office/drawing/2018/hyperlinkcolor" val="tx"/>
                    </a:ext>
                  </a:extLst>
                </a:hlinkClick>
              </a:rPr>
              <a:t>c</a:t>
            </a:r>
            <a:r>
              <a:rPr lang="en-US" sz="2000" b="0" i="0" baseline="30000" dirty="0">
                <a:solidFill>
                  <a:schemeClr val="bg1"/>
                </a:solidFill>
                <a:effectLst/>
                <a:latin typeface="system-ui"/>
              </a:rPr>
              <a:t>]</a:t>
            </a:r>
            <a:r>
              <a:rPr lang="en-US" sz="2000" b="0" i="0" dirty="0">
                <a:solidFill>
                  <a:schemeClr val="bg1"/>
                </a:solidFill>
                <a:effectLst/>
                <a:latin typeface="system-ui"/>
              </a:rPr>
              <a:t> stood the </a:t>
            </a:r>
            <a:r>
              <a:rPr lang="en-US" sz="2000" b="0" i="0" cap="small" dirty="0">
                <a:solidFill>
                  <a:schemeClr val="bg1"/>
                </a:solidFill>
                <a:effectLst/>
                <a:latin typeface="system-ui"/>
              </a:rPr>
              <a:t>Lord</a:t>
            </a:r>
            <a:r>
              <a:rPr lang="en-US" sz="2000" b="0" i="0" dirty="0">
                <a:solidFill>
                  <a:schemeClr val="bg1"/>
                </a:solidFill>
                <a:effectLst/>
                <a:latin typeface="system-ui"/>
              </a:rPr>
              <a:t>, and he said: “I am the </a:t>
            </a:r>
            <a:r>
              <a:rPr lang="en-US" sz="2000" b="0" i="0" cap="small" dirty="0">
                <a:solidFill>
                  <a:schemeClr val="bg1"/>
                </a:solidFill>
                <a:effectLst/>
                <a:latin typeface="system-ui"/>
              </a:rPr>
              <a:t>Lord</a:t>
            </a:r>
            <a:r>
              <a:rPr lang="en-US" sz="2000" b="0" i="0" dirty="0">
                <a:solidFill>
                  <a:schemeClr val="bg1"/>
                </a:solidFill>
                <a:effectLst/>
                <a:latin typeface="system-ui"/>
              </a:rPr>
              <a:t>, the God of your father Abraham and the God of Isaac. I will give you and your descendants the land on which you are lying. </a:t>
            </a:r>
            <a:r>
              <a:rPr lang="en-US" sz="2000" b="1" i="0" baseline="30000" dirty="0">
                <a:solidFill>
                  <a:schemeClr val="bg1"/>
                </a:solidFill>
                <a:effectLst/>
                <a:latin typeface="system-ui"/>
              </a:rPr>
              <a:t>14 </a:t>
            </a:r>
            <a:r>
              <a:rPr lang="en-US" sz="2000" b="0" i="0" dirty="0">
                <a:solidFill>
                  <a:schemeClr val="bg1"/>
                </a:solidFill>
                <a:effectLst/>
                <a:latin typeface="system-ui"/>
              </a:rPr>
              <a:t>Your descendants will be like the dust of the earth, and you will spread out to the west and to the east, to the north and to the south. All peoples on earth will be blessed through you and your offspring.</a:t>
            </a:r>
            <a:r>
              <a:rPr lang="en-US" sz="2000" b="0" i="0" baseline="30000" dirty="0">
                <a:solidFill>
                  <a:schemeClr val="bg1"/>
                </a:solidFill>
                <a:effectLst/>
                <a:latin typeface="system-ui"/>
              </a:rPr>
              <a:t>[</a:t>
            </a:r>
            <a:r>
              <a:rPr lang="en-US" sz="2000" b="0" i="0" baseline="30000" dirty="0">
                <a:solidFill>
                  <a:schemeClr val="bg1"/>
                </a:solidFill>
                <a:effectLst/>
                <a:latin typeface="system-ui"/>
                <a:hlinkClick r:id="rId6" tooltip="See footnote d">
                  <a:extLst>
                    <a:ext uri="{A12FA001-AC4F-418D-AE19-62706E023703}">
                      <ahyp:hlinkClr xmlns:ahyp="http://schemas.microsoft.com/office/drawing/2018/hyperlinkcolor" val="tx"/>
                    </a:ext>
                  </a:extLst>
                </a:hlinkClick>
              </a:rPr>
              <a:t>d</a:t>
            </a:r>
            <a:r>
              <a:rPr lang="en-US" sz="2000" b="0" i="0" baseline="30000" dirty="0">
                <a:solidFill>
                  <a:schemeClr val="bg1"/>
                </a:solidFill>
                <a:effectLst/>
                <a:latin typeface="system-ui"/>
              </a:rPr>
              <a:t>]</a:t>
            </a:r>
            <a:r>
              <a:rPr lang="en-US" sz="2000" b="0" i="0" dirty="0">
                <a:solidFill>
                  <a:schemeClr val="bg1"/>
                </a:solidFill>
                <a:effectLst/>
                <a:latin typeface="system-ui"/>
              </a:rPr>
              <a:t> </a:t>
            </a:r>
            <a:r>
              <a:rPr lang="en-US" sz="2000" b="1" i="0" baseline="30000" dirty="0">
                <a:solidFill>
                  <a:schemeClr val="bg1"/>
                </a:solidFill>
                <a:effectLst/>
                <a:latin typeface="system-ui"/>
              </a:rPr>
              <a:t>15 </a:t>
            </a:r>
            <a:r>
              <a:rPr lang="en-US" sz="2000" b="0" i="0" dirty="0">
                <a:solidFill>
                  <a:schemeClr val="bg1"/>
                </a:solidFill>
                <a:effectLst/>
                <a:latin typeface="system-ui"/>
              </a:rPr>
              <a:t>I am with you and will watch over you wherever you go, and I will bring you back to this land. I will not leave you until I have done what I have promised you.”</a:t>
            </a:r>
          </a:p>
          <a:p>
            <a:pPr algn="ctr">
              <a:buNone/>
            </a:pPr>
            <a:r>
              <a:rPr lang="en-US" sz="2000" b="1" i="0" baseline="30000" dirty="0">
                <a:solidFill>
                  <a:schemeClr val="bg1"/>
                </a:solidFill>
                <a:effectLst/>
                <a:latin typeface="system-ui"/>
              </a:rPr>
              <a:t>16 </a:t>
            </a:r>
            <a:r>
              <a:rPr lang="en-US" sz="2000" b="0" i="0" dirty="0">
                <a:solidFill>
                  <a:schemeClr val="bg1"/>
                </a:solidFill>
                <a:effectLst/>
                <a:latin typeface="system-ui"/>
              </a:rPr>
              <a:t>When Jacob awoke from his sleep, he thought, “Surely the </a:t>
            </a:r>
            <a:r>
              <a:rPr lang="en-US" sz="2000" b="0" i="0" cap="small" dirty="0">
                <a:solidFill>
                  <a:schemeClr val="bg1"/>
                </a:solidFill>
                <a:effectLst/>
                <a:latin typeface="system-ui"/>
              </a:rPr>
              <a:t>Lord</a:t>
            </a:r>
            <a:r>
              <a:rPr lang="en-US" sz="2000" b="0" i="0" dirty="0">
                <a:solidFill>
                  <a:schemeClr val="bg1"/>
                </a:solidFill>
                <a:effectLst/>
                <a:latin typeface="system-ui"/>
              </a:rPr>
              <a:t> is in this place, and I was not aware of it.” </a:t>
            </a:r>
            <a:r>
              <a:rPr lang="en-US" sz="2000" b="1" i="0" baseline="30000" dirty="0">
                <a:solidFill>
                  <a:schemeClr val="bg1"/>
                </a:solidFill>
                <a:effectLst/>
                <a:latin typeface="system-ui"/>
              </a:rPr>
              <a:t>17 </a:t>
            </a:r>
            <a:r>
              <a:rPr lang="en-US" sz="2000" b="0" i="0" dirty="0">
                <a:solidFill>
                  <a:schemeClr val="bg1"/>
                </a:solidFill>
                <a:effectLst/>
                <a:latin typeface="system-ui"/>
              </a:rPr>
              <a:t>He was afraid and said, “How awesome is this place! This is none other than the house of God; this is the gate of heaven.”</a:t>
            </a:r>
          </a:p>
          <a:p>
            <a:pPr algn="ctr">
              <a:buNone/>
            </a:pPr>
            <a:r>
              <a:rPr lang="en-US" sz="2000" b="1" i="0" baseline="30000" dirty="0">
                <a:solidFill>
                  <a:schemeClr val="bg1"/>
                </a:solidFill>
                <a:effectLst/>
                <a:latin typeface="system-ui"/>
              </a:rPr>
              <a:t>18 </a:t>
            </a:r>
            <a:r>
              <a:rPr lang="en-US" sz="2000" b="0" i="0" dirty="0">
                <a:solidFill>
                  <a:schemeClr val="bg1"/>
                </a:solidFill>
                <a:effectLst/>
                <a:latin typeface="system-ui"/>
              </a:rPr>
              <a:t>Early the next morning Jacob took the stone he had placed under his head and set it up as a pillar and poured oil on top of it. </a:t>
            </a:r>
            <a:r>
              <a:rPr lang="en-US" sz="2000" b="1" i="0" baseline="30000" dirty="0">
                <a:solidFill>
                  <a:schemeClr val="bg1"/>
                </a:solidFill>
                <a:effectLst/>
                <a:latin typeface="system-ui"/>
              </a:rPr>
              <a:t>19 </a:t>
            </a:r>
            <a:r>
              <a:rPr lang="en-US" sz="2000" b="0" i="0" dirty="0">
                <a:solidFill>
                  <a:schemeClr val="bg1"/>
                </a:solidFill>
                <a:effectLst/>
                <a:latin typeface="system-ui"/>
              </a:rPr>
              <a:t>He called that place Bethel,</a:t>
            </a:r>
            <a:r>
              <a:rPr lang="en-US" sz="2000" b="0" i="0" baseline="30000" dirty="0">
                <a:solidFill>
                  <a:schemeClr val="bg1"/>
                </a:solidFill>
                <a:effectLst/>
                <a:latin typeface="system-ui"/>
              </a:rPr>
              <a:t>[</a:t>
            </a:r>
            <a:r>
              <a:rPr lang="en-US" sz="2000" b="0" i="0" baseline="30000" dirty="0">
                <a:solidFill>
                  <a:schemeClr val="bg1"/>
                </a:solidFill>
                <a:effectLst/>
                <a:latin typeface="system-ui"/>
                <a:hlinkClick r:id="rId7" tooltip="See footnote e">
                  <a:extLst>
                    <a:ext uri="{A12FA001-AC4F-418D-AE19-62706E023703}">
                      <ahyp:hlinkClr xmlns:ahyp="http://schemas.microsoft.com/office/drawing/2018/hyperlinkcolor" val="tx"/>
                    </a:ext>
                  </a:extLst>
                </a:hlinkClick>
              </a:rPr>
              <a:t>e</a:t>
            </a:r>
            <a:r>
              <a:rPr lang="en-US" sz="2000" b="0" i="0" baseline="30000" dirty="0">
                <a:solidFill>
                  <a:schemeClr val="bg1"/>
                </a:solidFill>
                <a:effectLst/>
                <a:latin typeface="system-ui"/>
              </a:rPr>
              <a:t>]</a:t>
            </a:r>
            <a:r>
              <a:rPr lang="en-US" sz="2000" b="0" i="0" dirty="0">
                <a:solidFill>
                  <a:schemeClr val="bg1"/>
                </a:solidFill>
                <a:effectLst/>
                <a:latin typeface="system-ui"/>
              </a:rPr>
              <a:t> though the city used to be called Luz.</a:t>
            </a:r>
          </a:p>
          <a:p>
            <a:pPr algn="ctr"/>
            <a:r>
              <a:rPr lang="en-US" sz="2000" b="1" i="0" baseline="30000" dirty="0">
                <a:solidFill>
                  <a:schemeClr val="bg1"/>
                </a:solidFill>
                <a:effectLst/>
                <a:latin typeface="system-ui"/>
              </a:rPr>
              <a:t>20 </a:t>
            </a:r>
            <a:r>
              <a:rPr lang="en-US" sz="2000" b="0" i="0" dirty="0">
                <a:solidFill>
                  <a:schemeClr val="bg1"/>
                </a:solidFill>
                <a:effectLst/>
                <a:latin typeface="system-ui"/>
              </a:rPr>
              <a:t>Then Jacob made a vow, saying, “If God will be with me and will watch over me on this journey I am taking and will give me food to eat and clothes to wear </a:t>
            </a:r>
            <a:r>
              <a:rPr lang="en-US" sz="2000" b="1" i="0" baseline="30000" dirty="0">
                <a:solidFill>
                  <a:schemeClr val="bg1"/>
                </a:solidFill>
                <a:effectLst/>
                <a:latin typeface="system-ui"/>
              </a:rPr>
              <a:t>21 </a:t>
            </a:r>
            <a:r>
              <a:rPr lang="en-US" sz="2000" b="0" i="0" dirty="0">
                <a:solidFill>
                  <a:schemeClr val="bg1"/>
                </a:solidFill>
                <a:effectLst/>
                <a:latin typeface="system-ui"/>
              </a:rPr>
              <a:t>so that I return safely to my father’s household, then the </a:t>
            </a:r>
            <a:r>
              <a:rPr lang="en-US" sz="2000" b="0" i="0" cap="small" dirty="0">
                <a:solidFill>
                  <a:schemeClr val="bg1"/>
                </a:solidFill>
                <a:effectLst/>
                <a:latin typeface="system-ui"/>
              </a:rPr>
              <a:t>Lord</a:t>
            </a:r>
            <a:r>
              <a:rPr lang="en-US" sz="2000" b="0" i="0" baseline="30000" dirty="0">
                <a:solidFill>
                  <a:schemeClr val="bg1"/>
                </a:solidFill>
                <a:effectLst/>
                <a:latin typeface="system-ui"/>
              </a:rPr>
              <a:t>[</a:t>
            </a:r>
            <a:r>
              <a:rPr lang="en-US" sz="2000" b="0" i="0" baseline="30000" dirty="0">
                <a:solidFill>
                  <a:schemeClr val="bg1"/>
                </a:solidFill>
                <a:effectLst/>
                <a:latin typeface="system-ui"/>
                <a:hlinkClick r:id="rId8" tooltip="See footnote f">
                  <a:extLst>
                    <a:ext uri="{A12FA001-AC4F-418D-AE19-62706E023703}">
                      <ahyp:hlinkClr xmlns:ahyp="http://schemas.microsoft.com/office/drawing/2018/hyperlinkcolor" val="tx"/>
                    </a:ext>
                  </a:extLst>
                </a:hlinkClick>
              </a:rPr>
              <a:t>f</a:t>
            </a:r>
            <a:r>
              <a:rPr lang="en-US" sz="2000" b="0" i="0" baseline="30000" dirty="0">
                <a:solidFill>
                  <a:schemeClr val="bg1"/>
                </a:solidFill>
                <a:effectLst/>
                <a:latin typeface="system-ui"/>
              </a:rPr>
              <a:t>]</a:t>
            </a:r>
            <a:r>
              <a:rPr lang="en-US" sz="2000" b="0" i="0" dirty="0">
                <a:solidFill>
                  <a:schemeClr val="bg1"/>
                </a:solidFill>
                <a:effectLst/>
                <a:latin typeface="system-ui"/>
              </a:rPr>
              <a:t> will be my God </a:t>
            </a:r>
            <a:r>
              <a:rPr lang="en-US" sz="2000" b="1" i="0" baseline="30000" dirty="0">
                <a:solidFill>
                  <a:schemeClr val="bg1"/>
                </a:solidFill>
                <a:effectLst/>
                <a:latin typeface="system-ui"/>
              </a:rPr>
              <a:t>22 </a:t>
            </a:r>
            <a:r>
              <a:rPr lang="en-US" sz="2000" b="0" i="0" dirty="0">
                <a:solidFill>
                  <a:schemeClr val="bg1"/>
                </a:solidFill>
                <a:effectLst/>
                <a:latin typeface="system-ui"/>
              </a:rPr>
              <a:t>and</a:t>
            </a:r>
            <a:r>
              <a:rPr lang="en-US" sz="2000" b="0" i="0" baseline="30000" dirty="0">
                <a:solidFill>
                  <a:schemeClr val="bg1"/>
                </a:solidFill>
                <a:effectLst/>
                <a:latin typeface="system-ui"/>
              </a:rPr>
              <a:t>[</a:t>
            </a:r>
            <a:r>
              <a:rPr lang="en-US" sz="2000" b="0" i="0" baseline="30000" dirty="0">
                <a:solidFill>
                  <a:schemeClr val="bg1"/>
                </a:solidFill>
                <a:effectLst/>
                <a:latin typeface="system-ui"/>
                <a:hlinkClick r:id="rId9" tooltip="See footnote g">
                  <a:extLst>
                    <a:ext uri="{A12FA001-AC4F-418D-AE19-62706E023703}">
                      <ahyp:hlinkClr xmlns:ahyp="http://schemas.microsoft.com/office/drawing/2018/hyperlinkcolor" val="tx"/>
                    </a:ext>
                  </a:extLst>
                </a:hlinkClick>
              </a:rPr>
              <a:t>g</a:t>
            </a:r>
            <a:r>
              <a:rPr lang="en-US" sz="2000" b="0" i="0" baseline="30000" dirty="0">
                <a:solidFill>
                  <a:schemeClr val="bg1"/>
                </a:solidFill>
                <a:effectLst/>
                <a:latin typeface="system-ui"/>
              </a:rPr>
              <a:t>]</a:t>
            </a:r>
            <a:r>
              <a:rPr lang="en-US" sz="2000" b="0" i="0" dirty="0">
                <a:solidFill>
                  <a:schemeClr val="bg1"/>
                </a:solidFill>
                <a:effectLst/>
                <a:latin typeface="system-ui"/>
              </a:rPr>
              <a:t> this stone that I have set up as a pillar will be God’s house, and of all that you give me I will give you a tenth.”</a:t>
            </a:r>
          </a:p>
        </p:txBody>
      </p:sp>
      <p:sp>
        <p:nvSpPr>
          <p:cNvPr id="5" name="TextBox 4">
            <a:extLst>
              <a:ext uri="{FF2B5EF4-FFF2-40B4-BE49-F238E27FC236}">
                <a16:creationId xmlns:a16="http://schemas.microsoft.com/office/drawing/2014/main" id="{2C1F7DC0-EF7B-05F3-1EAB-FEDD27BE2823}"/>
              </a:ext>
            </a:extLst>
          </p:cNvPr>
          <p:cNvSpPr txBox="1"/>
          <p:nvPr/>
        </p:nvSpPr>
        <p:spPr>
          <a:xfrm>
            <a:off x="2880851" y="6039971"/>
            <a:ext cx="6164826" cy="545727"/>
          </a:xfrm>
          <a:prstGeom prst="rect">
            <a:avLst/>
          </a:prstGeom>
          <a:noFill/>
        </p:spPr>
        <p:txBody>
          <a:bodyPr wrap="square">
            <a:spAutoFit/>
          </a:bodyPr>
          <a:lstStyle/>
          <a:p>
            <a:pPr marL="0" marR="0" algn="ctr">
              <a:lnSpc>
                <a:spcPct val="115000"/>
              </a:lnSpc>
            </a:pPr>
            <a:r>
              <a:rPr lang="en-US" sz="2800" dirty="0">
                <a:solidFill>
                  <a:schemeClr val="bg1"/>
                </a:solidFill>
                <a:effectLst/>
                <a:latin typeface="Arial" panose="020B0604020202020204" pitchFamily="34" charset="0"/>
                <a:ea typeface="Arial" panose="020B0604020202020204" pitchFamily="34" charset="0"/>
              </a:rPr>
              <a:t>Genesis 28:10-22</a:t>
            </a:r>
          </a:p>
        </p:txBody>
      </p:sp>
    </p:spTree>
    <p:extLst>
      <p:ext uri="{BB962C8B-B14F-4D97-AF65-F5344CB8AC3E}">
        <p14:creationId xmlns:p14="http://schemas.microsoft.com/office/powerpoint/2010/main" val="35824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3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067BC27-70E1-FBF2-666A-4092C6989E8A}"/>
              </a:ext>
            </a:extLst>
          </p:cNvPr>
          <p:cNvSpPr txBox="1"/>
          <p:nvPr/>
        </p:nvSpPr>
        <p:spPr>
          <a:xfrm>
            <a:off x="865239" y="886746"/>
            <a:ext cx="10461522" cy="4462760"/>
          </a:xfrm>
          <a:prstGeom prst="rect">
            <a:avLst/>
          </a:prstGeom>
          <a:noFill/>
        </p:spPr>
        <p:txBody>
          <a:bodyPr wrap="square">
            <a:spAutoFit/>
          </a:bodyPr>
          <a:lstStyle/>
          <a:p>
            <a:pPr algn="ctr">
              <a:spcBef>
                <a:spcPts val="1200"/>
              </a:spcBef>
              <a:spcAft>
                <a:spcPts val="1200"/>
              </a:spcAft>
            </a:pPr>
            <a:r>
              <a:rPr lang="en-US" sz="4400" dirty="0">
                <a:solidFill>
                  <a:schemeClr val="bg1"/>
                </a:solidFill>
                <a:latin typeface="Baskerville Old Face" panose="02020602080505020303" pitchFamily="18" charset="0"/>
              </a:rPr>
              <a:t>Land</a:t>
            </a:r>
          </a:p>
          <a:p>
            <a:pPr algn="ctr">
              <a:spcBef>
                <a:spcPts val="1200"/>
              </a:spcBef>
              <a:spcAft>
                <a:spcPts val="1200"/>
              </a:spcAft>
            </a:pPr>
            <a:r>
              <a:rPr lang="en-US" sz="4400" dirty="0">
                <a:solidFill>
                  <a:schemeClr val="bg1"/>
                </a:solidFill>
                <a:latin typeface="Baskerville Old Face" panose="02020602080505020303" pitchFamily="18" charset="0"/>
              </a:rPr>
              <a:t>God promised to give Jacob and his descendants </a:t>
            </a:r>
            <a:r>
              <a:rPr lang="en-US" sz="4400" u="sng" dirty="0">
                <a:solidFill>
                  <a:schemeClr val="bg1"/>
                </a:solidFill>
                <a:latin typeface="Baskerville Old Face" panose="02020602080505020303" pitchFamily="18" charset="0"/>
              </a:rPr>
              <a:t>the land </a:t>
            </a:r>
            <a:r>
              <a:rPr lang="en-US" sz="4400" dirty="0">
                <a:solidFill>
                  <a:schemeClr val="bg1"/>
                </a:solidFill>
                <a:latin typeface="Baskerville Old Face" panose="02020602080505020303" pitchFamily="18" charset="0"/>
              </a:rPr>
              <a:t>on which he was sleeping during his dream at Bethel. This land was the same land God had promised to Abraham and Isaac before him.</a:t>
            </a:r>
          </a:p>
        </p:txBody>
      </p:sp>
    </p:spTree>
    <p:extLst>
      <p:ext uri="{BB962C8B-B14F-4D97-AF65-F5344CB8AC3E}">
        <p14:creationId xmlns:p14="http://schemas.microsoft.com/office/powerpoint/2010/main" val="31646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15C45E9-243D-37C1-00D4-6E849E427470}"/>
              </a:ext>
            </a:extLst>
          </p:cNvPr>
          <p:cNvSpPr txBox="1"/>
          <p:nvPr/>
        </p:nvSpPr>
        <p:spPr>
          <a:xfrm>
            <a:off x="1268361" y="994901"/>
            <a:ext cx="10107561" cy="4462760"/>
          </a:xfrm>
          <a:prstGeom prst="rect">
            <a:avLst/>
          </a:prstGeom>
          <a:noFill/>
        </p:spPr>
        <p:txBody>
          <a:bodyPr wrap="square">
            <a:spAutoFit/>
          </a:bodyPr>
          <a:lstStyle/>
          <a:p>
            <a:pPr algn="ctr">
              <a:spcBef>
                <a:spcPts val="1200"/>
              </a:spcBef>
              <a:spcAft>
                <a:spcPts val="1200"/>
              </a:spcAft>
            </a:pPr>
            <a:r>
              <a:rPr lang="en-US" sz="4400" b="0" i="0" dirty="0">
                <a:solidFill>
                  <a:schemeClr val="bg1"/>
                </a:solidFill>
                <a:effectLst/>
                <a:latin typeface="Baskerville Old Face" panose="02020602080505020303" pitchFamily="18" charset="0"/>
              </a:rPr>
              <a:t>Numerous Descendants: </a:t>
            </a:r>
          </a:p>
          <a:p>
            <a:pPr algn="ctr">
              <a:spcBef>
                <a:spcPts val="1200"/>
              </a:spcBef>
              <a:spcAft>
                <a:spcPts val="1200"/>
              </a:spcAft>
            </a:pPr>
            <a:r>
              <a:rPr lang="en-US" sz="4400" b="0" i="0" dirty="0">
                <a:solidFill>
                  <a:schemeClr val="bg1"/>
                </a:solidFill>
                <a:effectLst/>
                <a:latin typeface="Baskerville Old Face" panose="02020602080505020303" pitchFamily="18" charset="0"/>
              </a:rPr>
              <a:t>God promised that Jacob's </a:t>
            </a:r>
            <a:r>
              <a:rPr lang="en-US" sz="4400" b="0" i="0" u="sng" dirty="0">
                <a:solidFill>
                  <a:schemeClr val="bg1"/>
                </a:solidFill>
                <a:effectLst/>
                <a:latin typeface="Baskerville Old Face" panose="02020602080505020303" pitchFamily="18" charset="0"/>
              </a:rPr>
              <a:t>descendants would be as numerous as the dust of the earth</a:t>
            </a:r>
            <a:r>
              <a:rPr lang="en-US" sz="4400" b="0" i="0" dirty="0">
                <a:solidFill>
                  <a:schemeClr val="bg1"/>
                </a:solidFill>
                <a:effectLst/>
                <a:latin typeface="Baskerville Old Face" panose="02020602080505020303" pitchFamily="18" charset="0"/>
              </a:rPr>
              <a:t>. He also promised that a nation and a community of nations would come from him, and kings would come from his body.</a:t>
            </a:r>
          </a:p>
        </p:txBody>
      </p:sp>
    </p:spTree>
    <p:extLst>
      <p:ext uri="{BB962C8B-B14F-4D97-AF65-F5344CB8AC3E}">
        <p14:creationId xmlns:p14="http://schemas.microsoft.com/office/powerpoint/2010/main" val="349038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7A672C5-026E-ABF9-DAEC-85DAB124BB7E}"/>
              </a:ext>
            </a:extLst>
          </p:cNvPr>
          <p:cNvSpPr txBox="1"/>
          <p:nvPr/>
        </p:nvSpPr>
        <p:spPr>
          <a:xfrm>
            <a:off x="1386348" y="884175"/>
            <a:ext cx="9881419" cy="3785652"/>
          </a:xfrm>
          <a:prstGeom prst="rect">
            <a:avLst/>
          </a:prstGeom>
          <a:noFill/>
        </p:spPr>
        <p:txBody>
          <a:bodyPr wrap="square">
            <a:spAutoFit/>
          </a:bodyPr>
          <a:lstStyle/>
          <a:p>
            <a:pPr algn="ctr">
              <a:spcBef>
                <a:spcPts val="1200"/>
              </a:spcBef>
              <a:spcAft>
                <a:spcPts val="1200"/>
              </a:spcAft>
            </a:pPr>
            <a:r>
              <a:rPr lang="en-US" sz="4400" b="0" i="0" dirty="0">
                <a:solidFill>
                  <a:schemeClr val="bg1"/>
                </a:solidFill>
                <a:effectLst/>
                <a:latin typeface="Baskerville Old Face" panose="02020602080505020303" pitchFamily="18" charset="0"/>
              </a:rPr>
              <a:t>Blessing to All Nations: </a:t>
            </a:r>
          </a:p>
          <a:p>
            <a:pPr algn="ctr">
              <a:spcBef>
                <a:spcPts val="1200"/>
              </a:spcBef>
              <a:spcAft>
                <a:spcPts val="1200"/>
              </a:spcAft>
            </a:pPr>
            <a:r>
              <a:rPr lang="en-US" sz="4400" b="0" i="0" dirty="0">
                <a:solidFill>
                  <a:schemeClr val="bg1"/>
                </a:solidFill>
                <a:effectLst/>
                <a:latin typeface="Baskerville Old Face" panose="02020602080505020303" pitchFamily="18" charset="0"/>
              </a:rPr>
              <a:t>God reiterated the promise made to Abraham, stating that through Jacob and his offspring, </a:t>
            </a:r>
            <a:r>
              <a:rPr lang="en-US" sz="4400" b="0" i="0" u="sng" dirty="0">
                <a:solidFill>
                  <a:schemeClr val="bg1"/>
                </a:solidFill>
                <a:effectLst/>
                <a:latin typeface="Baskerville Old Face" panose="02020602080505020303" pitchFamily="18" charset="0"/>
              </a:rPr>
              <a:t>all peoples on earth would be blessed.</a:t>
            </a:r>
          </a:p>
        </p:txBody>
      </p:sp>
    </p:spTree>
    <p:extLst>
      <p:ext uri="{BB962C8B-B14F-4D97-AF65-F5344CB8AC3E}">
        <p14:creationId xmlns:p14="http://schemas.microsoft.com/office/powerpoint/2010/main" val="331632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AD94CD2-D26D-0496-4715-8C19EE4DDF9E}"/>
              </a:ext>
            </a:extLst>
          </p:cNvPr>
          <p:cNvSpPr txBox="1"/>
          <p:nvPr/>
        </p:nvSpPr>
        <p:spPr>
          <a:xfrm>
            <a:off x="1120877" y="1051325"/>
            <a:ext cx="10284542" cy="3785652"/>
          </a:xfrm>
          <a:prstGeom prst="rect">
            <a:avLst/>
          </a:prstGeom>
          <a:noFill/>
        </p:spPr>
        <p:txBody>
          <a:bodyPr wrap="square">
            <a:spAutoFit/>
          </a:bodyPr>
          <a:lstStyle/>
          <a:p>
            <a:pPr algn="ctr">
              <a:spcBef>
                <a:spcPts val="1200"/>
              </a:spcBef>
              <a:spcAft>
                <a:spcPts val="1200"/>
              </a:spcAft>
            </a:pPr>
            <a:r>
              <a:rPr lang="en-US" sz="4400" b="0" i="0" dirty="0">
                <a:solidFill>
                  <a:schemeClr val="bg1"/>
                </a:solidFill>
                <a:effectLst/>
                <a:latin typeface="Baskerville Old Face" panose="02020602080505020303" pitchFamily="18" charset="0"/>
              </a:rPr>
              <a:t>Divine Presence and Protection</a:t>
            </a:r>
          </a:p>
          <a:p>
            <a:pPr algn="ctr">
              <a:spcBef>
                <a:spcPts val="1200"/>
              </a:spcBef>
              <a:spcAft>
                <a:spcPts val="1200"/>
              </a:spcAft>
            </a:pPr>
            <a:r>
              <a:rPr lang="en-US" sz="4400" b="0" i="0" dirty="0">
                <a:solidFill>
                  <a:schemeClr val="bg1"/>
                </a:solidFill>
                <a:effectLst/>
                <a:latin typeface="Baskerville Old Face" panose="02020602080505020303" pitchFamily="18" charset="0"/>
              </a:rPr>
              <a:t>God promised to be with Jacob, </a:t>
            </a:r>
            <a:r>
              <a:rPr lang="en-US" sz="4400" b="0" i="0" u="sng" dirty="0">
                <a:solidFill>
                  <a:schemeClr val="bg1"/>
                </a:solidFill>
                <a:effectLst/>
                <a:latin typeface="Baskerville Old Face" panose="02020602080505020303" pitchFamily="18" charset="0"/>
              </a:rPr>
              <a:t>watch over him wherever he went</a:t>
            </a:r>
            <a:r>
              <a:rPr lang="en-US" sz="4400" b="0" i="0" dirty="0">
                <a:solidFill>
                  <a:schemeClr val="bg1"/>
                </a:solidFill>
                <a:effectLst/>
                <a:latin typeface="Baskerville Old Face" panose="02020602080505020303" pitchFamily="18" charset="0"/>
              </a:rPr>
              <a:t>, and bring him back to the land, not leaving him until He had done what He had promised.</a:t>
            </a:r>
          </a:p>
        </p:txBody>
      </p:sp>
    </p:spTree>
    <p:extLst>
      <p:ext uri="{BB962C8B-B14F-4D97-AF65-F5344CB8AC3E}">
        <p14:creationId xmlns:p14="http://schemas.microsoft.com/office/powerpoint/2010/main" val="21635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325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325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325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325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1F431B6-8180-C261-2C9B-4C7E10A40D40}"/>
              </a:ext>
            </a:extLst>
          </p:cNvPr>
          <p:cNvSpPr txBox="1"/>
          <p:nvPr/>
        </p:nvSpPr>
        <p:spPr>
          <a:xfrm>
            <a:off x="835741" y="547338"/>
            <a:ext cx="10255045" cy="5280933"/>
          </a:xfrm>
          <a:prstGeom prst="rect">
            <a:avLst/>
          </a:prstGeom>
          <a:noFill/>
        </p:spPr>
        <p:txBody>
          <a:bodyPr wrap="square">
            <a:spAutoFit/>
          </a:bodyPr>
          <a:lstStyle/>
          <a:p>
            <a:pPr algn="ctr">
              <a:spcBef>
                <a:spcPts val="2250"/>
              </a:spcBef>
              <a:spcAft>
                <a:spcPts val="2250"/>
              </a:spcAft>
            </a:pPr>
            <a:r>
              <a:rPr lang="en-US" sz="4400" b="0" i="0" dirty="0">
                <a:solidFill>
                  <a:schemeClr val="bg1"/>
                </a:solidFill>
                <a:effectLst/>
                <a:latin typeface="Baskerville Old Face" panose="02020602080505020303" pitchFamily="18" charset="0"/>
              </a:rPr>
              <a:t>Are God's promises to Jacob: unconditional or conditional?</a:t>
            </a:r>
          </a:p>
          <a:p>
            <a:pPr algn="ctr">
              <a:spcBef>
                <a:spcPts val="1200"/>
              </a:spcBef>
              <a:spcAft>
                <a:spcPts val="1200"/>
              </a:spcAft>
            </a:pPr>
            <a:r>
              <a:rPr lang="en-US" sz="4400" b="0" i="0" dirty="0">
                <a:solidFill>
                  <a:schemeClr val="bg1"/>
                </a:solidFill>
                <a:effectLst/>
                <a:latin typeface="Baskerville Old Face" panose="02020602080505020303" pitchFamily="18" charset="0"/>
              </a:rPr>
              <a:t>While God's initial promise to Jacob at Bethel appears unconditional in its declaration of blessing and future provision, Jacob himself adds a conditional element with his subsequent vow</a:t>
            </a:r>
          </a:p>
        </p:txBody>
      </p:sp>
    </p:spTree>
    <p:extLst>
      <p:ext uri="{BB962C8B-B14F-4D97-AF65-F5344CB8AC3E}">
        <p14:creationId xmlns:p14="http://schemas.microsoft.com/office/powerpoint/2010/main" val="35128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3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fieldFlurry(720p)">
            <a:hlinkClick r:id="" action="ppaction://media"/>
            <a:extLst>
              <a:ext uri="{FF2B5EF4-FFF2-40B4-BE49-F238E27FC236}">
                <a16:creationId xmlns:a16="http://schemas.microsoft.com/office/drawing/2014/main" id="{770AE53F-06A2-73D9-A83A-8355D3E83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4BDDE13-647F-7328-FB0D-2FAB235E2F60}"/>
              </a:ext>
            </a:extLst>
          </p:cNvPr>
          <p:cNvSpPr txBox="1"/>
          <p:nvPr/>
        </p:nvSpPr>
        <p:spPr>
          <a:xfrm>
            <a:off x="117987" y="220245"/>
            <a:ext cx="12192000" cy="6265818"/>
          </a:xfrm>
          <a:prstGeom prst="rect">
            <a:avLst/>
          </a:prstGeom>
          <a:noFill/>
        </p:spPr>
        <p:txBody>
          <a:bodyPr wrap="square">
            <a:spAutoFit/>
          </a:bodyPr>
          <a:lstStyle/>
          <a:p>
            <a:pPr algn="ctr">
              <a:spcBef>
                <a:spcPts val="2250"/>
              </a:spcBef>
              <a:spcAft>
                <a:spcPts val="2250"/>
              </a:spcAft>
            </a:pPr>
            <a:r>
              <a:rPr lang="en-US" sz="4400" b="0" i="0" dirty="0">
                <a:solidFill>
                  <a:schemeClr val="bg1"/>
                </a:solidFill>
                <a:effectLst/>
                <a:latin typeface="Baskerville Old Face" panose="02020602080505020303" pitchFamily="18" charset="0"/>
              </a:rPr>
              <a:t>Initial promises: unconditional</a:t>
            </a:r>
          </a:p>
          <a:p>
            <a:pPr algn="ctr">
              <a:spcBef>
                <a:spcPts val="1200"/>
              </a:spcBef>
              <a:spcAft>
                <a:spcPts val="1200"/>
              </a:spcAft>
            </a:pPr>
            <a:r>
              <a:rPr lang="en-US" sz="4400" b="0" i="0" dirty="0">
                <a:solidFill>
                  <a:schemeClr val="bg1"/>
                </a:solidFill>
                <a:effectLst/>
                <a:latin typeface="Baskerville Old Face" panose="02020602080505020303" pitchFamily="18" charset="0"/>
              </a:rPr>
              <a:t>God repeats the promises made to Abraham and Isaac. These include the land, numerous descendants, and the blessing of all nations.</a:t>
            </a:r>
          </a:p>
          <a:p>
            <a:pPr algn="ctr">
              <a:spcBef>
                <a:spcPts val="1200"/>
              </a:spcBef>
              <a:spcAft>
                <a:spcPts val="1200"/>
              </a:spcAft>
            </a:pPr>
            <a:r>
              <a:rPr lang="en-US" sz="4400" b="0" i="0" dirty="0">
                <a:solidFill>
                  <a:schemeClr val="bg1"/>
                </a:solidFill>
                <a:effectLst/>
                <a:latin typeface="Baskerville Old Face" panose="02020602080505020303" pitchFamily="18" charset="0"/>
              </a:rPr>
              <a:t>God emphasizes His unwavering commitment: "I am with you and will watch over you wherever you go, and I will bring you back to this land. I will not leave you until I have done what I have promised you". </a:t>
            </a:r>
          </a:p>
        </p:txBody>
      </p:sp>
    </p:spTree>
    <p:extLst>
      <p:ext uri="{BB962C8B-B14F-4D97-AF65-F5344CB8AC3E}">
        <p14:creationId xmlns:p14="http://schemas.microsoft.com/office/powerpoint/2010/main" val="139741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circle(in)">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475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475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4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117</TotalTime>
  <Words>1692</Words>
  <Application>Microsoft Office PowerPoint</Application>
  <PresentationFormat>Widescreen</PresentationFormat>
  <Paragraphs>65</Paragraphs>
  <Slides>26</Slides>
  <Notes>0</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Aptos Display</vt:lpstr>
      <vt:lpstr>Arial</vt:lpstr>
      <vt:lpstr>Baskerville Old Face</vt:lpstr>
      <vt:lpstr>Google Sans</vt:lpstr>
      <vt:lpstr>Sagona</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 Tubbs</dc:creator>
  <cp:lastModifiedBy>Richard Tubbs</cp:lastModifiedBy>
  <cp:revision>3</cp:revision>
  <dcterms:created xsi:type="dcterms:W3CDTF">2025-08-01T21:08:54Z</dcterms:created>
  <dcterms:modified xsi:type="dcterms:W3CDTF">2025-08-01T23:06:29Z</dcterms:modified>
</cp:coreProperties>
</file>