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8" r:id="rId4"/>
    <p:sldId id="259" r:id="rId5"/>
    <p:sldId id="267" r:id="rId6"/>
    <p:sldId id="260" r:id="rId7"/>
    <p:sldId id="261" r:id="rId8"/>
    <p:sldId id="262" r:id="rId9"/>
    <p:sldId id="265" r:id="rId10"/>
    <p:sldId id="263" r:id="rId11"/>
    <p:sldId id="264" r:id="rId12"/>
    <p:sldId id="266"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D7541-0100-4C7E-A351-61585428BF80}" v="3" dt="2025-07-09T17:10:03.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0" d="100"/>
          <a:sy n="50" d="100"/>
        </p:scale>
        <p:origin x="2352" y="1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58B2-AB0D-07C9-6B10-07A5C8BC2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C8DE10-B4A2-2622-D08F-1C567F151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F94C2-6B49-DECC-8178-CA665B9E6B27}"/>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2A028365-A404-3819-AA4B-24AFF0F26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46B06-05EA-2647-B01D-EDEC81A815B7}"/>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79598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8AE6-58AB-4DD3-DD2E-C32DC31D9E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0280C2-B1B9-A525-6209-8D0B6288B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CE5B39-85DC-68B4-58FA-407983C28F1C}"/>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6E474973-D462-1A2D-CD75-11E43BB71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86924-E703-EF46-E6F9-00A7EC3DF737}"/>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101544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BCC60D-F578-D75C-2B7C-C77E2C9FDC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5DD28-ED22-327E-2E3A-8D1D3627A1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B53A2-4B47-7688-9A3C-01BF377AD2F0}"/>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71BD5B99-653E-4E67-9488-2A54224E5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CFA8F-1AE8-3831-FCB7-3944830009BE}"/>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161486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AA37-0C83-4128-6DF6-834A23023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F4CBF-8F03-7834-C3BE-845E1FBBD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EE086-B508-5513-2488-BC467AF6866B}"/>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03EE5988-8B95-1DCE-8DAC-C13F8655D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047C3-B06A-2FC4-CCB0-E416DA676057}"/>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321171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6483A-4053-C08C-BDB6-2F6912235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CB805-4CB1-BCFB-92F6-F55BA0D9218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BE7E50-2E63-A149-830D-3FEF63770199}"/>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AB24E908-876E-955D-9A95-24A0B7539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771AD-172D-62E1-B91D-7C3B177CCBF8}"/>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36675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D7C1-6662-09E4-335E-89930AF738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C5BBFD-570E-C77C-8417-64357DEA44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CB68C-DB6C-192F-A02F-7809A7FB73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46336E-47B1-9B99-8A49-BC85C7566A28}"/>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6" name="Footer Placeholder 5">
            <a:extLst>
              <a:ext uri="{FF2B5EF4-FFF2-40B4-BE49-F238E27FC236}">
                <a16:creationId xmlns:a16="http://schemas.microsoft.com/office/drawing/2014/main" id="{12101567-6CFF-1519-97CA-187620564A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FFD48-BB55-4FC2-2E26-7081A091133E}"/>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1756264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F0AA-CE75-1BFE-5957-EB35EC66F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C567E1-10FC-B436-5BA5-0C68504F33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FC9515-DD99-AC13-F3CF-8327BC121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319524-0C2F-1824-4901-624D6942B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D1AE3-912A-BDE1-49F4-D55D78E171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53871-44E7-6316-82DC-C4E9AE6CDF67}"/>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8" name="Footer Placeholder 7">
            <a:extLst>
              <a:ext uri="{FF2B5EF4-FFF2-40B4-BE49-F238E27FC236}">
                <a16:creationId xmlns:a16="http://schemas.microsoft.com/office/drawing/2014/main" id="{2F1C96C7-E46C-2FDE-4AEF-A2A1527A08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444F9-DCD8-1F74-68D4-65BBDADDA4B9}"/>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308935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A0D3-C58E-A834-F584-DF3D3E4D24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BFCF59-8C59-7128-3356-5FFD8D4E46C1}"/>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4" name="Footer Placeholder 3">
            <a:extLst>
              <a:ext uri="{FF2B5EF4-FFF2-40B4-BE49-F238E27FC236}">
                <a16:creationId xmlns:a16="http://schemas.microsoft.com/office/drawing/2014/main" id="{7F974C64-E276-EE3A-422B-46105A08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84B823-4E2F-CB62-CF0D-E4E2EA1FAA61}"/>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109283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B231A-25F2-B8EE-3A55-551C998712E8}"/>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3" name="Footer Placeholder 2">
            <a:extLst>
              <a:ext uri="{FF2B5EF4-FFF2-40B4-BE49-F238E27FC236}">
                <a16:creationId xmlns:a16="http://schemas.microsoft.com/office/drawing/2014/main" id="{DF47DA96-E019-3960-E661-13793EA126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D4FE7-FD55-7837-2D2E-AAE3CFF05483}"/>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238674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B7703-5EA3-2F80-751A-DB5C27B43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D7C9D6-5312-D828-97DC-99A672FB7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5B938A-7333-59FB-09FD-B9E459DC4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47881-A652-5530-72AC-427B5DF3E16E}"/>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6" name="Footer Placeholder 5">
            <a:extLst>
              <a:ext uri="{FF2B5EF4-FFF2-40B4-BE49-F238E27FC236}">
                <a16:creationId xmlns:a16="http://schemas.microsoft.com/office/drawing/2014/main" id="{EB2EECA8-8956-2E1E-2AD3-9C71FA238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4B9F9D-21B7-B9F4-5E5B-0C86CC04643A}"/>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29799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BB8C-A538-405A-B017-D79A65450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9D5E7-A763-E3DB-AF0A-93C83FC95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4E68E-3A32-5016-A381-081B5C0FAD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AACEC-6316-1E0F-DCF2-D5782D21BCED}"/>
              </a:ext>
            </a:extLst>
          </p:cNvPr>
          <p:cNvSpPr>
            <a:spLocks noGrp="1"/>
          </p:cNvSpPr>
          <p:nvPr>
            <p:ph type="dt" sz="half" idx="10"/>
          </p:nvPr>
        </p:nvSpPr>
        <p:spPr/>
        <p:txBody>
          <a:bodyPr/>
          <a:lstStyle/>
          <a:p>
            <a:fld id="{BC8A033E-97E1-47F2-A198-9DF45725591F}" type="datetimeFigureOut">
              <a:rPr lang="en-US" smtClean="0"/>
              <a:t>7/12/2025</a:t>
            </a:fld>
            <a:endParaRPr lang="en-US"/>
          </a:p>
        </p:txBody>
      </p:sp>
      <p:sp>
        <p:nvSpPr>
          <p:cNvPr id="6" name="Footer Placeholder 5">
            <a:extLst>
              <a:ext uri="{FF2B5EF4-FFF2-40B4-BE49-F238E27FC236}">
                <a16:creationId xmlns:a16="http://schemas.microsoft.com/office/drawing/2014/main" id="{DC735E1C-B2C2-DFCD-C903-72716BD7D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F7262-6D42-2F95-413F-92FCBC5CB784}"/>
              </a:ext>
            </a:extLst>
          </p:cNvPr>
          <p:cNvSpPr>
            <a:spLocks noGrp="1"/>
          </p:cNvSpPr>
          <p:nvPr>
            <p:ph type="sldNum" sz="quarter" idx="12"/>
          </p:nvPr>
        </p:nvSpPr>
        <p:spPr/>
        <p:txBody>
          <a:bodyPr/>
          <a:lstStyle/>
          <a:p>
            <a:fld id="{22337F53-AB74-49C8-AF93-0A75CB21913D}" type="slidenum">
              <a:rPr lang="en-US" smtClean="0"/>
              <a:t>‹#›</a:t>
            </a:fld>
            <a:endParaRPr lang="en-US"/>
          </a:p>
        </p:txBody>
      </p:sp>
    </p:spTree>
    <p:extLst>
      <p:ext uri="{BB962C8B-B14F-4D97-AF65-F5344CB8AC3E}">
        <p14:creationId xmlns:p14="http://schemas.microsoft.com/office/powerpoint/2010/main" val="385669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857E3-C583-B87D-301D-AC94D198A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7EDAA-8629-B3D7-7869-8AAE02547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330B0-07E4-EC23-28F5-8CB970DE1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A033E-97E1-47F2-A198-9DF45725591F}" type="datetimeFigureOut">
              <a:rPr lang="en-US" smtClean="0"/>
              <a:t>7/12/2025</a:t>
            </a:fld>
            <a:endParaRPr lang="en-US"/>
          </a:p>
        </p:txBody>
      </p:sp>
      <p:sp>
        <p:nvSpPr>
          <p:cNvPr id="5" name="Footer Placeholder 4">
            <a:extLst>
              <a:ext uri="{FF2B5EF4-FFF2-40B4-BE49-F238E27FC236}">
                <a16:creationId xmlns:a16="http://schemas.microsoft.com/office/drawing/2014/main" id="{81F5F7E6-7254-441B-BABA-C955D85FF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C87CDE-E72F-646F-DC91-66578C6F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337F53-AB74-49C8-AF93-0A75CB21913D}" type="slidenum">
              <a:rPr lang="en-US" smtClean="0"/>
              <a:t>‹#›</a:t>
            </a:fld>
            <a:endParaRPr lang="en-US"/>
          </a:p>
        </p:txBody>
      </p:sp>
    </p:spTree>
    <p:extLst>
      <p:ext uri="{BB962C8B-B14F-4D97-AF65-F5344CB8AC3E}">
        <p14:creationId xmlns:p14="http://schemas.microsoft.com/office/powerpoint/2010/main" val="230088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ames%204%3A6&amp;version=NIV#fen-NIV-30344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6351C7-D592-3B5A-45D8-D6AEDDF1D7BA}"/>
              </a:ext>
            </a:extLst>
          </p:cNvPr>
          <p:cNvSpPr txBox="1"/>
          <p:nvPr/>
        </p:nvSpPr>
        <p:spPr>
          <a:xfrm>
            <a:off x="6096000" y="1071715"/>
            <a:ext cx="5240593" cy="1938992"/>
          </a:xfrm>
          <a:prstGeom prst="rect">
            <a:avLst/>
          </a:prstGeom>
          <a:noFill/>
        </p:spPr>
        <p:txBody>
          <a:bodyPr wrap="square" rtlCol="0">
            <a:spAutoFit/>
          </a:bodyPr>
          <a:lstStyle/>
          <a:p>
            <a:pPr algn="ctr"/>
            <a:r>
              <a:rPr lang="en-US" sz="6000" dirty="0"/>
              <a:t>Finding Grace in Setbacks</a:t>
            </a:r>
          </a:p>
        </p:txBody>
      </p:sp>
      <p:sp>
        <p:nvSpPr>
          <p:cNvPr id="7" name="TextBox 6">
            <a:extLst>
              <a:ext uri="{FF2B5EF4-FFF2-40B4-BE49-F238E27FC236}">
                <a16:creationId xmlns:a16="http://schemas.microsoft.com/office/drawing/2014/main" id="{C18BFDEA-1364-4DD2-DA96-24854AE3BB69}"/>
              </a:ext>
            </a:extLst>
          </p:cNvPr>
          <p:cNvSpPr txBox="1"/>
          <p:nvPr/>
        </p:nvSpPr>
        <p:spPr>
          <a:xfrm>
            <a:off x="2880852" y="5614219"/>
            <a:ext cx="7737987" cy="646331"/>
          </a:xfrm>
          <a:prstGeom prst="rect">
            <a:avLst/>
          </a:prstGeom>
          <a:noFill/>
        </p:spPr>
        <p:txBody>
          <a:bodyPr wrap="square" rtlCol="0">
            <a:spAutoFit/>
          </a:bodyPr>
          <a:lstStyle/>
          <a:p>
            <a:pPr algn="ctr"/>
            <a:r>
              <a:rPr lang="en-US" sz="3600" dirty="0"/>
              <a:t>Pastor Richard  “Rico” Tubbs</a:t>
            </a:r>
          </a:p>
        </p:txBody>
      </p:sp>
      <p:sp>
        <p:nvSpPr>
          <p:cNvPr id="9" name="TextBox 8">
            <a:extLst>
              <a:ext uri="{FF2B5EF4-FFF2-40B4-BE49-F238E27FC236}">
                <a16:creationId xmlns:a16="http://schemas.microsoft.com/office/drawing/2014/main" id="{F0396E9B-2096-D072-FF5E-E06913B1C0A2}"/>
              </a:ext>
            </a:extLst>
          </p:cNvPr>
          <p:cNvSpPr txBox="1"/>
          <p:nvPr/>
        </p:nvSpPr>
        <p:spPr>
          <a:xfrm>
            <a:off x="5584723" y="3342966"/>
            <a:ext cx="6096000" cy="646331"/>
          </a:xfrm>
          <a:prstGeom prst="rect">
            <a:avLst/>
          </a:prstGeom>
          <a:noFill/>
        </p:spPr>
        <p:txBody>
          <a:bodyPr wrap="square">
            <a:spAutoFit/>
          </a:bodyPr>
          <a:lstStyle/>
          <a:p>
            <a:pPr algn="ctr"/>
            <a:r>
              <a:rPr lang="en-US" sz="3600" b="0" i="0" dirty="0">
                <a:solidFill>
                  <a:srgbClr val="001D35"/>
                </a:solidFill>
                <a:effectLst/>
                <a:latin typeface="Google Sans"/>
              </a:rPr>
              <a:t>2 Corinthians 12:9 </a:t>
            </a:r>
            <a:endParaRPr lang="en-US" sz="3600" dirty="0"/>
          </a:p>
        </p:txBody>
      </p:sp>
    </p:spTree>
    <p:extLst>
      <p:ext uri="{BB962C8B-B14F-4D97-AF65-F5344CB8AC3E}">
        <p14:creationId xmlns:p14="http://schemas.microsoft.com/office/powerpoint/2010/main" val="322105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A2A99F74-139B-1329-8092-20A2A141DCC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F5F932-3CE2-27D3-54C9-FBFB05A1063A}"/>
              </a:ext>
            </a:extLst>
          </p:cNvPr>
          <p:cNvSpPr txBox="1"/>
          <p:nvPr/>
        </p:nvSpPr>
        <p:spPr>
          <a:xfrm>
            <a:off x="1032387" y="560890"/>
            <a:ext cx="10432026" cy="1754326"/>
          </a:xfrm>
          <a:prstGeom prst="rect">
            <a:avLst/>
          </a:prstGeom>
          <a:noFill/>
        </p:spPr>
        <p:txBody>
          <a:bodyPr wrap="square">
            <a:spAutoFit/>
          </a:bodyPr>
          <a:lstStyle/>
          <a:p>
            <a:pPr algn="ctr"/>
            <a:r>
              <a:rPr lang="en-US" sz="3600" b="0" i="0" dirty="0">
                <a:solidFill>
                  <a:srgbClr val="111111"/>
                </a:solidFill>
                <a:effectLst/>
                <a:latin typeface="Nunito Sans" pitchFamily="2" charset="0"/>
              </a:rPr>
              <a:t>I’ve experienced setbacks myself, and finding strength and perseverance and relying on God’s grace during times of weakness. </a:t>
            </a:r>
            <a:endParaRPr lang="en-US" sz="3600" dirty="0"/>
          </a:p>
        </p:txBody>
      </p:sp>
      <p:sp>
        <p:nvSpPr>
          <p:cNvPr id="5" name="TextBox 4">
            <a:extLst>
              <a:ext uri="{FF2B5EF4-FFF2-40B4-BE49-F238E27FC236}">
                <a16:creationId xmlns:a16="http://schemas.microsoft.com/office/drawing/2014/main" id="{50BF4AE3-31EF-798A-693F-BF6181C7D68A}"/>
              </a:ext>
            </a:extLst>
          </p:cNvPr>
          <p:cNvSpPr txBox="1"/>
          <p:nvPr/>
        </p:nvSpPr>
        <p:spPr>
          <a:xfrm>
            <a:off x="3254477" y="2803493"/>
            <a:ext cx="8937523" cy="1938992"/>
          </a:xfrm>
          <a:prstGeom prst="rect">
            <a:avLst/>
          </a:prstGeom>
          <a:noFill/>
        </p:spPr>
        <p:txBody>
          <a:bodyPr wrap="square">
            <a:spAutoFit/>
          </a:bodyPr>
          <a:lstStyle/>
          <a:p>
            <a:r>
              <a:rPr lang="en-US" sz="4000" b="0" i="0" dirty="0">
                <a:solidFill>
                  <a:srgbClr val="111111"/>
                </a:solidFill>
                <a:effectLst/>
                <a:latin typeface="Nunito Sans" pitchFamily="2" charset="0"/>
              </a:rPr>
              <a:t>Don’t let </a:t>
            </a:r>
            <a:r>
              <a:rPr lang="en-US" sz="4000" b="0" i="0" u="sng" dirty="0">
                <a:solidFill>
                  <a:srgbClr val="111111"/>
                </a:solidFill>
                <a:effectLst/>
                <a:latin typeface="Nunito Sans" pitchFamily="2" charset="0"/>
              </a:rPr>
              <a:t>perfectionism</a:t>
            </a:r>
            <a:r>
              <a:rPr lang="en-US" sz="4000" b="0" i="0" dirty="0">
                <a:solidFill>
                  <a:srgbClr val="111111"/>
                </a:solidFill>
                <a:effectLst/>
                <a:latin typeface="Nunito Sans" pitchFamily="2" charset="0"/>
              </a:rPr>
              <a:t> take over. Don’t let this small setback </a:t>
            </a:r>
            <a:r>
              <a:rPr lang="en-US" sz="4000" b="0" i="0" u="sng" dirty="0">
                <a:solidFill>
                  <a:srgbClr val="111111"/>
                </a:solidFill>
                <a:effectLst/>
                <a:latin typeface="Nunito Sans" pitchFamily="2" charset="0"/>
              </a:rPr>
              <a:t>derail </a:t>
            </a:r>
            <a:r>
              <a:rPr lang="en-US" sz="4000" b="0" i="0" dirty="0">
                <a:solidFill>
                  <a:srgbClr val="111111"/>
                </a:solidFill>
                <a:effectLst/>
                <a:latin typeface="Nunito Sans" pitchFamily="2" charset="0"/>
              </a:rPr>
              <a:t>what God </a:t>
            </a:r>
            <a:r>
              <a:rPr lang="en-US" sz="4000" b="0" i="0" u="sng" dirty="0">
                <a:solidFill>
                  <a:srgbClr val="111111"/>
                </a:solidFill>
                <a:effectLst/>
                <a:latin typeface="Nunito Sans" pitchFamily="2" charset="0"/>
              </a:rPr>
              <a:t>wants to do in your life </a:t>
            </a:r>
            <a:endParaRPr lang="en-US" sz="4000" u="sng" dirty="0"/>
          </a:p>
        </p:txBody>
      </p:sp>
    </p:spTree>
    <p:extLst>
      <p:ext uri="{BB962C8B-B14F-4D97-AF65-F5344CB8AC3E}">
        <p14:creationId xmlns:p14="http://schemas.microsoft.com/office/powerpoint/2010/main" val="18687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8B3D4D0-0E25-8BDF-25F5-B4ACC216736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3C6A88-E4C1-7BF6-03C8-5961E1F301FC}"/>
              </a:ext>
            </a:extLst>
          </p:cNvPr>
          <p:cNvSpPr txBox="1"/>
          <p:nvPr/>
        </p:nvSpPr>
        <p:spPr>
          <a:xfrm>
            <a:off x="1032389" y="399335"/>
            <a:ext cx="10550012" cy="1569660"/>
          </a:xfrm>
          <a:prstGeom prst="rect">
            <a:avLst/>
          </a:prstGeom>
          <a:noFill/>
        </p:spPr>
        <p:txBody>
          <a:bodyPr wrap="square">
            <a:spAutoFit/>
          </a:bodyPr>
          <a:lstStyle/>
          <a:p>
            <a:pPr algn="ctr"/>
            <a:r>
              <a:rPr lang="en-US" sz="3200" b="0" i="0" dirty="0">
                <a:solidFill>
                  <a:srgbClr val="111111"/>
                </a:solidFill>
                <a:effectLst/>
                <a:latin typeface="Nunito Sans" pitchFamily="2" charset="0"/>
              </a:rPr>
              <a:t>Your </a:t>
            </a:r>
            <a:r>
              <a:rPr lang="en-US" sz="3200" b="0" i="0" u="sng" dirty="0">
                <a:solidFill>
                  <a:srgbClr val="111111"/>
                </a:solidFill>
                <a:effectLst/>
                <a:latin typeface="Nunito Sans" pitchFamily="2" charset="0"/>
              </a:rPr>
              <a:t>perseverance</a:t>
            </a:r>
            <a:r>
              <a:rPr lang="en-US" sz="3200" b="0" i="0" dirty="0">
                <a:solidFill>
                  <a:srgbClr val="111111"/>
                </a:solidFill>
                <a:effectLst/>
                <a:latin typeface="Nunito Sans" pitchFamily="2" charset="0"/>
              </a:rPr>
              <a:t> in setback helps to </a:t>
            </a:r>
            <a:r>
              <a:rPr lang="en-US" sz="3200" b="0" i="0" u="sng" dirty="0">
                <a:solidFill>
                  <a:srgbClr val="111111"/>
                </a:solidFill>
                <a:effectLst/>
                <a:latin typeface="Nunito Sans" pitchFamily="2" charset="0"/>
              </a:rPr>
              <a:t>strengthen</a:t>
            </a:r>
            <a:r>
              <a:rPr lang="en-US" sz="3200" b="0" i="0" dirty="0">
                <a:solidFill>
                  <a:srgbClr val="111111"/>
                </a:solidFill>
                <a:effectLst/>
                <a:latin typeface="Nunito Sans" pitchFamily="2" charset="0"/>
              </a:rPr>
              <a:t> your faith. And it also allows God to show off and shine. It allows God to flex his muscle on your behalf. </a:t>
            </a:r>
            <a:endParaRPr lang="en-US" sz="3200" dirty="0"/>
          </a:p>
        </p:txBody>
      </p:sp>
      <p:sp>
        <p:nvSpPr>
          <p:cNvPr id="4" name="TextBox 3">
            <a:extLst>
              <a:ext uri="{FF2B5EF4-FFF2-40B4-BE49-F238E27FC236}">
                <a16:creationId xmlns:a16="http://schemas.microsoft.com/office/drawing/2014/main" id="{1F5A7CA1-E7AE-B774-B787-1BEFC347A0F4}"/>
              </a:ext>
            </a:extLst>
          </p:cNvPr>
          <p:cNvSpPr txBox="1"/>
          <p:nvPr/>
        </p:nvSpPr>
        <p:spPr>
          <a:xfrm>
            <a:off x="3637936" y="2870624"/>
            <a:ext cx="8337755" cy="2554545"/>
          </a:xfrm>
          <a:prstGeom prst="rect">
            <a:avLst/>
          </a:prstGeom>
          <a:noFill/>
        </p:spPr>
        <p:txBody>
          <a:bodyPr wrap="square">
            <a:spAutoFit/>
          </a:bodyPr>
          <a:lstStyle/>
          <a:p>
            <a:pPr algn="ctr"/>
            <a:r>
              <a:rPr lang="en-US" sz="3200" dirty="0">
                <a:solidFill>
                  <a:srgbClr val="111111"/>
                </a:solidFill>
                <a:latin typeface="Nunito Sans" pitchFamily="2" charset="0"/>
              </a:rPr>
              <a:t>A</a:t>
            </a:r>
            <a:r>
              <a:rPr lang="en-US" sz="3200" b="0" i="0" dirty="0">
                <a:solidFill>
                  <a:srgbClr val="111111"/>
                </a:solidFill>
                <a:effectLst/>
                <a:latin typeface="Nunito Sans" pitchFamily="2" charset="0"/>
              </a:rPr>
              <a:t>fter a setback, when you just allow God to take over, giving him body, soul and spirit and just say, Lord, I know you want this, but I need your strength to do this, He will show up and it allows your faith to grow</a:t>
            </a:r>
            <a:endParaRPr lang="en-US" sz="3200" dirty="0"/>
          </a:p>
        </p:txBody>
      </p:sp>
    </p:spTree>
    <p:extLst>
      <p:ext uri="{BB962C8B-B14F-4D97-AF65-F5344CB8AC3E}">
        <p14:creationId xmlns:p14="http://schemas.microsoft.com/office/powerpoint/2010/main" val="10074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46EF936-1B5F-8793-35AF-4949169F520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BEA74D9-BFB3-3BA7-727C-09B1820B9E82}"/>
              </a:ext>
            </a:extLst>
          </p:cNvPr>
          <p:cNvSpPr txBox="1"/>
          <p:nvPr/>
        </p:nvSpPr>
        <p:spPr>
          <a:xfrm>
            <a:off x="1494503" y="766715"/>
            <a:ext cx="10471355" cy="3416320"/>
          </a:xfrm>
          <a:prstGeom prst="rect">
            <a:avLst/>
          </a:prstGeom>
          <a:noFill/>
        </p:spPr>
        <p:txBody>
          <a:bodyPr wrap="square">
            <a:spAutoFit/>
          </a:bodyPr>
          <a:lstStyle/>
          <a:p>
            <a:pPr algn="ctr"/>
            <a:r>
              <a:rPr lang="en-US" sz="5400" b="0" i="0" dirty="0">
                <a:solidFill>
                  <a:srgbClr val="111111"/>
                </a:solidFill>
                <a:effectLst/>
                <a:latin typeface="Nunito Sans" pitchFamily="2" charset="0"/>
              </a:rPr>
              <a:t>You don’t have to do it on your own strength because if God has called you to it,  He will see you through it!</a:t>
            </a:r>
            <a:endParaRPr lang="en-US" sz="5400" dirty="0"/>
          </a:p>
        </p:txBody>
      </p:sp>
    </p:spTree>
    <p:extLst>
      <p:ext uri="{BB962C8B-B14F-4D97-AF65-F5344CB8AC3E}">
        <p14:creationId xmlns:p14="http://schemas.microsoft.com/office/powerpoint/2010/main" val="18640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3B880E3-CB33-DDAB-CD4A-7E99FDB80A7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3205D6-F8BF-7294-E087-DC2E0199541F}"/>
              </a:ext>
            </a:extLst>
          </p:cNvPr>
          <p:cNvSpPr txBox="1"/>
          <p:nvPr/>
        </p:nvSpPr>
        <p:spPr>
          <a:xfrm>
            <a:off x="2723535" y="412955"/>
            <a:ext cx="6676104" cy="923330"/>
          </a:xfrm>
          <a:prstGeom prst="rect">
            <a:avLst/>
          </a:prstGeom>
          <a:noFill/>
        </p:spPr>
        <p:txBody>
          <a:bodyPr wrap="square" rtlCol="0">
            <a:spAutoFit/>
          </a:bodyPr>
          <a:lstStyle/>
          <a:p>
            <a:pPr algn="ctr"/>
            <a:r>
              <a:rPr lang="en-US" sz="5400" dirty="0"/>
              <a:t>Homework </a:t>
            </a:r>
          </a:p>
        </p:txBody>
      </p:sp>
      <p:sp>
        <p:nvSpPr>
          <p:cNvPr id="3" name="TextBox 2">
            <a:extLst>
              <a:ext uri="{FF2B5EF4-FFF2-40B4-BE49-F238E27FC236}">
                <a16:creationId xmlns:a16="http://schemas.microsoft.com/office/drawing/2014/main" id="{6A3A86D8-F9D4-6E29-F95C-6C87CA01E5D9}"/>
              </a:ext>
            </a:extLst>
          </p:cNvPr>
          <p:cNvSpPr txBox="1"/>
          <p:nvPr/>
        </p:nvSpPr>
        <p:spPr>
          <a:xfrm>
            <a:off x="845574" y="1582995"/>
            <a:ext cx="10432026" cy="1200329"/>
          </a:xfrm>
          <a:prstGeom prst="rect">
            <a:avLst/>
          </a:prstGeom>
          <a:noFill/>
        </p:spPr>
        <p:txBody>
          <a:bodyPr wrap="square" rtlCol="0">
            <a:spAutoFit/>
          </a:bodyPr>
          <a:lstStyle/>
          <a:p>
            <a:pPr algn="ctr"/>
            <a:r>
              <a:rPr lang="en-US" sz="3600" dirty="0"/>
              <a:t>The </a:t>
            </a:r>
            <a:r>
              <a:rPr lang="en-US" sz="3600" u="sng" dirty="0"/>
              <a:t>beauty </a:t>
            </a:r>
            <a:r>
              <a:rPr lang="en-US" sz="3600" dirty="0"/>
              <a:t>of setbacks is they </a:t>
            </a:r>
            <a:r>
              <a:rPr lang="en-US" sz="3600" u="sng" dirty="0"/>
              <a:t>don’t disqualify </a:t>
            </a:r>
            <a:r>
              <a:rPr lang="en-US" sz="3600" dirty="0"/>
              <a:t>you; rather they </a:t>
            </a:r>
            <a:r>
              <a:rPr lang="en-US" sz="3600" u="sng" dirty="0"/>
              <a:t>define your resilience </a:t>
            </a:r>
            <a:r>
              <a:rPr lang="en-US" sz="3600" dirty="0"/>
              <a:t>through grace </a:t>
            </a:r>
          </a:p>
        </p:txBody>
      </p:sp>
      <p:sp>
        <p:nvSpPr>
          <p:cNvPr id="4" name="TextBox 3">
            <a:extLst>
              <a:ext uri="{FF2B5EF4-FFF2-40B4-BE49-F238E27FC236}">
                <a16:creationId xmlns:a16="http://schemas.microsoft.com/office/drawing/2014/main" id="{A4E71DD6-EE96-B1FD-DD3D-BBEFF352B5D9}"/>
              </a:ext>
            </a:extLst>
          </p:cNvPr>
          <p:cNvSpPr txBox="1"/>
          <p:nvPr/>
        </p:nvSpPr>
        <p:spPr>
          <a:xfrm>
            <a:off x="4454012" y="3313471"/>
            <a:ext cx="7039897" cy="2308324"/>
          </a:xfrm>
          <a:prstGeom prst="rect">
            <a:avLst/>
          </a:prstGeom>
          <a:noFill/>
        </p:spPr>
        <p:txBody>
          <a:bodyPr wrap="square" rtlCol="0">
            <a:spAutoFit/>
          </a:bodyPr>
          <a:lstStyle/>
          <a:p>
            <a:pPr algn="ctr"/>
            <a:r>
              <a:rPr lang="en-US" sz="3600" dirty="0"/>
              <a:t>This week recognize if you need a little divine redirection and remember its  little nudge from Heaven that says “try again.”</a:t>
            </a:r>
          </a:p>
        </p:txBody>
      </p:sp>
    </p:spTree>
    <p:extLst>
      <p:ext uri="{BB962C8B-B14F-4D97-AF65-F5344CB8AC3E}">
        <p14:creationId xmlns:p14="http://schemas.microsoft.com/office/powerpoint/2010/main" val="1155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C2624CF-889B-7395-21AB-2E40F2E2B7C1}"/>
            </a:ext>
          </a:extLst>
        </p:cNvPr>
        <p:cNvGrpSpPr/>
        <p:nvPr/>
      </p:nvGrpSpPr>
      <p:grpSpPr>
        <a:xfrm>
          <a:off x="0" y="0"/>
          <a:ext cx="0" cy="0"/>
          <a:chOff x="0" y="0"/>
          <a:chExt cx="0" cy="0"/>
        </a:xfrm>
      </p:grpSpPr>
    </p:spTree>
    <p:extLst>
      <p:ext uri="{BB962C8B-B14F-4D97-AF65-F5344CB8AC3E}">
        <p14:creationId xmlns:p14="http://schemas.microsoft.com/office/powerpoint/2010/main" val="37819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884F691-D663-6A5A-17D5-614D75F52A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E8E238F-D4D2-2FCB-63B8-29C180EC4BE3}"/>
              </a:ext>
            </a:extLst>
          </p:cNvPr>
          <p:cNvSpPr txBox="1"/>
          <p:nvPr/>
        </p:nvSpPr>
        <p:spPr>
          <a:xfrm>
            <a:off x="1170039" y="695151"/>
            <a:ext cx="10245213" cy="2062103"/>
          </a:xfrm>
          <a:prstGeom prst="rect">
            <a:avLst/>
          </a:prstGeom>
          <a:noFill/>
        </p:spPr>
        <p:txBody>
          <a:bodyPr wrap="square">
            <a:spAutoFit/>
          </a:bodyPr>
          <a:lstStyle/>
          <a:p>
            <a:pPr algn="ctr"/>
            <a:r>
              <a:rPr lang="en-US" sz="3200" b="0" i="0" dirty="0">
                <a:solidFill>
                  <a:srgbClr val="001D35"/>
                </a:solidFill>
                <a:effectLst/>
                <a:latin typeface="Google Sans"/>
              </a:rPr>
              <a:t>2 Corinthians 12:9  "But he said to me, 'My grace is sufficient for you, for my power is made perfect in weakness.' Therefore I will boast all the more gladly of my weaknesses, so that the power of Christ may rest upon me." </a:t>
            </a:r>
            <a:endParaRPr lang="en-US" sz="3200" dirty="0"/>
          </a:p>
        </p:txBody>
      </p:sp>
      <p:sp>
        <p:nvSpPr>
          <p:cNvPr id="5" name="TextBox 4">
            <a:extLst>
              <a:ext uri="{FF2B5EF4-FFF2-40B4-BE49-F238E27FC236}">
                <a16:creationId xmlns:a16="http://schemas.microsoft.com/office/drawing/2014/main" id="{0D772505-1819-761F-6D7D-F46FDA994F3A}"/>
              </a:ext>
            </a:extLst>
          </p:cNvPr>
          <p:cNvSpPr txBox="1"/>
          <p:nvPr/>
        </p:nvSpPr>
        <p:spPr>
          <a:xfrm>
            <a:off x="4925961" y="3608304"/>
            <a:ext cx="6096000" cy="2554545"/>
          </a:xfrm>
          <a:prstGeom prst="rect">
            <a:avLst/>
          </a:prstGeom>
          <a:noFill/>
        </p:spPr>
        <p:txBody>
          <a:bodyPr wrap="square">
            <a:spAutoFit/>
          </a:bodyPr>
          <a:lstStyle/>
          <a:p>
            <a:pPr algn="ctr"/>
            <a:r>
              <a:rPr lang="en-US" sz="3200" b="0" i="0" dirty="0">
                <a:solidFill>
                  <a:srgbClr val="001D35"/>
                </a:solidFill>
                <a:effectLst/>
                <a:latin typeface="Google Sans"/>
              </a:rPr>
              <a:t>This verse is part of a larger passage where Paul discusses a "thorn in the flesh" and how God's grace sustains him despite his struggles. </a:t>
            </a:r>
            <a:endParaRPr lang="en-US" sz="3200" dirty="0"/>
          </a:p>
        </p:txBody>
      </p:sp>
    </p:spTree>
    <p:extLst>
      <p:ext uri="{BB962C8B-B14F-4D97-AF65-F5344CB8AC3E}">
        <p14:creationId xmlns:p14="http://schemas.microsoft.com/office/powerpoint/2010/main" val="40951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15A65-2B14-A1B1-8F20-6709116DC753}"/>
              </a:ext>
            </a:extLst>
          </p:cNvPr>
          <p:cNvSpPr txBox="1"/>
          <p:nvPr/>
        </p:nvSpPr>
        <p:spPr>
          <a:xfrm>
            <a:off x="2526893" y="2665843"/>
            <a:ext cx="9999406" cy="3416320"/>
          </a:xfrm>
          <a:prstGeom prst="rect">
            <a:avLst/>
          </a:prstGeom>
          <a:noFill/>
        </p:spPr>
        <p:txBody>
          <a:bodyPr wrap="square">
            <a:spAutoFit/>
          </a:bodyPr>
          <a:lstStyle/>
          <a:p>
            <a:pPr algn="ctr"/>
            <a:r>
              <a:rPr lang="en-US" sz="5400" b="0" i="0" u="sng" dirty="0">
                <a:solidFill>
                  <a:srgbClr val="111111"/>
                </a:solidFill>
                <a:effectLst/>
                <a:latin typeface="Nunito Sans" panose="020F0502020204030204" pitchFamily="2" charset="0"/>
              </a:rPr>
              <a:t>Embrace</a:t>
            </a:r>
            <a:r>
              <a:rPr lang="en-US" sz="5400" b="0" i="0" dirty="0">
                <a:solidFill>
                  <a:srgbClr val="111111"/>
                </a:solidFill>
                <a:effectLst/>
                <a:latin typeface="Nunito Sans" panose="020F0502020204030204" pitchFamily="2" charset="0"/>
              </a:rPr>
              <a:t> setbacks as </a:t>
            </a:r>
            <a:r>
              <a:rPr lang="en-US" sz="5400" b="0" i="0" u="sng" dirty="0">
                <a:solidFill>
                  <a:srgbClr val="111111"/>
                </a:solidFill>
                <a:effectLst/>
                <a:latin typeface="Nunito Sans" panose="020F0502020204030204" pitchFamily="2" charset="0"/>
              </a:rPr>
              <a:t>opportunities</a:t>
            </a:r>
            <a:r>
              <a:rPr lang="en-US" sz="5400" b="0" i="0" dirty="0">
                <a:solidFill>
                  <a:srgbClr val="111111"/>
                </a:solidFill>
                <a:effectLst/>
                <a:latin typeface="Nunito Sans" panose="020F0502020204030204" pitchFamily="2" charset="0"/>
              </a:rPr>
              <a:t> for </a:t>
            </a:r>
            <a:r>
              <a:rPr lang="en-US" sz="5400" b="0" i="0" u="sng" dirty="0">
                <a:solidFill>
                  <a:srgbClr val="111111"/>
                </a:solidFill>
                <a:effectLst/>
                <a:latin typeface="Nunito Sans" panose="020F0502020204030204" pitchFamily="2" charset="0"/>
              </a:rPr>
              <a:t>growth</a:t>
            </a:r>
            <a:r>
              <a:rPr lang="en-US" sz="5400" b="0" i="0" dirty="0">
                <a:solidFill>
                  <a:srgbClr val="111111"/>
                </a:solidFill>
                <a:effectLst/>
                <a:latin typeface="Nunito Sans" panose="020F0502020204030204" pitchFamily="2" charset="0"/>
              </a:rPr>
              <a:t> and witness the </a:t>
            </a:r>
            <a:r>
              <a:rPr lang="en-US" sz="5400" b="0" i="0" u="sng" dirty="0">
                <a:solidFill>
                  <a:srgbClr val="111111"/>
                </a:solidFill>
                <a:effectLst/>
                <a:latin typeface="Nunito Sans" panose="020F0502020204030204" pitchFamily="2" charset="0"/>
              </a:rPr>
              <a:t>miracles</a:t>
            </a:r>
            <a:r>
              <a:rPr lang="en-US" sz="5400" b="0" i="0" dirty="0">
                <a:solidFill>
                  <a:srgbClr val="111111"/>
                </a:solidFill>
                <a:effectLst/>
                <a:latin typeface="Nunito Sans" panose="020F0502020204030204" pitchFamily="2" charset="0"/>
              </a:rPr>
              <a:t> that unfold!</a:t>
            </a:r>
            <a:endParaRPr lang="en-US" sz="5400" dirty="0"/>
          </a:p>
        </p:txBody>
      </p:sp>
      <p:sp>
        <p:nvSpPr>
          <p:cNvPr id="2" name="TextBox 1">
            <a:extLst>
              <a:ext uri="{FF2B5EF4-FFF2-40B4-BE49-F238E27FC236}">
                <a16:creationId xmlns:a16="http://schemas.microsoft.com/office/drawing/2014/main" id="{C3AAFBA4-4737-BAC7-8471-817EC274FDB4}"/>
              </a:ext>
            </a:extLst>
          </p:cNvPr>
          <p:cNvSpPr txBox="1"/>
          <p:nvPr/>
        </p:nvSpPr>
        <p:spPr>
          <a:xfrm>
            <a:off x="1091381" y="344129"/>
            <a:ext cx="10156722" cy="1323439"/>
          </a:xfrm>
          <a:prstGeom prst="rect">
            <a:avLst/>
          </a:prstGeom>
          <a:noFill/>
        </p:spPr>
        <p:txBody>
          <a:bodyPr wrap="square" rtlCol="0">
            <a:spAutoFit/>
          </a:bodyPr>
          <a:lstStyle/>
          <a:p>
            <a:pPr algn="ctr"/>
            <a:r>
              <a:rPr lang="en-US" sz="4000" dirty="0"/>
              <a:t>What in the world is God trying to teach me in this moment ?</a:t>
            </a:r>
          </a:p>
        </p:txBody>
      </p:sp>
    </p:spTree>
    <p:extLst>
      <p:ext uri="{BB962C8B-B14F-4D97-AF65-F5344CB8AC3E}">
        <p14:creationId xmlns:p14="http://schemas.microsoft.com/office/powerpoint/2010/main" val="101157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7F25594-FAEF-87F7-5892-FE37928DD8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379E25-3525-647F-A0E8-D2ED73F7E8E9}"/>
              </a:ext>
            </a:extLst>
          </p:cNvPr>
          <p:cNvSpPr txBox="1"/>
          <p:nvPr/>
        </p:nvSpPr>
        <p:spPr>
          <a:xfrm>
            <a:off x="-1435510" y="476944"/>
            <a:ext cx="10844980" cy="769441"/>
          </a:xfrm>
          <a:prstGeom prst="rect">
            <a:avLst/>
          </a:prstGeom>
          <a:noFill/>
        </p:spPr>
        <p:txBody>
          <a:bodyPr wrap="square">
            <a:spAutoFit/>
          </a:bodyPr>
          <a:lstStyle/>
          <a:p>
            <a:pPr algn="ctr">
              <a:buNone/>
            </a:pPr>
            <a:r>
              <a:rPr lang="en-US" sz="4400" b="0" i="0" dirty="0">
                <a:solidFill>
                  <a:srgbClr val="0A0A0A"/>
                </a:solidFill>
                <a:effectLst/>
                <a:latin typeface="Open Sans" panose="020B0606030504020204" pitchFamily="34" charset="0"/>
              </a:rPr>
              <a:t>Grace </a:t>
            </a:r>
            <a:r>
              <a:rPr lang="en-US" sz="4400" b="0" i="0" u="sng" dirty="0">
                <a:solidFill>
                  <a:srgbClr val="0A0A0A"/>
                </a:solidFill>
                <a:effectLst/>
                <a:latin typeface="Open Sans" panose="020B0606030504020204" pitchFamily="34" charset="0"/>
              </a:rPr>
              <a:t>Claims us</a:t>
            </a:r>
            <a:r>
              <a:rPr lang="en-US" sz="4400" b="0" i="0" dirty="0">
                <a:solidFill>
                  <a:srgbClr val="0A0A0A"/>
                </a:solidFill>
                <a:effectLst/>
                <a:latin typeface="Open Sans" panose="020B0606030504020204" pitchFamily="34" charset="0"/>
              </a:rPr>
              <a:t>!</a:t>
            </a:r>
          </a:p>
        </p:txBody>
      </p:sp>
      <p:sp>
        <p:nvSpPr>
          <p:cNvPr id="6" name="TextBox 5">
            <a:extLst>
              <a:ext uri="{FF2B5EF4-FFF2-40B4-BE49-F238E27FC236}">
                <a16:creationId xmlns:a16="http://schemas.microsoft.com/office/drawing/2014/main" id="{987BB75D-9092-D751-4AFB-A6B53E366430}"/>
              </a:ext>
            </a:extLst>
          </p:cNvPr>
          <p:cNvSpPr txBox="1"/>
          <p:nvPr/>
        </p:nvSpPr>
        <p:spPr>
          <a:xfrm>
            <a:off x="707922" y="1413515"/>
            <a:ext cx="6277895" cy="1200329"/>
          </a:xfrm>
          <a:prstGeom prst="rect">
            <a:avLst/>
          </a:prstGeom>
          <a:noFill/>
        </p:spPr>
        <p:txBody>
          <a:bodyPr wrap="square">
            <a:spAutoFit/>
          </a:bodyPr>
          <a:lstStyle/>
          <a:p>
            <a:pPr algn="ctr"/>
            <a:r>
              <a:rPr lang="en-US" sz="3600" b="0" i="0" dirty="0">
                <a:solidFill>
                  <a:srgbClr val="0A0A0A"/>
                </a:solidFill>
                <a:effectLst/>
                <a:latin typeface="Open Sans" panose="020B0606030504020204" pitchFamily="34" charset="0"/>
              </a:rPr>
              <a:t>1Cor 15:10 But by the grace of God I am what I am:</a:t>
            </a:r>
            <a:endParaRPr lang="en-US" sz="3600" dirty="0"/>
          </a:p>
        </p:txBody>
      </p:sp>
      <p:sp>
        <p:nvSpPr>
          <p:cNvPr id="8" name="TextBox 7">
            <a:extLst>
              <a:ext uri="{FF2B5EF4-FFF2-40B4-BE49-F238E27FC236}">
                <a16:creationId xmlns:a16="http://schemas.microsoft.com/office/drawing/2014/main" id="{042ED2A5-544D-12B0-CC53-1C3AD55DE7EB}"/>
              </a:ext>
            </a:extLst>
          </p:cNvPr>
          <p:cNvSpPr txBox="1"/>
          <p:nvPr/>
        </p:nvSpPr>
        <p:spPr>
          <a:xfrm>
            <a:off x="5707627" y="4077929"/>
            <a:ext cx="6484373" cy="2123658"/>
          </a:xfrm>
          <a:prstGeom prst="rect">
            <a:avLst/>
          </a:prstGeom>
          <a:noFill/>
        </p:spPr>
        <p:txBody>
          <a:bodyPr wrap="square">
            <a:spAutoFit/>
          </a:bodyPr>
          <a:lstStyle/>
          <a:p>
            <a:pPr algn="ctr">
              <a:buNone/>
            </a:pPr>
            <a:r>
              <a:rPr lang="en-US" sz="4400" b="0" i="0" dirty="0">
                <a:solidFill>
                  <a:srgbClr val="0A0A0A"/>
                </a:solidFill>
                <a:effectLst/>
                <a:latin typeface="Open Sans" panose="020B0606030504020204" pitchFamily="34" charset="0"/>
              </a:rPr>
              <a:t>Eph. 2:8 For by grace are ye saved through faith; </a:t>
            </a:r>
          </a:p>
        </p:txBody>
      </p:sp>
      <p:sp>
        <p:nvSpPr>
          <p:cNvPr id="10" name="TextBox 9">
            <a:extLst>
              <a:ext uri="{FF2B5EF4-FFF2-40B4-BE49-F238E27FC236}">
                <a16:creationId xmlns:a16="http://schemas.microsoft.com/office/drawing/2014/main" id="{6454B09F-E2E7-C8F9-BDDA-AF6C8BB8FA29}"/>
              </a:ext>
            </a:extLst>
          </p:cNvPr>
          <p:cNvSpPr txBox="1"/>
          <p:nvPr/>
        </p:nvSpPr>
        <p:spPr>
          <a:xfrm>
            <a:off x="7199671" y="3370043"/>
            <a:ext cx="6277896" cy="707886"/>
          </a:xfrm>
          <a:prstGeom prst="rect">
            <a:avLst/>
          </a:prstGeom>
          <a:noFill/>
        </p:spPr>
        <p:txBody>
          <a:bodyPr wrap="square">
            <a:spAutoFit/>
          </a:bodyPr>
          <a:lstStyle/>
          <a:p>
            <a:r>
              <a:rPr lang="en-US" sz="4000" b="0" i="0" dirty="0">
                <a:solidFill>
                  <a:srgbClr val="0A0A0A"/>
                </a:solidFill>
                <a:effectLst/>
                <a:latin typeface="Open Sans" panose="020B0606030504020204" pitchFamily="34" charset="0"/>
              </a:rPr>
              <a:t>Grace </a:t>
            </a:r>
            <a:r>
              <a:rPr lang="en-US" sz="4000" b="0" i="0" u="sng" dirty="0">
                <a:solidFill>
                  <a:srgbClr val="0A0A0A"/>
                </a:solidFill>
                <a:effectLst/>
                <a:latin typeface="Open Sans" panose="020B0606030504020204" pitchFamily="34" charset="0"/>
              </a:rPr>
              <a:t>Saves us</a:t>
            </a:r>
            <a:r>
              <a:rPr lang="en-US" sz="4000" b="0" i="0" dirty="0">
                <a:solidFill>
                  <a:srgbClr val="0A0A0A"/>
                </a:solidFill>
                <a:effectLst/>
                <a:latin typeface="Open Sans" panose="020B0606030504020204" pitchFamily="34" charset="0"/>
              </a:rPr>
              <a:t>! </a:t>
            </a:r>
            <a:endParaRPr lang="en-US" sz="4000" dirty="0"/>
          </a:p>
        </p:txBody>
      </p:sp>
    </p:spTree>
    <p:extLst>
      <p:ext uri="{BB962C8B-B14F-4D97-AF65-F5344CB8AC3E}">
        <p14:creationId xmlns:p14="http://schemas.microsoft.com/office/powerpoint/2010/main" val="11732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896F27B9-9684-FA4E-986F-5E6A95FCF89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92F7F13D-41D9-8048-D169-BAE3A4C81119}"/>
              </a:ext>
            </a:extLst>
          </p:cNvPr>
          <p:cNvSpPr txBox="1"/>
          <p:nvPr/>
        </p:nvSpPr>
        <p:spPr>
          <a:xfrm>
            <a:off x="1560869" y="420152"/>
            <a:ext cx="6346722" cy="707886"/>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Grace </a:t>
            </a:r>
            <a:r>
              <a:rPr lang="en-US" sz="4000" b="0" i="0" u="sng" dirty="0">
                <a:solidFill>
                  <a:srgbClr val="0A0A0A"/>
                </a:solidFill>
                <a:effectLst/>
                <a:latin typeface="Open Sans" panose="020B0606030504020204" pitchFamily="34" charset="0"/>
              </a:rPr>
              <a:t>Keeps us</a:t>
            </a:r>
            <a:r>
              <a:rPr lang="en-US" sz="4000" b="0" i="0" dirty="0">
                <a:solidFill>
                  <a:srgbClr val="0A0A0A"/>
                </a:solidFill>
                <a:effectLst/>
                <a:latin typeface="Open Sans" panose="020B0606030504020204" pitchFamily="34" charset="0"/>
              </a:rPr>
              <a:t>! </a:t>
            </a:r>
            <a:endParaRPr lang="en-US" sz="4000" dirty="0"/>
          </a:p>
        </p:txBody>
      </p:sp>
      <p:sp>
        <p:nvSpPr>
          <p:cNvPr id="12" name="TextBox 11">
            <a:extLst>
              <a:ext uri="{FF2B5EF4-FFF2-40B4-BE49-F238E27FC236}">
                <a16:creationId xmlns:a16="http://schemas.microsoft.com/office/drawing/2014/main" id="{74BDAA0C-62F1-FA16-67F5-31ADCCBCF87A}"/>
              </a:ext>
            </a:extLst>
          </p:cNvPr>
          <p:cNvSpPr txBox="1"/>
          <p:nvPr/>
        </p:nvSpPr>
        <p:spPr>
          <a:xfrm>
            <a:off x="929147" y="1207363"/>
            <a:ext cx="7851059" cy="1569660"/>
          </a:xfrm>
          <a:prstGeom prst="rect">
            <a:avLst/>
          </a:prstGeom>
          <a:noFill/>
        </p:spPr>
        <p:txBody>
          <a:bodyPr wrap="square">
            <a:spAutoFit/>
          </a:bodyPr>
          <a:lstStyle/>
          <a:p>
            <a:pPr algn="ctr"/>
            <a:r>
              <a:rPr lang="en-US" sz="3200" b="0" i="0" dirty="0">
                <a:solidFill>
                  <a:srgbClr val="0A0A0A"/>
                </a:solidFill>
                <a:effectLst/>
                <a:latin typeface="Open Sans" panose="020B0606030504020204" pitchFamily="34" charset="0"/>
              </a:rPr>
              <a:t>1 Pet. 1:5 Who are kept by the power of God through faith unto salvation ready to be revealed in the last time. </a:t>
            </a:r>
            <a:endParaRPr lang="en-US" sz="3200" dirty="0"/>
          </a:p>
        </p:txBody>
      </p:sp>
      <p:sp>
        <p:nvSpPr>
          <p:cNvPr id="5" name="TextBox 4">
            <a:extLst>
              <a:ext uri="{FF2B5EF4-FFF2-40B4-BE49-F238E27FC236}">
                <a16:creationId xmlns:a16="http://schemas.microsoft.com/office/drawing/2014/main" id="{A5B55A8B-298C-9CC7-11B3-84B6A8DB11C4}"/>
              </a:ext>
            </a:extLst>
          </p:cNvPr>
          <p:cNvSpPr txBox="1"/>
          <p:nvPr/>
        </p:nvSpPr>
        <p:spPr>
          <a:xfrm>
            <a:off x="4788313" y="4947515"/>
            <a:ext cx="6676102" cy="1200329"/>
          </a:xfrm>
          <a:prstGeom prst="rect">
            <a:avLst/>
          </a:prstGeom>
          <a:noFill/>
        </p:spPr>
        <p:txBody>
          <a:bodyPr wrap="square">
            <a:spAutoFit/>
          </a:bodyPr>
          <a:lstStyle/>
          <a:p>
            <a:pPr algn="ctr">
              <a:buNone/>
            </a:pPr>
            <a:r>
              <a:rPr lang="en-US" sz="3600" b="0" i="0" dirty="0">
                <a:solidFill>
                  <a:srgbClr val="0A0A0A"/>
                </a:solidFill>
                <a:effectLst/>
                <a:latin typeface="Open Sans" panose="020B0606030504020204" pitchFamily="34" charset="0"/>
              </a:rPr>
              <a:t>2 Cor. 12:9 My grace is sufficient for thee:</a:t>
            </a:r>
          </a:p>
        </p:txBody>
      </p:sp>
      <p:sp>
        <p:nvSpPr>
          <p:cNvPr id="3" name="TextBox 2">
            <a:extLst>
              <a:ext uri="{FF2B5EF4-FFF2-40B4-BE49-F238E27FC236}">
                <a16:creationId xmlns:a16="http://schemas.microsoft.com/office/drawing/2014/main" id="{54E99044-3231-3D93-4DDD-AEECF268BCCE}"/>
              </a:ext>
            </a:extLst>
          </p:cNvPr>
          <p:cNvSpPr txBox="1"/>
          <p:nvPr/>
        </p:nvSpPr>
        <p:spPr>
          <a:xfrm>
            <a:off x="4734230" y="4080978"/>
            <a:ext cx="6341806" cy="707886"/>
          </a:xfrm>
          <a:prstGeom prst="rect">
            <a:avLst/>
          </a:prstGeom>
          <a:noFill/>
        </p:spPr>
        <p:txBody>
          <a:bodyPr wrap="square">
            <a:spAutoFit/>
          </a:bodyPr>
          <a:lstStyle/>
          <a:p>
            <a:pPr algn="ctr"/>
            <a:r>
              <a:rPr lang="en-US" sz="4000" b="0" i="0" dirty="0">
                <a:solidFill>
                  <a:srgbClr val="0A0A0A"/>
                </a:solidFill>
                <a:effectLst/>
                <a:latin typeface="Open Sans" panose="020B0606030504020204" pitchFamily="34" charset="0"/>
              </a:rPr>
              <a:t>Grace </a:t>
            </a:r>
            <a:r>
              <a:rPr lang="en-US" sz="4000" b="0" i="0" u="sng" dirty="0">
                <a:solidFill>
                  <a:srgbClr val="0A0A0A"/>
                </a:solidFill>
                <a:effectLst/>
                <a:latin typeface="Open Sans" panose="020B0606030504020204" pitchFamily="34" charset="0"/>
              </a:rPr>
              <a:t>Helps us</a:t>
            </a:r>
            <a:r>
              <a:rPr lang="en-US" sz="4000" b="0" i="0" dirty="0">
                <a:solidFill>
                  <a:srgbClr val="0A0A0A"/>
                </a:solidFill>
                <a:effectLst/>
                <a:latin typeface="Open Sans" panose="020B0606030504020204" pitchFamily="34" charset="0"/>
              </a:rPr>
              <a:t>! </a:t>
            </a:r>
            <a:endParaRPr lang="en-US" sz="4000" dirty="0"/>
          </a:p>
        </p:txBody>
      </p:sp>
    </p:spTree>
    <p:extLst>
      <p:ext uri="{BB962C8B-B14F-4D97-AF65-F5344CB8AC3E}">
        <p14:creationId xmlns:p14="http://schemas.microsoft.com/office/powerpoint/2010/main" val="17946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5"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48D5255-BCF7-E9D8-017F-3155C327EDB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5ADF717-F06F-6FE4-0A93-247C2484D634}"/>
              </a:ext>
            </a:extLst>
          </p:cNvPr>
          <p:cNvSpPr txBox="1"/>
          <p:nvPr/>
        </p:nvSpPr>
        <p:spPr>
          <a:xfrm>
            <a:off x="0" y="620732"/>
            <a:ext cx="12192000" cy="2123658"/>
          </a:xfrm>
          <a:prstGeom prst="rect">
            <a:avLst/>
          </a:prstGeom>
          <a:noFill/>
        </p:spPr>
        <p:txBody>
          <a:bodyPr wrap="square">
            <a:spAutoFit/>
          </a:bodyPr>
          <a:lstStyle/>
          <a:p>
            <a:pPr algn="ctr"/>
            <a:r>
              <a:rPr lang="en-US" sz="4400" b="0" i="0" dirty="0">
                <a:solidFill>
                  <a:srgbClr val="111111"/>
                </a:solidFill>
                <a:effectLst/>
                <a:latin typeface="Nunito Sans" pitchFamily="2" charset="0"/>
              </a:rPr>
              <a:t> Setbacks, in that moment, </a:t>
            </a:r>
            <a:r>
              <a:rPr lang="en-US" sz="4400" dirty="0">
                <a:solidFill>
                  <a:srgbClr val="111111"/>
                </a:solidFill>
                <a:latin typeface="Nunito Sans" pitchFamily="2" charset="0"/>
              </a:rPr>
              <a:t>are</a:t>
            </a:r>
            <a:r>
              <a:rPr lang="en-US" sz="4400" b="0" i="0" dirty="0">
                <a:solidFill>
                  <a:srgbClr val="111111"/>
                </a:solidFill>
                <a:effectLst/>
                <a:latin typeface="Nunito Sans" pitchFamily="2" charset="0"/>
              </a:rPr>
              <a:t> </a:t>
            </a:r>
            <a:r>
              <a:rPr lang="en-US" sz="4400" b="0" i="0" u="sng" dirty="0">
                <a:solidFill>
                  <a:srgbClr val="111111"/>
                </a:solidFill>
                <a:effectLst/>
                <a:latin typeface="Nunito Sans" pitchFamily="2" charset="0"/>
              </a:rPr>
              <a:t>usually </a:t>
            </a:r>
            <a:r>
              <a:rPr lang="en-US" sz="4400" b="0" i="0" dirty="0">
                <a:solidFill>
                  <a:srgbClr val="111111"/>
                </a:solidFill>
                <a:effectLst/>
                <a:latin typeface="Nunito Sans" pitchFamily="2" charset="0"/>
              </a:rPr>
              <a:t>because I’m </a:t>
            </a:r>
            <a:r>
              <a:rPr lang="en-US" sz="4400" b="0" i="0" u="sng" dirty="0">
                <a:solidFill>
                  <a:srgbClr val="111111"/>
                </a:solidFill>
                <a:effectLst/>
                <a:latin typeface="Nunito Sans" pitchFamily="2" charset="0"/>
              </a:rPr>
              <a:t>comparing myself </a:t>
            </a:r>
            <a:r>
              <a:rPr lang="en-US" sz="4400" b="0" i="0" dirty="0">
                <a:solidFill>
                  <a:srgbClr val="111111"/>
                </a:solidFill>
                <a:effectLst/>
                <a:latin typeface="Nunito Sans" pitchFamily="2" charset="0"/>
              </a:rPr>
              <a:t>to </a:t>
            </a:r>
            <a:r>
              <a:rPr lang="en-US" sz="4400" b="0" i="0" u="sng" dirty="0">
                <a:solidFill>
                  <a:srgbClr val="111111"/>
                </a:solidFill>
                <a:effectLst/>
                <a:latin typeface="Nunito Sans" pitchFamily="2" charset="0"/>
              </a:rPr>
              <a:t>someone else’s success</a:t>
            </a:r>
            <a:r>
              <a:rPr lang="en-US" sz="4400" b="0" i="0" dirty="0">
                <a:solidFill>
                  <a:srgbClr val="111111"/>
                </a:solidFill>
                <a:effectLst/>
                <a:latin typeface="Nunito Sans" pitchFamily="2" charset="0"/>
              </a:rPr>
              <a:t>.</a:t>
            </a:r>
            <a:endParaRPr lang="en-US" sz="4400" dirty="0"/>
          </a:p>
        </p:txBody>
      </p:sp>
      <p:sp>
        <p:nvSpPr>
          <p:cNvPr id="5" name="TextBox 4">
            <a:extLst>
              <a:ext uri="{FF2B5EF4-FFF2-40B4-BE49-F238E27FC236}">
                <a16:creationId xmlns:a16="http://schemas.microsoft.com/office/drawing/2014/main" id="{7D8E6876-CA99-D32C-942C-A4FEA09D4B38}"/>
              </a:ext>
            </a:extLst>
          </p:cNvPr>
          <p:cNvSpPr txBox="1"/>
          <p:nvPr/>
        </p:nvSpPr>
        <p:spPr>
          <a:xfrm>
            <a:off x="4041061" y="3334435"/>
            <a:ext cx="7757650" cy="2554545"/>
          </a:xfrm>
          <a:prstGeom prst="rect">
            <a:avLst/>
          </a:prstGeom>
          <a:noFill/>
        </p:spPr>
        <p:txBody>
          <a:bodyPr wrap="square">
            <a:spAutoFit/>
          </a:bodyPr>
          <a:lstStyle/>
          <a:p>
            <a:pPr algn="ctr"/>
            <a:r>
              <a:rPr lang="en-US" sz="4000" dirty="0">
                <a:solidFill>
                  <a:srgbClr val="111111"/>
                </a:solidFill>
                <a:latin typeface="Nunito Sans" pitchFamily="2" charset="0"/>
              </a:rPr>
              <a:t>W</a:t>
            </a:r>
            <a:r>
              <a:rPr lang="en-US" sz="4000" b="0" i="0" dirty="0">
                <a:solidFill>
                  <a:srgbClr val="111111"/>
                </a:solidFill>
                <a:effectLst/>
                <a:latin typeface="Nunito Sans" pitchFamily="2" charset="0"/>
              </a:rPr>
              <a:t>hen we start to get in that </a:t>
            </a:r>
            <a:r>
              <a:rPr lang="en-US" sz="4000" b="0" i="0" u="sng" dirty="0">
                <a:solidFill>
                  <a:srgbClr val="111111"/>
                </a:solidFill>
                <a:effectLst/>
                <a:latin typeface="Nunito Sans" pitchFamily="2" charset="0"/>
              </a:rPr>
              <a:t>comparison mindset</a:t>
            </a:r>
            <a:r>
              <a:rPr lang="en-US" sz="4000" b="0" i="0" dirty="0">
                <a:solidFill>
                  <a:srgbClr val="111111"/>
                </a:solidFill>
                <a:effectLst/>
                <a:latin typeface="Nunito Sans" pitchFamily="2" charset="0"/>
              </a:rPr>
              <a:t>, we all know that it can go </a:t>
            </a:r>
            <a:r>
              <a:rPr lang="en-US" sz="4000" b="0" i="0" u="sng" dirty="0">
                <a:solidFill>
                  <a:srgbClr val="111111"/>
                </a:solidFill>
                <a:effectLst/>
                <a:latin typeface="Nunito Sans" pitchFamily="2" charset="0"/>
              </a:rPr>
              <a:t>downhill</a:t>
            </a:r>
            <a:r>
              <a:rPr lang="en-US" sz="4000" b="0" i="0" dirty="0">
                <a:solidFill>
                  <a:srgbClr val="111111"/>
                </a:solidFill>
                <a:effectLst/>
                <a:latin typeface="Nunito Sans" pitchFamily="2" charset="0"/>
              </a:rPr>
              <a:t> very quickly. </a:t>
            </a:r>
            <a:endParaRPr lang="en-US" sz="4000" dirty="0"/>
          </a:p>
        </p:txBody>
      </p:sp>
    </p:spTree>
    <p:extLst>
      <p:ext uri="{BB962C8B-B14F-4D97-AF65-F5344CB8AC3E}">
        <p14:creationId xmlns:p14="http://schemas.microsoft.com/office/powerpoint/2010/main" val="401527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7640E7D-B6D8-7850-20F3-58910E12C7E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94C3650-C63B-C41F-34D1-093C2A943E27}"/>
              </a:ext>
            </a:extLst>
          </p:cNvPr>
          <p:cNvSpPr txBox="1"/>
          <p:nvPr/>
        </p:nvSpPr>
        <p:spPr>
          <a:xfrm>
            <a:off x="609599" y="592759"/>
            <a:ext cx="10559846" cy="1938992"/>
          </a:xfrm>
          <a:prstGeom prst="rect">
            <a:avLst/>
          </a:prstGeom>
          <a:noFill/>
        </p:spPr>
        <p:txBody>
          <a:bodyPr wrap="square">
            <a:spAutoFit/>
          </a:bodyPr>
          <a:lstStyle/>
          <a:p>
            <a:pPr algn="ctr"/>
            <a:r>
              <a:rPr lang="en-US" sz="4000" b="0" i="0" dirty="0">
                <a:solidFill>
                  <a:srgbClr val="111111"/>
                </a:solidFill>
                <a:effectLst/>
                <a:latin typeface="Nunito Sans" pitchFamily="2" charset="0"/>
              </a:rPr>
              <a:t>Oftentimes, people outside our faith, use our setbacks, to kind of </a:t>
            </a:r>
            <a:r>
              <a:rPr lang="en-US" sz="4000" b="0" i="0" u="sng" dirty="0">
                <a:solidFill>
                  <a:srgbClr val="111111"/>
                </a:solidFill>
                <a:effectLst/>
                <a:latin typeface="Nunito Sans" pitchFamily="2" charset="0"/>
              </a:rPr>
              <a:t>prove that our </a:t>
            </a:r>
            <a:r>
              <a:rPr lang="en-US" sz="4000" b="0" i="0" u="sng" dirty="0" err="1">
                <a:solidFill>
                  <a:srgbClr val="111111"/>
                </a:solidFill>
                <a:effectLst/>
                <a:latin typeface="Nunito Sans" pitchFamily="2" charset="0"/>
              </a:rPr>
              <a:t>our</a:t>
            </a:r>
            <a:r>
              <a:rPr lang="en-US" sz="4000" b="0" i="0" u="sng" dirty="0">
                <a:solidFill>
                  <a:srgbClr val="111111"/>
                </a:solidFill>
                <a:effectLst/>
                <a:latin typeface="Nunito Sans" pitchFamily="2" charset="0"/>
              </a:rPr>
              <a:t> faith </a:t>
            </a:r>
            <a:r>
              <a:rPr lang="en-US" sz="4000" b="0" i="0" dirty="0">
                <a:solidFill>
                  <a:srgbClr val="111111"/>
                </a:solidFill>
                <a:effectLst/>
                <a:latin typeface="Nunito Sans" pitchFamily="2" charset="0"/>
              </a:rPr>
              <a:t>isn’t for them.</a:t>
            </a:r>
            <a:endParaRPr lang="en-US" sz="4000" dirty="0"/>
          </a:p>
        </p:txBody>
      </p:sp>
      <p:sp>
        <p:nvSpPr>
          <p:cNvPr id="5" name="TextBox 4">
            <a:extLst>
              <a:ext uri="{FF2B5EF4-FFF2-40B4-BE49-F238E27FC236}">
                <a16:creationId xmlns:a16="http://schemas.microsoft.com/office/drawing/2014/main" id="{6C214024-4875-CACE-65B7-AE22E0F11A80}"/>
              </a:ext>
            </a:extLst>
          </p:cNvPr>
          <p:cNvSpPr txBox="1"/>
          <p:nvPr/>
        </p:nvSpPr>
        <p:spPr>
          <a:xfrm>
            <a:off x="3097161" y="2725811"/>
            <a:ext cx="8927690" cy="3539430"/>
          </a:xfrm>
          <a:prstGeom prst="rect">
            <a:avLst/>
          </a:prstGeom>
          <a:noFill/>
        </p:spPr>
        <p:txBody>
          <a:bodyPr wrap="square">
            <a:spAutoFit/>
          </a:bodyPr>
          <a:lstStyle/>
          <a:p>
            <a:pPr algn="r"/>
            <a:r>
              <a:rPr lang="en-US" sz="3200" b="0" i="0" dirty="0">
                <a:solidFill>
                  <a:srgbClr val="111111"/>
                </a:solidFill>
                <a:effectLst/>
                <a:latin typeface="Nunito Sans" pitchFamily="2" charset="0"/>
              </a:rPr>
              <a:t>Oftentimes, people outside our faith want to use setbacks, as a way to discount our faith or to prove that God doesn’t care. But Christians experience setbacks just like everyone else, but the Bible gives us the answers to why we experience setbacks.</a:t>
            </a:r>
          </a:p>
          <a:p>
            <a:pPr algn="r"/>
            <a:r>
              <a:rPr lang="en-US" sz="3200" b="0" i="0" dirty="0">
                <a:solidFill>
                  <a:srgbClr val="111111"/>
                </a:solidFill>
                <a:effectLst/>
                <a:latin typeface="Nunito Sans" pitchFamily="2" charset="0"/>
              </a:rPr>
              <a:t> It’s God’s way of growing us. </a:t>
            </a:r>
            <a:endParaRPr lang="en-US" sz="3200" dirty="0"/>
          </a:p>
        </p:txBody>
      </p:sp>
    </p:spTree>
    <p:extLst>
      <p:ext uri="{BB962C8B-B14F-4D97-AF65-F5344CB8AC3E}">
        <p14:creationId xmlns:p14="http://schemas.microsoft.com/office/powerpoint/2010/main" val="332576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D64D7E4E-E902-741E-358A-428EC949FE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B54B9C-425D-8FC5-EB09-B493EC39CEAC}"/>
              </a:ext>
            </a:extLst>
          </p:cNvPr>
          <p:cNvSpPr txBox="1"/>
          <p:nvPr/>
        </p:nvSpPr>
        <p:spPr>
          <a:xfrm>
            <a:off x="806246" y="314742"/>
            <a:ext cx="10815483" cy="1384995"/>
          </a:xfrm>
          <a:prstGeom prst="rect">
            <a:avLst/>
          </a:prstGeom>
          <a:noFill/>
        </p:spPr>
        <p:txBody>
          <a:bodyPr wrap="square">
            <a:spAutoFit/>
          </a:bodyPr>
          <a:lstStyle/>
          <a:p>
            <a:pPr algn="ctr"/>
            <a:r>
              <a:rPr lang="en-US" sz="2800" b="0" i="0" dirty="0">
                <a:solidFill>
                  <a:srgbClr val="111111"/>
                </a:solidFill>
                <a:effectLst/>
                <a:latin typeface="Nunito Sans" pitchFamily="2" charset="0"/>
              </a:rPr>
              <a:t>The Bible shows us how to handle setbacks. The New Testament is filled with applications on how to live as a Christian. And Paul in Second Corinthians speaks to how we should view setbacks. </a:t>
            </a:r>
            <a:endParaRPr lang="en-US" sz="2800" dirty="0"/>
          </a:p>
        </p:txBody>
      </p:sp>
      <p:sp>
        <p:nvSpPr>
          <p:cNvPr id="5" name="TextBox 4">
            <a:extLst>
              <a:ext uri="{FF2B5EF4-FFF2-40B4-BE49-F238E27FC236}">
                <a16:creationId xmlns:a16="http://schemas.microsoft.com/office/drawing/2014/main" id="{990DC9EC-5246-BF99-B776-D385DD0495EA}"/>
              </a:ext>
            </a:extLst>
          </p:cNvPr>
          <p:cNvSpPr txBox="1"/>
          <p:nvPr/>
        </p:nvSpPr>
        <p:spPr>
          <a:xfrm>
            <a:off x="717756" y="1835520"/>
            <a:ext cx="10903973" cy="2246769"/>
          </a:xfrm>
          <a:prstGeom prst="rect">
            <a:avLst/>
          </a:prstGeom>
          <a:noFill/>
        </p:spPr>
        <p:txBody>
          <a:bodyPr wrap="square">
            <a:spAutoFit/>
          </a:bodyPr>
          <a:lstStyle/>
          <a:p>
            <a:pPr algn="ctr"/>
            <a:r>
              <a:rPr lang="en-US" sz="2800" b="0" i="0" dirty="0">
                <a:solidFill>
                  <a:srgbClr val="111111"/>
                </a:solidFill>
                <a:effectLst/>
                <a:latin typeface="Nunito Sans" pitchFamily="2" charset="0"/>
              </a:rPr>
              <a:t>With Jesus we can find strength in weakness. So finding your strength in your weakness in your setback. Second Corinthians 12:9, but he said to me, My grace is sufficient for you. For my power is made perfect in weakness. Therefore, I boast all the more gladly of my weakness, so the power of Christ may rest upon me. </a:t>
            </a:r>
            <a:endParaRPr lang="en-US" sz="2800" dirty="0"/>
          </a:p>
        </p:txBody>
      </p:sp>
      <p:sp>
        <p:nvSpPr>
          <p:cNvPr id="7" name="TextBox 6">
            <a:extLst>
              <a:ext uri="{FF2B5EF4-FFF2-40B4-BE49-F238E27FC236}">
                <a16:creationId xmlns:a16="http://schemas.microsoft.com/office/drawing/2014/main" id="{FA5CA372-FB6C-0FBB-6A45-0C7699978E77}"/>
              </a:ext>
            </a:extLst>
          </p:cNvPr>
          <p:cNvSpPr txBox="1"/>
          <p:nvPr/>
        </p:nvSpPr>
        <p:spPr>
          <a:xfrm>
            <a:off x="4296696" y="4082289"/>
            <a:ext cx="7826478" cy="2677656"/>
          </a:xfrm>
          <a:prstGeom prst="rect">
            <a:avLst/>
          </a:prstGeom>
          <a:noFill/>
        </p:spPr>
        <p:txBody>
          <a:bodyPr wrap="square">
            <a:spAutoFit/>
          </a:bodyPr>
          <a:lstStyle/>
          <a:p>
            <a:r>
              <a:rPr lang="en-US" sz="2800" b="0" i="0" dirty="0">
                <a:solidFill>
                  <a:srgbClr val="111111"/>
                </a:solidFill>
                <a:effectLst/>
                <a:latin typeface="Nunito Sans" pitchFamily="2" charset="0"/>
              </a:rPr>
              <a:t>Paul really realizes that Jesus has all the power and can take this thorn in his side, as it’s referred to. Paul understands who Jesus is, his power and authority, as a deity and as God. But Paul also realizes that the pain and the setback of his problem is </a:t>
            </a:r>
            <a:r>
              <a:rPr lang="en-US" sz="2800" b="1" i="0" dirty="0">
                <a:solidFill>
                  <a:srgbClr val="111111"/>
                </a:solidFill>
                <a:effectLst/>
                <a:latin typeface="Nunito Sans" pitchFamily="2" charset="0"/>
              </a:rPr>
              <a:t>keeping him humble</a:t>
            </a:r>
            <a:r>
              <a:rPr lang="en-US" sz="2800" b="0" i="0" dirty="0">
                <a:solidFill>
                  <a:srgbClr val="111111"/>
                </a:solidFill>
                <a:effectLst/>
                <a:latin typeface="Nunito Sans" pitchFamily="2" charset="0"/>
              </a:rPr>
              <a:t>. </a:t>
            </a:r>
            <a:endParaRPr lang="en-US" sz="2800" dirty="0"/>
          </a:p>
        </p:txBody>
      </p:sp>
    </p:spTree>
    <p:extLst>
      <p:ext uri="{BB962C8B-B14F-4D97-AF65-F5344CB8AC3E}">
        <p14:creationId xmlns:p14="http://schemas.microsoft.com/office/powerpoint/2010/main" val="24035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9B5ABAF9-4301-A44A-87B7-D9688D6D9B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3DFFEB9-AA07-205D-A3D1-C829A5774631}"/>
              </a:ext>
            </a:extLst>
          </p:cNvPr>
          <p:cNvSpPr txBox="1"/>
          <p:nvPr/>
        </p:nvSpPr>
        <p:spPr>
          <a:xfrm>
            <a:off x="737419" y="239030"/>
            <a:ext cx="9360310" cy="2062103"/>
          </a:xfrm>
          <a:prstGeom prst="rect">
            <a:avLst/>
          </a:prstGeom>
          <a:noFill/>
        </p:spPr>
        <p:txBody>
          <a:bodyPr wrap="square">
            <a:spAutoFit/>
          </a:bodyPr>
          <a:lstStyle/>
          <a:p>
            <a:pPr algn="ctr">
              <a:buNone/>
            </a:pPr>
            <a:r>
              <a:rPr lang="en-US" sz="3200" b="0" i="0" dirty="0">
                <a:solidFill>
                  <a:srgbClr val="000000"/>
                </a:solidFill>
                <a:effectLst/>
                <a:latin typeface="system-ui"/>
              </a:rPr>
              <a:t>James 4:6</a:t>
            </a:r>
          </a:p>
          <a:p>
            <a:pPr algn="ctr">
              <a:buNone/>
            </a:pPr>
            <a:r>
              <a:rPr lang="en-US" sz="3200" b="1" i="0" baseline="30000" dirty="0">
                <a:solidFill>
                  <a:srgbClr val="000000"/>
                </a:solidFill>
                <a:effectLst/>
                <a:latin typeface="system-ui"/>
              </a:rPr>
              <a:t>6 </a:t>
            </a:r>
            <a:r>
              <a:rPr lang="en-US" sz="3200" b="0" i="0" dirty="0">
                <a:solidFill>
                  <a:srgbClr val="000000"/>
                </a:solidFill>
                <a:effectLst/>
                <a:latin typeface="system-ui"/>
              </a:rPr>
              <a:t>But he gives us more grace. That is why Scripture says: “God opposes the proud</a:t>
            </a:r>
            <a:br>
              <a:rPr lang="en-US" sz="3200" b="0" i="0" dirty="0">
                <a:solidFill>
                  <a:srgbClr val="000000"/>
                </a:solidFill>
                <a:effectLst/>
                <a:latin typeface="system-ui"/>
              </a:rPr>
            </a:br>
            <a:r>
              <a:rPr lang="en-US" sz="3200" b="0" i="0" dirty="0">
                <a:solidFill>
                  <a:srgbClr val="000000"/>
                </a:solidFill>
                <a:effectLst/>
                <a:latin typeface="Courier New" panose="02070309020205020404" pitchFamily="49" charset="0"/>
              </a:rPr>
              <a:t>    </a:t>
            </a:r>
            <a:r>
              <a:rPr lang="en-US" sz="3200" b="0" i="0" dirty="0">
                <a:solidFill>
                  <a:srgbClr val="000000"/>
                </a:solidFill>
                <a:effectLst/>
                <a:latin typeface="system-ui"/>
              </a:rPr>
              <a:t>but shows favor to the humble.”</a:t>
            </a:r>
            <a:r>
              <a:rPr lang="en-US" sz="3200" b="0" i="0" baseline="30000" dirty="0">
                <a:solidFill>
                  <a:srgbClr val="000000"/>
                </a:solidFill>
                <a:effectLst/>
                <a:latin typeface="system-ui"/>
              </a:rPr>
              <a:t>[</a:t>
            </a:r>
            <a:r>
              <a:rPr lang="en-US" sz="3200" b="0" i="0" baseline="30000" dirty="0">
                <a:solidFill>
                  <a:srgbClr val="4A4A4A"/>
                </a:solidFill>
                <a:effectLst/>
                <a:latin typeface="system-ui"/>
                <a:hlinkClick r:id="rId3" tooltip="See footnote a"/>
              </a:rPr>
              <a:t>a</a:t>
            </a:r>
            <a:r>
              <a:rPr lang="en-US" sz="3200" b="0" i="0" baseline="30000" dirty="0">
                <a:solidFill>
                  <a:srgbClr val="000000"/>
                </a:solidFill>
                <a:effectLst/>
                <a:latin typeface="system-ui"/>
              </a:rPr>
              <a:t>]</a:t>
            </a:r>
            <a:endParaRPr lang="en-US" sz="3200" b="0" i="0" dirty="0">
              <a:solidFill>
                <a:srgbClr val="000000"/>
              </a:solidFill>
              <a:effectLst/>
              <a:latin typeface="system-ui"/>
            </a:endParaRPr>
          </a:p>
        </p:txBody>
      </p:sp>
      <p:sp>
        <p:nvSpPr>
          <p:cNvPr id="5" name="TextBox 4">
            <a:extLst>
              <a:ext uri="{FF2B5EF4-FFF2-40B4-BE49-F238E27FC236}">
                <a16:creationId xmlns:a16="http://schemas.microsoft.com/office/drawing/2014/main" id="{66F32137-B6AB-0EFF-059D-57410F201E2E}"/>
              </a:ext>
            </a:extLst>
          </p:cNvPr>
          <p:cNvSpPr txBox="1"/>
          <p:nvPr/>
        </p:nvSpPr>
        <p:spPr>
          <a:xfrm>
            <a:off x="4306529" y="3283975"/>
            <a:ext cx="7020232" cy="2308324"/>
          </a:xfrm>
          <a:prstGeom prst="rect">
            <a:avLst/>
          </a:prstGeom>
          <a:noFill/>
        </p:spPr>
        <p:txBody>
          <a:bodyPr wrap="square" rtlCol="0">
            <a:spAutoFit/>
          </a:bodyPr>
          <a:lstStyle/>
          <a:p>
            <a:pPr algn="ctr"/>
            <a:r>
              <a:rPr lang="en-US" sz="3600" dirty="0"/>
              <a:t>In the face of setbacks, </a:t>
            </a:r>
            <a:r>
              <a:rPr lang="en-US" sz="3600" u="sng" dirty="0"/>
              <a:t>leaning into humility</a:t>
            </a:r>
            <a:r>
              <a:rPr lang="en-US" sz="3600" dirty="0"/>
              <a:t> opens the doorway to grace’s gifts, we make space for God to step in and </a:t>
            </a:r>
            <a:r>
              <a:rPr lang="en-US" sz="3600" u="sng" dirty="0"/>
              <a:t>work miracles</a:t>
            </a:r>
          </a:p>
        </p:txBody>
      </p:sp>
    </p:spTree>
    <p:extLst>
      <p:ext uri="{BB962C8B-B14F-4D97-AF65-F5344CB8AC3E}">
        <p14:creationId xmlns:p14="http://schemas.microsoft.com/office/powerpoint/2010/main" val="302608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3176</TotalTime>
  <Words>727</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Courier New</vt:lpstr>
      <vt:lpstr>Google Sans</vt:lpstr>
      <vt:lpstr>Nunito Sans</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6</cp:revision>
  <dcterms:created xsi:type="dcterms:W3CDTF">2025-07-08T13:18:47Z</dcterms:created>
  <dcterms:modified xsi:type="dcterms:W3CDTF">2025-07-12T16:42:09Z</dcterms:modified>
</cp:coreProperties>
</file>