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83" r:id="rId3"/>
    <p:sldId id="284" r:id="rId4"/>
    <p:sldId id="285" r:id="rId5"/>
    <p:sldId id="286" r:id="rId6"/>
    <p:sldId id="287" r:id="rId7"/>
    <p:sldId id="288" r:id="rId8"/>
    <p:sldId id="289" r:id="rId9"/>
    <p:sldId id="290" r:id="rId10"/>
    <p:sldId id="291" r:id="rId11"/>
    <p:sldId id="306"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7" r:id="rId27"/>
    <p:sldId id="257" r:id="rId28"/>
    <p:sldId id="258" r:id="rId29"/>
    <p:sldId id="25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C7411-C50B-B43D-84DA-A0CA15B898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F1C80F-B032-9562-3FAC-AE0F7647DE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70613A-021F-7A25-DC3C-BD357F2A056F}"/>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8E00E5B1-2739-6CE2-E395-5291DA0747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DEE22-B866-14F8-AF5A-6F6B39EC2142}"/>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146691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45889-8DF6-2AEE-34AD-5A783E9B51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BB3A97-F8C4-7794-01E0-B1842AD04F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A7749-2449-2D8F-D6CE-F05664D4679A}"/>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B12800E5-C2E3-C455-18A6-5B3D5DC3EC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7AE028-2DE3-CF83-F715-86C6767EFAE5}"/>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3156757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DE5A12-04B7-C8C6-3ECA-2957D94B47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903546-6A8B-4947-3A71-55CC971455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96F45-6C12-D6C8-E03F-8A95E82BF58F}"/>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B51E8B02-FFF4-31BC-9BBE-94907795D5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FCFEEB-C2AD-ECA1-2794-DC46EDEDB871}"/>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4162230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B9894-FF99-B1AC-FA77-DA8B735449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AD284C-E71E-A6AA-8D95-B85207E8AC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8EA9C7-3287-C356-2795-00CF0D5E3C58}"/>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BFE95D54-AB99-AB82-9F20-226D4F47D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D2E90E-EF98-D109-B1BB-3B3AD01D1C14}"/>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137270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BD008-B473-5ED2-D431-DB7C2FAA5D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C809FD-5E1C-D7D9-AC2F-F9838406D3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8504FD-0803-0C89-798F-A743B3EE4788}"/>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0BE12CFC-DCCB-8D24-A7D8-F706B52AB7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98269-3B90-F407-04F3-F83668EDDF62}"/>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2227064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0B8DD-0B36-DB5F-CE47-A690404F54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65F866-BD16-F7F9-FCB3-D128E58D45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26B6FA-0041-79A7-D908-E3AA8C24C7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2B141D-E98B-FAC6-6486-779B601F72D1}"/>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6" name="Footer Placeholder 5">
            <a:extLst>
              <a:ext uri="{FF2B5EF4-FFF2-40B4-BE49-F238E27FC236}">
                <a16:creationId xmlns:a16="http://schemas.microsoft.com/office/drawing/2014/main" id="{1DFC5D07-FFCB-0BBC-B8E7-7E46B663B3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77475B-A575-72AD-8965-62331AF50194}"/>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198439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97810-0290-9603-4B64-A6DE9DDEEF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5F883E-3099-3B76-B818-472DAE7392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FD8205-2DE1-0A64-C3A7-7BDFDF16DD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E2FB98-4FA1-4F08-4725-76CB6164C4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AEDC4C-42A9-0355-CE9B-6B82A0978A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734326-43B6-8730-E652-63C2D4B9C577}"/>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8" name="Footer Placeholder 7">
            <a:extLst>
              <a:ext uri="{FF2B5EF4-FFF2-40B4-BE49-F238E27FC236}">
                <a16:creationId xmlns:a16="http://schemas.microsoft.com/office/drawing/2014/main" id="{B0C36F6B-3518-8115-A3CC-BBCF9C452F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A53451-A41C-9877-07CD-745F11FA7A11}"/>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2927906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F3278-4BAA-E413-BFA9-A7765C60CF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7A577C-E6EC-81F1-8D43-99B1708B132E}"/>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4" name="Footer Placeholder 3">
            <a:extLst>
              <a:ext uri="{FF2B5EF4-FFF2-40B4-BE49-F238E27FC236}">
                <a16:creationId xmlns:a16="http://schemas.microsoft.com/office/drawing/2014/main" id="{5C3DD155-6246-FD51-AE3B-7589B5B57E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312DB7-C5A9-D5DD-27F4-DF1586ED4724}"/>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668309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7708A-2C35-CBBD-59A4-91E5D1077C4F}"/>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3" name="Footer Placeholder 2">
            <a:extLst>
              <a:ext uri="{FF2B5EF4-FFF2-40B4-BE49-F238E27FC236}">
                <a16:creationId xmlns:a16="http://schemas.microsoft.com/office/drawing/2014/main" id="{FA845356-A3A8-FD21-4151-3C09BDF52C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4CFAC0-3033-6F6A-CFFF-7A15B22E3774}"/>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352283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BB315-A1BE-1C90-8569-0839A2A1A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B5417D-E08E-2E26-42A1-03F6171B22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B2C439-4F22-6B35-CE93-61AF74DE2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BEEFB7-65DE-7E19-11D8-8FC188BD06EC}"/>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6" name="Footer Placeholder 5">
            <a:extLst>
              <a:ext uri="{FF2B5EF4-FFF2-40B4-BE49-F238E27FC236}">
                <a16:creationId xmlns:a16="http://schemas.microsoft.com/office/drawing/2014/main" id="{807073BA-090F-F9A4-A71C-BA2CBC3DF6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7E453A-5A64-F576-C96F-757A962F8550}"/>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3465455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627C1-F846-50FA-60A8-B90FE7B9ED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0F5E2F-D5AB-C18C-7735-F563316E8A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F92B45-D583-DF72-CD2A-93A372100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04331F-EA49-0696-9031-27D7F9D5C8D1}"/>
              </a:ext>
            </a:extLst>
          </p:cNvPr>
          <p:cNvSpPr>
            <a:spLocks noGrp="1"/>
          </p:cNvSpPr>
          <p:nvPr>
            <p:ph type="dt" sz="half" idx="10"/>
          </p:nvPr>
        </p:nvSpPr>
        <p:spPr/>
        <p:txBody>
          <a:bodyPr/>
          <a:lstStyle/>
          <a:p>
            <a:fld id="{C4315116-5D89-45DC-8331-921D3B5BAAA7}" type="datetimeFigureOut">
              <a:rPr lang="en-US" smtClean="0"/>
              <a:t>2/19/2026</a:t>
            </a:fld>
            <a:endParaRPr lang="en-US"/>
          </a:p>
        </p:txBody>
      </p:sp>
      <p:sp>
        <p:nvSpPr>
          <p:cNvPr id="6" name="Footer Placeholder 5">
            <a:extLst>
              <a:ext uri="{FF2B5EF4-FFF2-40B4-BE49-F238E27FC236}">
                <a16:creationId xmlns:a16="http://schemas.microsoft.com/office/drawing/2014/main" id="{88D0CC9A-6463-3D39-1780-0C7815B18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AC7589-6671-238A-49F5-CC2E2652E19B}"/>
              </a:ext>
            </a:extLst>
          </p:cNvPr>
          <p:cNvSpPr>
            <a:spLocks noGrp="1"/>
          </p:cNvSpPr>
          <p:nvPr>
            <p:ph type="sldNum" sz="quarter" idx="12"/>
          </p:nvPr>
        </p:nvSpPr>
        <p:spPr/>
        <p:txBody>
          <a:bodyPr/>
          <a:lstStyle/>
          <a:p>
            <a:fld id="{31361A73-9112-4DAD-B0E4-F910E746E78C}" type="slidenum">
              <a:rPr lang="en-US" smtClean="0"/>
              <a:t>‹#›</a:t>
            </a:fld>
            <a:endParaRPr lang="en-US"/>
          </a:p>
        </p:txBody>
      </p:sp>
    </p:spTree>
    <p:extLst>
      <p:ext uri="{BB962C8B-B14F-4D97-AF65-F5344CB8AC3E}">
        <p14:creationId xmlns:p14="http://schemas.microsoft.com/office/powerpoint/2010/main" val="357088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426582-A59F-43F3-F05D-5D8F95ED44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465A57-8C5F-F05F-7C16-8F927398CA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204302-9A34-F56F-572C-C4FF0A4B4D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315116-5D89-45DC-8331-921D3B5BAAA7}" type="datetimeFigureOut">
              <a:rPr lang="en-US" smtClean="0"/>
              <a:t>2/19/2026</a:t>
            </a:fld>
            <a:endParaRPr lang="en-US"/>
          </a:p>
        </p:txBody>
      </p:sp>
      <p:sp>
        <p:nvSpPr>
          <p:cNvPr id="5" name="Footer Placeholder 4">
            <a:extLst>
              <a:ext uri="{FF2B5EF4-FFF2-40B4-BE49-F238E27FC236}">
                <a16:creationId xmlns:a16="http://schemas.microsoft.com/office/drawing/2014/main" id="{E51E82CC-2340-39C8-5918-D4975ECF83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9880ED0-2C23-2AE6-74FE-35044BB34C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1361A73-9112-4DAD-B0E4-F910E746E78C}" type="slidenum">
              <a:rPr lang="en-US" smtClean="0"/>
              <a:t>‹#›</a:t>
            </a:fld>
            <a:endParaRPr lang="en-US"/>
          </a:p>
        </p:txBody>
      </p:sp>
    </p:spTree>
    <p:extLst>
      <p:ext uri="{BB962C8B-B14F-4D97-AF65-F5344CB8AC3E}">
        <p14:creationId xmlns:p14="http://schemas.microsoft.com/office/powerpoint/2010/main" val="556124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9A6754-03A2-0C58-DE15-DD5ACAC35297}"/>
              </a:ext>
            </a:extLst>
          </p:cNvPr>
          <p:cNvSpPr txBox="1"/>
          <p:nvPr/>
        </p:nvSpPr>
        <p:spPr>
          <a:xfrm>
            <a:off x="1396179" y="717904"/>
            <a:ext cx="8888361" cy="2569101"/>
          </a:xfrm>
          <a:prstGeom prst="rect">
            <a:avLst/>
          </a:prstGeom>
          <a:noFill/>
        </p:spPr>
        <p:txBody>
          <a:bodyPr wrap="square">
            <a:spAutoFit/>
          </a:bodyPr>
          <a:lstStyle/>
          <a:p>
            <a:pPr marL="0" marR="0" algn="ctr">
              <a:lnSpc>
                <a:spcPct val="115000"/>
              </a:lnSpc>
              <a:spcAft>
                <a:spcPts val="800"/>
              </a:spcAft>
              <a:buNone/>
            </a:pPr>
            <a:r>
              <a:rPr lang="en-US" sz="7200" b="1" kern="0" dirty="0">
                <a:effectLst/>
                <a:latin typeface="Times New Roman" panose="02020603050405020304" pitchFamily="18" charset="0"/>
                <a:ea typeface="Times New Roman" panose="02020603050405020304" pitchFamily="18" charset="0"/>
                <a:cs typeface="Times New Roman" panose="02020603050405020304" pitchFamily="18" charset="0"/>
              </a:rPr>
              <a:t>When Holiness Moves Toward You</a:t>
            </a:r>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585E999F-B51E-D04A-F15D-24EEBA3679CE}"/>
              </a:ext>
            </a:extLst>
          </p:cNvPr>
          <p:cNvSpPr txBox="1"/>
          <p:nvPr/>
        </p:nvSpPr>
        <p:spPr>
          <a:xfrm>
            <a:off x="2074606" y="5014452"/>
            <a:ext cx="8042787" cy="830997"/>
          </a:xfrm>
          <a:prstGeom prst="rect">
            <a:avLst/>
          </a:prstGeom>
          <a:noFill/>
        </p:spPr>
        <p:txBody>
          <a:bodyPr wrap="square" rtlCol="0">
            <a:spAutoFit/>
          </a:bodyPr>
          <a:lstStyle/>
          <a:p>
            <a:pPr algn="ctr"/>
            <a:r>
              <a:rPr lang="en-US" sz="4800" dirty="0"/>
              <a:t>Pastor Richard “ Rico” Tubbs</a:t>
            </a:r>
          </a:p>
        </p:txBody>
      </p:sp>
    </p:spTree>
    <p:extLst>
      <p:ext uri="{BB962C8B-B14F-4D97-AF65-F5344CB8AC3E}">
        <p14:creationId xmlns:p14="http://schemas.microsoft.com/office/powerpoint/2010/main" val="103345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E8D6E1-F12C-80DB-462C-5E1C9E14317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5A1BA14-9820-FA7E-5B79-4F418E675A8D}"/>
              </a:ext>
            </a:extLst>
          </p:cNvPr>
          <p:cNvSpPr txBox="1"/>
          <p:nvPr/>
        </p:nvSpPr>
        <p:spPr>
          <a:xfrm>
            <a:off x="452284" y="566504"/>
            <a:ext cx="10795819" cy="1967846"/>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But God had already given clear instructions:</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The Ark was never to be touched by human hands.</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It was to be carried by consecrated priests with poles.</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BF9A767-08A6-EB5A-6201-6434C7EECBE9}"/>
              </a:ext>
            </a:extLst>
          </p:cNvPr>
          <p:cNvSpPr txBox="1"/>
          <p:nvPr/>
        </p:nvSpPr>
        <p:spPr>
          <a:xfrm>
            <a:off x="216311" y="3073229"/>
            <a:ext cx="11788876" cy="1330749"/>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Uzzah assumed familiarity gave him permission.</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He grew comfortable around what should have been revered.</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23A2041-3888-01DD-CA02-14A4E0C7D366}"/>
              </a:ext>
            </a:extLst>
          </p:cNvPr>
          <p:cNvSpPr txBox="1"/>
          <p:nvPr/>
        </p:nvSpPr>
        <p:spPr>
          <a:xfrm>
            <a:off x="894736" y="5260408"/>
            <a:ext cx="11297264" cy="827278"/>
          </a:xfrm>
          <a:prstGeom prst="rect">
            <a:avLst/>
          </a:prstGeom>
          <a:noFill/>
        </p:spPr>
        <p:txBody>
          <a:bodyPr wrap="square">
            <a:spAutoFit/>
          </a:bodyPr>
          <a:lstStyle/>
          <a:p>
            <a:pPr marL="0" marR="0">
              <a:lnSpc>
                <a:spcPct val="115000"/>
              </a:lnSpc>
              <a:spcAft>
                <a:spcPts val="800"/>
              </a:spcAft>
              <a:buNone/>
            </a:pP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Nearness</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 without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covering </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brought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judgment</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9290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AF9E70B-21E8-6862-CD22-606CCA932D8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7178FA7-E774-B803-A11B-4F8ACCC369AB}"/>
              </a:ext>
            </a:extLst>
          </p:cNvPr>
          <p:cNvSpPr txBox="1"/>
          <p:nvPr/>
        </p:nvSpPr>
        <p:spPr>
          <a:xfrm>
            <a:off x="1396181" y="1137694"/>
            <a:ext cx="9399638" cy="435953"/>
          </a:xfrm>
          <a:prstGeom prst="rect">
            <a:avLst/>
          </a:prstGeom>
          <a:noFill/>
        </p:spPr>
        <p:txBody>
          <a:bodyPr wrap="square">
            <a:spAutoFit/>
          </a:bodyPr>
          <a:lstStyle/>
          <a:p>
            <a:pPr algn="ctr">
              <a:lnSpc>
                <a:spcPts val="1800"/>
              </a:lnSpc>
              <a:spcAft>
                <a:spcPts val="900"/>
              </a:spcAft>
            </a:pPr>
            <a:r>
              <a:rPr lang="en-US" sz="4800" dirty="0"/>
              <a:t>A "Mistake" vs. an "Error"</a:t>
            </a:r>
          </a:p>
        </p:txBody>
      </p:sp>
      <p:sp>
        <p:nvSpPr>
          <p:cNvPr id="5" name="TextBox 4">
            <a:extLst>
              <a:ext uri="{FF2B5EF4-FFF2-40B4-BE49-F238E27FC236}">
                <a16:creationId xmlns:a16="http://schemas.microsoft.com/office/drawing/2014/main" id="{9E14A588-B7CB-7956-768E-401A8201C5FF}"/>
              </a:ext>
            </a:extLst>
          </p:cNvPr>
          <p:cNvSpPr txBox="1"/>
          <p:nvPr/>
        </p:nvSpPr>
        <p:spPr>
          <a:xfrm>
            <a:off x="521110" y="2230678"/>
            <a:ext cx="10972800" cy="3785652"/>
          </a:xfrm>
          <a:prstGeom prst="rect">
            <a:avLst/>
          </a:prstGeom>
          <a:noFill/>
        </p:spPr>
        <p:txBody>
          <a:bodyPr wrap="square">
            <a:spAutoFit/>
          </a:bodyPr>
          <a:lstStyle/>
          <a:p>
            <a:pPr algn="ctr"/>
            <a:r>
              <a:rPr lang="en-US" sz="4000" b="0" i="0" dirty="0">
                <a:solidFill>
                  <a:srgbClr val="0A0A0A"/>
                </a:solidFill>
                <a:effectLst/>
                <a:latin typeface="Google Sans"/>
              </a:rPr>
              <a:t>The Bible describes Uzzah’s specific action as an "irreverent act" or "error". While the entire method of transport (using a cart instead of poles) was a communal mistake led by King David, the immediate judgment fell on the individual who broke the specific prohibition against physical contact.</a:t>
            </a:r>
            <a:endParaRPr lang="en-US" sz="4000" dirty="0"/>
          </a:p>
        </p:txBody>
      </p:sp>
    </p:spTree>
    <p:extLst>
      <p:ext uri="{BB962C8B-B14F-4D97-AF65-F5344CB8AC3E}">
        <p14:creationId xmlns:p14="http://schemas.microsoft.com/office/powerpoint/2010/main" val="228266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D04B2B6-A692-1819-39F2-7D5ADB2A639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304F34D-3CB6-8FC0-B96A-EE09C7CB9395}"/>
              </a:ext>
            </a:extLst>
          </p:cNvPr>
          <p:cNvSpPr txBox="1"/>
          <p:nvPr/>
        </p:nvSpPr>
        <p:spPr>
          <a:xfrm>
            <a:off x="2900516" y="1435355"/>
            <a:ext cx="6096000" cy="3663567"/>
          </a:xfrm>
          <a:prstGeom prst="rect">
            <a:avLst/>
          </a:prstGeom>
          <a:noFill/>
        </p:spPr>
        <p:txBody>
          <a:bodyPr wrap="square">
            <a:spAutoFit/>
          </a:bodyPr>
          <a:lstStyle/>
          <a:p>
            <a:pPr marL="0" marR="0" algn="ctr">
              <a:lnSpc>
                <a:spcPct val="115000"/>
              </a:lnSpc>
              <a:spcAft>
                <a:spcPts val="800"/>
              </a:spcAft>
              <a:buNone/>
            </a:pPr>
            <a:endParaRPr lang="en-US" sz="3200" i="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200" b="1" i="1" kern="0" dirty="0">
                <a:effectLst/>
                <a:latin typeface="Times New Roman" panose="02020603050405020304" pitchFamily="18" charset="0"/>
                <a:ea typeface="Times New Roman" panose="02020603050405020304" pitchFamily="18" charset="0"/>
                <a:cs typeface="Times New Roman" panose="02020603050405020304" pitchFamily="18" charset="0"/>
              </a:rPr>
              <a:t>Mark 5:25–28</a:t>
            </a:r>
            <a:endParaRPr lang="en-US" sz="3200" i="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“A woman was there who had been subject to bleeding for twelve years… She thought, ‘If I just touch his clothes, I will be healed.’”</a:t>
            </a:r>
            <a:endParaRPr lang="en-US" sz="32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195D5B9-6BA3-F74E-129D-D8905F2AA957}"/>
              </a:ext>
            </a:extLst>
          </p:cNvPr>
          <p:cNvSpPr txBox="1"/>
          <p:nvPr/>
        </p:nvSpPr>
        <p:spPr>
          <a:xfrm>
            <a:off x="1376516" y="523257"/>
            <a:ext cx="9812593" cy="830997"/>
          </a:xfrm>
          <a:prstGeom prst="rect">
            <a:avLst/>
          </a:prstGeom>
          <a:noFill/>
        </p:spPr>
        <p:txBody>
          <a:bodyPr wrap="square">
            <a:spAutoFit/>
          </a:bodyPr>
          <a:lstStyle/>
          <a:p>
            <a:r>
              <a:rPr lang="en-US" sz="48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Woman with the Issue of Blood</a:t>
            </a:r>
            <a:endParaRPr lang="en-US" sz="4800" u="sng" dirty="0"/>
          </a:p>
        </p:txBody>
      </p:sp>
    </p:spTree>
    <p:extLst>
      <p:ext uri="{BB962C8B-B14F-4D97-AF65-F5344CB8AC3E}">
        <p14:creationId xmlns:p14="http://schemas.microsoft.com/office/powerpoint/2010/main" val="399134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820CAD2-48C1-4AAC-4E3C-CE336F69E5A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74D5E44-C894-4101-DB3B-EE67550B90B3}"/>
              </a:ext>
            </a:extLst>
          </p:cNvPr>
          <p:cNvSpPr txBox="1"/>
          <p:nvPr/>
        </p:nvSpPr>
        <p:spPr>
          <a:xfrm>
            <a:off x="2792361" y="249112"/>
            <a:ext cx="6096000" cy="2701445"/>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Unclean by the Law           Isolated for 12 years</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1793BDC-EB00-A0B8-3332-46385B9421C5}"/>
              </a:ext>
            </a:extLst>
          </p:cNvPr>
          <p:cNvSpPr txBox="1"/>
          <p:nvPr/>
        </p:nvSpPr>
        <p:spPr>
          <a:xfrm>
            <a:off x="944546" y="3005028"/>
            <a:ext cx="10651252" cy="1972207"/>
          </a:xfrm>
          <a:prstGeom prst="rect">
            <a:avLst/>
          </a:prstGeom>
          <a:noFill/>
        </p:spPr>
        <p:txBody>
          <a:bodyPr wrap="square">
            <a:spAutoFit/>
          </a:bodyPr>
          <a:lstStyle/>
          <a:p>
            <a:pPr marR="0" algn="ctr">
              <a:lnSpc>
                <a:spcPct val="115000"/>
              </a:lnSpc>
              <a:spcAft>
                <a:spcPts val="800"/>
              </a:spcAft>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According to Leviticus, anyone she touched became ceremonially unclean.</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03577A5-1CD7-9DCC-5F8F-BCD4CC36E2AD}"/>
              </a:ext>
            </a:extLst>
          </p:cNvPr>
          <p:cNvSpPr txBox="1"/>
          <p:nvPr/>
        </p:nvSpPr>
        <p:spPr>
          <a:xfrm>
            <a:off x="2676211" y="2056466"/>
            <a:ext cx="6096000" cy="894091"/>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Unseen</a:t>
            </a:r>
            <a:endParaRPr lang="en-US" sz="4800" dirty="0"/>
          </a:p>
        </p:txBody>
      </p:sp>
      <p:sp>
        <p:nvSpPr>
          <p:cNvPr id="9" name="TextBox 8">
            <a:extLst>
              <a:ext uri="{FF2B5EF4-FFF2-40B4-BE49-F238E27FC236}">
                <a16:creationId xmlns:a16="http://schemas.microsoft.com/office/drawing/2014/main" id="{BD07586A-EF37-4003-5E6A-5928D192895C}"/>
              </a:ext>
            </a:extLst>
          </p:cNvPr>
          <p:cNvSpPr txBox="1"/>
          <p:nvPr/>
        </p:nvSpPr>
        <p:spPr>
          <a:xfrm>
            <a:off x="-1042220" y="2001995"/>
            <a:ext cx="6096000" cy="894091"/>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Broke</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3E6EFE64-ADE5-1B4A-C61D-C6183B58D036}"/>
              </a:ext>
            </a:extLst>
          </p:cNvPr>
          <p:cNvSpPr txBox="1"/>
          <p:nvPr/>
        </p:nvSpPr>
        <p:spPr>
          <a:xfrm>
            <a:off x="6651522" y="2001995"/>
            <a:ext cx="6223818" cy="894091"/>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Weak</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93A8101B-56D1-E8A2-1A33-F432419CCC16}"/>
              </a:ext>
            </a:extLst>
          </p:cNvPr>
          <p:cNvSpPr txBox="1"/>
          <p:nvPr/>
        </p:nvSpPr>
        <p:spPr>
          <a:xfrm>
            <a:off x="1334757" y="4503302"/>
            <a:ext cx="9870829" cy="1446550"/>
          </a:xfrm>
          <a:prstGeom prst="rect">
            <a:avLst/>
          </a:prstGeom>
          <a:noFill/>
        </p:spPr>
        <p:txBody>
          <a:bodyPr wrap="square">
            <a:spAutoFit/>
          </a:bodyPr>
          <a:lstStyle/>
          <a:p>
            <a:pPr algn="ct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She should not have been in the crowd.</a:t>
            </a:r>
            <a:b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4400" dirty="0"/>
          </a:p>
        </p:txBody>
      </p:sp>
      <p:sp>
        <p:nvSpPr>
          <p:cNvPr id="15" name="TextBox 14">
            <a:extLst>
              <a:ext uri="{FF2B5EF4-FFF2-40B4-BE49-F238E27FC236}">
                <a16:creationId xmlns:a16="http://schemas.microsoft.com/office/drawing/2014/main" id="{5175ED11-35CF-E6C1-2A75-E8BBD7A2B025}"/>
              </a:ext>
            </a:extLst>
          </p:cNvPr>
          <p:cNvSpPr txBox="1"/>
          <p:nvPr/>
        </p:nvSpPr>
        <p:spPr>
          <a:xfrm>
            <a:off x="537587" y="5706068"/>
            <a:ext cx="12007780" cy="769441"/>
          </a:xfrm>
          <a:prstGeom prst="rect">
            <a:avLst/>
          </a:prstGeom>
          <a:noFill/>
        </p:spPr>
        <p:txBody>
          <a:bodyPr wrap="square">
            <a:spAutoFit/>
          </a:bodyPr>
          <a:lstStyle/>
          <a:p>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She definitely should not have touched a rabbi.</a:t>
            </a:r>
            <a:endParaRPr lang="en-US" sz="4400" dirty="0"/>
          </a:p>
        </p:txBody>
      </p:sp>
    </p:spTree>
    <p:extLst>
      <p:ext uri="{BB962C8B-B14F-4D97-AF65-F5344CB8AC3E}">
        <p14:creationId xmlns:p14="http://schemas.microsoft.com/office/powerpoint/2010/main" val="375944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80">
                                          <p:stCondLst>
                                            <p:cond delay="0"/>
                                          </p:stCondLst>
                                        </p:cTn>
                                        <p:tgtEl>
                                          <p:spTgt spid="9"/>
                                        </p:tgtEl>
                                      </p:cBhvr>
                                    </p:animEffect>
                                    <p:anim calcmode="lin" valueType="num">
                                      <p:cBhvr>
                                        <p:cTn id="1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8" dur="26">
                                          <p:stCondLst>
                                            <p:cond delay="650"/>
                                          </p:stCondLst>
                                        </p:cTn>
                                        <p:tgtEl>
                                          <p:spTgt spid="9"/>
                                        </p:tgtEl>
                                      </p:cBhvr>
                                      <p:to x="100000" y="60000"/>
                                    </p:animScale>
                                    <p:animScale>
                                      <p:cBhvr>
                                        <p:cTn id="19" dur="166" decel="50000">
                                          <p:stCondLst>
                                            <p:cond delay="676"/>
                                          </p:stCondLst>
                                        </p:cTn>
                                        <p:tgtEl>
                                          <p:spTgt spid="9"/>
                                        </p:tgtEl>
                                      </p:cBhvr>
                                      <p:to x="100000" y="100000"/>
                                    </p:animScale>
                                    <p:animScale>
                                      <p:cBhvr>
                                        <p:cTn id="20" dur="26">
                                          <p:stCondLst>
                                            <p:cond delay="1312"/>
                                          </p:stCondLst>
                                        </p:cTn>
                                        <p:tgtEl>
                                          <p:spTgt spid="9"/>
                                        </p:tgtEl>
                                      </p:cBhvr>
                                      <p:to x="100000" y="80000"/>
                                    </p:animScale>
                                    <p:animScale>
                                      <p:cBhvr>
                                        <p:cTn id="21" dur="166" decel="50000">
                                          <p:stCondLst>
                                            <p:cond delay="1338"/>
                                          </p:stCondLst>
                                        </p:cTn>
                                        <p:tgtEl>
                                          <p:spTgt spid="9"/>
                                        </p:tgtEl>
                                      </p:cBhvr>
                                      <p:to x="100000" y="100000"/>
                                    </p:animScale>
                                    <p:animScale>
                                      <p:cBhvr>
                                        <p:cTn id="22" dur="26">
                                          <p:stCondLst>
                                            <p:cond delay="1642"/>
                                          </p:stCondLst>
                                        </p:cTn>
                                        <p:tgtEl>
                                          <p:spTgt spid="9"/>
                                        </p:tgtEl>
                                      </p:cBhvr>
                                      <p:to x="100000" y="90000"/>
                                    </p:animScale>
                                    <p:animScale>
                                      <p:cBhvr>
                                        <p:cTn id="23" dur="166" decel="50000">
                                          <p:stCondLst>
                                            <p:cond delay="1668"/>
                                          </p:stCondLst>
                                        </p:cTn>
                                        <p:tgtEl>
                                          <p:spTgt spid="9"/>
                                        </p:tgtEl>
                                      </p:cBhvr>
                                      <p:to x="100000" y="100000"/>
                                    </p:animScale>
                                    <p:animScale>
                                      <p:cBhvr>
                                        <p:cTn id="24" dur="26">
                                          <p:stCondLst>
                                            <p:cond delay="1808"/>
                                          </p:stCondLst>
                                        </p:cTn>
                                        <p:tgtEl>
                                          <p:spTgt spid="9"/>
                                        </p:tgtEl>
                                      </p:cBhvr>
                                      <p:to x="100000" y="95000"/>
                                    </p:animScale>
                                    <p:animScale>
                                      <p:cBhvr>
                                        <p:cTn id="25" dur="166" decel="50000">
                                          <p:stCondLst>
                                            <p:cond delay="1834"/>
                                          </p:stCondLst>
                                        </p:cTn>
                                        <p:tgtEl>
                                          <p:spTgt spid="9"/>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80">
                                          <p:stCondLst>
                                            <p:cond delay="0"/>
                                          </p:stCondLst>
                                        </p:cTn>
                                        <p:tgtEl>
                                          <p:spTgt spid="7"/>
                                        </p:tgtEl>
                                      </p:cBhvr>
                                    </p:animEffect>
                                    <p:anim calcmode="lin" valueType="num">
                                      <p:cBhvr>
                                        <p:cTn id="31"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6" dur="26">
                                          <p:stCondLst>
                                            <p:cond delay="650"/>
                                          </p:stCondLst>
                                        </p:cTn>
                                        <p:tgtEl>
                                          <p:spTgt spid="7"/>
                                        </p:tgtEl>
                                      </p:cBhvr>
                                      <p:to x="100000" y="60000"/>
                                    </p:animScale>
                                    <p:animScale>
                                      <p:cBhvr>
                                        <p:cTn id="37" dur="166" decel="50000">
                                          <p:stCondLst>
                                            <p:cond delay="676"/>
                                          </p:stCondLst>
                                        </p:cTn>
                                        <p:tgtEl>
                                          <p:spTgt spid="7"/>
                                        </p:tgtEl>
                                      </p:cBhvr>
                                      <p:to x="100000" y="100000"/>
                                    </p:animScale>
                                    <p:animScale>
                                      <p:cBhvr>
                                        <p:cTn id="38" dur="26">
                                          <p:stCondLst>
                                            <p:cond delay="1312"/>
                                          </p:stCondLst>
                                        </p:cTn>
                                        <p:tgtEl>
                                          <p:spTgt spid="7"/>
                                        </p:tgtEl>
                                      </p:cBhvr>
                                      <p:to x="100000" y="80000"/>
                                    </p:animScale>
                                    <p:animScale>
                                      <p:cBhvr>
                                        <p:cTn id="39" dur="166" decel="50000">
                                          <p:stCondLst>
                                            <p:cond delay="1338"/>
                                          </p:stCondLst>
                                        </p:cTn>
                                        <p:tgtEl>
                                          <p:spTgt spid="7"/>
                                        </p:tgtEl>
                                      </p:cBhvr>
                                      <p:to x="100000" y="100000"/>
                                    </p:animScale>
                                    <p:animScale>
                                      <p:cBhvr>
                                        <p:cTn id="40" dur="26">
                                          <p:stCondLst>
                                            <p:cond delay="1642"/>
                                          </p:stCondLst>
                                        </p:cTn>
                                        <p:tgtEl>
                                          <p:spTgt spid="7"/>
                                        </p:tgtEl>
                                      </p:cBhvr>
                                      <p:to x="100000" y="90000"/>
                                    </p:animScale>
                                    <p:animScale>
                                      <p:cBhvr>
                                        <p:cTn id="41" dur="166" decel="50000">
                                          <p:stCondLst>
                                            <p:cond delay="1668"/>
                                          </p:stCondLst>
                                        </p:cTn>
                                        <p:tgtEl>
                                          <p:spTgt spid="7"/>
                                        </p:tgtEl>
                                      </p:cBhvr>
                                      <p:to x="100000" y="100000"/>
                                    </p:animScale>
                                    <p:animScale>
                                      <p:cBhvr>
                                        <p:cTn id="42" dur="26">
                                          <p:stCondLst>
                                            <p:cond delay="1808"/>
                                          </p:stCondLst>
                                        </p:cTn>
                                        <p:tgtEl>
                                          <p:spTgt spid="7"/>
                                        </p:tgtEl>
                                      </p:cBhvr>
                                      <p:to x="100000" y="95000"/>
                                    </p:animScale>
                                    <p:animScale>
                                      <p:cBhvr>
                                        <p:cTn id="43" dur="166" decel="50000">
                                          <p:stCondLst>
                                            <p:cond delay="1834"/>
                                          </p:stCondLst>
                                        </p:cTn>
                                        <p:tgtEl>
                                          <p:spTgt spid="7"/>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11">
                                            <p:txEl>
                                              <p:pRg st="0" end="0"/>
                                            </p:txEl>
                                          </p:spTgt>
                                        </p:tgtEl>
                                        <p:attrNameLst>
                                          <p:attrName>style.visibility</p:attrName>
                                        </p:attrNameLst>
                                      </p:cBhvr>
                                      <p:to>
                                        <p:strVal val="visible"/>
                                      </p:to>
                                    </p:set>
                                    <p:animEffect transition="in" filter="wipe(down)">
                                      <p:cBhvr>
                                        <p:cTn id="48" dur="580">
                                          <p:stCondLst>
                                            <p:cond delay="0"/>
                                          </p:stCondLst>
                                        </p:cTn>
                                        <p:tgtEl>
                                          <p:spTgt spid="11">
                                            <p:txEl>
                                              <p:pRg st="0" end="0"/>
                                            </p:txEl>
                                          </p:spTgt>
                                        </p:tgtEl>
                                      </p:cBhvr>
                                    </p:animEffect>
                                    <p:anim calcmode="lin" valueType="num">
                                      <p:cBhvr>
                                        <p:cTn id="49" dur="1822" tmFilter="0,0; 0.14,0.36; 0.43,0.73; 0.71,0.91; 1.0,1.0">
                                          <p:stCondLst>
                                            <p:cond delay="0"/>
                                          </p:stCondLst>
                                        </p:cTn>
                                        <p:tgtEl>
                                          <p:spTgt spid="11">
                                            <p:txEl>
                                              <p:pRg st="0" end="0"/>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11">
                                            <p:txEl>
                                              <p:pRg st="0" end="0"/>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11">
                                            <p:txEl>
                                              <p:pRg st="0" end="0"/>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11">
                                            <p:txEl>
                                              <p:pRg st="0" end="0"/>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11">
                                            <p:txEl>
                                              <p:pRg st="0" end="0"/>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11">
                                            <p:txEl>
                                              <p:pRg st="0" end="0"/>
                                            </p:txEl>
                                          </p:spTgt>
                                        </p:tgtEl>
                                      </p:cBhvr>
                                      <p:to x="100000" y="60000"/>
                                    </p:animScale>
                                    <p:animScale>
                                      <p:cBhvr>
                                        <p:cTn id="55" dur="166" decel="50000">
                                          <p:stCondLst>
                                            <p:cond delay="676"/>
                                          </p:stCondLst>
                                        </p:cTn>
                                        <p:tgtEl>
                                          <p:spTgt spid="11">
                                            <p:txEl>
                                              <p:pRg st="0" end="0"/>
                                            </p:txEl>
                                          </p:spTgt>
                                        </p:tgtEl>
                                      </p:cBhvr>
                                      <p:to x="100000" y="100000"/>
                                    </p:animScale>
                                    <p:animScale>
                                      <p:cBhvr>
                                        <p:cTn id="56" dur="26">
                                          <p:stCondLst>
                                            <p:cond delay="1312"/>
                                          </p:stCondLst>
                                        </p:cTn>
                                        <p:tgtEl>
                                          <p:spTgt spid="11">
                                            <p:txEl>
                                              <p:pRg st="0" end="0"/>
                                            </p:txEl>
                                          </p:spTgt>
                                        </p:tgtEl>
                                      </p:cBhvr>
                                      <p:to x="100000" y="80000"/>
                                    </p:animScale>
                                    <p:animScale>
                                      <p:cBhvr>
                                        <p:cTn id="57" dur="166" decel="50000">
                                          <p:stCondLst>
                                            <p:cond delay="1338"/>
                                          </p:stCondLst>
                                        </p:cTn>
                                        <p:tgtEl>
                                          <p:spTgt spid="11">
                                            <p:txEl>
                                              <p:pRg st="0" end="0"/>
                                            </p:txEl>
                                          </p:spTgt>
                                        </p:tgtEl>
                                      </p:cBhvr>
                                      <p:to x="100000" y="100000"/>
                                    </p:animScale>
                                    <p:animScale>
                                      <p:cBhvr>
                                        <p:cTn id="58" dur="26">
                                          <p:stCondLst>
                                            <p:cond delay="1642"/>
                                          </p:stCondLst>
                                        </p:cTn>
                                        <p:tgtEl>
                                          <p:spTgt spid="11">
                                            <p:txEl>
                                              <p:pRg st="0" end="0"/>
                                            </p:txEl>
                                          </p:spTgt>
                                        </p:tgtEl>
                                      </p:cBhvr>
                                      <p:to x="100000" y="90000"/>
                                    </p:animScale>
                                    <p:animScale>
                                      <p:cBhvr>
                                        <p:cTn id="59" dur="166" decel="50000">
                                          <p:stCondLst>
                                            <p:cond delay="1668"/>
                                          </p:stCondLst>
                                        </p:cTn>
                                        <p:tgtEl>
                                          <p:spTgt spid="11">
                                            <p:txEl>
                                              <p:pRg st="0" end="0"/>
                                            </p:txEl>
                                          </p:spTgt>
                                        </p:tgtEl>
                                      </p:cBhvr>
                                      <p:to x="100000" y="100000"/>
                                    </p:animScale>
                                    <p:animScale>
                                      <p:cBhvr>
                                        <p:cTn id="60" dur="26">
                                          <p:stCondLst>
                                            <p:cond delay="1808"/>
                                          </p:stCondLst>
                                        </p:cTn>
                                        <p:tgtEl>
                                          <p:spTgt spid="11">
                                            <p:txEl>
                                              <p:pRg st="0" end="0"/>
                                            </p:txEl>
                                          </p:spTgt>
                                        </p:tgtEl>
                                      </p:cBhvr>
                                      <p:to x="100000" y="95000"/>
                                    </p:animScale>
                                    <p:animScale>
                                      <p:cBhvr>
                                        <p:cTn id="61" dur="166" decel="50000">
                                          <p:stCondLst>
                                            <p:cond delay="1834"/>
                                          </p:stCondLst>
                                        </p:cTn>
                                        <p:tgtEl>
                                          <p:spTgt spid="11">
                                            <p:txEl>
                                              <p:pRg st="0" end="0"/>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1" presetClass="entr" presetSubtype="1" fill="hold" nodeType="clickEffect">
                                  <p:stCondLst>
                                    <p:cond delay="0"/>
                                  </p:stCondLst>
                                  <p:childTnLst>
                                    <p:set>
                                      <p:cBhvr>
                                        <p:cTn id="65" dur="1" fill="hold">
                                          <p:stCondLst>
                                            <p:cond delay="0"/>
                                          </p:stCondLst>
                                        </p:cTn>
                                        <p:tgtEl>
                                          <p:spTgt spid="5">
                                            <p:txEl>
                                              <p:pRg st="0" end="0"/>
                                            </p:txEl>
                                          </p:spTgt>
                                        </p:tgtEl>
                                        <p:attrNameLst>
                                          <p:attrName>style.visibility</p:attrName>
                                        </p:attrNameLst>
                                      </p:cBhvr>
                                      <p:to>
                                        <p:strVal val="visible"/>
                                      </p:to>
                                    </p:set>
                                    <p:animEffect transition="in" filter="wheel(1)">
                                      <p:cBhvr>
                                        <p:cTn id="66" dur="2000"/>
                                        <p:tgtEl>
                                          <p:spTgt spid="5">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wipe(down)">
                                      <p:cBhvr>
                                        <p:cTn id="71" dur="500"/>
                                        <p:tgtEl>
                                          <p:spTgt spid="13"/>
                                        </p:tgtEl>
                                      </p:cBhvr>
                                    </p:animEffect>
                                  </p:childTnLst>
                                </p:cTn>
                              </p:par>
                            </p:childTnLst>
                          </p:cTn>
                        </p:par>
                      </p:childTnLst>
                    </p:cTn>
                  </p:par>
                  <p:par>
                    <p:cTn id="72" fill="hold">
                      <p:stCondLst>
                        <p:cond delay="indefinite"/>
                      </p:stCondLst>
                      <p:childTnLst>
                        <p:par>
                          <p:cTn id="73" fill="hold">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wheel(1)">
                                      <p:cBhvr>
                                        <p:cTn id="76"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1" grpId="0" build="allAtOnce"/>
      <p:bldP spid="13"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85796AC-EEE2-D071-60D4-3E018BCFDD8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89EA1B3-23AE-F9EE-3C99-20BC85148D1A}"/>
              </a:ext>
            </a:extLst>
          </p:cNvPr>
          <p:cNvSpPr txBox="1"/>
          <p:nvPr/>
        </p:nvSpPr>
        <p:spPr>
          <a:xfrm>
            <a:off x="2806839" y="1768762"/>
            <a:ext cx="6096000" cy="1445267"/>
          </a:xfrm>
          <a:prstGeom prst="rect">
            <a:avLst/>
          </a:prstGeom>
          <a:noFill/>
        </p:spPr>
        <p:txBody>
          <a:bodyPr wrap="square">
            <a:spAutoFit/>
          </a:bodyPr>
          <a:lstStyle/>
          <a:p>
            <a:pPr marL="0" marR="0" algn="ctr">
              <a:lnSpc>
                <a:spcPct val="115000"/>
              </a:lnSpc>
              <a:spcAft>
                <a:spcPts val="800"/>
              </a:spcAft>
              <a:buNone/>
            </a:pPr>
            <a:r>
              <a:rPr lang="en-US" sz="2400" b="1" i="1" kern="0" dirty="0">
                <a:effectLst/>
                <a:latin typeface="Times New Roman" panose="02020603050405020304" pitchFamily="18" charset="0"/>
                <a:ea typeface="Times New Roman" panose="02020603050405020304" pitchFamily="18" charset="0"/>
                <a:cs typeface="Times New Roman" panose="02020603050405020304" pitchFamily="18" charset="0"/>
              </a:rPr>
              <a:t>Mark 5:30</a:t>
            </a:r>
            <a:endParaRPr lang="en-US" sz="2400" i="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“Immediately Jesus realized that power had gone out from him.”</a:t>
            </a:r>
            <a:endParaRPr lang="en-US" sz="24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B408BFE-A5FB-4973-02D4-E469F1EE05FF}"/>
              </a:ext>
            </a:extLst>
          </p:cNvPr>
          <p:cNvSpPr txBox="1"/>
          <p:nvPr/>
        </p:nvSpPr>
        <p:spPr>
          <a:xfrm>
            <a:off x="2959510" y="0"/>
            <a:ext cx="6096000" cy="693651"/>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And when she touched Jesus…</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7D2A198-7BE0-80EF-8BB6-3FA3712F9BC0}"/>
              </a:ext>
            </a:extLst>
          </p:cNvPr>
          <p:cNvSpPr txBox="1"/>
          <p:nvPr/>
        </p:nvSpPr>
        <p:spPr>
          <a:xfrm>
            <a:off x="6238838" y="880105"/>
            <a:ext cx="6096000" cy="693651"/>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Life returned.</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BF788C9F-1DE0-D965-F747-520051CC1392}"/>
              </a:ext>
            </a:extLst>
          </p:cNvPr>
          <p:cNvSpPr txBox="1"/>
          <p:nvPr/>
        </p:nvSpPr>
        <p:spPr>
          <a:xfrm>
            <a:off x="-363794" y="888657"/>
            <a:ext cx="6096000" cy="1200329"/>
          </a:xfrm>
          <a:prstGeom prst="rect">
            <a:avLst/>
          </a:prstGeom>
          <a:noFill/>
        </p:spPr>
        <p:txBody>
          <a:bodyPr wrap="square">
            <a:spAutoFit/>
          </a:bodyPr>
          <a:lstStyle/>
          <a:p>
            <a:pPr algn="ct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Power flowed.</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600" dirty="0"/>
          </a:p>
        </p:txBody>
      </p:sp>
      <p:sp>
        <p:nvSpPr>
          <p:cNvPr id="11" name="TextBox 10">
            <a:extLst>
              <a:ext uri="{FF2B5EF4-FFF2-40B4-BE49-F238E27FC236}">
                <a16:creationId xmlns:a16="http://schemas.microsoft.com/office/drawing/2014/main" id="{4730923F-6AF0-A576-724C-C05B64EB8E86}"/>
              </a:ext>
            </a:extLst>
          </p:cNvPr>
          <p:cNvSpPr txBox="1"/>
          <p:nvPr/>
        </p:nvSpPr>
        <p:spPr>
          <a:xfrm>
            <a:off x="2806839" y="888657"/>
            <a:ext cx="6277896" cy="1200329"/>
          </a:xfrm>
          <a:prstGeom prst="rect">
            <a:avLst/>
          </a:prstGeom>
          <a:noFill/>
        </p:spPr>
        <p:txBody>
          <a:bodyPr wrap="square">
            <a:spAutoFit/>
          </a:bodyPr>
          <a:lstStyle/>
          <a:p>
            <a:pPr algn="ct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Healing came.</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600" dirty="0"/>
          </a:p>
        </p:txBody>
      </p:sp>
      <p:sp>
        <p:nvSpPr>
          <p:cNvPr id="13" name="TextBox 12">
            <a:extLst>
              <a:ext uri="{FF2B5EF4-FFF2-40B4-BE49-F238E27FC236}">
                <a16:creationId xmlns:a16="http://schemas.microsoft.com/office/drawing/2014/main" id="{15B221DE-8F1C-C1A9-17CE-AEF02AB4D8C8}"/>
              </a:ext>
            </a:extLst>
          </p:cNvPr>
          <p:cNvSpPr txBox="1"/>
          <p:nvPr/>
        </p:nvSpPr>
        <p:spPr>
          <a:xfrm>
            <a:off x="226142" y="5410083"/>
            <a:ext cx="11739716" cy="693651"/>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Instead of her making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Jesus unclean</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Jesus made her whole</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125E0A5B-101E-FC4C-D8C1-2C7977A895AF}"/>
              </a:ext>
            </a:extLst>
          </p:cNvPr>
          <p:cNvSpPr txBox="1"/>
          <p:nvPr/>
        </p:nvSpPr>
        <p:spPr>
          <a:xfrm>
            <a:off x="1037303" y="3214029"/>
            <a:ext cx="9389805" cy="119314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Under the Law, the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unclean contaminates the clean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977B5275-BE26-E577-0F0E-841971CA0A4B}"/>
              </a:ext>
            </a:extLst>
          </p:cNvPr>
          <p:cNvSpPr txBox="1"/>
          <p:nvPr/>
        </p:nvSpPr>
        <p:spPr>
          <a:xfrm>
            <a:off x="1637071" y="4209361"/>
            <a:ext cx="8740877" cy="584775"/>
          </a:xfrm>
          <a:prstGeom prst="rect">
            <a:avLst/>
          </a:prstGeom>
          <a:noFill/>
        </p:spPr>
        <p:txBody>
          <a:bodyPr wrap="square">
            <a:spAutoFit/>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But with Jesus, the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clean overwhelms the unclea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n.</a:t>
            </a:r>
            <a:endParaRPr lang="en-US" sz="3200" dirty="0"/>
          </a:p>
        </p:txBody>
      </p:sp>
    </p:spTree>
    <p:extLst>
      <p:ext uri="{BB962C8B-B14F-4D97-AF65-F5344CB8AC3E}">
        <p14:creationId xmlns:p14="http://schemas.microsoft.com/office/powerpoint/2010/main" val="127189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80">
                                          <p:stCondLst>
                                            <p:cond delay="0"/>
                                          </p:stCondLst>
                                        </p:cTn>
                                        <p:tgtEl>
                                          <p:spTgt spid="9"/>
                                        </p:tgtEl>
                                      </p:cBhvr>
                                    </p:animEffect>
                                    <p:anim calcmode="lin" valueType="num">
                                      <p:cBhvr>
                                        <p:cTn id="1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8" dur="26">
                                          <p:stCondLst>
                                            <p:cond delay="650"/>
                                          </p:stCondLst>
                                        </p:cTn>
                                        <p:tgtEl>
                                          <p:spTgt spid="9"/>
                                        </p:tgtEl>
                                      </p:cBhvr>
                                      <p:to x="100000" y="60000"/>
                                    </p:animScale>
                                    <p:animScale>
                                      <p:cBhvr>
                                        <p:cTn id="19" dur="166" decel="50000">
                                          <p:stCondLst>
                                            <p:cond delay="676"/>
                                          </p:stCondLst>
                                        </p:cTn>
                                        <p:tgtEl>
                                          <p:spTgt spid="9"/>
                                        </p:tgtEl>
                                      </p:cBhvr>
                                      <p:to x="100000" y="100000"/>
                                    </p:animScale>
                                    <p:animScale>
                                      <p:cBhvr>
                                        <p:cTn id="20" dur="26">
                                          <p:stCondLst>
                                            <p:cond delay="1312"/>
                                          </p:stCondLst>
                                        </p:cTn>
                                        <p:tgtEl>
                                          <p:spTgt spid="9"/>
                                        </p:tgtEl>
                                      </p:cBhvr>
                                      <p:to x="100000" y="80000"/>
                                    </p:animScale>
                                    <p:animScale>
                                      <p:cBhvr>
                                        <p:cTn id="21" dur="166" decel="50000">
                                          <p:stCondLst>
                                            <p:cond delay="1338"/>
                                          </p:stCondLst>
                                        </p:cTn>
                                        <p:tgtEl>
                                          <p:spTgt spid="9"/>
                                        </p:tgtEl>
                                      </p:cBhvr>
                                      <p:to x="100000" y="100000"/>
                                    </p:animScale>
                                    <p:animScale>
                                      <p:cBhvr>
                                        <p:cTn id="22" dur="26">
                                          <p:stCondLst>
                                            <p:cond delay="1642"/>
                                          </p:stCondLst>
                                        </p:cTn>
                                        <p:tgtEl>
                                          <p:spTgt spid="9"/>
                                        </p:tgtEl>
                                      </p:cBhvr>
                                      <p:to x="100000" y="90000"/>
                                    </p:animScale>
                                    <p:animScale>
                                      <p:cBhvr>
                                        <p:cTn id="23" dur="166" decel="50000">
                                          <p:stCondLst>
                                            <p:cond delay="1668"/>
                                          </p:stCondLst>
                                        </p:cTn>
                                        <p:tgtEl>
                                          <p:spTgt spid="9"/>
                                        </p:tgtEl>
                                      </p:cBhvr>
                                      <p:to x="100000" y="100000"/>
                                    </p:animScale>
                                    <p:animScale>
                                      <p:cBhvr>
                                        <p:cTn id="24" dur="26">
                                          <p:stCondLst>
                                            <p:cond delay="1808"/>
                                          </p:stCondLst>
                                        </p:cTn>
                                        <p:tgtEl>
                                          <p:spTgt spid="9"/>
                                        </p:tgtEl>
                                      </p:cBhvr>
                                      <p:to x="100000" y="95000"/>
                                    </p:animScale>
                                    <p:animScale>
                                      <p:cBhvr>
                                        <p:cTn id="25" dur="166" decel="50000">
                                          <p:stCondLst>
                                            <p:cond delay="1834"/>
                                          </p:stCondLst>
                                        </p:cTn>
                                        <p:tgtEl>
                                          <p:spTgt spid="9"/>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80">
                                          <p:stCondLst>
                                            <p:cond delay="0"/>
                                          </p:stCondLst>
                                        </p:cTn>
                                        <p:tgtEl>
                                          <p:spTgt spid="11"/>
                                        </p:tgtEl>
                                      </p:cBhvr>
                                    </p:animEffect>
                                    <p:anim calcmode="lin" valueType="num">
                                      <p:cBhvr>
                                        <p:cTn id="3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6" dur="26">
                                          <p:stCondLst>
                                            <p:cond delay="650"/>
                                          </p:stCondLst>
                                        </p:cTn>
                                        <p:tgtEl>
                                          <p:spTgt spid="11"/>
                                        </p:tgtEl>
                                      </p:cBhvr>
                                      <p:to x="100000" y="60000"/>
                                    </p:animScale>
                                    <p:animScale>
                                      <p:cBhvr>
                                        <p:cTn id="37" dur="166" decel="50000">
                                          <p:stCondLst>
                                            <p:cond delay="676"/>
                                          </p:stCondLst>
                                        </p:cTn>
                                        <p:tgtEl>
                                          <p:spTgt spid="11"/>
                                        </p:tgtEl>
                                      </p:cBhvr>
                                      <p:to x="100000" y="100000"/>
                                    </p:animScale>
                                    <p:animScale>
                                      <p:cBhvr>
                                        <p:cTn id="38" dur="26">
                                          <p:stCondLst>
                                            <p:cond delay="1312"/>
                                          </p:stCondLst>
                                        </p:cTn>
                                        <p:tgtEl>
                                          <p:spTgt spid="11"/>
                                        </p:tgtEl>
                                      </p:cBhvr>
                                      <p:to x="100000" y="80000"/>
                                    </p:animScale>
                                    <p:animScale>
                                      <p:cBhvr>
                                        <p:cTn id="39" dur="166" decel="50000">
                                          <p:stCondLst>
                                            <p:cond delay="1338"/>
                                          </p:stCondLst>
                                        </p:cTn>
                                        <p:tgtEl>
                                          <p:spTgt spid="11"/>
                                        </p:tgtEl>
                                      </p:cBhvr>
                                      <p:to x="100000" y="100000"/>
                                    </p:animScale>
                                    <p:animScale>
                                      <p:cBhvr>
                                        <p:cTn id="40" dur="26">
                                          <p:stCondLst>
                                            <p:cond delay="1642"/>
                                          </p:stCondLst>
                                        </p:cTn>
                                        <p:tgtEl>
                                          <p:spTgt spid="11"/>
                                        </p:tgtEl>
                                      </p:cBhvr>
                                      <p:to x="100000" y="90000"/>
                                    </p:animScale>
                                    <p:animScale>
                                      <p:cBhvr>
                                        <p:cTn id="41" dur="166" decel="50000">
                                          <p:stCondLst>
                                            <p:cond delay="1668"/>
                                          </p:stCondLst>
                                        </p:cTn>
                                        <p:tgtEl>
                                          <p:spTgt spid="11"/>
                                        </p:tgtEl>
                                      </p:cBhvr>
                                      <p:to x="100000" y="100000"/>
                                    </p:animScale>
                                    <p:animScale>
                                      <p:cBhvr>
                                        <p:cTn id="42" dur="26">
                                          <p:stCondLst>
                                            <p:cond delay="1808"/>
                                          </p:stCondLst>
                                        </p:cTn>
                                        <p:tgtEl>
                                          <p:spTgt spid="11"/>
                                        </p:tgtEl>
                                      </p:cBhvr>
                                      <p:to x="100000" y="95000"/>
                                    </p:animScale>
                                    <p:animScale>
                                      <p:cBhvr>
                                        <p:cTn id="43" dur="166" decel="50000">
                                          <p:stCondLst>
                                            <p:cond delay="1834"/>
                                          </p:stCondLst>
                                        </p:cTn>
                                        <p:tgtEl>
                                          <p:spTgt spid="11"/>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wipe(down)">
                                      <p:cBhvr>
                                        <p:cTn id="48" dur="580">
                                          <p:stCondLst>
                                            <p:cond delay="0"/>
                                          </p:stCondLst>
                                        </p:cTn>
                                        <p:tgtEl>
                                          <p:spTgt spid="7"/>
                                        </p:tgtEl>
                                      </p:cBhvr>
                                    </p:animEffect>
                                    <p:anim calcmode="lin" valueType="num">
                                      <p:cBhvr>
                                        <p:cTn id="4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4" dur="26">
                                          <p:stCondLst>
                                            <p:cond delay="650"/>
                                          </p:stCondLst>
                                        </p:cTn>
                                        <p:tgtEl>
                                          <p:spTgt spid="7"/>
                                        </p:tgtEl>
                                      </p:cBhvr>
                                      <p:to x="100000" y="60000"/>
                                    </p:animScale>
                                    <p:animScale>
                                      <p:cBhvr>
                                        <p:cTn id="55" dur="166" decel="50000">
                                          <p:stCondLst>
                                            <p:cond delay="676"/>
                                          </p:stCondLst>
                                        </p:cTn>
                                        <p:tgtEl>
                                          <p:spTgt spid="7"/>
                                        </p:tgtEl>
                                      </p:cBhvr>
                                      <p:to x="100000" y="100000"/>
                                    </p:animScale>
                                    <p:animScale>
                                      <p:cBhvr>
                                        <p:cTn id="56" dur="26">
                                          <p:stCondLst>
                                            <p:cond delay="1312"/>
                                          </p:stCondLst>
                                        </p:cTn>
                                        <p:tgtEl>
                                          <p:spTgt spid="7"/>
                                        </p:tgtEl>
                                      </p:cBhvr>
                                      <p:to x="100000" y="80000"/>
                                    </p:animScale>
                                    <p:animScale>
                                      <p:cBhvr>
                                        <p:cTn id="57" dur="166" decel="50000">
                                          <p:stCondLst>
                                            <p:cond delay="1338"/>
                                          </p:stCondLst>
                                        </p:cTn>
                                        <p:tgtEl>
                                          <p:spTgt spid="7"/>
                                        </p:tgtEl>
                                      </p:cBhvr>
                                      <p:to x="100000" y="100000"/>
                                    </p:animScale>
                                    <p:animScale>
                                      <p:cBhvr>
                                        <p:cTn id="58" dur="26">
                                          <p:stCondLst>
                                            <p:cond delay="1642"/>
                                          </p:stCondLst>
                                        </p:cTn>
                                        <p:tgtEl>
                                          <p:spTgt spid="7"/>
                                        </p:tgtEl>
                                      </p:cBhvr>
                                      <p:to x="100000" y="90000"/>
                                    </p:animScale>
                                    <p:animScale>
                                      <p:cBhvr>
                                        <p:cTn id="59" dur="166" decel="50000">
                                          <p:stCondLst>
                                            <p:cond delay="1668"/>
                                          </p:stCondLst>
                                        </p:cTn>
                                        <p:tgtEl>
                                          <p:spTgt spid="7"/>
                                        </p:tgtEl>
                                      </p:cBhvr>
                                      <p:to x="100000" y="100000"/>
                                    </p:animScale>
                                    <p:animScale>
                                      <p:cBhvr>
                                        <p:cTn id="60" dur="26">
                                          <p:stCondLst>
                                            <p:cond delay="1808"/>
                                          </p:stCondLst>
                                        </p:cTn>
                                        <p:tgtEl>
                                          <p:spTgt spid="7"/>
                                        </p:tgtEl>
                                      </p:cBhvr>
                                      <p:to x="100000" y="95000"/>
                                    </p:animScale>
                                    <p:animScale>
                                      <p:cBhvr>
                                        <p:cTn id="61" dur="166" decel="50000">
                                          <p:stCondLst>
                                            <p:cond delay="1834"/>
                                          </p:stCondLst>
                                        </p:cTn>
                                        <p:tgtEl>
                                          <p:spTgt spid="7"/>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1" presetClass="entr" presetSubtype="1" fill="hold" grpId="0" nodeType="clickEffect">
                                  <p:stCondLst>
                                    <p:cond delay="0"/>
                                  </p:stCondLst>
                                  <p:childTnLst>
                                    <p:set>
                                      <p:cBhvr>
                                        <p:cTn id="65" dur="1" fill="hold">
                                          <p:stCondLst>
                                            <p:cond delay="0"/>
                                          </p:stCondLst>
                                        </p:cTn>
                                        <p:tgtEl>
                                          <p:spTgt spid="3">
                                            <p:txEl>
                                              <p:pRg st="0" end="0"/>
                                            </p:txEl>
                                          </p:spTgt>
                                        </p:tgtEl>
                                        <p:attrNameLst>
                                          <p:attrName>style.visibility</p:attrName>
                                        </p:attrNameLst>
                                      </p:cBhvr>
                                      <p:to>
                                        <p:strVal val="visible"/>
                                      </p:to>
                                    </p:set>
                                    <p:animEffect transition="in" filter="wheel(1)">
                                      <p:cBhvr>
                                        <p:cTn id="66" dur="2000"/>
                                        <p:tgtEl>
                                          <p:spTgt spid="3">
                                            <p:txEl>
                                              <p:pRg st="0" end="0"/>
                                            </p:txEl>
                                          </p:spTgt>
                                        </p:tgtEl>
                                      </p:cBhvr>
                                    </p:animEffect>
                                  </p:childTnLst>
                                </p:cTn>
                              </p:par>
                              <p:par>
                                <p:cTn id="67" presetID="21" presetClass="entr" presetSubtype="1" fill="hold" grpId="0" nodeType="withEffect">
                                  <p:stCondLst>
                                    <p:cond delay="0"/>
                                  </p:stCondLst>
                                  <p:childTnLst>
                                    <p:set>
                                      <p:cBhvr>
                                        <p:cTn id="68" dur="1" fill="hold">
                                          <p:stCondLst>
                                            <p:cond delay="0"/>
                                          </p:stCondLst>
                                        </p:cTn>
                                        <p:tgtEl>
                                          <p:spTgt spid="3">
                                            <p:txEl>
                                              <p:pRg st="1" end="1"/>
                                            </p:txEl>
                                          </p:spTgt>
                                        </p:tgtEl>
                                        <p:attrNameLst>
                                          <p:attrName>style.visibility</p:attrName>
                                        </p:attrNameLst>
                                      </p:cBhvr>
                                      <p:to>
                                        <p:strVal val="visible"/>
                                      </p:to>
                                    </p:set>
                                    <p:animEffect transition="in" filter="wheel(1)">
                                      <p:cBhvr>
                                        <p:cTn id="69" dur="2000"/>
                                        <p:tgtEl>
                                          <p:spTgt spid="3">
                                            <p:txEl>
                                              <p:pRg st="1" end="1"/>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wipe(down)">
                                      <p:cBhvr>
                                        <p:cTn id="74" dur="500"/>
                                        <p:tgtEl>
                                          <p:spTgt spid="15"/>
                                        </p:tgtEl>
                                      </p:cBhvr>
                                    </p:animEffect>
                                  </p:childTnLst>
                                </p:cTn>
                              </p:par>
                            </p:childTnLst>
                          </p:cTn>
                        </p:par>
                      </p:childTnLst>
                    </p:cTn>
                  </p:par>
                  <p:par>
                    <p:cTn id="75" fill="hold">
                      <p:stCondLst>
                        <p:cond delay="indefinite"/>
                      </p:stCondLst>
                      <p:childTnLst>
                        <p:par>
                          <p:cTn id="76" fill="hold">
                            <p:stCondLst>
                              <p:cond delay="0"/>
                            </p:stCondLst>
                            <p:childTnLst>
                              <p:par>
                                <p:cTn id="77" presetID="6" presetClass="entr" presetSubtype="16"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circle(in)">
                                      <p:cBhvr>
                                        <p:cTn id="79" dur="2000"/>
                                        <p:tgtEl>
                                          <p:spTgt spid="17"/>
                                        </p:tgtEl>
                                      </p:cBhvr>
                                    </p:animEffect>
                                  </p:childTnLst>
                                </p:cTn>
                              </p:par>
                            </p:childTnLst>
                          </p:cTn>
                        </p:par>
                      </p:childTnLst>
                    </p:cTn>
                  </p:par>
                  <p:par>
                    <p:cTn id="80" fill="hold">
                      <p:stCondLst>
                        <p:cond delay="indefinite"/>
                      </p:stCondLst>
                      <p:childTnLst>
                        <p:par>
                          <p:cTn id="81" fill="hold">
                            <p:stCondLst>
                              <p:cond delay="0"/>
                            </p:stCondLst>
                            <p:childTnLst>
                              <p:par>
                                <p:cTn id="82" presetID="6" presetClass="entr" presetSubtype="16"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circle(in)">
                                      <p:cBhvr>
                                        <p:cTn id="8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5" grpId="0"/>
      <p:bldP spid="7" grpId="0"/>
      <p:bldP spid="9" grpId="0"/>
      <p:bldP spid="11" grpId="0"/>
      <p:bldP spid="13" grpId="0"/>
      <p:bldP spid="15"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EF3E828-FCEF-AE8A-2FD7-F443F18C784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B6DF3B4-EEA5-8CE7-691A-F1E77C317FA7}"/>
              </a:ext>
            </a:extLst>
          </p:cNvPr>
          <p:cNvSpPr txBox="1"/>
          <p:nvPr/>
        </p:nvSpPr>
        <p:spPr>
          <a:xfrm>
            <a:off x="1124497" y="4741163"/>
            <a:ext cx="9697578" cy="1819985"/>
          </a:xfrm>
          <a:prstGeom prst="rect">
            <a:avLst/>
          </a:prstGeom>
          <a:noFill/>
        </p:spPr>
        <p:txBody>
          <a:bodyPr wrap="square">
            <a:spAutoFit/>
          </a:bodyPr>
          <a:lstStyle/>
          <a:p>
            <a:pPr marR="0" algn="ctr">
              <a:lnSpc>
                <a:spcPct val="115000"/>
              </a:lnSpc>
              <a:spcAft>
                <a:spcPts val="800"/>
              </a:spcAft>
            </a:pP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algn="ctr"/>
            <a:r>
              <a:rPr lang="en-US" sz="3200" kern="0" dirty="0">
                <a:effectLst/>
                <a:latin typeface="Times New Roman" panose="02020603050405020304" pitchFamily="18" charset="0"/>
                <a:ea typeface="Times New Roman" panose="02020603050405020304" pitchFamily="18" charset="0"/>
              </a:rPr>
              <a:t>Because now the throne is not just </a:t>
            </a:r>
            <a:r>
              <a:rPr lang="en-US" sz="3200" u="sng" kern="0" dirty="0" err="1">
                <a:effectLst/>
                <a:latin typeface="Times New Roman" panose="02020603050405020304" pitchFamily="18" charset="0"/>
                <a:ea typeface="Times New Roman" panose="02020603050405020304" pitchFamily="18" charset="0"/>
              </a:rPr>
              <a:t>holiness..it</a:t>
            </a:r>
            <a:r>
              <a:rPr lang="en-US" sz="3200" u="sng" kern="0" dirty="0">
                <a:effectLst/>
                <a:latin typeface="Times New Roman" panose="02020603050405020304" pitchFamily="18" charset="0"/>
                <a:ea typeface="Times New Roman" panose="02020603050405020304" pitchFamily="18" charset="0"/>
              </a:rPr>
              <a:t> is grace.</a:t>
            </a:r>
            <a:endParaRPr lang="en-US" sz="3200" u="sng" dirty="0"/>
          </a:p>
        </p:txBody>
      </p:sp>
      <p:sp>
        <p:nvSpPr>
          <p:cNvPr id="5" name="TextBox 4">
            <a:extLst>
              <a:ext uri="{FF2B5EF4-FFF2-40B4-BE49-F238E27FC236}">
                <a16:creationId xmlns:a16="http://schemas.microsoft.com/office/drawing/2014/main" id="{758671F8-5167-9A82-DCD5-75DB3E397F5D}"/>
              </a:ext>
            </a:extLst>
          </p:cNvPr>
          <p:cNvSpPr txBox="1"/>
          <p:nvPr/>
        </p:nvSpPr>
        <p:spPr>
          <a:xfrm>
            <a:off x="2153264" y="409010"/>
            <a:ext cx="8426246" cy="760465"/>
          </a:xfrm>
          <a:prstGeom prst="rect">
            <a:avLst/>
          </a:prstGeom>
          <a:noFill/>
        </p:spPr>
        <p:txBody>
          <a:bodyPr wrap="square">
            <a:spAutoFit/>
          </a:bodyPr>
          <a:lstStyle/>
          <a:p>
            <a:pPr marR="0" algn="ctr">
              <a:lnSpc>
                <a:spcPct val="115000"/>
              </a:lnSpc>
              <a:spcAft>
                <a:spcPts val="800"/>
              </a:spcAft>
            </a:pP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Under the Law: Holiness separated.</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A185920-C5D4-E611-F8E0-E044FC83E6CD}"/>
              </a:ext>
            </a:extLst>
          </p:cNvPr>
          <p:cNvSpPr txBox="1"/>
          <p:nvPr/>
        </p:nvSpPr>
        <p:spPr>
          <a:xfrm>
            <a:off x="2310580" y="1488974"/>
            <a:ext cx="7570839" cy="760465"/>
          </a:xfrm>
          <a:prstGeom prst="rect">
            <a:avLst/>
          </a:prstGeom>
          <a:noFill/>
        </p:spPr>
        <p:txBody>
          <a:bodyPr wrap="square">
            <a:spAutoFit/>
          </a:bodyPr>
          <a:lstStyle/>
          <a:p>
            <a:pPr marR="0" algn="ctr">
              <a:lnSpc>
                <a:spcPct val="115000"/>
              </a:lnSpc>
              <a:spcAft>
                <a:spcPts val="800"/>
              </a:spcAft>
            </a:pP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Under grace: Holiness reaches.</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D48DB5DB-9E74-6D19-41D0-F4A34E361755}"/>
              </a:ext>
            </a:extLst>
          </p:cNvPr>
          <p:cNvSpPr txBox="1"/>
          <p:nvPr/>
        </p:nvSpPr>
        <p:spPr>
          <a:xfrm>
            <a:off x="3048000" y="2668472"/>
            <a:ext cx="6096000" cy="1653658"/>
          </a:xfrm>
          <a:prstGeom prst="rect">
            <a:avLst/>
          </a:prstGeom>
          <a:noFill/>
        </p:spPr>
        <p:txBody>
          <a:bodyPr wrap="square">
            <a:spAutoFit/>
          </a:bodyPr>
          <a:lstStyle/>
          <a:p>
            <a:pPr marR="0" algn="ctr">
              <a:lnSpc>
                <a:spcPct val="115000"/>
              </a:lnSpc>
              <a:spcAft>
                <a:spcPts val="800"/>
              </a:spcAft>
            </a:pPr>
            <a:r>
              <a:rPr lang="en-US" sz="2800" b="1" i="1" kern="0" dirty="0">
                <a:effectLst/>
                <a:latin typeface="Times New Roman" panose="02020603050405020304" pitchFamily="18" charset="0"/>
                <a:ea typeface="Times New Roman" panose="02020603050405020304" pitchFamily="18" charset="0"/>
                <a:cs typeface="Times New Roman" panose="02020603050405020304" pitchFamily="18" charset="0"/>
              </a:rPr>
              <a:t>Hebrews 4:16</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a:p>
            <a:pPr marR="0" algn="ctr">
              <a:lnSpc>
                <a:spcPct val="115000"/>
              </a:lnSpc>
              <a:spcAft>
                <a:spcPts val="800"/>
              </a:spcAft>
            </a:pPr>
            <a: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t>“Let us then approach God’s throne of grace with confidence…”</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C296A43-4593-6683-BB72-BE39FED13FE2}"/>
              </a:ext>
            </a:extLst>
          </p:cNvPr>
          <p:cNvSpPr txBox="1"/>
          <p:nvPr/>
        </p:nvSpPr>
        <p:spPr>
          <a:xfrm>
            <a:off x="3048000" y="4322130"/>
            <a:ext cx="6096000" cy="1323439"/>
          </a:xfrm>
          <a:prstGeom prst="rect">
            <a:avLst/>
          </a:prstGeom>
          <a:noFill/>
        </p:spPr>
        <p:txBody>
          <a:bodyPr wrap="square">
            <a:spAutoFit/>
          </a:bodyPr>
          <a:lstStyle/>
          <a:p>
            <a:pPr algn="ctr"/>
            <a:r>
              <a:rPr lang="en-US" sz="8000" b="1" kern="0" dirty="0">
                <a:effectLst/>
                <a:latin typeface="Times New Roman" panose="02020603050405020304" pitchFamily="18" charset="0"/>
                <a:ea typeface="Times New Roman" panose="02020603050405020304" pitchFamily="18" charset="0"/>
                <a:cs typeface="Times New Roman" panose="02020603050405020304" pitchFamily="18" charset="0"/>
              </a:rPr>
              <a:t>Approach!</a:t>
            </a:r>
            <a:endParaRPr lang="en-US" sz="8000" dirty="0"/>
          </a:p>
        </p:txBody>
      </p:sp>
    </p:spTree>
    <p:extLst>
      <p:ext uri="{BB962C8B-B14F-4D97-AF65-F5344CB8AC3E}">
        <p14:creationId xmlns:p14="http://schemas.microsoft.com/office/powerpoint/2010/main" val="3158220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randombar(horizontal)">
                                      <p:cBhvr>
                                        <p:cTn id="17" dur="500"/>
                                        <p:tgtEl>
                                          <p:spTgt spid="9">
                                            <p:txEl>
                                              <p:pRg st="0" end="0"/>
                                            </p:txEl>
                                          </p:spTgt>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randombar(horizontal)">
                                      <p:cBhvr>
                                        <p:cTn id="20" dur="500"/>
                                        <p:tgtEl>
                                          <p:spTgt spid="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build="allAtOnce"/>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5AD404-6622-EEC2-26D9-FC037B3E871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84D9931-ADA7-C918-BB7A-BB47AFC6BA7A}"/>
              </a:ext>
            </a:extLst>
          </p:cNvPr>
          <p:cNvSpPr txBox="1"/>
          <p:nvPr/>
        </p:nvSpPr>
        <p:spPr>
          <a:xfrm>
            <a:off x="442129" y="0"/>
            <a:ext cx="10822074" cy="3451394"/>
          </a:xfrm>
          <a:prstGeom prst="rect">
            <a:avLst/>
          </a:prstGeom>
          <a:noFill/>
        </p:spPr>
        <p:txBody>
          <a:bodyPr wrap="square">
            <a:spAutoFit/>
          </a:bodyPr>
          <a:lstStyle/>
          <a:p>
            <a:pPr marR="0" algn="ctr">
              <a:lnSpc>
                <a:spcPct val="115000"/>
              </a:lnSpc>
              <a:spcAft>
                <a:spcPts val="800"/>
              </a:spcAf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Think of a sterile operating room.</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R="0" algn="ctr">
              <a:lnSpc>
                <a:spcPct val="115000"/>
              </a:lnSpc>
              <a:spcAft>
                <a:spcPts val="800"/>
              </a:spcAf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Before surgery: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No one can enter casually.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You must scrub in. You must be covered. You must be prepared.</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Why?</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5613EC26-D9A1-71DC-CEC5-C712A5E89745}"/>
              </a:ext>
            </a:extLst>
          </p:cNvPr>
          <p:cNvSpPr txBox="1"/>
          <p:nvPr/>
        </p:nvSpPr>
        <p:spPr>
          <a:xfrm>
            <a:off x="0" y="3596764"/>
            <a:ext cx="11766620" cy="1055545"/>
          </a:xfrm>
          <a:prstGeom prst="rect">
            <a:avLst/>
          </a:prstGeom>
          <a:noFill/>
        </p:spPr>
        <p:txBody>
          <a:bodyPr wrap="square">
            <a:spAutoFit/>
          </a:bodyPr>
          <a:lstStyle/>
          <a:p>
            <a:pPr marR="0" algn="ctr">
              <a:lnSpc>
                <a:spcPct val="115000"/>
              </a:lnSpc>
              <a:spcAft>
                <a:spcPts val="800"/>
              </a:spcAf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But what if the surgeon leaves the operating room and walks into the waiting area to heal someone where they are?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010397B-98DC-217C-C33B-B3D7C49F3764}"/>
              </a:ext>
            </a:extLst>
          </p:cNvPr>
          <p:cNvSpPr txBox="1"/>
          <p:nvPr/>
        </p:nvSpPr>
        <p:spPr>
          <a:xfrm>
            <a:off x="180871" y="5626616"/>
            <a:ext cx="11686232" cy="119314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He stepped out of heaven’s perfection into humanity’s contamination so healing could flow where we are.</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8D05D99E-CC13-2CED-1C35-34D5BF73899E}"/>
              </a:ext>
            </a:extLst>
          </p:cNvPr>
          <p:cNvSpPr txBox="1"/>
          <p:nvPr/>
        </p:nvSpPr>
        <p:spPr>
          <a:xfrm>
            <a:off x="2554793" y="4868138"/>
            <a:ext cx="6094324" cy="626838"/>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That’s what Jesus did.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B4162FF4-44CA-2845-BEBD-CEE60A22A1F2}"/>
              </a:ext>
            </a:extLst>
          </p:cNvPr>
          <p:cNvSpPr txBox="1"/>
          <p:nvPr/>
        </p:nvSpPr>
        <p:spPr>
          <a:xfrm>
            <a:off x="3048838" y="2798176"/>
            <a:ext cx="6094324" cy="626838"/>
          </a:xfrm>
          <a:prstGeom prst="rect">
            <a:avLst/>
          </a:prstGeom>
          <a:noFill/>
        </p:spPr>
        <p:txBody>
          <a:bodyPr wrap="square">
            <a:spAutoFit/>
          </a:bodyPr>
          <a:lstStyle/>
          <a:p>
            <a:pPr algn="ctr">
              <a:lnSpc>
                <a:spcPct val="115000"/>
              </a:lnSpc>
              <a:spcAft>
                <a:spcPts val="800"/>
              </a:spcAft>
            </a:pPr>
            <a:r>
              <a:rPr lang="en-US" sz="3200"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Because contamination can kill.</a:t>
            </a:r>
            <a:endParaRPr lang="en-US" sz="3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498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ppt_w</p:attrName>
                                        </p:attrNameLst>
                                      </p:cBhvr>
                                      <p:tavLst>
                                        <p:tav tm="0">
                                          <p:val>
                                            <p:fltVal val="0"/>
                                          </p:val>
                                        </p:tav>
                                        <p:tav tm="100000">
                                          <p:val>
                                            <p:strVal val="#ppt_w"/>
                                          </p:val>
                                        </p:tav>
                                      </p:tavLst>
                                    </p:anim>
                                    <p:anim calcmode="lin" valueType="num">
                                      <p:cBhvr>
                                        <p:cTn id="23" dur="1000" fill="hold"/>
                                        <p:tgtEl>
                                          <p:spTgt spid="9"/>
                                        </p:tgtEl>
                                        <p:attrNameLst>
                                          <p:attrName>ppt_h</p:attrName>
                                        </p:attrNameLst>
                                      </p:cBhvr>
                                      <p:tavLst>
                                        <p:tav tm="0">
                                          <p:val>
                                            <p:fltVal val="0"/>
                                          </p:val>
                                        </p:tav>
                                        <p:tav tm="100000">
                                          <p:val>
                                            <p:strVal val="#ppt_h"/>
                                          </p:val>
                                        </p:tav>
                                      </p:tavLst>
                                    </p:anim>
                                    <p:anim calcmode="lin" valueType="num">
                                      <p:cBhvr>
                                        <p:cTn id="24" dur="1000" fill="hold"/>
                                        <p:tgtEl>
                                          <p:spTgt spid="9"/>
                                        </p:tgtEl>
                                        <p:attrNameLst>
                                          <p:attrName>style.rotation</p:attrName>
                                        </p:attrNameLst>
                                      </p:cBhvr>
                                      <p:tavLst>
                                        <p:tav tm="0">
                                          <p:val>
                                            <p:fltVal val="90"/>
                                          </p:val>
                                        </p:tav>
                                        <p:tav tm="100000">
                                          <p:val>
                                            <p:fltVal val="0"/>
                                          </p:val>
                                        </p:tav>
                                      </p:tavLst>
                                    </p:anim>
                                    <p:animEffect transition="in" filter="fade">
                                      <p:cBhvr>
                                        <p:cTn id="25" dur="1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heel(1)">
                                      <p:cBhvr>
                                        <p:cTn id="3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5AE70C2-9EC4-69D7-672D-4E50CA5454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E38AB58-3B32-5381-ECDF-A39AF5D7EE26}"/>
              </a:ext>
            </a:extLst>
          </p:cNvPr>
          <p:cNvSpPr txBox="1"/>
          <p:nvPr/>
        </p:nvSpPr>
        <p:spPr>
          <a:xfrm>
            <a:off x="463899" y="311336"/>
            <a:ext cx="11264202" cy="827278"/>
          </a:xfrm>
          <a:prstGeom prst="rect">
            <a:avLst/>
          </a:prstGeom>
          <a:noFill/>
        </p:spPr>
        <p:txBody>
          <a:bodyPr wrap="square">
            <a:spAutoFit/>
          </a:bodyPr>
          <a:lstStyle/>
          <a:p>
            <a:pPr marL="0" marR="0" algn="ctr">
              <a:lnSpc>
                <a:spcPct val="115000"/>
              </a:lnSpc>
              <a:spcAft>
                <a:spcPts val="800"/>
              </a:spcAft>
              <a:buNone/>
            </a:pP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Danger of Casualness vs the Power of Faith</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4A6A366-C76C-878D-3E3A-D2771A30905A}"/>
              </a:ext>
            </a:extLst>
          </p:cNvPr>
          <p:cNvSpPr txBox="1"/>
          <p:nvPr/>
        </p:nvSpPr>
        <p:spPr>
          <a:xfrm>
            <a:off x="7372977" y="1953335"/>
            <a:ext cx="6094324"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One assumed.</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One believed.</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DA7E907-BFDF-F74F-784D-515C22102CAE}"/>
              </a:ext>
            </a:extLst>
          </p:cNvPr>
          <p:cNvSpPr txBox="1"/>
          <p:nvPr/>
        </p:nvSpPr>
        <p:spPr>
          <a:xfrm>
            <a:off x="0" y="1743666"/>
            <a:ext cx="3986683" cy="1767407"/>
          </a:xfrm>
          <a:prstGeom prst="rect">
            <a:avLst/>
          </a:prstGeom>
          <a:noFill/>
        </p:spPr>
        <p:txBody>
          <a:bodyPr wrap="square">
            <a:spAutoFit/>
          </a:bodyPr>
          <a:lstStyle/>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Uzzah had familiarity without reverence.</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woman had desperation mixed with faith.</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CEC282E7-9648-7A56-AB0F-17F4A2706E98}"/>
              </a:ext>
            </a:extLst>
          </p:cNvPr>
          <p:cNvSpPr txBox="1"/>
          <p:nvPr/>
        </p:nvSpPr>
        <p:spPr>
          <a:xfrm>
            <a:off x="3418952" y="1999378"/>
            <a:ext cx="6094324"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Uzzah touched casually.</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The woman touched intentionally.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8AEF0038-06FB-C266-7A61-8252119E4401}"/>
              </a:ext>
            </a:extLst>
          </p:cNvPr>
          <p:cNvSpPr txBox="1"/>
          <p:nvPr/>
        </p:nvSpPr>
        <p:spPr>
          <a:xfrm>
            <a:off x="839037" y="3557116"/>
            <a:ext cx="11018018" cy="1020536"/>
          </a:xfrm>
          <a:prstGeom prst="rect">
            <a:avLst/>
          </a:prstGeom>
          <a:noFill/>
        </p:spPr>
        <p:txBody>
          <a:bodyPr wrap="square">
            <a:spAutoFit/>
          </a:bodyPr>
          <a:lstStyle/>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Crowds pressed around Jesus that day. Many touched Him accidentally.</a:t>
            </a:r>
          </a:p>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Only one touched Him by faith.</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F07DD11D-F098-0FBD-3A4B-B6C8E2FD8CC3}"/>
              </a:ext>
            </a:extLst>
          </p:cNvPr>
          <p:cNvSpPr txBox="1"/>
          <p:nvPr/>
        </p:nvSpPr>
        <p:spPr>
          <a:xfrm>
            <a:off x="3418952" y="5506907"/>
            <a:ext cx="7053945" cy="1193147"/>
          </a:xfrm>
          <a:prstGeom prst="rect">
            <a:avLst/>
          </a:prstGeom>
          <a:noFill/>
        </p:spPr>
        <p:txBody>
          <a:bodyPr wrap="square">
            <a:spAutoFit/>
          </a:bodyPr>
          <a:lstStyle/>
          <a:p>
            <a:pPr marL="0" marR="0" algn="ctr">
              <a:lnSpc>
                <a:spcPct val="115000"/>
              </a:lnSpc>
              <a:spcAft>
                <a:spcPts val="800"/>
              </a:spcAft>
              <a:buNone/>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Twelve years of isolation ended in one moment of contact.</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B0C559D6-1C2C-E3DF-AB88-1A87D54F9CEF}"/>
              </a:ext>
            </a:extLst>
          </p:cNvPr>
          <p:cNvSpPr txBox="1"/>
          <p:nvPr/>
        </p:nvSpPr>
        <p:spPr>
          <a:xfrm>
            <a:off x="2866292" y="4610893"/>
            <a:ext cx="6742444" cy="493212"/>
          </a:xfrm>
          <a:prstGeom prst="rect">
            <a:avLst/>
          </a:prstGeom>
          <a:noFill/>
        </p:spPr>
        <p:txBody>
          <a:bodyPr wrap="square">
            <a:spAutoFit/>
          </a:bodyPr>
          <a:lstStyle/>
          <a:p>
            <a:pPr marL="0" marR="0">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He didn’t just heal her body. He restored her identity.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01050B89-9130-94D2-1D3D-03D433D287DC}"/>
              </a:ext>
            </a:extLst>
          </p:cNvPr>
          <p:cNvSpPr txBox="1"/>
          <p:nvPr/>
        </p:nvSpPr>
        <p:spPr>
          <a:xfrm>
            <a:off x="191756" y="4405323"/>
            <a:ext cx="2250831" cy="2294731"/>
          </a:xfrm>
          <a:prstGeom prst="rect">
            <a:avLst/>
          </a:prstGeom>
          <a:noFill/>
        </p:spPr>
        <p:txBody>
          <a:bodyPr wrap="square">
            <a:spAutoFit/>
          </a:bodyPr>
          <a:lstStyle/>
          <a:p>
            <a:pPr marL="0" marR="0" algn="ctr">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Mark 5:34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“Daughter, your faith has healed you. Go in peace.”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2289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anim calcmode="lin" valueType="num">
                                      <p:cBhvr>
                                        <p:cTn id="23"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4"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25" dur="1000" fill="hold"/>
                                        <p:tgtEl>
                                          <p:spTgt spid="9">
                                            <p:txEl>
                                              <p:pRg st="0" end="0"/>
                                            </p:txEl>
                                          </p:spTgt>
                                        </p:tgtEl>
                                        <p:attrNameLst>
                                          <p:attrName>style.rotation</p:attrName>
                                        </p:attrNameLst>
                                      </p:cBhvr>
                                      <p:tavLst>
                                        <p:tav tm="0">
                                          <p:val>
                                            <p:fltVal val="90"/>
                                          </p:val>
                                        </p:tav>
                                        <p:tav tm="100000">
                                          <p:val>
                                            <p:fltVal val="0"/>
                                          </p:val>
                                        </p:tav>
                                      </p:tavLst>
                                    </p:anim>
                                    <p:animEffect transition="in" filter="fade">
                                      <p:cBhvr>
                                        <p:cTn id="26" dur="1000"/>
                                        <p:tgtEl>
                                          <p:spTgt spid="9">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1000" fill="hold"/>
                                        <p:tgtEl>
                                          <p:spTgt spid="5"/>
                                        </p:tgtEl>
                                        <p:attrNameLst>
                                          <p:attrName>ppt_w</p:attrName>
                                        </p:attrNameLst>
                                      </p:cBhvr>
                                      <p:tavLst>
                                        <p:tav tm="0">
                                          <p:val>
                                            <p:fltVal val="0"/>
                                          </p:val>
                                        </p:tav>
                                        <p:tav tm="100000">
                                          <p:val>
                                            <p:strVal val="#ppt_w"/>
                                          </p:val>
                                        </p:tav>
                                      </p:tavLst>
                                    </p:anim>
                                    <p:anim calcmode="lin" valueType="num">
                                      <p:cBhvr>
                                        <p:cTn id="32" dur="1000" fill="hold"/>
                                        <p:tgtEl>
                                          <p:spTgt spid="5"/>
                                        </p:tgtEl>
                                        <p:attrNameLst>
                                          <p:attrName>ppt_h</p:attrName>
                                        </p:attrNameLst>
                                      </p:cBhvr>
                                      <p:tavLst>
                                        <p:tav tm="0">
                                          <p:val>
                                            <p:fltVal val="0"/>
                                          </p:val>
                                        </p:tav>
                                        <p:tav tm="100000">
                                          <p:val>
                                            <p:strVal val="#ppt_h"/>
                                          </p:val>
                                        </p:tav>
                                      </p:tavLst>
                                    </p:anim>
                                    <p:anim calcmode="lin" valueType="num">
                                      <p:cBhvr>
                                        <p:cTn id="33" dur="1000" fill="hold"/>
                                        <p:tgtEl>
                                          <p:spTgt spid="5"/>
                                        </p:tgtEl>
                                        <p:attrNameLst>
                                          <p:attrName>style.rotation</p:attrName>
                                        </p:attrNameLst>
                                      </p:cBhvr>
                                      <p:tavLst>
                                        <p:tav tm="0">
                                          <p:val>
                                            <p:fltVal val="90"/>
                                          </p:val>
                                        </p:tav>
                                        <p:tav tm="100000">
                                          <p:val>
                                            <p:fltVal val="0"/>
                                          </p:val>
                                        </p:tav>
                                      </p:tavLst>
                                    </p:anim>
                                    <p:animEffect transition="in" filter="fade">
                                      <p:cBhvr>
                                        <p:cTn id="34" dur="1000"/>
                                        <p:tgtEl>
                                          <p:spTgt spid="5"/>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heel(1)">
                                      <p:cBhvr>
                                        <p:cTn id="39" dur="20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arn(inVertical)">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circle(in)">
                                      <p:cBhvr>
                                        <p:cTn id="49" dur="20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p:cTn id="54" dur="1000" fill="hold"/>
                                        <p:tgtEl>
                                          <p:spTgt spid="13"/>
                                        </p:tgtEl>
                                        <p:attrNameLst>
                                          <p:attrName>ppt_w</p:attrName>
                                        </p:attrNameLst>
                                      </p:cBhvr>
                                      <p:tavLst>
                                        <p:tav tm="0">
                                          <p:val>
                                            <p:fltVal val="0"/>
                                          </p:val>
                                        </p:tav>
                                        <p:tav tm="100000">
                                          <p:val>
                                            <p:strVal val="#ppt_w"/>
                                          </p:val>
                                        </p:tav>
                                      </p:tavLst>
                                    </p:anim>
                                    <p:anim calcmode="lin" valueType="num">
                                      <p:cBhvr>
                                        <p:cTn id="55" dur="1000" fill="hold"/>
                                        <p:tgtEl>
                                          <p:spTgt spid="13"/>
                                        </p:tgtEl>
                                        <p:attrNameLst>
                                          <p:attrName>ppt_h</p:attrName>
                                        </p:attrNameLst>
                                      </p:cBhvr>
                                      <p:tavLst>
                                        <p:tav tm="0">
                                          <p:val>
                                            <p:fltVal val="0"/>
                                          </p:val>
                                        </p:tav>
                                        <p:tav tm="100000">
                                          <p:val>
                                            <p:strVal val="#ppt_h"/>
                                          </p:val>
                                        </p:tav>
                                      </p:tavLst>
                                    </p:anim>
                                    <p:anim calcmode="lin" valueType="num">
                                      <p:cBhvr>
                                        <p:cTn id="56" dur="1000" fill="hold"/>
                                        <p:tgtEl>
                                          <p:spTgt spid="13"/>
                                        </p:tgtEl>
                                        <p:attrNameLst>
                                          <p:attrName>style.rotation</p:attrName>
                                        </p:attrNameLst>
                                      </p:cBhvr>
                                      <p:tavLst>
                                        <p:tav tm="0">
                                          <p:val>
                                            <p:fltVal val="90"/>
                                          </p:val>
                                        </p:tav>
                                        <p:tav tm="100000">
                                          <p:val>
                                            <p:fltVal val="0"/>
                                          </p:val>
                                        </p:tav>
                                      </p:tavLst>
                                    </p:anim>
                                    <p:animEffect transition="in" filter="fade">
                                      <p:cBhvr>
                                        <p:cTn id="5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11" grpId="0"/>
      <p:bldP spid="13" grpId="0"/>
      <p:bldP spid="15" grpId="0"/>
      <p:bldP spid="17"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C05D90E-9A63-9B7A-989F-5F6B31AC598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843BE77-56D1-7D8B-C93A-631EF8281195}"/>
              </a:ext>
            </a:extLst>
          </p:cNvPr>
          <p:cNvSpPr txBox="1"/>
          <p:nvPr/>
        </p:nvSpPr>
        <p:spPr>
          <a:xfrm>
            <a:off x="2641880" y="5139498"/>
            <a:ext cx="7140190" cy="1437701"/>
          </a:xfrm>
          <a:prstGeom prst="rect">
            <a:avLst/>
          </a:prstGeom>
          <a:noFill/>
        </p:spPr>
        <p:txBody>
          <a:bodyPr wrap="square">
            <a:spAutoFit/>
          </a:bodyPr>
          <a:lstStyle/>
          <a:p>
            <a:pPr marR="0" algn="ctr">
              <a:lnSpc>
                <a:spcPct val="115000"/>
              </a:lnSpc>
              <a:spcAft>
                <a:spcPts val="800"/>
              </a:spcAft>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Jesus already took the judgment.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R="0">
              <a:lnSpc>
                <a:spcPct val="115000"/>
              </a:lnSpc>
              <a:spcAft>
                <a:spcPts val="800"/>
              </a:spcAft>
            </a:pP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0D6BCD1-6510-8B3C-EFAE-2008A03C8A69}"/>
              </a:ext>
            </a:extLst>
          </p:cNvPr>
          <p:cNvSpPr txBox="1"/>
          <p:nvPr/>
        </p:nvSpPr>
        <p:spPr>
          <a:xfrm>
            <a:off x="3177790" y="280801"/>
            <a:ext cx="7674429" cy="827278"/>
          </a:xfrm>
          <a:prstGeom prst="rect">
            <a:avLst/>
          </a:prstGeom>
          <a:noFill/>
        </p:spPr>
        <p:txBody>
          <a:bodyPr wrap="square">
            <a:spAutoFit/>
          </a:bodyPr>
          <a:lstStyle/>
          <a:p>
            <a:pPr marL="0" marR="0">
              <a:lnSpc>
                <a:spcPct val="115000"/>
              </a:lnSpc>
              <a:spcAft>
                <a:spcPts val="800"/>
              </a:spcAft>
              <a:buNone/>
            </a:pP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Message for Us Today</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8A55436E-2155-A3B7-C84C-2286C4D35B7A}"/>
              </a:ext>
            </a:extLst>
          </p:cNvPr>
          <p:cNvSpPr txBox="1"/>
          <p:nvPr/>
        </p:nvSpPr>
        <p:spPr>
          <a:xfrm>
            <a:off x="3115827" y="2068983"/>
            <a:ext cx="6094324" cy="493212"/>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“I’ll be struck down.”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13CD10EF-CFE8-3117-63C0-06B83775BFA2}"/>
              </a:ext>
            </a:extLst>
          </p:cNvPr>
          <p:cNvSpPr txBox="1"/>
          <p:nvPr/>
        </p:nvSpPr>
        <p:spPr>
          <a:xfrm>
            <a:off x="3285810" y="1108079"/>
            <a:ext cx="6094324" cy="626838"/>
          </a:xfrm>
          <a:prstGeom prst="rect">
            <a:avLst/>
          </a:prstGeom>
          <a:noFill/>
        </p:spPr>
        <p:txBody>
          <a:bodyPr wrap="square">
            <a:spAutoFit/>
          </a:bodyPr>
          <a:lstStyle/>
          <a:p>
            <a:pPr marR="0" algn="ctr">
              <a:lnSpc>
                <a:spcPct val="115000"/>
              </a:lnSpc>
              <a:spcAft>
                <a:spcPts val="800"/>
              </a:spcAf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Some of us still live like Uzzah.</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C02886AF-73CC-3A8A-0BB1-D3FF8C1688AE}"/>
              </a:ext>
            </a:extLst>
          </p:cNvPr>
          <p:cNvSpPr txBox="1"/>
          <p:nvPr/>
        </p:nvSpPr>
        <p:spPr>
          <a:xfrm>
            <a:off x="776236" y="2092871"/>
            <a:ext cx="6094324" cy="493212"/>
          </a:xfrm>
          <a:prstGeom prst="rect">
            <a:avLst/>
          </a:prstGeom>
          <a:noFill/>
        </p:spPr>
        <p:txBody>
          <a:bodyPr wrap="square">
            <a:spAutoFit/>
          </a:bodyPr>
          <a:lstStyle/>
          <a:p>
            <a:pPr marR="0" lvl="0">
              <a:lnSpc>
                <a:spcPct val="115000"/>
              </a:lnSpc>
              <a:spcAft>
                <a:spcPts val="800"/>
              </a:spcAft>
              <a:buSzPts val="1000"/>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“I’m not clean enough.”</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75BC5612-A262-15D9-D39E-A9ECADAEF8A1}"/>
              </a:ext>
            </a:extLst>
          </p:cNvPr>
          <p:cNvSpPr txBox="1"/>
          <p:nvPr/>
        </p:nvSpPr>
        <p:spPr>
          <a:xfrm>
            <a:off x="6949687" y="2123536"/>
            <a:ext cx="6094324" cy="493212"/>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“I’ll be judged.”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F575F0DE-FF7A-4D15-C2BC-635C2B001750}"/>
              </a:ext>
            </a:extLst>
          </p:cNvPr>
          <p:cNvSpPr txBox="1"/>
          <p:nvPr/>
        </p:nvSpPr>
        <p:spPr>
          <a:xfrm>
            <a:off x="3072282" y="3344587"/>
            <a:ext cx="6521380" cy="1445267"/>
          </a:xfrm>
          <a:prstGeom prst="rect">
            <a:avLst/>
          </a:prstGeom>
          <a:noFill/>
        </p:spPr>
        <p:txBody>
          <a:bodyPr wrap="square">
            <a:spAutoFit/>
          </a:bodyPr>
          <a:lstStyle/>
          <a:p>
            <a:pPr marR="0" algn="ctr">
              <a:lnSpc>
                <a:spcPct val="115000"/>
              </a:lnSpc>
              <a:spcAft>
                <a:spcPts val="800"/>
              </a:spcAft>
            </a:pPr>
            <a:r>
              <a:rPr lang="en-US" sz="2400" b="1" i="1" kern="0" dirty="0">
                <a:effectLst/>
                <a:latin typeface="Times New Roman" panose="02020603050405020304" pitchFamily="18" charset="0"/>
                <a:ea typeface="Times New Roman" panose="02020603050405020304" pitchFamily="18" charset="0"/>
                <a:cs typeface="Times New Roman" panose="02020603050405020304" pitchFamily="18" charset="0"/>
              </a:rPr>
              <a:t>Romans 8:1</a:t>
            </a:r>
            <a:endParaRPr lang="en-US" sz="2400" i="1" kern="100" dirty="0">
              <a:effectLst/>
              <a:latin typeface="Aptos" panose="020B0004020202020204" pitchFamily="34" charset="0"/>
              <a:ea typeface="Aptos" panose="020B0004020202020204" pitchFamily="34" charset="0"/>
              <a:cs typeface="Times New Roman" panose="02020603050405020304" pitchFamily="18" charset="0"/>
            </a:endParaRPr>
          </a:p>
          <a:p>
            <a:pPr marR="0" algn="ctr">
              <a:lnSpc>
                <a:spcPct val="115000"/>
              </a:lnSpc>
              <a:spcAft>
                <a:spcPts val="800"/>
              </a:spcAft>
            </a:pP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“There is now no condemnation for those who are in Christ Jesus.”</a:t>
            </a:r>
            <a:endParaRPr lang="en-US" sz="2400" i="1" dirty="0"/>
          </a:p>
        </p:txBody>
      </p:sp>
    </p:spTree>
    <p:extLst>
      <p:ext uri="{BB962C8B-B14F-4D97-AF65-F5344CB8AC3E}">
        <p14:creationId xmlns:p14="http://schemas.microsoft.com/office/powerpoint/2010/main" val="43342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1000" fill="hold"/>
                                        <p:tgtEl>
                                          <p:spTgt spid="11"/>
                                        </p:tgtEl>
                                        <p:attrNameLst>
                                          <p:attrName>ppt_w</p:attrName>
                                        </p:attrNameLst>
                                      </p:cBhvr>
                                      <p:tavLst>
                                        <p:tav tm="0">
                                          <p:val>
                                            <p:fltVal val="0"/>
                                          </p:val>
                                        </p:tav>
                                        <p:tav tm="100000">
                                          <p:val>
                                            <p:strVal val="#ppt_w"/>
                                          </p:val>
                                        </p:tav>
                                      </p:tavLst>
                                    </p:anim>
                                    <p:anim calcmode="lin" valueType="num">
                                      <p:cBhvr>
                                        <p:cTn id="18" dur="1000" fill="hold"/>
                                        <p:tgtEl>
                                          <p:spTgt spid="11"/>
                                        </p:tgtEl>
                                        <p:attrNameLst>
                                          <p:attrName>ppt_h</p:attrName>
                                        </p:attrNameLst>
                                      </p:cBhvr>
                                      <p:tavLst>
                                        <p:tav tm="0">
                                          <p:val>
                                            <p:fltVal val="0"/>
                                          </p:val>
                                        </p:tav>
                                        <p:tav tm="100000">
                                          <p:val>
                                            <p:strVal val="#ppt_h"/>
                                          </p:val>
                                        </p:tav>
                                      </p:tavLst>
                                    </p:anim>
                                    <p:anim calcmode="lin" valueType="num">
                                      <p:cBhvr>
                                        <p:cTn id="19" dur="1000" fill="hold"/>
                                        <p:tgtEl>
                                          <p:spTgt spid="11"/>
                                        </p:tgtEl>
                                        <p:attrNameLst>
                                          <p:attrName>style.rotation</p:attrName>
                                        </p:attrNameLst>
                                      </p:cBhvr>
                                      <p:tavLst>
                                        <p:tav tm="0">
                                          <p:val>
                                            <p:fltVal val="90"/>
                                          </p:val>
                                        </p:tav>
                                        <p:tav tm="100000">
                                          <p:val>
                                            <p:fltVal val="0"/>
                                          </p:val>
                                        </p:tav>
                                      </p:tavLst>
                                    </p:anim>
                                    <p:animEffect transition="in" filter="fade">
                                      <p:cBhvr>
                                        <p:cTn id="20" dur="10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1000" fill="hold"/>
                                        <p:tgtEl>
                                          <p:spTgt spid="15"/>
                                        </p:tgtEl>
                                        <p:attrNameLst>
                                          <p:attrName>ppt_w</p:attrName>
                                        </p:attrNameLst>
                                      </p:cBhvr>
                                      <p:tavLst>
                                        <p:tav tm="0">
                                          <p:val>
                                            <p:fltVal val="0"/>
                                          </p:val>
                                        </p:tav>
                                        <p:tav tm="100000">
                                          <p:val>
                                            <p:strVal val="#ppt_w"/>
                                          </p:val>
                                        </p:tav>
                                      </p:tavLst>
                                    </p:anim>
                                    <p:anim calcmode="lin" valueType="num">
                                      <p:cBhvr>
                                        <p:cTn id="26" dur="1000" fill="hold"/>
                                        <p:tgtEl>
                                          <p:spTgt spid="15"/>
                                        </p:tgtEl>
                                        <p:attrNameLst>
                                          <p:attrName>ppt_h</p:attrName>
                                        </p:attrNameLst>
                                      </p:cBhvr>
                                      <p:tavLst>
                                        <p:tav tm="0">
                                          <p:val>
                                            <p:fltVal val="0"/>
                                          </p:val>
                                        </p:tav>
                                        <p:tav tm="100000">
                                          <p:val>
                                            <p:strVal val="#ppt_h"/>
                                          </p:val>
                                        </p:tav>
                                      </p:tavLst>
                                    </p:anim>
                                    <p:anim calcmode="lin" valueType="num">
                                      <p:cBhvr>
                                        <p:cTn id="27" dur="1000" fill="hold"/>
                                        <p:tgtEl>
                                          <p:spTgt spid="15"/>
                                        </p:tgtEl>
                                        <p:attrNameLst>
                                          <p:attrName>style.rotation</p:attrName>
                                        </p:attrNameLst>
                                      </p:cBhvr>
                                      <p:tavLst>
                                        <p:tav tm="0">
                                          <p:val>
                                            <p:fltVal val="90"/>
                                          </p:val>
                                        </p:tav>
                                        <p:tav tm="100000">
                                          <p:val>
                                            <p:fltVal val="0"/>
                                          </p:val>
                                        </p:tav>
                                      </p:tavLst>
                                    </p:anim>
                                    <p:animEffect transition="in" filter="fade">
                                      <p:cBhvr>
                                        <p:cTn id="28" dur="10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wipe(down)">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randombar(horizontal)">
                                      <p:cBhvr>
                                        <p:cTn id="4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5"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02E922D-0DB6-BDDC-9854-5245D131291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F3B8B58-F49B-999D-7D96-615007AD34DA}"/>
              </a:ext>
            </a:extLst>
          </p:cNvPr>
          <p:cNvSpPr txBox="1"/>
          <p:nvPr/>
        </p:nvSpPr>
        <p:spPr>
          <a:xfrm>
            <a:off x="2510119" y="4594987"/>
            <a:ext cx="6500740" cy="827278"/>
          </a:xfrm>
          <a:prstGeom prst="rect">
            <a:avLst/>
          </a:prstGeom>
          <a:noFill/>
        </p:spPr>
        <p:txBody>
          <a:bodyPr wrap="square">
            <a:spAutoFit/>
          </a:bodyPr>
          <a:lstStyle/>
          <a:p>
            <a:pPr marL="0" marR="0" algn="ctr">
              <a:lnSpc>
                <a:spcPct val="115000"/>
              </a:lnSpc>
              <a:spcAft>
                <a:spcPts val="800"/>
              </a:spcAft>
              <a:buNone/>
            </a:pP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His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presence steadies you</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9A35A8D-64B3-1F9C-64C9-A0D20ECB68D3}"/>
              </a:ext>
            </a:extLst>
          </p:cNvPr>
          <p:cNvSpPr txBox="1"/>
          <p:nvPr/>
        </p:nvSpPr>
        <p:spPr>
          <a:xfrm>
            <a:off x="351692" y="382784"/>
            <a:ext cx="11937442" cy="2492542"/>
          </a:xfrm>
          <a:prstGeom prst="rect">
            <a:avLst/>
          </a:prstGeom>
          <a:noFill/>
        </p:spPr>
        <p:txBody>
          <a:bodyPr wrap="square">
            <a:spAutoFit/>
          </a:bodyPr>
          <a:lstStyle/>
          <a:p>
            <a:pPr marL="0" marR="0" algn="ctr">
              <a:lnSpc>
                <a:spcPct val="115000"/>
              </a:lnSpc>
              <a:spcAft>
                <a:spcPts val="800"/>
              </a:spcAft>
              <a:buNone/>
            </a:pP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You don’t approach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God through your perfection</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gn="ctr">
              <a:lnSpc>
                <a:spcPct val="115000"/>
              </a:lnSpc>
              <a:spcAft>
                <a:spcPts val="800"/>
              </a:spcAft>
              <a:buNone/>
            </a:pPr>
            <a:b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23318E4-EB01-CCA0-1C11-FEA2C4BB9486}"/>
              </a:ext>
            </a:extLst>
          </p:cNvPr>
          <p:cNvSpPr txBox="1"/>
          <p:nvPr/>
        </p:nvSpPr>
        <p:spPr>
          <a:xfrm>
            <a:off x="261257" y="1799884"/>
            <a:ext cx="11840308" cy="769441"/>
          </a:xfrm>
          <a:prstGeom prst="rect">
            <a:avLst/>
          </a:prstGeom>
          <a:noFill/>
        </p:spPr>
        <p:txBody>
          <a:bodyPr wrap="square">
            <a:spAutoFit/>
          </a:bodyPr>
          <a:lstStyle/>
          <a:p>
            <a:pPr algn="ct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You approach God through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Christ’s mediation.</a:t>
            </a:r>
            <a:endParaRPr lang="en-US" sz="4400" u="sng" dirty="0"/>
          </a:p>
        </p:txBody>
      </p:sp>
      <p:sp>
        <p:nvSpPr>
          <p:cNvPr id="9" name="TextBox 8">
            <a:extLst>
              <a:ext uri="{FF2B5EF4-FFF2-40B4-BE49-F238E27FC236}">
                <a16:creationId xmlns:a16="http://schemas.microsoft.com/office/drawing/2014/main" id="{851AE980-5016-3FBC-2953-7294867DD712}"/>
              </a:ext>
            </a:extLst>
          </p:cNvPr>
          <p:cNvSpPr txBox="1"/>
          <p:nvPr/>
        </p:nvSpPr>
        <p:spPr>
          <a:xfrm>
            <a:off x="2296467" y="3259400"/>
            <a:ext cx="7599065" cy="1446550"/>
          </a:xfrm>
          <a:prstGeom prst="rect">
            <a:avLst/>
          </a:prstGeom>
          <a:noFill/>
        </p:spPr>
        <p:txBody>
          <a:bodyPr wrap="square">
            <a:spAutoFit/>
          </a:bodyPr>
          <a:lstStyle/>
          <a:p>
            <a:pPr algn="ct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You don’t </a:t>
            </a: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steady His presence</a:t>
            </a: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4400" dirty="0"/>
          </a:p>
        </p:txBody>
      </p:sp>
    </p:spTree>
    <p:extLst>
      <p:ext uri="{BB962C8B-B14F-4D97-AF65-F5344CB8AC3E}">
        <p14:creationId xmlns:p14="http://schemas.microsoft.com/office/powerpoint/2010/main" val="66353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159F85-89E2-4EC2-1017-8CE45C4C29FA}"/>
              </a:ext>
            </a:extLst>
          </p:cNvPr>
          <p:cNvSpPr txBox="1"/>
          <p:nvPr/>
        </p:nvSpPr>
        <p:spPr>
          <a:xfrm>
            <a:off x="619432" y="231728"/>
            <a:ext cx="10825316" cy="1846146"/>
          </a:xfrm>
          <a:prstGeom prst="rect">
            <a:avLst/>
          </a:prstGeom>
          <a:noFill/>
        </p:spPr>
        <p:txBody>
          <a:bodyPr wrap="square">
            <a:spAutoFit/>
          </a:bodyPr>
          <a:lstStyle/>
          <a:p>
            <a:pPr marL="0" marR="0" algn="ctr">
              <a:lnSpc>
                <a:spcPct val="115000"/>
              </a:lnSpc>
              <a:spcAft>
                <a:spcPts val="800"/>
              </a:spcAft>
              <a:buNone/>
            </a:pPr>
            <a:r>
              <a:rPr lang="en-US" sz="4800" u="sng" kern="0" dirty="0">
                <a:effectLst/>
                <a:latin typeface="Times New Roman" panose="02020603050405020304" pitchFamily="18" charset="0"/>
                <a:ea typeface="Times New Roman" panose="02020603050405020304" pitchFamily="18" charset="0"/>
                <a:cs typeface="Times New Roman" panose="02020603050405020304" pitchFamily="18" charset="0"/>
              </a:rPr>
              <a:t>Two Touches </a:t>
            </a: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800" u="sng" kern="0" dirty="0">
                <a:effectLst/>
                <a:latin typeface="Times New Roman" panose="02020603050405020304" pitchFamily="18" charset="0"/>
                <a:ea typeface="Times New Roman" panose="02020603050405020304" pitchFamily="18" charset="0"/>
                <a:cs typeface="Times New Roman" panose="02020603050405020304" pitchFamily="18" charset="0"/>
              </a:rPr>
              <a:t>Two Outcomes</a:t>
            </a:r>
            <a:endParaRPr lang="en-US" sz="4800"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In Scripture we see a startling contrast.</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4AB0413-57A1-2773-DD96-2CB694E603AB}"/>
              </a:ext>
            </a:extLst>
          </p:cNvPr>
          <p:cNvSpPr txBox="1"/>
          <p:nvPr/>
        </p:nvSpPr>
        <p:spPr>
          <a:xfrm>
            <a:off x="1179871" y="2627185"/>
            <a:ext cx="9379974" cy="1330749"/>
          </a:xfrm>
          <a:prstGeom prst="rect">
            <a:avLst/>
          </a:prstGeom>
          <a:noFill/>
        </p:spPr>
        <p:txBody>
          <a:bodyPr wrap="square">
            <a:spAutoFit/>
          </a:bodyPr>
          <a:lstStyle/>
          <a:p>
            <a:pPr marL="0" marR="0" algn="ctr">
              <a:lnSpc>
                <a:spcPct val="115000"/>
              </a:lnSpc>
              <a:spcAft>
                <a:spcPts val="800"/>
              </a:spcAft>
              <a:buNone/>
            </a:pPr>
            <a:r>
              <a:rPr lang="en-US" sz="3600" b="1" kern="0" dirty="0">
                <a:effectLst/>
                <a:latin typeface="Times New Roman" panose="02020603050405020304" pitchFamily="18" charset="0"/>
                <a:ea typeface="Times New Roman" panose="02020603050405020304" pitchFamily="18" charset="0"/>
                <a:cs typeface="Times New Roman" panose="02020603050405020304" pitchFamily="18" charset="0"/>
              </a:rPr>
              <a:t>Uzzah touched the Ark — and died.</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b="1" kern="0" dirty="0">
                <a:effectLst/>
                <a:latin typeface="Times New Roman" panose="02020603050405020304" pitchFamily="18" charset="0"/>
                <a:ea typeface="Times New Roman" panose="02020603050405020304" pitchFamily="18" charset="0"/>
                <a:cs typeface="Times New Roman" panose="02020603050405020304" pitchFamily="18" charset="0"/>
              </a:rPr>
              <a:t>A bleeding woman touched Jesus — and lived.</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3C2CD04-0B82-0DE0-6BD6-4E65BB8979E8}"/>
              </a:ext>
            </a:extLst>
          </p:cNvPr>
          <p:cNvSpPr txBox="1"/>
          <p:nvPr/>
        </p:nvSpPr>
        <p:spPr>
          <a:xfrm>
            <a:off x="2133599" y="4589856"/>
            <a:ext cx="6961239" cy="1330749"/>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One touch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brought judgment</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The other touch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brought healing</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5572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2484337-1DDE-E060-31C7-DF3D1326DEC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40366D0-DF04-B288-1B1D-AEC30EDA8327}"/>
              </a:ext>
            </a:extLst>
          </p:cNvPr>
          <p:cNvSpPr txBox="1"/>
          <p:nvPr/>
        </p:nvSpPr>
        <p:spPr>
          <a:xfrm>
            <a:off x="1386672" y="3982037"/>
            <a:ext cx="9857433" cy="2487219"/>
          </a:xfrm>
          <a:prstGeom prst="rect">
            <a:avLst/>
          </a:prstGeom>
          <a:noFill/>
        </p:spPr>
        <p:txBody>
          <a:bodyPr wrap="square">
            <a:spAutoFit/>
          </a:bodyPr>
          <a:lstStyle/>
          <a:p>
            <a:pPr marL="0" marR="0" algn="ctr">
              <a:lnSpc>
                <a:spcPct val="115000"/>
              </a:lnSpc>
              <a:spcAft>
                <a:spcPts val="800"/>
              </a:spcAft>
              <a:buNone/>
            </a:pP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Uzzah approached incorrectly and died.</a:t>
            </a:r>
          </a:p>
          <a:p>
            <a:pPr marL="0" marR="0" algn="ctr">
              <a:lnSpc>
                <a:spcPct val="115000"/>
              </a:lnSpc>
              <a:spcAft>
                <a:spcPts val="800"/>
              </a:spcAft>
              <a:buNone/>
            </a:pPr>
            <a:b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The woman approached in faith and lived.</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1A348998-FD5B-75AB-B0C2-E1D5846B8AF0}"/>
              </a:ext>
            </a:extLst>
          </p:cNvPr>
          <p:cNvSpPr txBox="1"/>
          <p:nvPr/>
        </p:nvSpPr>
        <p:spPr>
          <a:xfrm>
            <a:off x="673240" y="539556"/>
            <a:ext cx="10269415" cy="2695610"/>
          </a:xfrm>
          <a:prstGeom prst="rect">
            <a:avLst/>
          </a:prstGeom>
          <a:noFill/>
        </p:spPr>
        <p:txBody>
          <a:bodyPr wrap="square">
            <a:spAutoFit/>
          </a:bodyPr>
          <a:lstStyle/>
          <a:p>
            <a:pPr marL="0" marR="0" algn="ctr">
              <a:lnSpc>
                <a:spcPct val="115000"/>
              </a:lnSpc>
              <a:spcAft>
                <a:spcPts val="800"/>
              </a:spcAft>
              <a:buNone/>
            </a:pP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The closer you get to Jesus</a:t>
            </a:r>
          </a:p>
          <a:p>
            <a:pPr marL="0" marR="0" algn="ctr">
              <a:lnSpc>
                <a:spcPct val="115000"/>
              </a:lnSpc>
              <a:spcAft>
                <a:spcPts val="800"/>
              </a:spcAft>
              <a:buNone/>
            </a:pPr>
            <a:b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4800" kern="0" dirty="0">
                <a:effectLst/>
                <a:latin typeface="Times New Roman" panose="02020603050405020304" pitchFamily="18" charset="0"/>
                <a:ea typeface="Times New Roman" panose="02020603050405020304" pitchFamily="18" charset="0"/>
                <a:cs typeface="Times New Roman" panose="02020603050405020304" pitchFamily="18" charset="0"/>
              </a:rPr>
              <a:t>The less power your past has over you.</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14350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C368867-9139-A987-45C1-8C22F874D7F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570533D-FEB0-DE07-9F8D-846789447CE4}"/>
              </a:ext>
            </a:extLst>
          </p:cNvPr>
          <p:cNvSpPr txBox="1"/>
          <p:nvPr/>
        </p:nvSpPr>
        <p:spPr>
          <a:xfrm>
            <a:off x="532562" y="341644"/>
            <a:ext cx="3989195" cy="1015663"/>
          </a:xfrm>
          <a:prstGeom prst="rect">
            <a:avLst/>
          </a:prstGeom>
          <a:noFill/>
        </p:spPr>
        <p:txBody>
          <a:bodyPr wrap="square" rtlCol="0">
            <a:spAutoFit/>
          </a:bodyPr>
          <a:lstStyle/>
          <a:p>
            <a:pPr algn="ctr"/>
            <a:r>
              <a:rPr lang="en-US" sz="6000" dirty="0"/>
              <a:t>Homework</a:t>
            </a:r>
          </a:p>
        </p:txBody>
      </p:sp>
      <p:sp>
        <p:nvSpPr>
          <p:cNvPr id="4" name="TextBox 3">
            <a:extLst>
              <a:ext uri="{FF2B5EF4-FFF2-40B4-BE49-F238E27FC236}">
                <a16:creationId xmlns:a16="http://schemas.microsoft.com/office/drawing/2014/main" id="{F6EF1917-C66A-CEE1-3075-A72EAE54E5FA}"/>
              </a:ext>
            </a:extLst>
          </p:cNvPr>
          <p:cNvSpPr txBox="1"/>
          <p:nvPr/>
        </p:nvSpPr>
        <p:spPr>
          <a:xfrm>
            <a:off x="4712677" y="536056"/>
            <a:ext cx="7282541" cy="626838"/>
          </a:xfrm>
          <a:prstGeom prst="rect">
            <a:avLst/>
          </a:prstGeom>
          <a:noFill/>
        </p:spPr>
        <p:txBody>
          <a:bodyPr wrap="square">
            <a:spAutoFit/>
          </a:bodyPr>
          <a:lstStyle/>
          <a:p>
            <a:pPr marL="0" marR="0">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 don’t have to live outside the crowd.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898350F-83DB-86FC-2D71-1A4FB4972147}"/>
              </a:ext>
            </a:extLst>
          </p:cNvPr>
          <p:cNvSpPr txBox="1"/>
          <p:nvPr/>
        </p:nvSpPr>
        <p:spPr>
          <a:xfrm>
            <a:off x="4256316" y="2304052"/>
            <a:ext cx="7423219" cy="1077218"/>
          </a:xfrm>
          <a:prstGeom prst="rect">
            <a:avLst/>
          </a:prstGeom>
          <a:noFill/>
        </p:spPr>
        <p:txBody>
          <a:bodyPr wrap="square">
            <a:spAutoFit/>
          </a:bodyPr>
          <a:lstStyle/>
          <a:p>
            <a:pPr algn="ct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 don’t have to watch others get healed.</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dirty="0"/>
          </a:p>
        </p:txBody>
      </p:sp>
      <p:sp>
        <p:nvSpPr>
          <p:cNvPr id="8" name="TextBox 7">
            <a:extLst>
              <a:ext uri="{FF2B5EF4-FFF2-40B4-BE49-F238E27FC236}">
                <a16:creationId xmlns:a16="http://schemas.microsoft.com/office/drawing/2014/main" id="{C6AC6FC1-5513-706E-1069-00A9024543A1}"/>
              </a:ext>
            </a:extLst>
          </p:cNvPr>
          <p:cNvSpPr txBox="1"/>
          <p:nvPr/>
        </p:nvSpPr>
        <p:spPr>
          <a:xfrm>
            <a:off x="4256316" y="1315936"/>
            <a:ext cx="7935684" cy="1077218"/>
          </a:xfrm>
          <a:prstGeom prst="rect">
            <a:avLst/>
          </a:prstGeom>
          <a:noFill/>
        </p:spPr>
        <p:txBody>
          <a:bodyPr wrap="square">
            <a:spAutoFit/>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 don’t have to stay at a distance anymore.</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dirty="0"/>
          </a:p>
        </p:txBody>
      </p:sp>
      <p:sp>
        <p:nvSpPr>
          <p:cNvPr id="10" name="TextBox 9">
            <a:extLst>
              <a:ext uri="{FF2B5EF4-FFF2-40B4-BE49-F238E27FC236}">
                <a16:creationId xmlns:a16="http://schemas.microsoft.com/office/drawing/2014/main" id="{6C134B48-B804-9087-CB4D-FA4B06FBB1B4}"/>
              </a:ext>
            </a:extLst>
          </p:cNvPr>
          <p:cNvSpPr txBox="1"/>
          <p:nvPr/>
        </p:nvSpPr>
        <p:spPr>
          <a:xfrm>
            <a:off x="4712677" y="2954266"/>
            <a:ext cx="6094324" cy="2070439"/>
          </a:xfrm>
          <a:prstGeom prst="rect">
            <a:avLst/>
          </a:prstGeom>
          <a:noFill/>
        </p:spPr>
        <p:txBody>
          <a:bodyPr wrap="square">
            <a:spAutoFit/>
          </a:bodyPr>
          <a:lstStyle/>
          <a:p>
            <a:pPr marL="0" marR="0" algn="ctr">
              <a:lnSpc>
                <a:spcPct val="115000"/>
              </a:lnSpc>
              <a:spcAft>
                <a:spcPts val="800"/>
              </a:spcAft>
              <a:buNone/>
            </a:pP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Not because you are worthy</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but because </a:t>
            </a:r>
            <a:r>
              <a:rPr lang="en-US" sz="3600" b="1" kern="0" dirty="0">
                <a:effectLst/>
                <a:latin typeface="Times New Roman" panose="02020603050405020304" pitchFamily="18" charset="0"/>
                <a:ea typeface="Times New Roman" panose="02020603050405020304" pitchFamily="18" charset="0"/>
                <a:cs typeface="Times New Roman" panose="02020603050405020304" pitchFamily="18" charset="0"/>
              </a:rPr>
              <a:t>He is willing.</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7B74107-42FA-315F-0CEF-850CF525A207}"/>
              </a:ext>
            </a:extLst>
          </p:cNvPr>
          <p:cNvSpPr txBox="1"/>
          <p:nvPr/>
        </p:nvSpPr>
        <p:spPr>
          <a:xfrm>
            <a:off x="361740" y="1456548"/>
            <a:ext cx="3158951" cy="1657057"/>
          </a:xfrm>
          <a:prstGeom prst="rect">
            <a:avLst/>
          </a:prstGeom>
          <a:noFill/>
        </p:spPr>
        <p:txBody>
          <a:bodyPr wrap="square">
            <a:spAutoFit/>
          </a:bodyPr>
          <a:lstStyle/>
          <a:p>
            <a:pPr marR="0" algn="ctr">
              <a:lnSpc>
                <a:spcPct val="115000"/>
              </a:lnSpc>
              <a:spcAft>
                <a:spcPts val="800"/>
              </a:spcAft>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This week If you reach for Him</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endParaRPr lang="en-US" sz="2800" dirty="0"/>
          </a:p>
        </p:txBody>
      </p:sp>
      <p:sp>
        <p:nvSpPr>
          <p:cNvPr id="14" name="TextBox 13">
            <a:extLst>
              <a:ext uri="{FF2B5EF4-FFF2-40B4-BE49-F238E27FC236}">
                <a16:creationId xmlns:a16="http://schemas.microsoft.com/office/drawing/2014/main" id="{36000E42-C8EE-6BC4-DE97-D4200768CC72}"/>
              </a:ext>
            </a:extLst>
          </p:cNvPr>
          <p:cNvSpPr txBox="1"/>
          <p:nvPr/>
        </p:nvSpPr>
        <p:spPr>
          <a:xfrm>
            <a:off x="-1015511" y="4711286"/>
            <a:ext cx="6094324" cy="62683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Life will return</a:t>
            </a:r>
            <a:endParaRPr lang="en-US" sz="3200" b="1" dirty="0"/>
          </a:p>
        </p:txBody>
      </p:sp>
      <p:sp>
        <p:nvSpPr>
          <p:cNvPr id="16" name="TextBox 15">
            <a:extLst>
              <a:ext uri="{FF2B5EF4-FFF2-40B4-BE49-F238E27FC236}">
                <a16:creationId xmlns:a16="http://schemas.microsoft.com/office/drawing/2014/main" id="{4802B532-D1AC-5A49-0ECF-7957A4F6B49D}"/>
              </a:ext>
            </a:extLst>
          </p:cNvPr>
          <p:cNvSpPr txBox="1"/>
          <p:nvPr/>
        </p:nvSpPr>
        <p:spPr>
          <a:xfrm>
            <a:off x="-917328" y="2471774"/>
            <a:ext cx="6094324" cy="626838"/>
          </a:xfrm>
          <a:prstGeom prst="rect">
            <a:avLst/>
          </a:prstGeom>
          <a:noFill/>
        </p:spPr>
        <p:txBody>
          <a:bodyPr wrap="square">
            <a:spAutoFit/>
          </a:bodyPr>
          <a:lstStyle/>
          <a:p>
            <a:pPr algn="ctr">
              <a:lnSpc>
                <a:spcPct val="115000"/>
              </a:lnSpc>
              <a:spcAft>
                <a:spcPts val="800"/>
              </a:spcAft>
              <a:buSzPts val="1000"/>
              <a:tabLst>
                <a:tab pos="457200" algn="l"/>
              </a:tabLst>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Shame will break</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9EAADB2A-53D7-C782-AF5E-D0244052054E}"/>
              </a:ext>
            </a:extLst>
          </p:cNvPr>
          <p:cNvSpPr txBox="1"/>
          <p:nvPr/>
        </p:nvSpPr>
        <p:spPr>
          <a:xfrm>
            <a:off x="-1382277" y="3126672"/>
            <a:ext cx="6646984" cy="62683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Chains will fall</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2EC92A2D-85B4-D517-7F3F-FE7305356193}"/>
              </a:ext>
            </a:extLst>
          </p:cNvPr>
          <p:cNvSpPr txBox="1"/>
          <p:nvPr/>
        </p:nvSpPr>
        <p:spPr>
          <a:xfrm>
            <a:off x="-1263997" y="3899660"/>
            <a:ext cx="6787662" cy="62683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Healing will flow</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529605C5-35D3-CDC1-95D6-E8D61FDF416F}"/>
              </a:ext>
            </a:extLst>
          </p:cNvPr>
          <p:cNvSpPr txBox="1"/>
          <p:nvPr/>
        </p:nvSpPr>
        <p:spPr>
          <a:xfrm>
            <a:off x="0" y="5793273"/>
            <a:ext cx="12192000" cy="626838"/>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One touch of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religion brings pressure</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One touch of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Jesus brings life.</a:t>
            </a:r>
            <a:endParaRPr lang="en-US" sz="32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5798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3250"/>
                                        <p:tgtEl>
                                          <p:spTgt spid="12"/>
                                        </p:tgtEl>
                                      </p:cBhvr>
                                    </p:animEffect>
                                    <p:anim calcmode="lin" valueType="num">
                                      <p:cBhvr>
                                        <p:cTn id="40" dur="3250" fill="hold"/>
                                        <p:tgtEl>
                                          <p:spTgt spid="12"/>
                                        </p:tgtEl>
                                        <p:attrNameLst>
                                          <p:attrName>ppt_x</p:attrName>
                                        </p:attrNameLst>
                                      </p:cBhvr>
                                      <p:tavLst>
                                        <p:tav tm="0">
                                          <p:val>
                                            <p:strVal val="#ppt_x"/>
                                          </p:val>
                                        </p:tav>
                                        <p:tav tm="100000">
                                          <p:val>
                                            <p:strVal val="#ppt_x"/>
                                          </p:val>
                                        </p:tav>
                                      </p:tavLst>
                                    </p:anim>
                                    <p:anim calcmode="lin" valueType="num">
                                      <p:cBhvr>
                                        <p:cTn id="41" dur="325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down)">
                                      <p:cBhvr>
                                        <p:cTn id="46" dur="580">
                                          <p:stCondLst>
                                            <p:cond delay="0"/>
                                          </p:stCondLst>
                                        </p:cTn>
                                        <p:tgtEl>
                                          <p:spTgt spid="16"/>
                                        </p:tgtEl>
                                      </p:cBhvr>
                                    </p:animEffect>
                                    <p:anim calcmode="lin" valueType="num">
                                      <p:cBhvr>
                                        <p:cTn id="47"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2" dur="26">
                                          <p:stCondLst>
                                            <p:cond delay="650"/>
                                          </p:stCondLst>
                                        </p:cTn>
                                        <p:tgtEl>
                                          <p:spTgt spid="16"/>
                                        </p:tgtEl>
                                      </p:cBhvr>
                                      <p:to x="100000" y="60000"/>
                                    </p:animScale>
                                    <p:animScale>
                                      <p:cBhvr>
                                        <p:cTn id="53" dur="166" decel="50000">
                                          <p:stCondLst>
                                            <p:cond delay="676"/>
                                          </p:stCondLst>
                                        </p:cTn>
                                        <p:tgtEl>
                                          <p:spTgt spid="16"/>
                                        </p:tgtEl>
                                      </p:cBhvr>
                                      <p:to x="100000" y="100000"/>
                                    </p:animScale>
                                    <p:animScale>
                                      <p:cBhvr>
                                        <p:cTn id="54" dur="26">
                                          <p:stCondLst>
                                            <p:cond delay="1312"/>
                                          </p:stCondLst>
                                        </p:cTn>
                                        <p:tgtEl>
                                          <p:spTgt spid="16"/>
                                        </p:tgtEl>
                                      </p:cBhvr>
                                      <p:to x="100000" y="80000"/>
                                    </p:animScale>
                                    <p:animScale>
                                      <p:cBhvr>
                                        <p:cTn id="55" dur="166" decel="50000">
                                          <p:stCondLst>
                                            <p:cond delay="1338"/>
                                          </p:stCondLst>
                                        </p:cTn>
                                        <p:tgtEl>
                                          <p:spTgt spid="16"/>
                                        </p:tgtEl>
                                      </p:cBhvr>
                                      <p:to x="100000" y="100000"/>
                                    </p:animScale>
                                    <p:animScale>
                                      <p:cBhvr>
                                        <p:cTn id="56" dur="26">
                                          <p:stCondLst>
                                            <p:cond delay="1642"/>
                                          </p:stCondLst>
                                        </p:cTn>
                                        <p:tgtEl>
                                          <p:spTgt spid="16"/>
                                        </p:tgtEl>
                                      </p:cBhvr>
                                      <p:to x="100000" y="90000"/>
                                    </p:animScale>
                                    <p:animScale>
                                      <p:cBhvr>
                                        <p:cTn id="57" dur="166" decel="50000">
                                          <p:stCondLst>
                                            <p:cond delay="1668"/>
                                          </p:stCondLst>
                                        </p:cTn>
                                        <p:tgtEl>
                                          <p:spTgt spid="16"/>
                                        </p:tgtEl>
                                      </p:cBhvr>
                                      <p:to x="100000" y="100000"/>
                                    </p:animScale>
                                    <p:animScale>
                                      <p:cBhvr>
                                        <p:cTn id="58" dur="26">
                                          <p:stCondLst>
                                            <p:cond delay="1808"/>
                                          </p:stCondLst>
                                        </p:cTn>
                                        <p:tgtEl>
                                          <p:spTgt spid="16"/>
                                        </p:tgtEl>
                                      </p:cBhvr>
                                      <p:to x="100000" y="95000"/>
                                    </p:animScale>
                                    <p:animScale>
                                      <p:cBhvr>
                                        <p:cTn id="59" dur="166" decel="50000">
                                          <p:stCondLst>
                                            <p:cond delay="1834"/>
                                          </p:stCondLst>
                                        </p:cTn>
                                        <p:tgtEl>
                                          <p:spTgt spid="16"/>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26" presetClass="entr" presetSubtype="0" fill="hold" grpId="0" nodeType="click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wipe(down)">
                                      <p:cBhvr>
                                        <p:cTn id="64" dur="580">
                                          <p:stCondLst>
                                            <p:cond delay="0"/>
                                          </p:stCondLst>
                                        </p:cTn>
                                        <p:tgtEl>
                                          <p:spTgt spid="18"/>
                                        </p:tgtEl>
                                      </p:cBhvr>
                                    </p:animEffect>
                                    <p:anim calcmode="lin" valueType="num">
                                      <p:cBhvr>
                                        <p:cTn id="65"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70" dur="26">
                                          <p:stCondLst>
                                            <p:cond delay="650"/>
                                          </p:stCondLst>
                                        </p:cTn>
                                        <p:tgtEl>
                                          <p:spTgt spid="18"/>
                                        </p:tgtEl>
                                      </p:cBhvr>
                                      <p:to x="100000" y="60000"/>
                                    </p:animScale>
                                    <p:animScale>
                                      <p:cBhvr>
                                        <p:cTn id="71" dur="166" decel="50000">
                                          <p:stCondLst>
                                            <p:cond delay="676"/>
                                          </p:stCondLst>
                                        </p:cTn>
                                        <p:tgtEl>
                                          <p:spTgt spid="18"/>
                                        </p:tgtEl>
                                      </p:cBhvr>
                                      <p:to x="100000" y="100000"/>
                                    </p:animScale>
                                    <p:animScale>
                                      <p:cBhvr>
                                        <p:cTn id="72" dur="26">
                                          <p:stCondLst>
                                            <p:cond delay="1312"/>
                                          </p:stCondLst>
                                        </p:cTn>
                                        <p:tgtEl>
                                          <p:spTgt spid="18"/>
                                        </p:tgtEl>
                                      </p:cBhvr>
                                      <p:to x="100000" y="80000"/>
                                    </p:animScale>
                                    <p:animScale>
                                      <p:cBhvr>
                                        <p:cTn id="73" dur="166" decel="50000">
                                          <p:stCondLst>
                                            <p:cond delay="1338"/>
                                          </p:stCondLst>
                                        </p:cTn>
                                        <p:tgtEl>
                                          <p:spTgt spid="18"/>
                                        </p:tgtEl>
                                      </p:cBhvr>
                                      <p:to x="100000" y="100000"/>
                                    </p:animScale>
                                    <p:animScale>
                                      <p:cBhvr>
                                        <p:cTn id="74" dur="26">
                                          <p:stCondLst>
                                            <p:cond delay="1642"/>
                                          </p:stCondLst>
                                        </p:cTn>
                                        <p:tgtEl>
                                          <p:spTgt spid="18"/>
                                        </p:tgtEl>
                                      </p:cBhvr>
                                      <p:to x="100000" y="90000"/>
                                    </p:animScale>
                                    <p:animScale>
                                      <p:cBhvr>
                                        <p:cTn id="75" dur="166" decel="50000">
                                          <p:stCondLst>
                                            <p:cond delay="1668"/>
                                          </p:stCondLst>
                                        </p:cTn>
                                        <p:tgtEl>
                                          <p:spTgt spid="18"/>
                                        </p:tgtEl>
                                      </p:cBhvr>
                                      <p:to x="100000" y="100000"/>
                                    </p:animScale>
                                    <p:animScale>
                                      <p:cBhvr>
                                        <p:cTn id="76" dur="26">
                                          <p:stCondLst>
                                            <p:cond delay="1808"/>
                                          </p:stCondLst>
                                        </p:cTn>
                                        <p:tgtEl>
                                          <p:spTgt spid="18"/>
                                        </p:tgtEl>
                                      </p:cBhvr>
                                      <p:to x="100000" y="95000"/>
                                    </p:animScale>
                                    <p:animScale>
                                      <p:cBhvr>
                                        <p:cTn id="77" dur="166" decel="50000">
                                          <p:stCondLst>
                                            <p:cond delay="1834"/>
                                          </p:stCondLst>
                                        </p:cTn>
                                        <p:tgtEl>
                                          <p:spTgt spid="18"/>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nodeType="clickEffect">
                                  <p:stCondLst>
                                    <p:cond delay="0"/>
                                  </p:stCondLst>
                                  <p:childTnLst>
                                    <p:set>
                                      <p:cBhvr>
                                        <p:cTn id="81" dur="1" fill="hold">
                                          <p:stCondLst>
                                            <p:cond delay="0"/>
                                          </p:stCondLst>
                                        </p:cTn>
                                        <p:tgtEl>
                                          <p:spTgt spid="20">
                                            <p:txEl>
                                              <p:pRg st="0" end="0"/>
                                            </p:txEl>
                                          </p:spTgt>
                                        </p:tgtEl>
                                        <p:attrNameLst>
                                          <p:attrName>style.visibility</p:attrName>
                                        </p:attrNameLst>
                                      </p:cBhvr>
                                      <p:to>
                                        <p:strVal val="visible"/>
                                      </p:to>
                                    </p:set>
                                    <p:animEffect transition="in" filter="wipe(down)">
                                      <p:cBhvr>
                                        <p:cTn id="82" dur="580">
                                          <p:stCondLst>
                                            <p:cond delay="0"/>
                                          </p:stCondLst>
                                        </p:cTn>
                                        <p:tgtEl>
                                          <p:spTgt spid="20">
                                            <p:txEl>
                                              <p:pRg st="0" end="0"/>
                                            </p:txEl>
                                          </p:spTgt>
                                        </p:tgtEl>
                                      </p:cBhvr>
                                    </p:animEffect>
                                    <p:anim calcmode="lin" valueType="num">
                                      <p:cBhvr>
                                        <p:cTn id="83" dur="1822" tmFilter="0,0; 0.14,0.36; 0.43,0.73; 0.71,0.91; 1.0,1.0">
                                          <p:stCondLst>
                                            <p:cond delay="0"/>
                                          </p:stCondLst>
                                        </p:cTn>
                                        <p:tgtEl>
                                          <p:spTgt spid="20">
                                            <p:txEl>
                                              <p:pRg st="0" end="0"/>
                                            </p:txEl>
                                          </p:spTgt>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20">
                                            <p:txEl>
                                              <p:pRg st="0" end="0"/>
                                            </p:txEl>
                                          </p:spTgt>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20">
                                            <p:txEl>
                                              <p:pRg st="0" end="0"/>
                                            </p:txEl>
                                          </p:spTgt>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20">
                                            <p:txEl>
                                              <p:pRg st="0" end="0"/>
                                            </p:txEl>
                                          </p:spTgt>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20">
                                            <p:txEl>
                                              <p:pRg st="0" end="0"/>
                                            </p:txEl>
                                          </p:spTgt>
                                        </p:tgtEl>
                                        <p:attrNameLst>
                                          <p:attrName>ppt_y</p:attrName>
                                        </p:attrNameLst>
                                      </p:cBhvr>
                                      <p:tavLst>
                                        <p:tav tm="0" fmla="#ppt_y-sin(pi*$)/81">
                                          <p:val>
                                            <p:fltVal val="0"/>
                                          </p:val>
                                        </p:tav>
                                        <p:tav tm="100000">
                                          <p:val>
                                            <p:fltVal val="1"/>
                                          </p:val>
                                        </p:tav>
                                      </p:tavLst>
                                    </p:anim>
                                    <p:animScale>
                                      <p:cBhvr>
                                        <p:cTn id="88" dur="26">
                                          <p:stCondLst>
                                            <p:cond delay="650"/>
                                          </p:stCondLst>
                                        </p:cTn>
                                        <p:tgtEl>
                                          <p:spTgt spid="20">
                                            <p:txEl>
                                              <p:pRg st="0" end="0"/>
                                            </p:txEl>
                                          </p:spTgt>
                                        </p:tgtEl>
                                      </p:cBhvr>
                                      <p:to x="100000" y="60000"/>
                                    </p:animScale>
                                    <p:animScale>
                                      <p:cBhvr>
                                        <p:cTn id="89" dur="166" decel="50000">
                                          <p:stCondLst>
                                            <p:cond delay="676"/>
                                          </p:stCondLst>
                                        </p:cTn>
                                        <p:tgtEl>
                                          <p:spTgt spid="20">
                                            <p:txEl>
                                              <p:pRg st="0" end="0"/>
                                            </p:txEl>
                                          </p:spTgt>
                                        </p:tgtEl>
                                      </p:cBhvr>
                                      <p:to x="100000" y="100000"/>
                                    </p:animScale>
                                    <p:animScale>
                                      <p:cBhvr>
                                        <p:cTn id="90" dur="26">
                                          <p:stCondLst>
                                            <p:cond delay="1312"/>
                                          </p:stCondLst>
                                        </p:cTn>
                                        <p:tgtEl>
                                          <p:spTgt spid="20">
                                            <p:txEl>
                                              <p:pRg st="0" end="0"/>
                                            </p:txEl>
                                          </p:spTgt>
                                        </p:tgtEl>
                                      </p:cBhvr>
                                      <p:to x="100000" y="80000"/>
                                    </p:animScale>
                                    <p:animScale>
                                      <p:cBhvr>
                                        <p:cTn id="91" dur="166" decel="50000">
                                          <p:stCondLst>
                                            <p:cond delay="1338"/>
                                          </p:stCondLst>
                                        </p:cTn>
                                        <p:tgtEl>
                                          <p:spTgt spid="20">
                                            <p:txEl>
                                              <p:pRg st="0" end="0"/>
                                            </p:txEl>
                                          </p:spTgt>
                                        </p:tgtEl>
                                      </p:cBhvr>
                                      <p:to x="100000" y="100000"/>
                                    </p:animScale>
                                    <p:animScale>
                                      <p:cBhvr>
                                        <p:cTn id="92" dur="26">
                                          <p:stCondLst>
                                            <p:cond delay="1642"/>
                                          </p:stCondLst>
                                        </p:cTn>
                                        <p:tgtEl>
                                          <p:spTgt spid="20">
                                            <p:txEl>
                                              <p:pRg st="0" end="0"/>
                                            </p:txEl>
                                          </p:spTgt>
                                        </p:tgtEl>
                                      </p:cBhvr>
                                      <p:to x="100000" y="90000"/>
                                    </p:animScale>
                                    <p:animScale>
                                      <p:cBhvr>
                                        <p:cTn id="93" dur="166" decel="50000">
                                          <p:stCondLst>
                                            <p:cond delay="1668"/>
                                          </p:stCondLst>
                                        </p:cTn>
                                        <p:tgtEl>
                                          <p:spTgt spid="20">
                                            <p:txEl>
                                              <p:pRg st="0" end="0"/>
                                            </p:txEl>
                                          </p:spTgt>
                                        </p:tgtEl>
                                      </p:cBhvr>
                                      <p:to x="100000" y="100000"/>
                                    </p:animScale>
                                    <p:animScale>
                                      <p:cBhvr>
                                        <p:cTn id="94" dur="26">
                                          <p:stCondLst>
                                            <p:cond delay="1808"/>
                                          </p:stCondLst>
                                        </p:cTn>
                                        <p:tgtEl>
                                          <p:spTgt spid="20">
                                            <p:txEl>
                                              <p:pRg st="0" end="0"/>
                                            </p:txEl>
                                          </p:spTgt>
                                        </p:tgtEl>
                                      </p:cBhvr>
                                      <p:to x="100000" y="95000"/>
                                    </p:animScale>
                                    <p:animScale>
                                      <p:cBhvr>
                                        <p:cTn id="95" dur="166" decel="50000">
                                          <p:stCondLst>
                                            <p:cond delay="1834"/>
                                          </p:stCondLst>
                                        </p:cTn>
                                        <p:tgtEl>
                                          <p:spTgt spid="20">
                                            <p:txEl>
                                              <p:pRg st="0" end="0"/>
                                            </p:txEl>
                                          </p:spTgt>
                                        </p:tgtEl>
                                      </p:cBhvr>
                                      <p:to x="100000" y="100000"/>
                                    </p:animScale>
                                  </p:childTnLst>
                                </p:cTn>
                              </p:par>
                            </p:childTnLst>
                          </p:cTn>
                        </p:par>
                      </p:childTnLst>
                    </p:cTn>
                  </p:par>
                  <p:par>
                    <p:cTn id="96" fill="hold">
                      <p:stCondLst>
                        <p:cond delay="indefinite"/>
                      </p:stCondLst>
                      <p:childTnLst>
                        <p:par>
                          <p:cTn id="97" fill="hold">
                            <p:stCondLst>
                              <p:cond delay="0"/>
                            </p:stCondLst>
                            <p:childTnLst>
                              <p:par>
                                <p:cTn id="98" presetID="26" presetClass="entr" presetSubtype="0" fill="hold" grpId="0" nodeType="clickEffect">
                                  <p:stCondLst>
                                    <p:cond delay="0"/>
                                  </p:stCondLst>
                                  <p:childTnLst>
                                    <p:set>
                                      <p:cBhvr>
                                        <p:cTn id="99" dur="1" fill="hold">
                                          <p:stCondLst>
                                            <p:cond delay="0"/>
                                          </p:stCondLst>
                                        </p:cTn>
                                        <p:tgtEl>
                                          <p:spTgt spid="14"/>
                                        </p:tgtEl>
                                        <p:attrNameLst>
                                          <p:attrName>style.visibility</p:attrName>
                                        </p:attrNameLst>
                                      </p:cBhvr>
                                      <p:to>
                                        <p:strVal val="visible"/>
                                      </p:to>
                                    </p:set>
                                    <p:animEffect transition="in" filter="wipe(down)">
                                      <p:cBhvr>
                                        <p:cTn id="100" dur="580">
                                          <p:stCondLst>
                                            <p:cond delay="0"/>
                                          </p:stCondLst>
                                        </p:cTn>
                                        <p:tgtEl>
                                          <p:spTgt spid="14"/>
                                        </p:tgtEl>
                                      </p:cBhvr>
                                    </p:animEffect>
                                    <p:anim calcmode="lin" valueType="num">
                                      <p:cBhvr>
                                        <p:cTn id="101"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02"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3"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04"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05"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06" dur="26">
                                          <p:stCondLst>
                                            <p:cond delay="650"/>
                                          </p:stCondLst>
                                        </p:cTn>
                                        <p:tgtEl>
                                          <p:spTgt spid="14"/>
                                        </p:tgtEl>
                                      </p:cBhvr>
                                      <p:to x="100000" y="60000"/>
                                    </p:animScale>
                                    <p:animScale>
                                      <p:cBhvr>
                                        <p:cTn id="107" dur="166" decel="50000">
                                          <p:stCondLst>
                                            <p:cond delay="676"/>
                                          </p:stCondLst>
                                        </p:cTn>
                                        <p:tgtEl>
                                          <p:spTgt spid="14"/>
                                        </p:tgtEl>
                                      </p:cBhvr>
                                      <p:to x="100000" y="100000"/>
                                    </p:animScale>
                                    <p:animScale>
                                      <p:cBhvr>
                                        <p:cTn id="108" dur="26">
                                          <p:stCondLst>
                                            <p:cond delay="1312"/>
                                          </p:stCondLst>
                                        </p:cTn>
                                        <p:tgtEl>
                                          <p:spTgt spid="14"/>
                                        </p:tgtEl>
                                      </p:cBhvr>
                                      <p:to x="100000" y="80000"/>
                                    </p:animScale>
                                    <p:animScale>
                                      <p:cBhvr>
                                        <p:cTn id="109" dur="166" decel="50000">
                                          <p:stCondLst>
                                            <p:cond delay="1338"/>
                                          </p:stCondLst>
                                        </p:cTn>
                                        <p:tgtEl>
                                          <p:spTgt spid="14"/>
                                        </p:tgtEl>
                                      </p:cBhvr>
                                      <p:to x="100000" y="100000"/>
                                    </p:animScale>
                                    <p:animScale>
                                      <p:cBhvr>
                                        <p:cTn id="110" dur="26">
                                          <p:stCondLst>
                                            <p:cond delay="1642"/>
                                          </p:stCondLst>
                                        </p:cTn>
                                        <p:tgtEl>
                                          <p:spTgt spid="14"/>
                                        </p:tgtEl>
                                      </p:cBhvr>
                                      <p:to x="100000" y="90000"/>
                                    </p:animScale>
                                    <p:animScale>
                                      <p:cBhvr>
                                        <p:cTn id="111" dur="166" decel="50000">
                                          <p:stCondLst>
                                            <p:cond delay="1668"/>
                                          </p:stCondLst>
                                        </p:cTn>
                                        <p:tgtEl>
                                          <p:spTgt spid="14"/>
                                        </p:tgtEl>
                                      </p:cBhvr>
                                      <p:to x="100000" y="100000"/>
                                    </p:animScale>
                                    <p:animScale>
                                      <p:cBhvr>
                                        <p:cTn id="112" dur="26">
                                          <p:stCondLst>
                                            <p:cond delay="1808"/>
                                          </p:stCondLst>
                                        </p:cTn>
                                        <p:tgtEl>
                                          <p:spTgt spid="14"/>
                                        </p:tgtEl>
                                      </p:cBhvr>
                                      <p:to x="100000" y="95000"/>
                                    </p:animScale>
                                    <p:animScale>
                                      <p:cBhvr>
                                        <p:cTn id="113" dur="166" decel="50000">
                                          <p:stCondLst>
                                            <p:cond delay="1834"/>
                                          </p:stCondLst>
                                        </p:cTn>
                                        <p:tgtEl>
                                          <p:spTgt spid="14"/>
                                        </p:tgtEl>
                                      </p:cBhvr>
                                      <p:to x="100000" y="100000"/>
                                    </p:animScale>
                                  </p:childTnLst>
                                </p:cTn>
                              </p:par>
                            </p:childTnLst>
                          </p:cTn>
                        </p:par>
                      </p:childTnLst>
                    </p:cTn>
                  </p:par>
                  <p:par>
                    <p:cTn id="114" fill="hold">
                      <p:stCondLst>
                        <p:cond delay="indefinite"/>
                      </p:stCondLst>
                      <p:childTnLst>
                        <p:par>
                          <p:cTn id="115" fill="hold">
                            <p:stCondLst>
                              <p:cond delay="0"/>
                            </p:stCondLst>
                            <p:childTnLst>
                              <p:par>
                                <p:cTn id="116" presetID="31" presetClass="entr" presetSubtype="0" fill="hold" grpId="0" nodeType="clickEffect">
                                  <p:stCondLst>
                                    <p:cond delay="0"/>
                                  </p:stCondLst>
                                  <p:childTnLst>
                                    <p:set>
                                      <p:cBhvr>
                                        <p:cTn id="117" dur="1" fill="hold">
                                          <p:stCondLst>
                                            <p:cond delay="0"/>
                                          </p:stCondLst>
                                        </p:cTn>
                                        <p:tgtEl>
                                          <p:spTgt spid="10"/>
                                        </p:tgtEl>
                                        <p:attrNameLst>
                                          <p:attrName>style.visibility</p:attrName>
                                        </p:attrNameLst>
                                      </p:cBhvr>
                                      <p:to>
                                        <p:strVal val="visible"/>
                                      </p:to>
                                    </p:set>
                                    <p:anim calcmode="lin" valueType="num">
                                      <p:cBhvr>
                                        <p:cTn id="118" dur="3250" fill="hold"/>
                                        <p:tgtEl>
                                          <p:spTgt spid="10"/>
                                        </p:tgtEl>
                                        <p:attrNameLst>
                                          <p:attrName>ppt_w</p:attrName>
                                        </p:attrNameLst>
                                      </p:cBhvr>
                                      <p:tavLst>
                                        <p:tav tm="0">
                                          <p:val>
                                            <p:fltVal val="0"/>
                                          </p:val>
                                        </p:tav>
                                        <p:tav tm="100000">
                                          <p:val>
                                            <p:strVal val="#ppt_w"/>
                                          </p:val>
                                        </p:tav>
                                      </p:tavLst>
                                    </p:anim>
                                    <p:anim calcmode="lin" valueType="num">
                                      <p:cBhvr>
                                        <p:cTn id="119" dur="3250" fill="hold"/>
                                        <p:tgtEl>
                                          <p:spTgt spid="10"/>
                                        </p:tgtEl>
                                        <p:attrNameLst>
                                          <p:attrName>ppt_h</p:attrName>
                                        </p:attrNameLst>
                                      </p:cBhvr>
                                      <p:tavLst>
                                        <p:tav tm="0">
                                          <p:val>
                                            <p:fltVal val="0"/>
                                          </p:val>
                                        </p:tav>
                                        <p:tav tm="100000">
                                          <p:val>
                                            <p:strVal val="#ppt_h"/>
                                          </p:val>
                                        </p:tav>
                                      </p:tavLst>
                                    </p:anim>
                                    <p:anim calcmode="lin" valueType="num">
                                      <p:cBhvr>
                                        <p:cTn id="120" dur="3250" fill="hold"/>
                                        <p:tgtEl>
                                          <p:spTgt spid="10"/>
                                        </p:tgtEl>
                                        <p:attrNameLst>
                                          <p:attrName>style.rotation</p:attrName>
                                        </p:attrNameLst>
                                      </p:cBhvr>
                                      <p:tavLst>
                                        <p:tav tm="0">
                                          <p:val>
                                            <p:fltVal val="90"/>
                                          </p:val>
                                        </p:tav>
                                        <p:tav tm="100000">
                                          <p:val>
                                            <p:fltVal val="0"/>
                                          </p:val>
                                        </p:tav>
                                      </p:tavLst>
                                    </p:anim>
                                    <p:animEffect transition="in" filter="fade">
                                      <p:cBhvr>
                                        <p:cTn id="121" dur="3250"/>
                                        <p:tgtEl>
                                          <p:spTgt spid="10"/>
                                        </p:tgtEl>
                                      </p:cBhvr>
                                    </p:animEffect>
                                  </p:childTnLst>
                                </p:cTn>
                              </p:par>
                            </p:childTnLst>
                          </p:cTn>
                        </p:par>
                      </p:childTnLst>
                    </p:cTn>
                  </p:par>
                  <p:par>
                    <p:cTn id="122" fill="hold">
                      <p:stCondLst>
                        <p:cond delay="indefinite"/>
                      </p:stCondLst>
                      <p:childTnLst>
                        <p:par>
                          <p:cTn id="123" fill="hold">
                            <p:stCondLst>
                              <p:cond delay="0"/>
                            </p:stCondLst>
                            <p:childTnLst>
                              <p:par>
                                <p:cTn id="124" presetID="6" presetClass="entr" presetSubtype="16" fill="hold" grpId="0" nodeType="clickEffect">
                                  <p:stCondLst>
                                    <p:cond delay="0"/>
                                  </p:stCondLst>
                                  <p:childTnLst>
                                    <p:set>
                                      <p:cBhvr>
                                        <p:cTn id="125" dur="1" fill="hold">
                                          <p:stCondLst>
                                            <p:cond delay="0"/>
                                          </p:stCondLst>
                                        </p:cTn>
                                        <p:tgtEl>
                                          <p:spTgt spid="22"/>
                                        </p:tgtEl>
                                        <p:attrNameLst>
                                          <p:attrName>style.visibility</p:attrName>
                                        </p:attrNameLst>
                                      </p:cBhvr>
                                      <p:to>
                                        <p:strVal val="visible"/>
                                      </p:to>
                                    </p:set>
                                    <p:animEffect transition="in" filter="circle(in)">
                                      <p:cBhvr>
                                        <p:cTn id="126"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8" grpId="0"/>
      <p:bldP spid="10" grpId="0"/>
      <p:bldP spid="12" grpId="0"/>
      <p:bldP spid="14" grpId="0"/>
      <p:bldP spid="16" grpId="0"/>
      <p:bldP spid="18"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4268DFE-1CD0-6901-AF06-4B8F70E09722}"/>
            </a:ext>
          </a:extLst>
        </p:cNvPr>
        <p:cNvGrpSpPr/>
        <p:nvPr/>
      </p:nvGrpSpPr>
      <p:grpSpPr>
        <a:xfrm>
          <a:off x="0" y="0"/>
          <a:ext cx="0" cy="0"/>
          <a:chOff x="0" y="0"/>
          <a:chExt cx="0" cy="0"/>
        </a:xfrm>
      </p:grpSpPr>
    </p:spTree>
    <p:extLst>
      <p:ext uri="{BB962C8B-B14F-4D97-AF65-F5344CB8AC3E}">
        <p14:creationId xmlns:p14="http://schemas.microsoft.com/office/powerpoint/2010/main" val="2391382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2F26C7-BD03-983E-3EA8-A77E2589FC8A}"/>
            </a:ext>
          </a:extLst>
        </p:cNvPr>
        <p:cNvGrpSpPr/>
        <p:nvPr/>
      </p:nvGrpSpPr>
      <p:grpSpPr>
        <a:xfrm>
          <a:off x="0" y="0"/>
          <a:ext cx="0" cy="0"/>
          <a:chOff x="0" y="0"/>
          <a:chExt cx="0" cy="0"/>
        </a:xfrm>
      </p:grpSpPr>
    </p:spTree>
    <p:extLst>
      <p:ext uri="{BB962C8B-B14F-4D97-AF65-F5344CB8AC3E}">
        <p14:creationId xmlns:p14="http://schemas.microsoft.com/office/powerpoint/2010/main" val="1340109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7EAF1E7-2D44-860A-83D8-E2DAC46FA70D}"/>
            </a:ext>
          </a:extLst>
        </p:cNvPr>
        <p:cNvGrpSpPr/>
        <p:nvPr/>
      </p:nvGrpSpPr>
      <p:grpSpPr>
        <a:xfrm>
          <a:off x="0" y="0"/>
          <a:ext cx="0" cy="0"/>
          <a:chOff x="0" y="0"/>
          <a:chExt cx="0" cy="0"/>
        </a:xfrm>
      </p:grpSpPr>
    </p:spTree>
    <p:extLst>
      <p:ext uri="{BB962C8B-B14F-4D97-AF65-F5344CB8AC3E}">
        <p14:creationId xmlns:p14="http://schemas.microsoft.com/office/powerpoint/2010/main" val="1461267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583A37F-6A00-063A-6CCF-4F28A443F598}"/>
            </a:ext>
          </a:extLst>
        </p:cNvPr>
        <p:cNvGrpSpPr/>
        <p:nvPr/>
      </p:nvGrpSpPr>
      <p:grpSpPr>
        <a:xfrm>
          <a:off x="0" y="0"/>
          <a:ext cx="0" cy="0"/>
          <a:chOff x="0" y="0"/>
          <a:chExt cx="0" cy="0"/>
        </a:xfrm>
      </p:grpSpPr>
    </p:spTree>
    <p:extLst>
      <p:ext uri="{BB962C8B-B14F-4D97-AF65-F5344CB8AC3E}">
        <p14:creationId xmlns:p14="http://schemas.microsoft.com/office/powerpoint/2010/main" val="4085017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9C25603-9980-34E6-04AB-989FB9643FF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EC52A3-F030-F875-CFA6-6FCCC7C97374}"/>
              </a:ext>
            </a:extLst>
          </p:cNvPr>
          <p:cNvSpPr txBox="1"/>
          <p:nvPr/>
        </p:nvSpPr>
        <p:spPr>
          <a:xfrm>
            <a:off x="919316" y="202885"/>
            <a:ext cx="10176387" cy="2862322"/>
          </a:xfrm>
          <a:prstGeom prst="rect">
            <a:avLst/>
          </a:prstGeom>
          <a:noFill/>
        </p:spPr>
        <p:txBody>
          <a:bodyPr wrap="square">
            <a:spAutoFit/>
          </a:bodyPr>
          <a:lstStyle/>
          <a:p>
            <a:pPr algn="ctr"/>
            <a:r>
              <a:rPr lang="en-US" sz="3600" b="0" i="0" dirty="0">
                <a:effectLst/>
                <a:latin typeface="+mj-lt"/>
              </a:rPr>
              <a:t>Uzzah died because of his error. An error is not a mistake. It is flagrant disobedience to the word of God. The story of Uzzah has challenged human wisdom to understand why God took such a rash action against a seemingly innocent act. </a:t>
            </a:r>
            <a:endParaRPr lang="en-US" sz="3600" dirty="0">
              <a:latin typeface="+mj-lt"/>
            </a:endParaRPr>
          </a:p>
        </p:txBody>
      </p:sp>
      <p:sp>
        <p:nvSpPr>
          <p:cNvPr id="5" name="TextBox 4">
            <a:extLst>
              <a:ext uri="{FF2B5EF4-FFF2-40B4-BE49-F238E27FC236}">
                <a16:creationId xmlns:a16="http://schemas.microsoft.com/office/drawing/2014/main" id="{EBEBEA84-29BC-2349-64B8-5CBC232685FA}"/>
              </a:ext>
            </a:extLst>
          </p:cNvPr>
          <p:cNvSpPr txBox="1"/>
          <p:nvPr/>
        </p:nvSpPr>
        <p:spPr>
          <a:xfrm>
            <a:off x="412955" y="3272050"/>
            <a:ext cx="11189110" cy="3046988"/>
          </a:xfrm>
          <a:prstGeom prst="rect">
            <a:avLst/>
          </a:prstGeom>
          <a:noFill/>
        </p:spPr>
        <p:txBody>
          <a:bodyPr wrap="square">
            <a:spAutoFit/>
          </a:bodyPr>
          <a:lstStyle/>
          <a:p>
            <a:pPr algn="ctr"/>
            <a:r>
              <a:rPr lang="en-US" sz="3200" b="0" i="0" dirty="0">
                <a:effectLst/>
                <a:latin typeface="Georgia" panose="02040502050405020303" pitchFamily="18" charset="0"/>
              </a:rPr>
              <a:t>There is no margin for human wisdom to change the word of God. The fact remains the ark was being transported in a manner forbidden by God. It was to be carried on the shoulders of the priests and was not. David became angry because of what happened and then he became afraid. He knew why God killed Uzzah.</a:t>
            </a:r>
            <a:endParaRPr lang="en-US" sz="3200" dirty="0"/>
          </a:p>
        </p:txBody>
      </p:sp>
    </p:spTree>
    <p:extLst>
      <p:ext uri="{BB962C8B-B14F-4D97-AF65-F5344CB8AC3E}">
        <p14:creationId xmlns:p14="http://schemas.microsoft.com/office/powerpoint/2010/main" val="13155172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CA15CC-0DEA-984B-23E7-D1E6711320D0}"/>
              </a:ext>
            </a:extLst>
          </p:cNvPr>
          <p:cNvSpPr txBox="1"/>
          <p:nvPr/>
        </p:nvSpPr>
        <p:spPr>
          <a:xfrm>
            <a:off x="2939845" y="3844918"/>
            <a:ext cx="6096000" cy="923330"/>
          </a:xfrm>
          <a:prstGeom prst="rect">
            <a:avLst/>
          </a:prstGeom>
          <a:noFill/>
        </p:spPr>
        <p:txBody>
          <a:bodyPr wrap="square">
            <a:spAutoFit/>
          </a:bodyPr>
          <a:lstStyle/>
          <a:p>
            <a:r>
              <a:rPr lang="en-US" b="1" i="0" dirty="0">
                <a:solidFill>
                  <a:srgbClr val="0A0A0A"/>
                </a:solidFill>
                <a:effectLst/>
                <a:latin typeface="Google Sans"/>
              </a:rPr>
              <a:t>The Animals:</a:t>
            </a:r>
            <a:r>
              <a:rPr lang="en-US" b="0" i="0" dirty="0">
                <a:solidFill>
                  <a:srgbClr val="0A0A0A"/>
                </a:solidFill>
                <a:effectLst/>
                <a:latin typeface="Google Sans"/>
              </a:rPr>
              <a:t> David offered an </a:t>
            </a:r>
            <a:r>
              <a:rPr lang="en-US" b="1" i="0" dirty="0">
                <a:solidFill>
                  <a:srgbClr val="0A0A0A"/>
                </a:solidFill>
                <a:effectLst/>
                <a:latin typeface="Google Sans"/>
              </a:rPr>
              <a:t>ox</a:t>
            </a:r>
            <a:r>
              <a:rPr lang="en-US" b="0" i="0" dirty="0">
                <a:solidFill>
                  <a:srgbClr val="0A0A0A"/>
                </a:solidFill>
                <a:effectLst/>
                <a:latin typeface="Google Sans"/>
              </a:rPr>
              <a:t> (symbolizing strength and cost) and a </a:t>
            </a:r>
            <a:r>
              <a:rPr lang="en-US" b="1" i="0" dirty="0">
                <a:solidFill>
                  <a:srgbClr val="0A0A0A"/>
                </a:solidFill>
                <a:effectLst/>
                <a:latin typeface="Google Sans"/>
              </a:rPr>
              <a:t>fattened calf</a:t>
            </a:r>
            <a:r>
              <a:rPr lang="en-US" b="0" i="0" dirty="0">
                <a:solidFill>
                  <a:srgbClr val="0A0A0A"/>
                </a:solidFill>
                <a:effectLst/>
                <a:latin typeface="Google Sans"/>
              </a:rPr>
              <a:t> (symbolizing joy and celebration), showing a balance of solemn reverence and jubilant worship</a:t>
            </a:r>
            <a:endParaRPr lang="en-US" dirty="0"/>
          </a:p>
        </p:txBody>
      </p:sp>
      <p:sp>
        <p:nvSpPr>
          <p:cNvPr id="5" name="TextBox 4">
            <a:extLst>
              <a:ext uri="{FF2B5EF4-FFF2-40B4-BE49-F238E27FC236}">
                <a16:creationId xmlns:a16="http://schemas.microsoft.com/office/drawing/2014/main" id="{B3E23A58-E643-1071-D576-B1FAF2409C02}"/>
              </a:ext>
            </a:extLst>
          </p:cNvPr>
          <p:cNvSpPr txBox="1"/>
          <p:nvPr/>
        </p:nvSpPr>
        <p:spPr>
          <a:xfrm>
            <a:off x="2939845" y="4768248"/>
            <a:ext cx="6096000" cy="1200329"/>
          </a:xfrm>
          <a:prstGeom prst="rect">
            <a:avLst/>
          </a:prstGeom>
          <a:noFill/>
        </p:spPr>
        <p:txBody>
          <a:bodyPr wrap="square">
            <a:spAutoFit/>
          </a:bodyPr>
          <a:lstStyle/>
          <a:p>
            <a:pPr algn="l">
              <a:buNone/>
            </a:pPr>
            <a:r>
              <a:rPr lang="en-US" dirty="0"/>
              <a:t>n </a:t>
            </a:r>
            <a:endParaRPr lang="en-US" b="0" i="0" dirty="0">
              <a:solidFill>
                <a:srgbClr val="0A0A0A"/>
              </a:solidFill>
              <a:effectLst/>
              <a:latin typeface="Google Sans"/>
            </a:endParaRPr>
          </a:p>
          <a:p>
            <a:pPr algn="l">
              <a:buNone/>
            </a:pPr>
            <a:r>
              <a:rPr lang="en-US" b="0" i="0" dirty="0">
                <a:solidFill>
                  <a:srgbClr val="0A0A0A"/>
                </a:solidFill>
                <a:effectLst/>
                <a:latin typeface="Google Sans"/>
              </a:rPr>
              <a:t>2 Samuel 6:13</a:t>
            </a:r>
          </a:p>
          <a:p>
            <a:pPr>
              <a:buNone/>
            </a:pPr>
            <a:r>
              <a:rPr lang="en-US" b="0" i="0" dirty="0">
                <a:solidFill>
                  <a:srgbClr val="0A0A0A"/>
                </a:solidFill>
                <a:effectLst/>
                <a:latin typeface="Google Sans"/>
              </a:rPr>
              <a:t>, the text records that </a:t>
            </a:r>
            <a:r>
              <a:rPr lang="en-US" dirty="0"/>
              <a:t>after the bearers of the Ark had taken </a:t>
            </a:r>
            <a:r>
              <a:rPr lang="en-US" b="1" dirty="0">
                <a:effectLst/>
              </a:rPr>
              <a:t>six steps</a:t>
            </a:r>
            <a:r>
              <a:rPr lang="en-US" dirty="0"/>
              <a:t>, David sacrificed an ox and a fattened calf</a:t>
            </a:r>
          </a:p>
        </p:txBody>
      </p:sp>
      <p:sp>
        <p:nvSpPr>
          <p:cNvPr id="7" name="TextBox 6">
            <a:extLst>
              <a:ext uri="{FF2B5EF4-FFF2-40B4-BE49-F238E27FC236}">
                <a16:creationId xmlns:a16="http://schemas.microsoft.com/office/drawing/2014/main" id="{FADB1852-BF2D-6A13-4987-FD7A3785001D}"/>
              </a:ext>
            </a:extLst>
          </p:cNvPr>
          <p:cNvSpPr txBox="1"/>
          <p:nvPr/>
        </p:nvSpPr>
        <p:spPr>
          <a:xfrm>
            <a:off x="3048000" y="1162452"/>
            <a:ext cx="6096000" cy="1480534"/>
          </a:xfrm>
          <a:prstGeom prst="rect">
            <a:avLst/>
          </a:prstGeom>
          <a:noFill/>
        </p:spPr>
        <p:txBody>
          <a:bodyPr wrap="square">
            <a:spAutoFit/>
          </a:bodyPr>
          <a:lstStyle/>
          <a:p>
            <a:pPr algn="l">
              <a:lnSpc>
                <a:spcPts val="1800"/>
              </a:lnSpc>
              <a:spcAft>
                <a:spcPts val="900"/>
              </a:spcAft>
              <a:buFont typeface="Arial" panose="020B0604020202020204" pitchFamily="34" charset="0"/>
              <a:buChar char="•"/>
            </a:pPr>
            <a:r>
              <a:rPr lang="en-US" b="1" i="0" dirty="0">
                <a:solidFill>
                  <a:srgbClr val="0A0A0A"/>
                </a:solidFill>
                <a:effectLst/>
                <a:latin typeface="Google Sans"/>
              </a:rPr>
              <a:t>A "Mistake" vs. an "Error":</a:t>
            </a:r>
            <a:r>
              <a:rPr lang="en-US" b="0" i="0" dirty="0">
                <a:solidFill>
                  <a:srgbClr val="0A0A0A"/>
                </a:solidFill>
                <a:effectLst/>
                <a:latin typeface="Google Sans"/>
              </a:rPr>
              <a:t> The Bible describes Uzzah’s specific action as an "irreverent act" or "error". While the entire method of transport (using a cart instead of poles) was a communal mistake led by King David, the immediate judgment fell on the individual who broke the specific prohibition against physical contact.</a:t>
            </a:r>
          </a:p>
        </p:txBody>
      </p:sp>
    </p:spTree>
    <p:extLst>
      <p:ext uri="{BB962C8B-B14F-4D97-AF65-F5344CB8AC3E}">
        <p14:creationId xmlns:p14="http://schemas.microsoft.com/office/powerpoint/2010/main" val="1612122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BD10C0A-A101-0EBE-46D6-DA6E43E20A64}"/>
              </a:ext>
            </a:extLst>
          </p:cNvPr>
          <p:cNvSpPr>
            <a:spLocks noChangeArrowheads="1"/>
          </p:cNvSpPr>
          <p:nvPr/>
        </p:nvSpPr>
        <p:spPr bwMode="auto">
          <a:xfrm>
            <a:off x="668593" y="1788724"/>
            <a:ext cx="11208775" cy="35702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A0A0A"/>
                </a:solidFill>
                <a:effectLst/>
                <a:latin typeface="Google Sans"/>
              </a:rPr>
              <a:t>Family and Lineage:</a:t>
            </a:r>
            <a:r>
              <a:rPr kumimoji="0" lang="en-US" altLang="en-US" sz="2000" b="0" i="0" u="none" strike="noStrike" cap="none" normalizeH="0" baseline="0" dirty="0">
                <a:ln>
                  <a:noFill/>
                </a:ln>
                <a:solidFill>
                  <a:srgbClr val="0A0A0A"/>
                </a:solidFill>
                <a:effectLst/>
                <a:latin typeface="Google Sans"/>
              </a:rPr>
              <a:t> Uzzah was the son of </a:t>
            </a:r>
            <a:r>
              <a:rPr kumimoji="0" lang="en-US" altLang="en-US" sz="2000" b="1" i="0" u="none" strike="noStrike" cap="none" normalizeH="0" baseline="0" dirty="0">
                <a:ln>
                  <a:noFill/>
                </a:ln>
                <a:solidFill>
                  <a:srgbClr val="0A0A0A"/>
                </a:solidFill>
                <a:effectLst/>
                <a:latin typeface="Google Sans"/>
              </a:rPr>
              <a:t>Abinadab</a:t>
            </a:r>
            <a:r>
              <a:rPr kumimoji="0" lang="en-US" altLang="en-US" sz="2000" b="0" i="0" u="none" strike="noStrike" cap="none" normalizeH="0" baseline="0" dirty="0">
                <a:ln>
                  <a:noFill/>
                </a:ln>
                <a:solidFill>
                  <a:srgbClr val="0A0A0A"/>
                </a:solidFill>
                <a:effectLst/>
                <a:latin typeface="Google Sans"/>
              </a:rPr>
              <a:t>. The Ark had been kept at his father's house in Kiriath-</a:t>
            </a:r>
            <a:r>
              <a:rPr kumimoji="0" lang="en-US" altLang="en-US" sz="2000" b="0" i="0" u="none" strike="noStrike" cap="none" normalizeH="0" baseline="0" dirty="0" err="1">
                <a:ln>
                  <a:noFill/>
                </a:ln>
                <a:solidFill>
                  <a:srgbClr val="0A0A0A"/>
                </a:solidFill>
                <a:effectLst/>
                <a:latin typeface="Google Sans"/>
              </a:rPr>
              <a:t>jearim</a:t>
            </a:r>
            <a:r>
              <a:rPr kumimoji="0" lang="en-US" altLang="en-US" sz="2000" b="0" i="0" u="none" strike="noStrike" cap="none" normalizeH="0" baseline="0" dirty="0">
                <a:ln>
                  <a:noFill/>
                </a:ln>
                <a:solidFill>
                  <a:srgbClr val="0A0A0A"/>
                </a:solidFill>
                <a:effectLst/>
                <a:latin typeface="Google Sans"/>
              </a:rPr>
              <a:t> for approximately 20 years (or up to 70 by some calculations) after its return from the Philistines.</a:t>
            </a:r>
          </a:p>
          <a:p>
            <a:pPr marL="0" marR="0" lvl="0" indent="0" algn="ctr"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A0A0A"/>
                </a:solidFill>
                <a:effectLst/>
                <a:latin typeface="Google Sans"/>
              </a:rPr>
              <a:t>Brother:</a:t>
            </a:r>
            <a:r>
              <a:rPr kumimoji="0" lang="en-US" altLang="en-US" sz="2000" b="0" i="0" u="none" strike="noStrike" cap="none" normalizeH="0" baseline="0" dirty="0">
                <a:ln>
                  <a:noFill/>
                </a:ln>
                <a:solidFill>
                  <a:srgbClr val="0A0A0A"/>
                </a:solidFill>
                <a:effectLst/>
                <a:latin typeface="Google Sans"/>
              </a:rPr>
              <a:t> He worked alongside his brother </a:t>
            </a:r>
            <a:r>
              <a:rPr kumimoji="0" lang="en-US" altLang="en-US" sz="2000" b="1" i="0" u="none" strike="noStrike" cap="none" normalizeH="0" baseline="0" dirty="0">
                <a:ln>
                  <a:noFill/>
                </a:ln>
                <a:solidFill>
                  <a:srgbClr val="0A0A0A"/>
                </a:solidFill>
                <a:effectLst/>
                <a:latin typeface="Google Sans"/>
              </a:rPr>
              <a:t>Ahio</a:t>
            </a:r>
            <a:r>
              <a:rPr kumimoji="0" lang="en-US" altLang="en-US" sz="2000" b="0" i="0" u="none" strike="noStrike" cap="none" normalizeH="0" baseline="0" dirty="0">
                <a:ln>
                  <a:noFill/>
                </a:ln>
                <a:solidFill>
                  <a:srgbClr val="0A0A0A"/>
                </a:solidFill>
                <a:effectLst/>
                <a:latin typeface="Google Sans"/>
              </a:rPr>
              <a:t> to guide the cart carrying the Ark; while Ahio walked in front, Uzzah walked beside it.</a:t>
            </a:r>
          </a:p>
          <a:p>
            <a:pPr marL="0" marR="0" lvl="0" indent="0" algn="ctr"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A0A0A"/>
                </a:solidFill>
                <a:effectLst/>
                <a:latin typeface="Google Sans"/>
              </a:rPr>
              <a:t>Probable Levite Status:</a:t>
            </a:r>
            <a:r>
              <a:rPr kumimoji="0" lang="en-US" altLang="en-US" sz="2000" b="0" i="0" u="none" strike="noStrike" cap="none" normalizeH="0" baseline="0" dirty="0">
                <a:ln>
                  <a:noFill/>
                </a:ln>
                <a:solidFill>
                  <a:srgbClr val="0A0A0A"/>
                </a:solidFill>
                <a:effectLst/>
                <a:latin typeface="Google Sans"/>
              </a:rPr>
              <a:t> While the text does not explicitly label him a Levite in every passage, many scholars and historical accounts (such as Josephus) identify him as one. His family had been entrusted with the Ark's care for a generation, suggesting they were of priestly or Levitical descent.</a:t>
            </a:r>
          </a:p>
          <a:p>
            <a:pPr marL="0" marR="0" lvl="0" indent="0" algn="ctr"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A0A0A"/>
                </a:solidFill>
                <a:effectLst/>
                <a:latin typeface="Google Sans"/>
              </a:rPr>
              <a:t>Familiarity with the Ark:</a:t>
            </a:r>
            <a:r>
              <a:rPr kumimoji="0" lang="en-US" altLang="en-US" sz="2000" b="0" i="0" u="none" strike="noStrike" cap="none" normalizeH="0" baseline="0" dirty="0">
                <a:ln>
                  <a:noFill/>
                </a:ln>
                <a:solidFill>
                  <a:srgbClr val="0A0A0A"/>
                </a:solidFill>
                <a:effectLst/>
                <a:latin typeface="Google Sans"/>
              </a:rPr>
              <a:t> Because the Ark had been in his home since his youth, some commentators suggest Uzzah had developed a "profane familiarity" or lack of awe for the sacred object, leading to his impulsive decision to touch it.</a:t>
            </a:r>
          </a:p>
          <a:p>
            <a:pPr marR="0" lvl="0" algn="ctr" defTabSz="914400" rtl="0" eaLnBrk="0" fontAlgn="base" latinLnBrk="0" hangingPunct="0">
              <a:lnSpc>
                <a:spcPct val="100000"/>
              </a:lnSpc>
              <a:spcBef>
                <a:spcPct val="0"/>
              </a:spcBef>
              <a:spcAft>
                <a:spcPct val="0"/>
              </a:spcAft>
              <a:buClrTx/>
              <a:buSzTx/>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18773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98C836-2F52-9E11-5B4C-FC9099D166EE}"/>
              </a:ext>
            </a:extLst>
          </p:cNvPr>
          <p:cNvSpPr txBox="1"/>
          <p:nvPr/>
        </p:nvSpPr>
        <p:spPr>
          <a:xfrm>
            <a:off x="1042221" y="1384789"/>
            <a:ext cx="9724102" cy="3924151"/>
          </a:xfrm>
          <a:prstGeom prst="rect">
            <a:avLst/>
          </a:prstGeom>
          <a:noFill/>
        </p:spPr>
        <p:txBody>
          <a:bodyPr wrap="square">
            <a:spAutoFit/>
          </a:bodyPr>
          <a:lstStyle/>
          <a:p>
            <a:pPr algn="ctr" fontAlgn="base">
              <a:spcAft>
                <a:spcPts val="1800"/>
              </a:spcAft>
              <a:buNone/>
            </a:pPr>
            <a:r>
              <a:rPr lang="en-US" b="0" i="0" dirty="0">
                <a:solidFill>
                  <a:srgbClr val="333333"/>
                </a:solidFill>
                <a:effectLst/>
                <a:latin typeface="Georgia" panose="02040502050405020303" pitchFamily="18" charset="0"/>
              </a:rPr>
              <a:t>Many years earlier, when the Philistines returned the ark to Israel, they put the ark on a new cart drawn by two milk cows. The cows brought the ark to the field of Joshua of Beth Shemesh. There the wood was used to sacrifice the cows and the Levites came and secured the ark. Because the people looked into the ark of the Lord, more than fifty thousand people were killed by the hand of the Lord. The penalty of their error was to do what God forbade.</a:t>
            </a:r>
          </a:p>
          <a:p>
            <a:pPr algn="ctr" fontAlgn="base">
              <a:spcAft>
                <a:spcPts val="1800"/>
              </a:spcAft>
              <a:buNone/>
            </a:pPr>
            <a:r>
              <a:rPr lang="en-US" b="0" i="0" dirty="0">
                <a:solidFill>
                  <a:srgbClr val="333333"/>
                </a:solidFill>
                <a:effectLst/>
                <a:latin typeface="Georgia" panose="02040502050405020303" pitchFamily="18" charset="0"/>
              </a:rPr>
              <a:t>Uzzah died because of his error. An error is not a mistake. It is flagrant disobedience to the word of God. The story of Uzzah has challenged human wisdom to understand why God took such a rash action against a seemingly innocent act. What is lost in the story is the purity of God’s word and the expectation of complete obedience to the word of God. There is no margin for human wisdom to change the word of God. The fact remains the ark was being transported in a manner forbidden by God. It was to be carried on the shoulders of the priests and was not. David became angry because of what happened and then he became afraid. He knew why God killed Uzzah.</a:t>
            </a:r>
          </a:p>
        </p:txBody>
      </p:sp>
    </p:spTree>
    <p:extLst>
      <p:ext uri="{BB962C8B-B14F-4D97-AF65-F5344CB8AC3E}">
        <p14:creationId xmlns:p14="http://schemas.microsoft.com/office/powerpoint/2010/main" val="3148408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42CAA19-FFF8-B4BF-8047-E0DAFD03F8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164BC2B-CC83-ECDC-493E-61A1D5C66125}"/>
              </a:ext>
            </a:extLst>
          </p:cNvPr>
          <p:cNvSpPr txBox="1"/>
          <p:nvPr/>
        </p:nvSpPr>
        <p:spPr>
          <a:xfrm>
            <a:off x="1686233" y="2419902"/>
            <a:ext cx="8819534" cy="1695785"/>
          </a:xfrm>
          <a:prstGeom prst="rect">
            <a:avLst/>
          </a:prstGeom>
          <a:noFill/>
        </p:spPr>
        <p:txBody>
          <a:bodyPr wrap="square">
            <a:spAutoFit/>
          </a:bodyPr>
          <a:lstStyle/>
          <a:p>
            <a:pPr marL="0" marR="0" algn="ctr">
              <a:lnSpc>
                <a:spcPct val="115000"/>
              </a:lnSpc>
              <a:spcAft>
                <a:spcPts val="800"/>
              </a:spcAft>
              <a:buNone/>
            </a:pPr>
            <a:r>
              <a:rPr lang="en-US" sz="9600" kern="0" dirty="0">
                <a:effectLst/>
                <a:latin typeface="Times New Roman" panose="02020603050405020304" pitchFamily="18" charset="0"/>
                <a:ea typeface="Times New Roman" panose="02020603050405020304" pitchFamily="18" charset="0"/>
                <a:cs typeface="Times New Roman" panose="02020603050405020304" pitchFamily="18" charset="0"/>
              </a:rPr>
              <a:t>What changed?</a:t>
            </a:r>
            <a:endParaRPr lang="en-US" sz="9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6207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B2DD2D5-AB92-573E-BF36-3DDBF0E36BC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4EC7C1-EE95-3D1C-3E90-4A24A1EC6BD6}"/>
              </a:ext>
            </a:extLst>
          </p:cNvPr>
          <p:cNvSpPr txBox="1"/>
          <p:nvPr/>
        </p:nvSpPr>
        <p:spPr>
          <a:xfrm>
            <a:off x="707923" y="826360"/>
            <a:ext cx="10402528" cy="5170646"/>
          </a:xfrm>
          <a:prstGeom prst="rect">
            <a:avLst/>
          </a:prstGeom>
          <a:noFill/>
        </p:spPr>
        <p:txBody>
          <a:bodyPr wrap="square">
            <a:spAutoFit/>
          </a:bodyPr>
          <a:lstStyle/>
          <a:p>
            <a:pPr algn="ctr"/>
            <a:r>
              <a:rPr lang="en-US" sz="6600" kern="0" dirty="0">
                <a:effectLst/>
                <a:latin typeface="Times New Roman" panose="02020603050405020304" pitchFamily="18" charset="0"/>
                <a:ea typeface="Times New Roman" panose="02020603050405020304" pitchFamily="18" charset="0"/>
              </a:rPr>
              <a:t>The Ark represented God’s holy presence under the Law untouchable, guarded, and deadly to the unprepared.</a:t>
            </a:r>
            <a:br>
              <a:rPr lang="en-US" sz="6600" kern="0" dirty="0">
                <a:effectLst/>
                <a:latin typeface="Times New Roman" panose="02020603050405020304" pitchFamily="18" charset="0"/>
                <a:ea typeface="Times New Roman" panose="02020603050405020304" pitchFamily="18" charset="0"/>
              </a:rPr>
            </a:br>
            <a:endParaRPr lang="en-US" sz="6600" dirty="0"/>
          </a:p>
        </p:txBody>
      </p:sp>
    </p:spTree>
    <p:extLst>
      <p:ext uri="{BB962C8B-B14F-4D97-AF65-F5344CB8AC3E}">
        <p14:creationId xmlns:p14="http://schemas.microsoft.com/office/powerpoint/2010/main" val="128967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4F4FBE4-0701-07CB-A6D7-57F67C3FB48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24CB9EB-AC38-A526-6F6F-3587182163D4}"/>
              </a:ext>
            </a:extLst>
          </p:cNvPr>
          <p:cNvSpPr txBox="1"/>
          <p:nvPr/>
        </p:nvSpPr>
        <p:spPr>
          <a:xfrm>
            <a:off x="-98323" y="281368"/>
            <a:ext cx="12290323" cy="3014736"/>
          </a:xfrm>
          <a:prstGeom prst="rect">
            <a:avLst/>
          </a:prstGeom>
          <a:noFill/>
        </p:spPr>
        <p:txBody>
          <a:bodyPr wrap="square">
            <a:spAutoFit/>
          </a:bodyPr>
          <a:lstStyle/>
          <a:p>
            <a:pPr marL="0" marR="0" algn="ctr">
              <a:lnSpc>
                <a:spcPct val="115000"/>
              </a:lnSpc>
              <a:spcAft>
                <a:spcPts val="800"/>
              </a:spcAft>
              <a:buNone/>
            </a:pP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But when Jesus came, </a:t>
            </a:r>
            <a:r>
              <a:rPr lang="en-US" sz="5400" u="sng" kern="0" dirty="0">
                <a:effectLst/>
                <a:latin typeface="Times New Roman" panose="02020603050405020304" pitchFamily="18" charset="0"/>
                <a:ea typeface="Times New Roman" panose="02020603050405020304" pitchFamily="18" charset="0"/>
                <a:cs typeface="Times New Roman" panose="02020603050405020304" pitchFamily="18" charset="0"/>
              </a:rPr>
              <a:t>holiness put on flesh</a:t>
            </a: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gn="ctr">
              <a:lnSpc>
                <a:spcPct val="115000"/>
              </a:lnSpc>
              <a:spcAft>
                <a:spcPts val="800"/>
              </a:spcAft>
              <a:buNone/>
            </a:pPr>
            <a:b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E7A8159-193B-BDED-E149-A433A0F94CFB}"/>
              </a:ext>
            </a:extLst>
          </p:cNvPr>
          <p:cNvSpPr txBox="1"/>
          <p:nvPr/>
        </p:nvSpPr>
        <p:spPr>
          <a:xfrm>
            <a:off x="250722" y="2054529"/>
            <a:ext cx="11690555" cy="3014736"/>
          </a:xfrm>
          <a:prstGeom prst="rect">
            <a:avLst/>
          </a:prstGeom>
          <a:noFill/>
        </p:spPr>
        <p:txBody>
          <a:bodyPr wrap="square">
            <a:spAutoFit/>
          </a:bodyPr>
          <a:lstStyle/>
          <a:p>
            <a:pPr marL="0" marR="0" algn="ctr">
              <a:lnSpc>
                <a:spcPct val="115000"/>
              </a:lnSpc>
              <a:spcAft>
                <a:spcPts val="800"/>
              </a:spcAft>
              <a:buNone/>
            </a:pP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Holiness did not just sit </a:t>
            </a:r>
            <a:r>
              <a:rPr lang="en-US" sz="5400" u="sng" kern="0" dirty="0">
                <a:effectLst/>
                <a:latin typeface="Times New Roman" panose="02020603050405020304" pitchFamily="18" charset="0"/>
                <a:ea typeface="Times New Roman" panose="02020603050405020304" pitchFamily="18" charset="0"/>
                <a:cs typeface="Times New Roman" panose="02020603050405020304" pitchFamily="18" charset="0"/>
              </a:rPr>
              <a:t>on a mercy seat</a:t>
            </a: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gn="ctr">
              <a:lnSpc>
                <a:spcPct val="115000"/>
              </a:lnSpc>
              <a:spcAft>
                <a:spcPts val="800"/>
              </a:spcAft>
              <a:buNone/>
            </a:pPr>
            <a:b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53D5AEA4-1C0B-3929-8493-4DA2511E8F7F}"/>
              </a:ext>
            </a:extLst>
          </p:cNvPr>
          <p:cNvSpPr txBox="1"/>
          <p:nvPr/>
        </p:nvSpPr>
        <p:spPr>
          <a:xfrm>
            <a:off x="550605" y="4259678"/>
            <a:ext cx="11788878" cy="923330"/>
          </a:xfrm>
          <a:prstGeom prst="rect">
            <a:avLst/>
          </a:prstGeom>
          <a:noFill/>
        </p:spPr>
        <p:txBody>
          <a:bodyPr wrap="square">
            <a:spAutoFit/>
          </a:bodyPr>
          <a:lstStyle/>
          <a:p>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Holiness started </a:t>
            </a:r>
            <a:r>
              <a:rPr lang="en-US" sz="5400" u="sng" kern="0" dirty="0">
                <a:effectLst/>
                <a:latin typeface="Times New Roman" panose="02020603050405020304" pitchFamily="18" charset="0"/>
                <a:ea typeface="Times New Roman" panose="02020603050405020304" pitchFamily="18" charset="0"/>
                <a:cs typeface="Times New Roman" panose="02020603050405020304" pitchFamily="18" charset="0"/>
              </a:rPr>
              <a:t>walking toward people</a:t>
            </a: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5400" dirty="0"/>
          </a:p>
        </p:txBody>
      </p:sp>
    </p:spTree>
    <p:extLst>
      <p:ext uri="{BB962C8B-B14F-4D97-AF65-F5344CB8AC3E}">
        <p14:creationId xmlns:p14="http://schemas.microsoft.com/office/powerpoint/2010/main" val="414825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0EBD3C3-2A86-DE14-6177-BBA94DC850F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08C097C-C352-3BBE-B58F-7A7302FAC3FF}"/>
              </a:ext>
            </a:extLst>
          </p:cNvPr>
          <p:cNvSpPr txBox="1"/>
          <p:nvPr/>
        </p:nvSpPr>
        <p:spPr>
          <a:xfrm>
            <a:off x="481780" y="765108"/>
            <a:ext cx="11228439" cy="2912144"/>
          </a:xfrm>
          <a:prstGeom prst="rect">
            <a:avLst/>
          </a:prstGeom>
          <a:noFill/>
        </p:spPr>
        <p:txBody>
          <a:bodyPr wrap="square">
            <a:spAutoFit/>
          </a:bodyPr>
          <a:lstStyle/>
          <a:p>
            <a:pPr marL="0" marR="0" algn="ctr">
              <a:lnSpc>
                <a:spcPct val="115000"/>
              </a:lnSpc>
              <a:spcAft>
                <a:spcPts val="800"/>
              </a:spcAft>
              <a:buNone/>
            </a:pP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Under the Law, holiness demanded distance.</a:t>
            </a:r>
            <a:b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A460836-7A2C-8EAE-919D-5CF220BE23AC}"/>
              </a:ext>
            </a:extLst>
          </p:cNvPr>
          <p:cNvSpPr txBox="1"/>
          <p:nvPr/>
        </p:nvSpPr>
        <p:spPr>
          <a:xfrm>
            <a:off x="806246" y="4385175"/>
            <a:ext cx="10717161" cy="923330"/>
          </a:xfrm>
          <a:prstGeom prst="rect">
            <a:avLst/>
          </a:prstGeom>
          <a:noFill/>
        </p:spPr>
        <p:txBody>
          <a:bodyPr wrap="square">
            <a:spAutoFit/>
          </a:bodyPr>
          <a:lstStyle/>
          <a:p>
            <a:pPr algn="ctr"/>
            <a:r>
              <a:rPr lang="en-US" sz="5400" kern="0" dirty="0">
                <a:effectLst/>
                <a:latin typeface="Times New Roman" panose="02020603050405020304" pitchFamily="18" charset="0"/>
                <a:ea typeface="Times New Roman" panose="02020603050405020304" pitchFamily="18" charset="0"/>
                <a:cs typeface="Times New Roman" panose="02020603050405020304" pitchFamily="18" charset="0"/>
              </a:rPr>
              <a:t>Under grace, </a:t>
            </a:r>
            <a:r>
              <a:rPr lang="en-US" sz="5400" u="sng" kern="0" dirty="0">
                <a:effectLst/>
                <a:latin typeface="Times New Roman" panose="02020603050405020304" pitchFamily="18" charset="0"/>
                <a:ea typeface="Times New Roman" panose="02020603050405020304" pitchFamily="18" charset="0"/>
                <a:cs typeface="Times New Roman" panose="02020603050405020304" pitchFamily="18" charset="0"/>
              </a:rPr>
              <a:t>holiness invites us close.</a:t>
            </a:r>
            <a:endParaRPr lang="en-US" sz="5400" u="sng" dirty="0"/>
          </a:p>
        </p:txBody>
      </p:sp>
    </p:spTree>
    <p:extLst>
      <p:ext uri="{BB962C8B-B14F-4D97-AF65-F5344CB8AC3E}">
        <p14:creationId xmlns:p14="http://schemas.microsoft.com/office/powerpoint/2010/main" val="149641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CFEBEE1-E254-B486-E387-43B4474EA8E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A514CBC-7753-5621-137F-D505090FB4B5}"/>
              </a:ext>
            </a:extLst>
          </p:cNvPr>
          <p:cNvSpPr txBox="1"/>
          <p:nvPr/>
        </p:nvSpPr>
        <p:spPr>
          <a:xfrm>
            <a:off x="0" y="3028182"/>
            <a:ext cx="11602064" cy="1653658"/>
          </a:xfrm>
          <a:prstGeom prst="rect">
            <a:avLst/>
          </a:prstGeom>
          <a:noFill/>
        </p:spPr>
        <p:txBody>
          <a:bodyPr wrap="square">
            <a:spAutoFit/>
          </a:bodyPr>
          <a:lstStyle/>
          <a:p>
            <a:pPr marL="0" marR="0" algn="ctr">
              <a:lnSpc>
                <a:spcPct val="115000"/>
              </a:lnSpc>
              <a:spcAft>
                <a:spcPts val="800"/>
              </a:spcAft>
              <a:buNone/>
            </a:pPr>
            <a:r>
              <a:rPr lang="en-US" sz="2800" b="1" i="1" kern="0" dirty="0">
                <a:effectLst/>
                <a:latin typeface="Times New Roman" panose="02020603050405020304" pitchFamily="18" charset="0"/>
                <a:ea typeface="Times New Roman" panose="02020603050405020304" pitchFamily="18" charset="0"/>
                <a:cs typeface="Times New Roman" panose="02020603050405020304" pitchFamily="18" charset="0"/>
              </a:rPr>
              <a:t>2 Samuel 6:6–7</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t>“Uzzah reached out and took hold of the ark of God… therefore God’s anger burned against Uzzah… and he died there beside the ark of God.”</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3F76343-03A9-663C-CAE8-8B4D4743C110}"/>
              </a:ext>
            </a:extLst>
          </p:cNvPr>
          <p:cNvSpPr txBox="1"/>
          <p:nvPr/>
        </p:nvSpPr>
        <p:spPr>
          <a:xfrm>
            <a:off x="934065" y="518971"/>
            <a:ext cx="10137058" cy="994247"/>
          </a:xfrm>
          <a:prstGeom prst="rect">
            <a:avLst/>
          </a:prstGeom>
          <a:noFill/>
        </p:spPr>
        <p:txBody>
          <a:bodyPr wrap="square">
            <a:spAutoFit/>
          </a:bodyPr>
          <a:lstStyle/>
          <a:p>
            <a:pPr marL="0" marR="0" algn="ctr">
              <a:lnSpc>
                <a:spcPct val="115000"/>
              </a:lnSpc>
              <a:spcAft>
                <a:spcPts val="800"/>
              </a:spcAft>
              <a:buNone/>
            </a:pPr>
            <a:r>
              <a:rPr lang="en-US" sz="5400" u="sng" kern="0" dirty="0">
                <a:effectLst/>
                <a:latin typeface="Times New Roman" panose="02020603050405020304" pitchFamily="18" charset="0"/>
                <a:ea typeface="Times New Roman" panose="02020603050405020304" pitchFamily="18" charset="0"/>
                <a:cs typeface="Times New Roman" panose="02020603050405020304" pitchFamily="18" charset="0"/>
              </a:rPr>
              <a:t>Uzzah and the Weight of Holiness</a:t>
            </a:r>
            <a:endParaRPr lang="en-US" sz="5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432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241DF82-60BE-265F-F5CA-DB665A286AA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B85244C-F71F-724B-A21A-3502E104D9C7}"/>
              </a:ext>
            </a:extLst>
          </p:cNvPr>
          <p:cNvSpPr txBox="1"/>
          <p:nvPr/>
        </p:nvSpPr>
        <p:spPr>
          <a:xfrm>
            <a:off x="383459" y="452736"/>
            <a:ext cx="11149780" cy="1938992"/>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4000" b="0" i="0" u="none" strike="noStrike" cap="none" normalizeH="0" baseline="0" dirty="0">
                <a:ln>
                  <a:noFill/>
                </a:ln>
                <a:solidFill>
                  <a:srgbClr val="0A0A0A"/>
                </a:solidFill>
                <a:effectLst/>
                <a:latin typeface="Google Sans"/>
              </a:rPr>
              <a:t>Uzzah (meaning </a:t>
            </a:r>
            <a:r>
              <a:rPr kumimoji="0" lang="en-US" altLang="en-US" sz="4000" b="1" i="0" u="none" strike="noStrike" cap="none" normalizeH="0" baseline="0" dirty="0">
                <a:ln>
                  <a:noFill/>
                </a:ln>
                <a:solidFill>
                  <a:srgbClr val="0A0A0A"/>
                </a:solidFill>
                <a:effectLst/>
                <a:latin typeface="Google Sans"/>
              </a:rPr>
              <a:t>"strength"</a:t>
            </a:r>
            <a:r>
              <a:rPr kumimoji="0" lang="en-US" altLang="en-US" sz="4000" b="0" i="0" u="none" strike="noStrike" cap="none" normalizeH="0" baseline="0" dirty="0">
                <a:ln>
                  <a:noFill/>
                </a:ln>
                <a:solidFill>
                  <a:srgbClr val="0A0A0A"/>
                </a:solidFill>
                <a:effectLst/>
                <a:latin typeface="Google Sans"/>
              </a:rPr>
              <a:t>) was an Israelite tasked with transporting the Ark of the Covenant during King David’s first attempt to bring it to Jerusalem. </a:t>
            </a:r>
            <a:endParaRPr kumimoji="0" lang="en-US" altLang="en-US" sz="2000" b="0" i="0" u="none" strike="noStrike" cap="none" normalizeH="0" baseline="0" dirty="0">
              <a:ln>
                <a:noFill/>
              </a:ln>
              <a:solidFill>
                <a:schemeClr val="tx1"/>
              </a:solidFill>
              <a:effectLst/>
            </a:endParaRPr>
          </a:p>
        </p:txBody>
      </p:sp>
      <p:sp>
        <p:nvSpPr>
          <p:cNvPr id="7" name="TextBox 6">
            <a:extLst>
              <a:ext uri="{FF2B5EF4-FFF2-40B4-BE49-F238E27FC236}">
                <a16:creationId xmlns:a16="http://schemas.microsoft.com/office/drawing/2014/main" id="{5D9695A3-A696-85A4-F2CE-589C205758FD}"/>
              </a:ext>
            </a:extLst>
          </p:cNvPr>
          <p:cNvSpPr txBox="1"/>
          <p:nvPr/>
        </p:nvSpPr>
        <p:spPr>
          <a:xfrm>
            <a:off x="157316" y="2892318"/>
            <a:ext cx="11877368" cy="230832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600" b="1" i="0" u="none" strike="noStrike" cap="none" normalizeH="0" baseline="0" dirty="0">
                <a:ln>
                  <a:noFill/>
                </a:ln>
                <a:solidFill>
                  <a:srgbClr val="0A0A0A"/>
                </a:solidFill>
                <a:effectLst/>
                <a:latin typeface="Google Sans"/>
              </a:rPr>
              <a:t>Family and Lineage:</a:t>
            </a:r>
            <a:r>
              <a:rPr kumimoji="0" lang="en-US" altLang="en-US" sz="3600" b="0" i="0" u="none" strike="noStrike" cap="none" normalizeH="0" baseline="0" dirty="0">
                <a:ln>
                  <a:noFill/>
                </a:ln>
                <a:solidFill>
                  <a:srgbClr val="0A0A0A"/>
                </a:solidFill>
                <a:effectLst/>
                <a:latin typeface="Google Sans"/>
              </a:rPr>
              <a:t> Uzzah was the son of </a:t>
            </a:r>
            <a:r>
              <a:rPr kumimoji="0" lang="en-US" altLang="en-US" sz="3600" b="1" i="0" u="none" strike="noStrike" cap="none" normalizeH="0" baseline="0" dirty="0">
                <a:ln>
                  <a:noFill/>
                </a:ln>
                <a:solidFill>
                  <a:srgbClr val="0A0A0A"/>
                </a:solidFill>
                <a:effectLst/>
                <a:latin typeface="Google Sans"/>
              </a:rPr>
              <a:t>Abinadab</a:t>
            </a:r>
            <a:r>
              <a:rPr kumimoji="0" lang="en-US" altLang="en-US" sz="3600" b="0" i="0" u="none" strike="noStrike" cap="none" normalizeH="0" baseline="0" dirty="0">
                <a:ln>
                  <a:noFill/>
                </a:ln>
                <a:solidFill>
                  <a:srgbClr val="0A0A0A"/>
                </a:solidFill>
                <a:effectLst/>
                <a:latin typeface="Google Sans"/>
              </a:rPr>
              <a:t>. The Ark had been kept at his father's house in Kiriath-</a:t>
            </a:r>
            <a:r>
              <a:rPr kumimoji="0" lang="en-US" altLang="en-US" sz="3600" b="0" i="0" u="none" strike="noStrike" cap="none" normalizeH="0" baseline="0" dirty="0" err="1">
                <a:ln>
                  <a:noFill/>
                </a:ln>
                <a:solidFill>
                  <a:srgbClr val="0A0A0A"/>
                </a:solidFill>
                <a:effectLst/>
                <a:latin typeface="Google Sans"/>
              </a:rPr>
              <a:t>jearim</a:t>
            </a:r>
            <a:r>
              <a:rPr kumimoji="0" lang="en-US" altLang="en-US" sz="3600" b="0" i="0" u="none" strike="noStrike" cap="none" normalizeH="0" baseline="0" dirty="0">
                <a:ln>
                  <a:noFill/>
                </a:ln>
                <a:solidFill>
                  <a:srgbClr val="0A0A0A"/>
                </a:solidFill>
                <a:effectLst/>
                <a:latin typeface="Google Sans"/>
              </a:rPr>
              <a:t> for approximately 20 years (or up to 70 by some calculations) after its return from the Philistines.</a:t>
            </a:r>
          </a:p>
        </p:txBody>
      </p:sp>
    </p:spTree>
    <p:extLst>
      <p:ext uri="{BB962C8B-B14F-4D97-AF65-F5344CB8AC3E}">
        <p14:creationId xmlns:p14="http://schemas.microsoft.com/office/powerpoint/2010/main" val="3659001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89C12AF-6C15-672D-4A6C-749E7BAA394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85F392A-FF69-276D-898A-2EB41A971A67}"/>
              </a:ext>
            </a:extLst>
          </p:cNvPr>
          <p:cNvSpPr txBox="1"/>
          <p:nvPr/>
        </p:nvSpPr>
        <p:spPr>
          <a:xfrm>
            <a:off x="570271" y="4795897"/>
            <a:ext cx="11051458" cy="206210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rgbClr val="0A0A0A"/>
                </a:solidFill>
                <a:effectLst/>
                <a:latin typeface="Google Sans"/>
              </a:rPr>
              <a:t>Familiarity with the Ark:</a:t>
            </a:r>
            <a:r>
              <a:rPr kumimoji="0" lang="en-US" altLang="en-US" sz="3200" b="0" i="0" u="none" strike="noStrike" cap="none" normalizeH="0" baseline="0" dirty="0">
                <a:ln>
                  <a:noFill/>
                </a:ln>
                <a:solidFill>
                  <a:srgbClr val="0A0A0A"/>
                </a:solidFill>
                <a:effectLst/>
                <a:latin typeface="Google Sans"/>
              </a:rPr>
              <a:t> Because the Ark had been in his home since his youth, some commentators suggest Uzzah had developed a "profane familiarity" or lack of awe for the sacred object, leading to his impulsive decision to touch it.</a:t>
            </a:r>
          </a:p>
        </p:txBody>
      </p:sp>
      <p:sp>
        <p:nvSpPr>
          <p:cNvPr id="3" name="TextBox 2">
            <a:extLst>
              <a:ext uri="{FF2B5EF4-FFF2-40B4-BE49-F238E27FC236}">
                <a16:creationId xmlns:a16="http://schemas.microsoft.com/office/drawing/2014/main" id="{0A896799-FA8D-9577-03B0-BB8C2FC46765}"/>
              </a:ext>
            </a:extLst>
          </p:cNvPr>
          <p:cNvSpPr txBox="1"/>
          <p:nvPr/>
        </p:nvSpPr>
        <p:spPr>
          <a:xfrm>
            <a:off x="648929" y="202642"/>
            <a:ext cx="10382864" cy="156966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rgbClr val="0A0A0A"/>
                </a:solidFill>
                <a:effectLst/>
                <a:latin typeface="Google Sans"/>
              </a:rPr>
              <a:t>Brother:</a:t>
            </a:r>
            <a:r>
              <a:rPr kumimoji="0" lang="en-US" altLang="en-US" sz="3200" b="0" i="0" u="none" strike="noStrike" cap="none" normalizeH="0" baseline="0" dirty="0">
                <a:ln>
                  <a:noFill/>
                </a:ln>
                <a:solidFill>
                  <a:srgbClr val="0A0A0A"/>
                </a:solidFill>
                <a:effectLst/>
                <a:latin typeface="Google Sans"/>
              </a:rPr>
              <a:t> He worked alongside his brother </a:t>
            </a:r>
            <a:r>
              <a:rPr kumimoji="0" lang="en-US" altLang="en-US" sz="3200" b="1" i="0" u="none" strike="noStrike" cap="none" normalizeH="0" baseline="0" dirty="0">
                <a:ln>
                  <a:noFill/>
                </a:ln>
                <a:solidFill>
                  <a:srgbClr val="0A0A0A"/>
                </a:solidFill>
                <a:effectLst/>
                <a:latin typeface="Google Sans"/>
              </a:rPr>
              <a:t>Ahio</a:t>
            </a:r>
            <a:r>
              <a:rPr kumimoji="0" lang="en-US" altLang="en-US" sz="3200" b="0" i="0" u="none" strike="noStrike" cap="none" normalizeH="0" baseline="0" dirty="0">
                <a:ln>
                  <a:noFill/>
                </a:ln>
                <a:solidFill>
                  <a:srgbClr val="0A0A0A"/>
                </a:solidFill>
                <a:effectLst/>
                <a:latin typeface="Google Sans"/>
              </a:rPr>
              <a:t> to guide the cart carrying the Ark; while Ahio walked in front, Uzzah walked beside it.</a:t>
            </a:r>
          </a:p>
        </p:txBody>
      </p:sp>
      <p:sp>
        <p:nvSpPr>
          <p:cNvPr id="6" name="TextBox 5">
            <a:extLst>
              <a:ext uri="{FF2B5EF4-FFF2-40B4-BE49-F238E27FC236}">
                <a16:creationId xmlns:a16="http://schemas.microsoft.com/office/drawing/2014/main" id="{FBA483B1-7649-D84A-3B06-7169F440AE35}"/>
              </a:ext>
            </a:extLst>
          </p:cNvPr>
          <p:cNvSpPr txBox="1"/>
          <p:nvPr/>
        </p:nvSpPr>
        <p:spPr>
          <a:xfrm>
            <a:off x="526026" y="1955374"/>
            <a:ext cx="11139948" cy="255454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0A0A0A"/>
                </a:solidFill>
                <a:effectLst/>
                <a:uLnTx/>
                <a:uFillTx/>
                <a:latin typeface="Google Sans"/>
                <a:ea typeface="+mn-ea"/>
                <a:cs typeface="+mn-cs"/>
              </a:rPr>
              <a:t>Probable Levite Status:</a:t>
            </a:r>
            <a:r>
              <a:rPr kumimoji="0" lang="en-US" altLang="en-US" sz="3200" b="0" i="0" u="none" strike="noStrike" kern="1200" cap="none" spc="0" normalizeH="0" baseline="0" noProof="0" dirty="0">
                <a:ln>
                  <a:noFill/>
                </a:ln>
                <a:solidFill>
                  <a:srgbClr val="0A0A0A"/>
                </a:solidFill>
                <a:effectLst/>
                <a:uLnTx/>
                <a:uFillTx/>
                <a:latin typeface="Google Sans"/>
                <a:ea typeface="+mn-ea"/>
                <a:cs typeface="+mn-cs"/>
              </a:rPr>
              <a:t> While the text does not explicitly label him a Levite in every passage, many scholars and historical accounts (such as Josephus) identify him as one. His family had been entrusted with the Ark's care for a generation, suggesting they were of priestly or Levitical descent.</a:t>
            </a:r>
          </a:p>
        </p:txBody>
      </p:sp>
    </p:spTree>
    <p:extLst>
      <p:ext uri="{BB962C8B-B14F-4D97-AF65-F5344CB8AC3E}">
        <p14:creationId xmlns:p14="http://schemas.microsoft.com/office/powerpoint/2010/main" val="116282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circle(in)">
                                      <p:cBhvr>
                                        <p:cTn id="1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2577</TotalTime>
  <Words>1674</Words>
  <Application>Microsoft Office PowerPoint</Application>
  <PresentationFormat>Widescreen</PresentationFormat>
  <Paragraphs>116</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Aptos</vt:lpstr>
      <vt:lpstr>Aptos Display</vt:lpstr>
      <vt:lpstr>Arial</vt:lpstr>
      <vt:lpstr>Georgia</vt:lpstr>
      <vt:lpstr>Google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3</cp:revision>
  <dcterms:created xsi:type="dcterms:W3CDTF">2026-02-19T20:03:14Z</dcterms:created>
  <dcterms:modified xsi:type="dcterms:W3CDTF">2026-02-21T15:00:22Z</dcterms:modified>
</cp:coreProperties>
</file>