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70" r:id="rId4"/>
    <p:sldId id="265" r:id="rId5"/>
    <p:sldId id="266" r:id="rId6"/>
    <p:sldId id="260" r:id="rId7"/>
    <p:sldId id="261" r:id="rId8"/>
    <p:sldId id="262" r:id="rId9"/>
    <p:sldId id="263" r:id="rId10"/>
    <p:sldId id="264" r:id="rId11"/>
    <p:sldId id="268" r:id="rId12"/>
    <p:sldId id="269"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67" r:id="rId26"/>
    <p:sldId id="283"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97" d="100"/>
          <a:sy n="97" d="100"/>
        </p:scale>
        <p:origin x="1110" y="30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64E972-48D5-2BAD-38EA-3FBA248B539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750D8CB-30FA-D04B-D749-B63031D073B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EB2910F-2170-477B-6573-0EA16A3DB10D}"/>
              </a:ext>
            </a:extLst>
          </p:cNvPr>
          <p:cNvSpPr>
            <a:spLocks noGrp="1"/>
          </p:cNvSpPr>
          <p:nvPr>
            <p:ph type="dt" sz="half" idx="10"/>
          </p:nvPr>
        </p:nvSpPr>
        <p:spPr/>
        <p:txBody>
          <a:bodyPr/>
          <a:lstStyle/>
          <a:p>
            <a:fld id="{3C423CF4-0F7D-46D7-9D04-A21729A31A20}" type="datetimeFigureOut">
              <a:rPr lang="en-US" smtClean="0"/>
              <a:t>10/18/2025</a:t>
            </a:fld>
            <a:endParaRPr lang="en-US"/>
          </a:p>
        </p:txBody>
      </p:sp>
      <p:sp>
        <p:nvSpPr>
          <p:cNvPr id="5" name="Footer Placeholder 4">
            <a:extLst>
              <a:ext uri="{FF2B5EF4-FFF2-40B4-BE49-F238E27FC236}">
                <a16:creationId xmlns:a16="http://schemas.microsoft.com/office/drawing/2014/main" id="{B67302A2-615F-A03C-E62F-3A43EC4463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A3A40AE-AB56-9056-7522-965C5629F8BC}"/>
              </a:ext>
            </a:extLst>
          </p:cNvPr>
          <p:cNvSpPr>
            <a:spLocks noGrp="1"/>
          </p:cNvSpPr>
          <p:nvPr>
            <p:ph type="sldNum" sz="quarter" idx="12"/>
          </p:nvPr>
        </p:nvSpPr>
        <p:spPr/>
        <p:txBody>
          <a:bodyPr/>
          <a:lstStyle/>
          <a:p>
            <a:fld id="{664CDAA8-0F0A-4DBD-910C-AF55DF1AD17C}" type="slidenum">
              <a:rPr lang="en-US" smtClean="0"/>
              <a:t>‹#›</a:t>
            </a:fld>
            <a:endParaRPr lang="en-US"/>
          </a:p>
        </p:txBody>
      </p:sp>
    </p:spTree>
    <p:extLst>
      <p:ext uri="{BB962C8B-B14F-4D97-AF65-F5344CB8AC3E}">
        <p14:creationId xmlns:p14="http://schemas.microsoft.com/office/powerpoint/2010/main" val="23428087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FF3434-7DAC-0E01-F844-B500CC878A6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217ED91-9A72-38BB-0205-7E4A7EFE240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70F35C-37AB-9E0B-2332-7F2971572377}"/>
              </a:ext>
            </a:extLst>
          </p:cNvPr>
          <p:cNvSpPr>
            <a:spLocks noGrp="1"/>
          </p:cNvSpPr>
          <p:nvPr>
            <p:ph type="dt" sz="half" idx="10"/>
          </p:nvPr>
        </p:nvSpPr>
        <p:spPr/>
        <p:txBody>
          <a:bodyPr/>
          <a:lstStyle/>
          <a:p>
            <a:fld id="{3C423CF4-0F7D-46D7-9D04-A21729A31A20}" type="datetimeFigureOut">
              <a:rPr lang="en-US" smtClean="0"/>
              <a:t>10/18/2025</a:t>
            </a:fld>
            <a:endParaRPr lang="en-US"/>
          </a:p>
        </p:txBody>
      </p:sp>
      <p:sp>
        <p:nvSpPr>
          <p:cNvPr id="5" name="Footer Placeholder 4">
            <a:extLst>
              <a:ext uri="{FF2B5EF4-FFF2-40B4-BE49-F238E27FC236}">
                <a16:creationId xmlns:a16="http://schemas.microsoft.com/office/drawing/2014/main" id="{A5E3F12C-C99B-D8C7-6F6B-C8B1E9FE889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8E7B80D-267B-55FC-2052-FA277E89F25E}"/>
              </a:ext>
            </a:extLst>
          </p:cNvPr>
          <p:cNvSpPr>
            <a:spLocks noGrp="1"/>
          </p:cNvSpPr>
          <p:nvPr>
            <p:ph type="sldNum" sz="quarter" idx="12"/>
          </p:nvPr>
        </p:nvSpPr>
        <p:spPr/>
        <p:txBody>
          <a:bodyPr/>
          <a:lstStyle/>
          <a:p>
            <a:fld id="{664CDAA8-0F0A-4DBD-910C-AF55DF1AD17C}" type="slidenum">
              <a:rPr lang="en-US" smtClean="0"/>
              <a:t>‹#›</a:t>
            </a:fld>
            <a:endParaRPr lang="en-US"/>
          </a:p>
        </p:txBody>
      </p:sp>
    </p:spTree>
    <p:extLst>
      <p:ext uri="{BB962C8B-B14F-4D97-AF65-F5344CB8AC3E}">
        <p14:creationId xmlns:p14="http://schemas.microsoft.com/office/powerpoint/2010/main" val="23688174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F6CD2F6-CDC0-2B65-04C2-30BE8E9FEFC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D65BB4C-63FA-CDFD-4A81-A63F200D412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7B33AA9-844D-D98C-6452-05F087968145}"/>
              </a:ext>
            </a:extLst>
          </p:cNvPr>
          <p:cNvSpPr>
            <a:spLocks noGrp="1"/>
          </p:cNvSpPr>
          <p:nvPr>
            <p:ph type="dt" sz="half" idx="10"/>
          </p:nvPr>
        </p:nvSpPr>
        <p:spPr/>
        <p:txBody>
          <a:bodyPr/>
          <a:lstStyle/>
          <a:p>
            <a:fld id="{3C423CF4-0F7D-46D7-9D04-A21729A31A20}" type="datetimeFigureOut">
              <a:rPr lang="en-US" smtClean="0"/>
              <a:t>10/18/2025</a:t>
            </a:fld>
            <a:endParaRPr lang="en-US"/>
          </a:p>
        </p:txBody>
      </p:sp>
      <p:sp>
        <p:nvSpPr>
          <p:cNvPr id="5" name="Footer Placeholder 4">
            <a:extLst>
              <a:ext uri="{FF2B5EF4-FFF2-40B4-BE49-F238E27FC236}">
                <a16:creationId xmlns:a16="http://schemas.microsoft.com/office/drawing/2014/main" id="{78951C81-975D-8E9D-F0EC-68C6D0D31EC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1AFAF31-8B73-B80C-0F18-1E6FBA5BB5F4}"/>
              </a:ext>
            </a:extLst>
          </p:cNvPr>
          <p:cNvSpPr>
            <a:spLocks noGrp="1"/>
          </p:cNvSpPr>
          <p:nvPr>
            <p:ph type="sldNum" sz="quarter" idx="12"/>
          </p:nvPr>
        </p:nvSpPr>
        <p:spPr/>
        <p:txBody>
          <a:bodyPr/>
          <a:lstStyle/>
          <a:p>
            <a:fld id="{664CDAA8-0F0A-4DBD-910C-AF55DF1AD17C}" type="slidenum">
              <a:rPr lang="en-US" smtClean="0"/>
              <a:t>‹#›</a:t>
            </a:fld>
            <a:endParaRPr lang="en-US"/>
          </a:p>
        </p:txBody>
      </p:sp>
    </p:spTree>
    <p:extLst>
      <p:ext uri="{BB962C8B-B14F-4D97-AF65-F5344CB8AC3E}">
        <p14:creationId xmlns:p14="http://schemas.microsoft.com/office/powerpoint/2010/main" val="5528763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94B009-2FC2-29E7-2200-3E165C29122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D56A6F4-B4A9-2C2A-1F74-CCF323B3DD9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6B6C370-9152-0937-41C3-93B32B7AB979}"/>
              </a:ext>
            </a:extLst>
          </p:cNvPr>
          <p:cNvSpPr>
            <a:spLocks noGrp="1"/>
          </p:cNvSpPr>
          <p:nvPr>
            <p:ph type="dt" sz="half" idx="10"/>
          </p:nvPr>
        </p:nvSpPr>
        <p:spPr/>
        <p:txBody>
          <a:bodyPr/>
          <a:lstStyle/>
          <a:p>
            <a:fld id="{3C423CF4-0F7D-46D7-9D04-A21729A31A20}" type="datetimeFigureOut">
              <a:rPr lang="en-US" smtClean="0"/>
              <a:t>10/18/2025</a:t>
            </a:fld>
            <a:endParaRPr lang="en-US"/>
          </a:p>
        </p:txBody>
      </p:sp>
      <p:sp>
        <p:nvSpPr>
          <p:cNvPr id="5" name="Footer Placeholder 4">
            <a:extLst>
              <a:ext uri="{FF2B5EF4-FFF2-40B4-BE49-F238E27FC236}">
                <a16:creationId xmlns:a16="http://schemas.microsoft.com/office/drawing/2014/main" id="{E72B76EA-2934-2DF1-6435-E2AAEA1CC9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07C48D8-7C02-E683-CAED-363EAD19298E}"/>
              </a:ext>
            </a:extLst>
          </p:cNvPr>
          <p:cNvSpPr>
            <a:spLocks noGrp="1"/>
          </p:cNvSpPr>
          <p:nvPr>
            <p:ph type="sldNum" sz="quarter" idx="12"/>
          </p:nvPr>
        </p:nvSpPr>
        <p:spPr/>
        <p:txBody>
          <a:bodyPr/>
          <a:lstStyle/>
          <a:p>
            <a:fld id="{664CDAA8-0F0A-4DBD-910C-AF55DF1AD17C}" type="slidenum">
              <a:rPr lang="en-US" smtClean="0"/>
              <a:t>‹#›</a:t>
            </a:fld>
            <a:endParaRPr lang="en-US"/>
          </a:p>
        </p:txBody>
      </p:sp>
    </p:spTree>
    <p:extLst>
      <p:ext uri="{BB962C8B-B14F-4D97-AF65-F5344CB8AC3E}">
        <p14:creationId xmlns:p14="http://schemas.microsoft.com/office/powerpoint/2010/main" val="39353921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6E821C-0750-579F-7F93-768CECD1F0E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3799C98-C462-45DD-4D12-3A89A217D68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71BAD59-08EA-4650-1F7C-0F222CCEB228}"/>
              </a:ext>
            </a:extLst>
          </p:cNvPr>
          <p:cNvSpPr>
            <a:spLocks noGrp="1"/>
          </p:cNvSpPr>
          <p:nvPr>
            <p:ph type="dt" sz="half" idx="10"/>
          </p:nvPr>
        </p:nvSpPr>
        <p:spPr/>
        <p:txBody>
          <a:bodyPr/>
          <a:lstStyle/>
          <a:p>
            <a:fld id="{3C423CF4-0F7D-46D7-9D04-A21729A31A20}" type="datetimeFigureOut">
              <a:rPr lang="en-US" smtClean="0"/>
              <a:t>10/18/2025</a:t>
            </a:fld>
            <a:endParaRPr lang="en-US"/>
          </a:p>
        </p:txBody>
      </p:sp>
      <p:sp>
        <p:nvSpPr>
          <p:cNvPr id="5" name="Footer Placeholder 4">
            <a:extLst>
              <a:ext uri="{FF2B5EF4-FFF2-40B4-BE49-F238E27FC236}">
                <a16:creationId xmlns:a16="http://schemas.microsoft.com/office/drawing/2014/main" id="{08CE059C-E128-F508-FAFE-62F9D21A306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A45578-A51D-7DC7-F7CB-B96DED2F95D4}"/>
              </a:ext>
            </a:extLst>
          </p:cNvPr>
          <p:cNvSpPr>
            <a:spLocks noGrp="1"/>
          </p:cNvSpPr>
          <p:nvPr>
            <p:ph type="sldNum" sz="quarter" idx="12"/>
          </p:nvPr>
        </p:nvSpPr>
        <p:spPr/>
        <p:txBody>
          <a:bodyPr/>
          <a:lstStyle/>
          <a:p>
            <a:fld id="{664CDAA8-0F0A-4DBD-910C-AF55DF1AD17C}" type="slidenum">
              <a:rPr lang="en-US" smtClean="0"/>
              <a:t>‹#›</a:t>
            </a:fld>
            <a:endParaRPr lang="en-US"/>
          </a:p>
        </p:txBody>
      </p:sp>
    </p:spTree>
    <p:extLst>
      <p:ext uri="{BB962C8B-B14F-4D97-AF65-F5344CB8AC3E}">
        <p14:creationId xmlns:p14="http://schemas.microsoft.com/office/powerpoint/2010/main" val="36879559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487281-0E71-28E1-E5DC-0519C6F5621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B8C55A6-4709-F34E-3EFC-C94D91F3FC4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3208077-B38B-12E3-67E8-5EA68BBE165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C3DE95F-D5DE-DB34-4F2C-40364C38DFEC}"/>
              </a:ext>
            </a:extLst>
          </p:cNvPr>
          <p:cNvSpPr>
            <a:spLocks noGrp="1"/>
          </p:cNvSpPr>
          <p:nvPr>
            <p:ph type="dt" sz="half" idx="10"/>
          </p:nvPr>
        </p:nvSpPr>
        <p:spPr/>
        <p:txBody>
          <a:bodyPr/>
          <a:lstStyle/>
          <a:p>
            <a:fld id="{3C423CF4-0F7D-46D7-9D04-A21729A31A20}" type="datetimeFigureOut">
              <a:rPr lang="en-US" smtClean="0"/>
              <a:t>10/18/2025</a:t>
            </a:fld>
            <a:endParaRPr lang="en-US"/>
          </a:p>
        </p:txBody>
      </p:sp>
      <p:sp>
        <p:nvSpPr>
          <p:cNvPr id="6" name="Footer Placeholder 5">
            <a:extLst>
              <a:ext uri="{FF2B5EF4-FFF2-40B4-BE49-F238E27FC236}">
                <a16:creationId xmlns:a16="http://schemas.microsoft.com/office/drawing/2014/main" id="{1AEFA1FD-E665-668B-0D32-3F9067A566F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D247218-E0EB-05FA-F8BD-2F8BC20C8FBF}"/>
              </a:ext>
            </a:extLst>
          </p:cNvPr>
          <p:cNvSpPr>
            <a:spLocks noGrp="1"/>
          </p:cNvSpPr>
          <p:nvPr>
            <p:ph type="sldNum" sz="quarter" idx="12"/>
          </p:nvPr>
        </p:nvSpPr>
        <p:spPr/>
        <p:txBody>
          <a:bodyPr/>
          <a:lstStyle/>
          <a:p>
            <a:fld id="{664CDAA8-0F0A-4DBD-910C-AF55DF1AD17C}" type="slidenum">
              <a:rPr lang="en-US" smtClean="0"/>
              <a:t>‹#›</a:t>
            </a:fld>
            <a:endParaRPr lang="en-US"/>
          </a:p>
        </p:txBody>
      </p:sp>
    </p:spTree>
    <p:extLst>
      <p:ext uri="{BB962C8B-B14F-4D97-AF65-F5344CB8AC3E}">
        <p14:creationId xmlns:p14="http://schemas.microsoft.com/office/powerpoint/2010/main" val="29748021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04FD3-5991-B20A-3633-68739C35035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DD4B327-197C-3FD3-2834-0C096469E8D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57554F3-8A67-C6EE-816A-7EC6CBDDAF0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109D890-E133-FFBC-F998-2438462568B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E7C73D7-D529-CF2A-F8FF-37097A56D31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B9C328D-AF98-FFF1-DC3E-514A0E498DE1}"/>
              </a:ext>
            </a:extLst>
          </p:cNvPr>
          <p:cNvSpPr>
            <a:spLocks noGrp="1"/>
          </p:cNvSpPr>
          <p:nvPr>
            <p:ph type="dt" sz="half" idx="10"/>
          </p:nvPr>
        </p:nvSpPr>
        <p:spPr/>
        <p:txBody>
          <a:bodyPr/>
          <a:lstStyle/>
          <a:p>
            <a:fld id="{3C423CF4-0F7D-46D7-9D04-A21729A31A20}" type="datetimeFigureOut">
              <a:rPr lang="en-US" smtClean="0"/>
              <a:t>10/18/2025</a:t>
            </a:fld>
            <a:endParaRPr lang="en-US"/>
          </a:p>
        </p:txBody>
      </p:sp>
      <p:sp>
        <p:nvSpPr>
          <p:cNvPr id="8" name="Footer Placeholder 7">
            <a:extLst>
              <a:ext uri="{FF2B5EF4-FFF2-40B4-BE49-F238E27FC236}">
                <a16:creationId xmlns:a16="http://schemas.microsoft.com/office/drawing/2014/main" id="{800342B2-8A2C-587E-B30A-971EAA00275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DDE92A5-2B7A-5BCC-C808-1FD463290C58}"/>
              </a:ext>
            </a:extLst>
          </p:cNvPr>
          <p:cNvSpPr>
            <a:spLocks noGrp="1"/>
          </p:cNvSpPr>
          <p:nvPr>
            <p:ph type="sldNum" sz="quarter" idx="12"/>
          </p:nvPr>
        </p:nvSpPr>
        <p:spPr/>
        <p:txBody>
          <a:bodyPr/>
          <a:lstStyle/>
          <a:p>
            <a:fld id="{664CDAA8-0F0A-4DBD-910C-AF55DF1AD17C}" type="slidenum">
              <a:rPr lang="en-US" smtClean="0"/>
              <a:t>‹#›</a:t>
            </a:fld>
            <a:endParaRPr lang="en-US"/>
          </a:p>
        </p:txBody>
      </p:sp>
    </p:spTree>
    <p:extLst>
      <p:ext uri="{BB962C8B-B14F-4D97-AF65-F5344CB8AC3E}">
        <p14:creationId xmlns:p14="http://schemas.microsoft.com/office/powerpoint/2010/main" val="22646542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141B6F-7C22-67B7-1343-84770509F7F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FB26E2C-524E-0E83-9785-D1982AC8BD0F}"/>
              </a:ext>
            </a:extLst>
          </p:cNvPr>
          <p:cNvSpPr>
            <a:spLocks noGrp="1"/>
          </p:cNvSpPr>
          <p:nvPr>
            <p:ph type="dt" sz="half" idx="10"/>
          </p:nvPr>
        </p:nvSpPr>
        <p:spPr/>
        <p:txBody>
          <a:bodyPr/>
          <a:lstStyle/>
          <a:p>
            <a:fld id="{3C423CF4-0F7D-46D7-9D04-A21729A31A20}" type="datetimeFigureOut">
              <a:rPr lang="en-US" smtClean="0"/>
              <a:t>10/18/2025</a:t>
            </a:fld>
            <a:endParaRPr lang="en-US"/>
          </a:p>
        </p:txBody>
      </p:sp>
      <p:sp>
        <p:nvSpPr>
          <p:cNvPr id="4" name="Footer Placeholder 3">
            <a:extLst>
              <a:ext uri="{FF2B5EF4-FFF2-40B4-BE49-F238E27FC236}">
                <a16:creationId xmlns:a16="http://schemas.microsoft.com/office/drawing/2014/main" id="{0EB28CB9-0280-1B79-450C-794C2FA7534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E3294CA-2BEE-3B06-D39A-B1D9A9BB8BBB}"/>
              </a:ext>
            </a:extLst>
          </p:cNvPr>
          <p:cNvSpPr>
            <a:spLocks noGrp="1"/>
          </p:cNvSpPr>
          <p:nvPr>
            <p:ph type="sldNum" sz="quarter" idx="12"/>
          </p:nvPr>
        </p:nvSpPr>
        <p:spPr/>
        <p:txBody>
          <a:bodyPr/>
          <a:lstStyle/>
          <a:p>
            <a:fld id="{664CDAA8-0F0A-4DBD-910C-AF55DF1AD17C}" type="slidenum">
              <a:rPr lang="en-US" smtClean="0"/>
              <a:t>‹#›</a:t>
            </a:fld>
            <a:endParaRPr lang="en-US"/>
          </a:p>
        </p:txBody>
      </p:sp>
    </p:spTree>
    <p:extLst>
      <p:ext uri="{BB962C8B-B14F-4D97-AF65-F5344CB8AC3E}">
        <p14:creationId xmlns:p14="http://schemas.microsoft.com/office/powerpoint/2010/main" val="11435013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CDE2B00-7B72-B4A0-2110-616F5562B2E4}"/>
              </a:ext>
            </a:extLst>
          </p:cNvPr>
          <p:cNvSpPr>
            <a:spLocks noGrp="1"/>
          </p:cNvSpPr>
          <p:nvPr>
            <p:ph type="dt" sz="half" idx="10"/>
          </p:nvPr>
        </p:nvSpPr>
        <p:spPr/>
        <p:txBody>
          <a:bodyPr/>
          <a:lstStyle/>
          <a:p>
            <a:fld id="{3C423CF4-0F7D-46D7-9D04-A21729A31A20}" type="datetimeFigureOut">
              <a:rPr lang="en-US" smtClean="0"/>
              <a:t>10/18/2025</a:t>
            </a:fld>
            <a:endParaRPr lang="en-US"/>
          </a:p>
        </p:txBody>
      </p:sp>
      <p:sp>
        <p:nvSpPr>
          <p:cNvPr id="3" name="Footer Placeholder 2">
            <a:extLst>
              <a:ext uri="{FF2B5EF4-FFF2-40B4-BE49-F238E27FC236}">
                <a16:creationId xmlns:a16="http://schemas.microsoft.com/office/drawing/2014/main" id="{CD0DBEDC-D731-EF68-9DC7-A7FCC845D32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DBFCF8C-6C2C-CF3F-9181-F1C784AB030B}"/>
              </a:ext>
            </a:extLst>
          </p:cNvPr>
          <p:cNvSpPr>
            <a:spLocks noGrp="1"/>
          </p:cNvSpPr>
          <p:nvPr>
            <p:ph type="sldNum" sz="quarter" idx="12"/>
          </p:nvPr>
        </p:nvSpPr>
        <p:spPr/>
        <p:txBody>
          <a:bodyPr/>
          <a:lstStyle/>
          <a:p>
            <a:fld id="{664CDAA8-0F0A-4DBD-910C-AF55DF1AD17C}" type="slidenum">
              <a:rPr lang="en-US" smtClean="0"/>
              <a:t>‹#›</a:t>
            </a:fld>
            <a:endParaRPr lang="en-US"/>
          </a:p>
        </p:txBody>
      </p:sp>
    </p:spTree>
    <p:extLst>
      <p:ext uri="{BB962C8B-B14F-4D97-AF65-F5344CB8AC3E}">
        <p14:creationId xmlns:p14="http://schemas.microsoft.com/office/powerpoint/2010/main" val="22919996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B01A9A-C651-894F-1705-B48875A02B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602DE31-D394-53AB-70B4-C3A70F4139A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2338DE6-F771-39E4-08DB-1D7CA3FD46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9F23BFF-2F1A-5BE7-CE3F-3538B804E42E}"/>
              </a:ext>
            </a:extLst>
          </p:cNvPr>
          <p:cNvSpPr>
            <a:spLocks noGrp="1"/>
          </p:cNvSpPr>
          <p:nvPr>
            <p:ph type="dt" sz="half" idx="10"/>
          </p:nvPr>
        </p:nvSpPr>
        <p:spPr/>
        <p:txBody>
          <a:bodyPr/>
          <a:lstStyle/>
          <a:p>
            <a:fld id="{3C423CF4-0F7D-46D7-9D04-A21729A31A20}" type="datetimeFigureOut">
              <a:rPr lang="en-US" smtClean="0"/>
              <a:t>10/18/2025</a:t>
            </a:fld>
            <a:endParaRPr lang="en-US"/>
          </a:p>
        </p:txBody>
      </p:sp>
      <p:sp>
        <p:nvSpPr>
          <p:cNvPr id="6" name="Footer Placeholder 5">
            <a:extLst>
              <a:ext uri="{FF2B5EF4-FFF2-40B4-BE49-F238E27FC236}">
                <a16:creationId xmlns:a16="http://schemas.microsoft.com/office/drawing/2014/main" id="{2BDFADA0-4E80-7D35-5165-5BB63A33432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DEAAC7-F621-5B33-A080-8AB35622377E}"/>
              </a:ext>
            </a:extLst>
          </p:cNvPr>
          <p:cNvSpPr>
            <a:spLocks noGrp="1"/>
          </p:cNvSpPr>
          <p:nvPr>
            <p:ph type="sldNum" sz="quarter" idx="12"/>
          </p:nvPr>
        </p:nvSpPr>
        <p:spPr/>
        <p:txBody>
          <a:bodyPr/>
          <a:lstStyle/>
          <a:p>
            <a:fld id="{664CDAA8-0F0A-4DBD-910C-AF55DF1AD17C}" type="slidenum">
              <a:rPr lang="en-US" smtClean="0"/>
              <a:t>‹#›</a:t>
            </a:fld>
            <a:endParaRPr lang="en-US"/>
          </a:p>
        </p:txBody>
      </p:sp>
    </p:spTree>
    <p:extLst>
      <p:ext uri="{BB962C8B-B14F-4D97-AF65-F5344CB8AC3E}">
        <p14:creationId xmlns:p14="http://schemas.microsoft.com/office/powerpoint/2010/main" val="15406987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9CA307-3408-73A3-8E3E-403BA3B636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2C9A2B9-2272-DBC0-1B3B-603F6333548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ED18B0D-4483-AE0D-A0D1-EEE88973DC8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6F96BB3-85C2-8EB0-D6C3-2A8C11319F0B}"/>
              </a:ext>
            </a:extLst>
          </p:cNvPr>
          <p:cNvSpPr>
            <a:spLocks noGrp="1"/>
          </p:cNvSpPr>
          <p:nvPr>
            <p:ph type="dt" sz="half" idx="10"/>
          </p:nvPr>
        </p:nvSpPr>
        <p:spPr/>
        <p:txBody>
          <a:bodyPr/>
          <a:lstStyle/>
          <a:p>
            <a:fld id="{3C423CF4-0F7D-46D7-9D04-A21729A31A20}" type="datetimeFigureOut">
              <a:rPr lang="en-US" smtClean="0"/>
              <a:t>10/18/2025</a:t>
            </a:fld>
            <a:endParaRPr lang="en-US"/>
          </a:p>
        </p:txBody>
      </p:sp>
      <p:sp>
        <p:nvSpPr>
          <p:cNvPr id="6" name="Footer Placeholder 5">
            <a:extLst>
              <a:ext uri="{FF2B5EF4-FFF2-40B4-BE49-F238E27FC236}">
                <a16:creationId xmlns:a16="http://schemas.microsoft.com/office/drawing/2014/main" id="{1718B96E-1689-2AA5-370B-C4F0303A1AD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533EF46-0FE5-999D-3552-1050577E9FD6}"/>
              </a:ext>
            </a:extLst>
          </p:cNvPr>
          <p:cNvSpPr>
            <a:spLocks noGrp="1"/>
          </p:cNvSpPr>
          <p:nvPr>
            <p:ph type="sldNum" sz="quarter" idx="12"/>
          </p:nvPr>
        </p:nvSpPr>
        <p:spPr/>
        <p:txBody>
          <a:bodyPr/>
          <a:lstStyle/>
          <a:p>
            <a:fld id="{664CDAA8-0F0A-4DBD-910C-AF55DF1AD17C}" type="slidenum">
              <a:rPr lang="en-US" smtClean="0"/>
              <a:t>‹#›</a:t>
            </a:fld>
            <a:endParaRPr lang="en-US"/>
          </a:p>
        </p:txBody>
      </p:sp>
    </p:spTree>
    <p:extLst>
      <p:ext uri="{BB962C8B-B14F-4D97-AF65-F5344CB8AC3E}">
        <p14:creationId xmlns:p14="http://schemas.microsoft.com/office/powerpoint/2010/main" val="29457844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BF84791-85FC-8507-CDB1-EA29C55A5F4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304EC69-2B58-5A57-BA8F-9D006773B3A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A488C3D-B1C9-D2EC-CC58-5F3E0B691F4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C423CF4-0F7D-46D7-9D04-A21729A31A20}" type="datetimeFigureOut">
              <a:rPr lang="en-US" smtClean="0"/>
              <a:t>10/18/2025</a:t>
            </a:fld>
            <a:endParaRPr lang="en-US"/>
          </a:p>
        </p:txBody>
      </p:sp>
      <p:sp>
        <p:nvSpPr>
          <p:cNvPr id="5" name="Footer Placeholder 4">
            <a:extLst>
              <a:ext uri="{FF2B5EF4-FFF2-40B4-BE49-F238E27FC236}">
                <a16:creationId xmlns:a16="http://schemas.microsoft.com/office/drawing/2014/main" id="{2B4C9303-F450-5EF6-2898-669ABF275E4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C8A39A07-F1CD-AFF4-BCCB-6F8A0D8CC9C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64CDAA8-0F0A-4DBD-910C-AF55DF1AD17C}" type="slidenum">
              <a:rPr lang="en-US" smtClean="0"/>
              <a:t>‹#›</a:t>
            </a:fld>
            <a:endParaRPr lang="en-US"/>
          </a:p>
        </p:txBody>
      </p:sp>
    </p:spTree>
    <p:extLst>
      <p:ext uri="{BB962C8B-B14F-4D97-AF65-F5344CB8AC3E}">
        <p14:creationId xmlns:p14="http://schemas.microsoft.com/office/powerpoint/2010/main" val="28550788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AE56468-C6A1-5720-2DC9-44888B632487}"/>
              </a:ext>
            </a:extLst>
          </p:cNvPr>
          <p:cNvSpPr txBox="1"/>
          <p:nvPr/>
        </p:nvSpPr>
        <p:spPr>
          <a:xfrm>
            <a:off x="771832" y="5112774"/>
            <a:ext cx="10648335" cy="923330"/>
          </a:xfrm>
          <a:prstGeom prst="rect">
            <a:avLst/>
          </a:prstGeom>
          <a:noFill/>
        </p:spPr>
        <p:txBody>
          <a:bodyPr wrap="square" rtlCol="0">
            <a:spAutoFit/>
          </a:bodyPr>
          <a:lstStyle/>
          <a:p>
            <a:pPr algn="ctr"/>
            <a:r>
              <a:rPr lang="en-US" sz="5400" dirty="0"/>
              <a:t>Pastor Richard “</a:t>
            </a:r>
            <a:r>
              <a:rPr lang="en-US" sz="5400" dirty="0" err="1"/>
              <a:t>Rico”Tubbs</a:t>
            </a:r>
            <a:endParaRPr lang="en-US" sz="5400" dirty="0"/>
          </a:p>
        </p:txBody>
      </p:sp>
    </p:spTree>
    <p:extLst>
      <p:ext uri="{BB962C8B-B14F-4D97-AF65-F5344CB8AC3E}">
        <p14:creationId xmlns:p14="http://schemas.microsoft.com/office/powerpoint/2010/main" val="23917236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a:extLst>
            <a:ext uri="{FF2B5EF4-FFF2-40B4-BE49-F238E27FC236}">
              <a16:creationId xmlns:a16="http://schemas.microsoft.com/office/drawing/2014/main" id="{D296D545-88C1-DB74-F0D4-EF7847712E30}"/>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E0E4A2E1-973A-931F-1B50-772AA336BBB9}"/>
              </a:ext>
            </a:extLst>
          </p:cNvPr>
          <p:cNvSpPr txBox="1"/>
          <p:nvPr/>
        </p:nvSpPr>
        <p:spPr>
          <a:xfrm>
            <a:off x="658762" y="601068"/>
            <a:ext cx="10874476" cy="2585323"/>
          </a:xfrm>
          <a:prstGeom prst="rect">
            <a:avLst/>
          </a:prstGeom>
          <a:noFill/>
        </p:spPr>
        <p:txBody>
          <a:bodyPr wrap="square">
            <a:spAutoFit/>
          </a:bodyPr>
          <a:lstStyle/>
          <a:p>
            <a:pPr algn="ctr"/>
            <a:r>
              <a:rPr lang="en-US" sz="5400" b="0" i="0" dirty="0">
                <a:solidFill>
                  <a:srgbClr val="050505"/>
                </a:solidFill>
                <a:effectLst/>
                <a:latin typeface="Segoe UI Historic" panose="020B0502040204020203" pitchFamily="34" charset="0"/>
              </a:rPr>
              <a:t>We never see the full depth of another’s pain — only the ripples it leaves on the surface.</a:t>
            </a:r>
            <a:endParaRPr lang="en-US" sz="5400" dirty="0"/>
          </a:p>
        </p:txBody>
      </p:sp>
      <p:sp>
        <p:nvSpPr>
          <p:cNvPr id="7" name="TextBox 6">
            <a:extLst>
              <a:ext uri="{FF2B5EF4-FFF2-40B4-BE49-F238E27FC236}">
                <a16:creationId xmlns:a16="http://schemas.microsoft.com/office/drawing/2014/main" id="{8C4C2572-8E92-D01D-95A7-05BAA7E1E934}"/>
              </a:ext>
            </a:extLst>
          </p:cNvPr>
          <p:cNvSpPr txBox="1"/>
          <p:nvPr/>
        </p:nvSpPr>
        <p:spPr>
          <a:xfrm>
            <a:off x="412955" y="3334435"/>
            <a:ext cx="11523406" cy="2585323"/>
          </a:xfrm>
          <a:prstGeom prst="rect">
            <a:avLst/>
          </a:prstGeom>
          <a:noFill/>
        </p:spPr>
        <p:txBody>
          <a:bodyPr wrap="square">
            <a:spAutoFit/>
          </a:bodyPr>
          <a:lstStyle/>
          <a:p>
            <a:pPr algn="ctr"/>
            <a:r>
              <a:rPr lang="en-US" sz="5400" b="0" i="0" dirty="0">
                <a:solidFill>
                  <a:srgbClr val="050505"/>
                </a:solidFill>
                <a:effectLst/>
                <a:latin typeface="Segoe UI Historic" panose="020B0502040204020203" pitchFamily="34" charset="0"/>
              </a:rPr>
              <a:t>For the </a:t>
            </a:r>
            <a:r>
              <a:rPr lang="en-US" sz="5400" b="0" i="0" u="sng" dirty="0">
                <a:solidFill>
                  <a:srgbClr val="050505"/>
                </a:solidFill>
                <a:effectLst/>
                <a:latin typeface="Segoe UI Historic" panose="020B0502040204020203" pitchFamily="34" charset="0"/>
              </a:rPr>
              <a:t>storm you call shallow </a:t>
            </a:r>
            <a:r>
              <a:rPr lang="en-US" sz="5400" b="0" i="0" dirty="0">
                <a:solidFill>
                  <a:srgbClr val="050505"/>
                </a:solidFill>
                <a:effectLst/>
                <a:latin typeface="Segoe UI Historic" panose="020B0502040204020203" pitchFamily="34" charset="0"/>
              </a:rPr>
              <a:t>might be the one someone is </a:t>
            </a:r>
            <a:r>
              <a:rPr lang="en-US" sz="5400" b="0" i="0" u="sng" dirty="0">
                <a:solidFill>
                  <a:srgbClr val="050505"/>
                </a:solidFill>
                <a:effectLst/>
                <a:latin typeface="Segoe UI Historic" panose="020B0502040204020203" pitchFamily="34" charset="0"/>
              </a:rPr>
              <a:t>fighting to survive in silence</a:t>
            </a:r>
            <a:r>
              <a:rPr lang="en-US" sz="5400" b="0" i="0" dirty="0">
                <a:solidFill>
                  <a:srgbClr val="050505"/>
                </a:solidFill>
                <a:effectLst/>
                <a:latin typeface="Segoe UI Historic" panose="020B0502040204020203" pitchFamily="34" charset="0"/>
              </a:rPr>
              <a:t>.</a:t>
            </a:r>
            <a:endParaRPr lang="en-US" sz="5400" dirty="0"/>
          </a:p>
        </p:txBody>
      </p:sp>
    </p:spTree>
    <p:extLst>
      <p:ext uri="{BB962C8B-B14F-4D97-AF65-F5344CB8AC3E}">
        <p14:creationId xmlns:p14="http://schemas.microsoft.com/office/powerpoint/2010/main" val="134767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6" presetClass="entr" presetSubtype="16" fill="hold" nodeType="clickEffect">
                                  <p:stCondLst>
                                    <p:cond delay="0"/>
                                  </p:stCondLst>
                                  <p:childTnLst>
                                    <p:set>
                                      <p:cBhvr>
                                        <p:cTn id="24" dur="1" fill="hold">
                                          <p:stCondLst>
                                            <p:cond delay="0"/>
                                          </p:stCondLst>
                                        </p:cTn>
                                        <p:tgtEl>
                                          <p:spTgt spid="7">
                                            <p:txEl>
                                              <p:pRg st="0" end="0"/>
                                            </p:txEl>
                                          </p:spTgt>
                                        </p:tgtEl>
                                        <p:attrNameLst>
                                          <p:attrName>style.visibility</p:attrName>
                                        </p:attrNameLst>
                                      </p:cBhvr>
                                      <p:to>
                                        <p:strVal val="visible"/>
                                      </p:to>
                                    </p:set>
                                    <p:animEffect transition="in" filter="circle(in)">
                                      <p:cBhvr>
                                        <p:cTn id="25" dur="20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a:extLst>
            <a:ext uri="{FF2B5EF4-FFF2-40B4-BE49-F238E27FC236}">
              <a16:creationId xmlns:a16="http://schemas.microsoft.com/office/drawing/2014/main" id="{9808019E-5803-290D-C5B5-96A955C0F79D}"/>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D60711A4-CFD6-854F-1283-B10A54F2A894}"/>
              </a:ext>
            </a:extLst>
          </p:cNvPr>
          <p:cNvSpPr txBox="1"/>
          <p:nvPr/>
        </p:nvSpPr>
        <p:spPr>
          <a:xfrm>
            <a:off x="245806" y="417303"/>
            <a:ext cx="11464413" cy="6186309"/>
          </a:xfrm>
          <a:prstGeom prst="rect">
            <a:avLst/>
          </a:prstGeom>
          <a:noFill/>
        </p:spPr>
        <p:txBody>
          <a:bodyPr wrap="square">
            <a:spAutoFit/>
          </a:bodyPr>
          <a:lstStyle/>
          <a:p>
            <a:pPr algn="ctr"/>
            <a:r>
              <a:rPr lang="en-US" sz="3600" b="1" i="1" dirty="0">
                <a:effectLst/>
                <a:latin typeface="Gentium Book Basic"/>
              </a:rPr>
              <a:t>“We know nothing of the trials, sorrows and temptations of those around us,</a:t>
            </a:r>
            <a:br>
              <a:rPr lang="en-US" sz="3600" b="1" i="1" dirty="0">
                <a:effectLst/>
                <a:latin typeface="Gentium Book Basic"/>
              </a:rPr>
            </a:br>
            <a:r>
              <a:rPr lang="en-US" sz="3600" b="1" i="1" dirty="0">
                <a:effectLst/>
                <a:latin typeface="Gentium Book Basic"/>
              </a:rPr>
              <a:t>of pillows wet with sobs, of the life-tragedy that may be hidden behind a smile,</a:t>
            </a:r>
            <a:br>
              <a:rPr lang="en-US" sz="3600" b="1" i="1" dirty="0">
                <a:effectLst/>
                <a:latin typeface="Gentium Book Basic"/>
              </a:rPr>
            </a:br>
            <a:r>
              <a:rPr lang="en-US" sz="3600" b="1" i="1" dirty="0">
                <a:effectLst/>
                <a:latin typeface="Gentium Book Basic"/>
              </a:rPr>
              <a:t>of the secret cares, struggles, and worries that shorten life</a:t>
            </a:r>
            <a:br>
              <a:rPr lang="en-US" sz="3600" b="1" i="1" dirty="0">
                <a:effectLst/>
                <a:latin typeface="Gentium Book Basic"/>
              </a:rPr>
            </a:br>
            <a:r>
              <a:rPr lang="en-US" sz="3600" b="1" i="1" dirty="0">
                <a:effectLst/>
                <a:latin typeface="Gentium Book Basic"/>
              </a:rPr>
              <a:t>and leave their mark in hair prematurely whitened,</a:t>
            </a:r>
            <a:br>
              <a:rPr lang="en-US" sz="3600" b="1" i="1" dirty="0">
                <a:effectLst/>
                <a:latin typeface="Gentium Book Basic"/>
              </a:rPr>
            </a:br>
            <a:r>
              <a:rPr lang="en-US" sz="3600" b="1" i="1" dirty="0">
                <a:effectLst/>
                <a:latin typeface="Gentium Book Basic"/>
              </a:rPr>
              <a:t>and a character changed and almost recreated in a few days.</a:t>
            </a:r>
            <a:br>
              <a:rPr lang="en-US" sz="3600" b="1" i="1" dirty="0">
                <a:effectLst/>
                <a:latin typeface="Gentium Book Basic"/>
              </a:rPr>
            </a:br>
            <a:r>
              <a:rPr lang="en-US" sz="3600" b="1" i="1" dirty="0">
                <a:effectLst/>
                <a:latin typeface="Gentium Book Basic"/>
              </a:rPr>
              <a:t>Let us not dare to add to the burden of another the pain of our judgment.”</a:t>
            </a:r>
            <a:br>
              <a:rPr lang="en-US" sz="3600" b="1" i="1" dirty="0">
                <a:effectLst/>
                <a:latin typeface="Gentium Book Basic"/>
              </a:rPr>
            </a:br>
            <a:r>
              <a:rPr lang="en-US" sz="3600" b="1" i="1" dirty="0">
                <a:effectLst/>
                <a:latin typeface="Gentium Book Basic"/>
              </a:rPr>
              <a:t>~ William George Jordan</a:t>
            </a:r>
            <a:endParaRPr lang="en-US" sz="3600" dirty="0"/>
          </a:p>
        </p:txBody>
      </p:sp>
    </p:spTree>
    <p:extLst>
      <p:ext uri="{BB962C8B-B14F-4D97-AF65-F5344CB8AC3E}">
        <p14:creationId xmlns:p14="http://schemas.microsoft.com/office/powerpoint/2010/main" val="26504637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4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a:extLst>
            <a:ext uri="{FF2B5EF4-FFF2-40B4-BE49-F238E27FC236}">
              <a16:creationId xmlns:a16="http://schemas.microsoft.com/office/drawing/2014/main" id="{6B01329E-BAD1-1AA8-61B4-BC313823D3E2}"/>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90CE2220-A89B-9827-B2DD-8BC502EB2F93}"/>
              </a:ext>
            </a:extLst>
          </p:cNvPr>
          <p:cNvSpPr txBox="1"/>
          <p:nvPr/>
        </p:nvSpPr>
        <p:spPr>
          <a:xfrm>
            <a:off x="688258" y="343732"/>
            <a:ext cx="10628671" cy="5078313"/>
          </a:xfrm>
          <a:prstGeom prst="rect">
            <a:avLst/>
          </a:prstGeom>
          <a:noFill/>
        </p:spPr>
        <p:txBody>
          <a:bodyPr wrap="square">
            <a:spAutoFit/>
          </a:bodyPr>
          <a:lstStyle/>
          <a:p>
            <a:pPr algn="ctr"/>
            <a:r>
              <a:rPr lang="en-US" sz="5400" b="0" i="0" dirty="0">
                <a:effectLst/>
                <a:latin typeface="Gentium Book Basic"/>
              </a:rPr>
              <a:t>Our stories may be heartbreaking, We may have to wait a while, and that certainly isn’t easy, but His story of love for us will always give us sufficient grace until that time comes.</a:t>
            </a:r>
            <a:endParaRPr lang="en-US" sz="5400" dirty="0"/>
          </a:p>
        </p:txBody>
      </p:sp>
    </p:spTree>
    <p:extLst>
      <p:ext uri="{BB962C8B-B14F-4D97-AF65-F5344CB8AC3E}">
        <p14:creationId xmlns:p14="http://schemas.microsoft.com/office/powerpoint/2010/main" val="23935344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a:extLst>
            <a:ext uri="{FF2B5EF4-FFF2-40B4-BE49-F238E27FC236}">
              <a16:creationId xmlns:a16="http://schemas.microsoft.com/office/drawing/2014/main" id="{90A0F52C-23DE-4B23-2F1D-CCE0D5B33CAF}"/>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57FAB3B3-C708-7653-23EA-DC9C5F7D0173}"/>
              </a:ext>
            </a:extLst>
          </p:cNvPr>
          <p:cNvSpPr txBox="1"/>
          <p:nvPr/>
        </p:nvSpPr>
        <p:spPr>
          <a:xfrm>
            <a:off x="904568" y="993509"/>
            <a:ext cx="9763431" cy="3785652"/>
          </a:xfrm>
          <a:prstGeom prst="rect">
            <a:avLst/>
          </a:prstGeom>
          <a:noFill/>
        </p:spPr>
        <p:txBody>
          <a:bodyPr wrap="square">
            <a:spAutoFit/>
          </a:bodyPr>
          <a:lstStyle/>
          <a:p>
            <a:pPr algn="ctr"/>
            <a:r>
              <a:rPr lang="en-US" sz="4800" b="0" i="0" dirty="0">
                <a:solidFill>
                  <a:srgbClr val="0A0A0A"/>
                </a:solidFill>
                <a:effectLst/>
                <a:latin typeface="Google Sans"/>
              </a:rPr>
              <a:t>The promise of an incomparable and eternal reward reframes the meaning of pain, turning it into a temporary phase on the path to a divine, permanent reality. </a:t>
            </a:r>
            <a:endParaRPr lang="en-US" sz="4800" dirty="0"/>
          </a:p>
        </p:txBody>
      </p:sp>
    </p:spTree>
    <p:extLst>
      <p:ext uri="{BB962C8B-B14F-4D97-AF65-F5344CB8AC3E}">
        <p14:creationId xmlns:p14="http://schemas.microsoft.com/office/powerpoint/2010/main" val="23043291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a:extLst>
            <a:ext uri="{FF2B5EF4-FFF2-40B4-BE49-F238E27FC236}">
              <a16:creationId xmlns:a16="http://schemas.microsoft.com/office/drawing/2014/main" id="{19DEB48D-519C-583E-9D42-65315E54D0B9}"/>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CBE75C97-932A-5E3F-997E-E60800437B30}"/>
              </a:ext>
            </a:extLst>
          </p:cNvPr>
          <p:cNvSpPr txBox="1"/>
          <p:nvPr/>
        </p:nvSpPr>
        <p:spPr>
          <a:xfrm>
            <a:off x="147484" y="1643830"/>
            <a:ext cx="11729884" cy="4247317"/>
          </a:xfrm>
          <a:prstGeom prst="rect">
            <a:avLst/>
          </a:prstGeom>
          <a:noFill/>
        </p:spPr>
        <p:txBody>
          <a:bodyPr wrap="square">
            <a:spAutoFit/>
          </a:bodyPr>
          <a:lstStyle/>
          <a:p>
            <a:pPr algn="ctr">
              <a:spcBef>
                <a:spcPts val="1200"/>
              </a:spcBef>
              <a:spcAft>
                <a:spcPts val="1200"/>
              </a:spcAft>
            </a:pPr>
            <a:r>
              <a:rPr lang="en-US" sz="5400" b="0" i="0" dirty="0">
                <a:solidFill>
                  <a:srgbClr val="0A0A0A"/>
                </a:solidFill>
                <a:effectLst/>
                <a:latin typeface="Google Sans"/>
              </a:rPr>
              <a:t>This perspective reminds believers that their hardships are not permanent. As Paul notes in 2 Corinthians 4:17, "our present troubles are small and won't last very long".</a:t>
            </a:r>
          </a:p>
        </p:txBody>
      </p:sp>
      <p:sp>
        <p:nvSpPr>
          <p:cNvPr id="5" name="TextBox 4">
            <a:extLst>
              <a:ext uri="{FF2B5EF4-FFF2-40B4-BE49-F238E27FC236}">
                <a16:creationId xmlns:a16="http://schemas.microsoft.com/office/drawing/2014/main" id="{0BA2C77C-A310-D79D-6782-22A8DFBF0F50}"/>
              </a:ext>
            </a:extLst>
          </p:cNvPr>
          <p:cNvSpPr txBox="1"/>
          <p:nvPr/>
        </p:nvSpPr>
        <p:spPr>
          <a:xfrm>
            <a:off x="3175820" y="611747"/>
            <a:ext cx="6096000" cy="769441"/>
          </a:xfrm>
          <a:prstGeom prst="rect">
            <a:avLst/>
          </a:prstGeom>
          <a:noFill/>
        </p:spPr>
        <p:txBody>
          <a:bodyPr wrap="square">
            <a:spAutoFit/>
          </a:bodyPr>
          <a:lstStyle/>
          <a:p>
            <a:r>
              <a:rPr lang="en-US" sz="4400" b="1" i="0" u="sng" dirty="0">
                <a:solidFill>
                  <a:srgbClr val="0A0A0A"/>
                </a:solidFill>
                <a:effectLst/>
                <a:latin typeface="Google Sans"/>
              </a:rPr>
              <a:t>A temporary reality</a:t>
            </a:r>
            <a:r>
              <a:rPr lang="en-US" sz="4400" b="1" i="0" dirty="0">
                <a:solidFill>
                  <a:srgbClr val="0A0A0A"/>
                </a:solidFill>
                <a:effectLst/>
                <a:latin typeface="Google Sans"/>
              </a:rPr>
              <a:t>:</a:t>
            </a:r>
            <a:r>
              <a:rPr lang="en-US" sz="4400" b="0" i="0" dirty="0">
                <a:solidFill>
                  <a:srgbClr val="0A0A0A"/>
                </a:solidFill>
                <a:effectLst/>
                <a:latin typeface="Google Sans"/>
              </a:rPr>
              <a:t> </a:t>
            </a:r>
            <a:endParaRPr lang="en-US" sz="4400" dirty="0"/>
          </a:p>
        </p:txBody>
      </p:sp>
    </p:spTree>
    <p:extLst>
      <p:ext uri="{BB962C8B-B14F-4D97-AF65-F5344CB8AC3E}">
        <p14:creationId xmlns:p14="http://schemas.microsoft.com/office/powerpoint/2010/main" val="25324537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heel(1)">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a:extLst>
            <a:ext uri="{FF2B5EF4-FFF2-40B4-BE49-F238E27FC236}">
              <a16:creationId xmlns:a16="http://schemas.microsoft.com/office/drawing/2014/main" id="{E2CDD2FC-4E1B-E25A-3CA4-87FC908522E6}"/>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6AE6E099-9C5E-B4E0-D9AB-BDFBFC2B37FD}"/>
              </a:ext>
            </a:extLst>
          </p:cNvPr>
          <p:cNvSpPr txBox="1"/>
          <p:nvPr/>
        </p:nvSpPr>
        <p:spPr>
          <a:xfrm>
            <a:off x="1101212" y="1690062"/>
            <a:ext cx="10353367" cy="3477875"/>
          </a:xfrm>
          <a:prstGeom prst="rect">
            <a:avLst/>
          </a:prstGeom>
          <a:noFill/>
        </p:spPr>
        <p:txBody>
          <a:bodyPr wrap="square">
            <a:spAutoFit/>
          </a:bodyPr>
          <a:lstStyle/>
          <a:p>
            <a:pPr algn="ctr"/>
            <a:r>
              <a:rPr lang="en-US" sz="4400" b="0" i="0" dirty="0">
                <a:solidFill>
                  <a:srgbClr val="0A0A0A"/>
                </a:solidFill>
                <a:effectLst/>
                <a:latin typeface="Google Sans"/>
              </a:rPr>
              <a:t>Instead of feeling hopeless, this eternal view allows believers to understand their current pain as part of a larger, divinely orchestrated story that culminates in their complete redemption.</a:t>
            </a:r>
            <a:endParaRPr lang="en-US" sz="4400" dirty="0"/>
          </a:p>
        </p:txBody>
      </p:sp>
      <p:sp>
        <p:nvSpPr>
          <p:cNvPr id="5" name="TextBox 4">
            <a:extLst>
              <a:ext uri="{FF2B5EF4-FFF2-40B4-BE49-F238E27FC236}">
                <a16:creationId xmlns:a16="http://schemas.microsoft.com/office/drawing/2014/main" id="{DD1B4A4D-6B70-41AA-CB60-0785BEA20118}"/>
              </a:ext>
            </a:extLst>
          </p:cNvPr>
          <p:cNvSpPr txBox="1"/>
          <p:nvPr/>
        </p:nvSpPr>
        <p:spPr>
          <a:xfrm>
            <a:off x="3048000" y="533089"/>
            <a:ext cx="6096000" cy="830997"/>
          </a:xfrm>
          <a:prstGeom prst="rect">
            <a:avLst/>
          </a:prstGeom>
          <a:noFill/>
        </p:spPr>
        <p:txBody>
          <a:bodyPr wrap="square">
            <a:spAutoFit/>
          </a:bodyPr>
          <a:lstStyle/>
          <a:p>
            <a:pPr algn="ctr"/>
            <a:r>
              <a:rPr lang="en-US" sz="4800" b="1" i="0" u="sng" dirty="0">
                <a:solidFill>
                  <a:srgbClr val="0A0A0A"/>
                </a:solidFill>
                <a:effectLst/>
                <a:latin typeface="Google Sans"/>
              </a:rPr>
              <a:t>A greater context:</a:t>
            </a:r>
            <a:r>
              <a:rPr lang="en-US" sz="4800" b="0" i="0" u="sng" dirty="0">
                <a:solidFill>
                  <a:srgbClr val="0A0A0A"/>
                </a:solidFill>
                <a:effectLst/>
                <a:latin typeface="Google Sans"/>
              </a:rPr>
              <a:t> </a:t>
            </a:r>
            <a:endParaRPr lang="en-US" sz="4800" u="sng" dirty="0"/>
          </a:p>
        </p:txBody>
      </p:sp>
    </p:spTree>
    <p:extLst>
      <p:ext uri="{BB962C8B-B14F-4D97-AF65-F5344CB8AC3E}">
        <p14:creationId xmlns:p14="http://schemas.microsoft.com/office/powerpoint/2010/main" val="774519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a:extLst>
            <a:ext uri="{FF2B5EF4-FFF2-40B4-BE49-F238E27FC236}">
              <a16:creationId xmlns:a16="http://schemas.microsoft.com/office/drawing/2014/main" id="{A64D87E9-C25E-26A4-94DA-D5C8BE4FC54A}"/>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3416F661-2AF4-63F0-7870-82FBF0CAEDCF}"/>
              </a:ext>
            </a:extLst>
          </p:cNvPr>
          <p:cNvSpPr txBox="1"/>
          <p:nvPr/>
        </p:nvSpPr>
        <p:spPr>
          <a:xfrm>
            <a:off x="445496" y="1315544"/>
            <a:ext cx="11533238" cy="3139321"/>
          </a:xfrm>
          <a:prstGeom prst="rect">
            <a:avLst/>
          </a:prstGeom>
          <a:noFill/>
        </p:spPr>
        <p:txBody>
          <a:bodyPr wrap="square">
            <a:spAutoFit/>
          </a:bodyPr>
          <a:lstStyle/>
          <a:p>
            <a:pPr algn="ctr"/>
            <a:r>
              <a:rPr lang="en-US" sz="6600" b="0" i="0" dirty="0">
                <a:solidFill>
                  <a:srgbClr val="0A0A0A"/>
                </a:solidFill>
                <a:effectLst/>
                <a:latin typeface="Google Sans"/>
              </a:rPr>
              <a:t>The certainty of God's promises </a:t>
            </a:r>
            <a:r>
              <a:rPr lang="en-US" sz="6600" b="0" i="0" u="sng" dirty="0">
                <a:solidFill>
                  <a:srgbClr val="0A0A0A"/>
                </a:solidFill>
                <a:effectLst/>
                <a:latin typeface="Google Sans"/>
              </a:rPr>
              <a:t>provides an anchor for believers </a:t>
            </a:r>
            <a:r>
              <a:rPr lang="en-US" sz="6600" b="0" i="0" dirty="0">
                <a:solidFill>
                  <a:srgbClr val="0A0A0A"/>
                </a:solidFill>
                <a:effectLst/>
                <a:latin typeface="Google Sans"/>
              </a:rPr>
              <a:t>in the midst of </a:t>
            </a:r>
            <a:r>
              <a:rPr lang="en-US" sz="6600" b="0" i="0" u="sng" dirty="0">
                <a:solidFill>
                  <a:srgbClr val="0A0A0A"/>
                </a:solidFill>
                <a:effectLst/>
                <a:latin typeface="Google Sans"/>
              </a:rPr>
              <a:t>turmoil</a:t>
            </a:r>
            <a:r>
              <a:rPr lang="en-US" sz="6600" b="0" i="0" dirty="0">
                <a:solidFill>
                  <a:srgbClr val="0A0A0A"/>
                </a:solidFill>
                <a:effectLst/>
                <a:latin typeface="Google Sans"/>
              </a:rPr>
              <a:t>.</a:t>
            </a:r>
            <a:endParaRPr lang="en-US" sz="6600" dirty="0"/>
          </a:p>
        </p:txBody>
      </p:sp>
    </p:spTree>
    <p:extLst>
      <p:ext uri="{BB962C8B-B14F-4D97-AF65-F5344CB8AC3E}">
        <p14:creationId xmlns:p14="http://schemas.microsoft.com/office/powerpoint/2010/main" val="26682929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a:extLst>
            <a:ext uri="{FF2B5EF4-FFF2-40B4-BE49-F238E27FC236}">
              <a16:creationId xmlns:a16="http://schemas.microsoft.com/office/drawing/2014/main" id="{0784FFC6-477E-55DC-49F5-F1B0B5F6C874}"/>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13FEBE9B-B465-C16E-AD79-A717A7D24BDF}"/>
              </a:ext>
            </a:extLst>
          </p:cNvPr>
          <p:cNvSpPr txBox="1"/>
          <p:nvPr/>
        </p:nvSpPr>
        <p:spPr>
          <a:xfrm>
            <a:off x="383458" y="1818241"/>
            <a:ext cx="11139949" cy="3416320"/>
          </a:xfrm>
          <a:prstGeom prst="rect">
            <a:avLst/>
          </a:prstGeom>
          <a:noFill/>
        </p:spPr>
        <p:txBody>
          <a:bodyPr wrap="square">
            <a:spAutoFit/>
          </a:bodyPr>
          <a:lstStyle/>
          <a:p>
            <a:pPr algn="ctr">
              <a:spcBef>
                <a:spcPts val="1200"/>
              </a:spcBef>
              <a:spcAft>
                <a:spcPts val="1200"/>
              </a:spcAft>
            </a:pPr>
            <a:r>
              <a:rPr lang="en-US" sz="5400" b="0" i="0" dirty="0">
                <a:solidFill>
                  <a:srgbClr val="0A0A0A"/>
                </a:solidFill>
                <a:effectLst/>
                <a:latin typeface="Google Sans"/>
              </a:rPr>
              <a:t>Paul emphasizes that future glory "shall" be revealed, indicating that it is a certain and guaranteed future, not merely a wish.</a:t>
            </a:r>
          </a:p>
        </p:txBody>
      </p:sp>
      <p:sp>
        <p:nvSpPr>
          <p:cNvPr id="5" name="TextBox 4">
            <a:extLst>
              <a:ext uri="{FF2B5EF4-FFF2-40B4-BE49-F238E27FC236}">
                <a16:creationId xmlns:a16="http://schemas.microsoft.com/office/drawing/2014/main" id="{CE324FC7-C9A3-2C32-1F62-39A7E8EB4C80}"/>
              </a:ext>
            </a:extLst>
          </p:cNvPr>
          <p:cNvSpPr txBox="1"/>
          <p:nvPr/>
        </p:nvSpPr>
        <p:spPr>
          <a:xfrm>
            <a:off x="3362632" y="503592"/>
            <a:ext cx="6096000" cy="769441"/>
          </a:xfrm>
          <a:prstGeom prst="rect">
            <a:avLst/>
          </a:prstGeom>
          <a:noFill/>
        </p:spPr>
        <p:txBody>
          <a:bodyPr wrap="square">
            <a:spAutoFit/>
          </a:bodyPr>
          <a:lstStyle/>
          <a:p>
            <a:r>
              <a:rPr lang="en-US" sz="4400" b="1" i="0" u="sng" dirty="0">
                <a:solidFill>
                  <a:srgbClr val="0A0A0A"/>
                </a:solidFill>
                <a:effectLst/>
                <a:latin typeface="Google Sans"/>
              </a:rPr>
              <a:t>A guaranteed future:</a:t>
            </a:r>
            <a:r>
              <a:rPr lang="en-US" sz="4400" b="0" i="0" u="sng" dirty="0">
                <a:solidFill>
                  <a:srgbClr val="0A0A0A"/>
                </a:solidFill>
                <a:effectLst/>
                <a:latin typeface="Google Sans"/>
              </a:rPr>
              <a:t> </a:t>
            </a:r>
            <a:endParaRPr lang="en-US" sz="4400" u="sng" dirty="0"/>
          </a:p>
        </p:txBody>
      </p:sp>
    </p:spTree>
    <p:extLst>
      <p:ext uri="{BB962C8B-B14F-4D97-AF65-F5344CB8AC3E}">
        <p14:creationId xmlns:p14="http://schemas.microsoft.com/office/powerpoint/2010/main" val="11606511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a:extLst>
            <a:ext uri="{FF2B5EF4-FFF2-40B4-BE49-F238E27FC236}">
              <a16:creationId xmlns:a16="http://schemas.microsoft.com/office/drawing/2014/main" id="{E9283DED-224D-452F-FDE6-C01FB2A05237}"/>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2ABC909E-A258-C07A-ADFB-DCCABC633950}"/>
              </a:ext>
            </a:extLst>
          </p:cNvPr>
          <p:cNvSpPr txBox="1"/>
          <p:nvPr/>
        </p:nvSpPr>
        <p:spPr>
          <a:xfrm>
            <a:off x="388374" y="1690062"/>
            <a:ext cx="11415251" cy="3477875"/>
          </a:xfrm>
          <a:prstGeom prst="rect">
            <a:avLst/>
          </a:prstGeom>
          <a:noFill/>
        </p:spPr>
        <p:txBody>
          <a:bodyPr wrap="square">
            <a:spAutoFit/>
          </a:bodyPr>
          <a:lstStyle/>
          <a:p>
            <a:pPr algn="ctr">
              <a:spcBef>
                <a:spcPts val="1200"/>
              </a:spcBef>
              <a:spcAft>
                <a:spcPts val="1200"/>
              </a:spcAft>
            </a:pPr>
            <a:r>
              <a:rPr lang="en-US" sz="4400" b="0" i="0" dirty="0">
                <a:solidFill>
                  <a:srgbClr val="0A0A0A"/>
                </a:solidFill>
                <a:effectLst/>
                <a:latin typeface="Google Sans"/>
              </a:rPr>
              <a:t>The anticipation of this coming glory is what hope is all about. It is the ability to wait with perseverance for what is not yet seen (Romans 8:25). This provides motivation to press on through trials. </a:t>
            </a:r>
          </a:p>
        </p:txBody>
      </p:sp>
      <p:sp>
        <p:nvSpPr>
          <p:cNvPr id="5" name="TextBox 4">
            <a:extLst>
              <a:ext uri="{FF2B5EF4-FFF2-40B4-BE49-F238E27FC236}">
                <a16:creationId xmlns:a16="http://schemas.microsoft.com/office/drawing/2014/main" id="{D224CBAF-5E1C-7FFB-AF48-6A9FC935BF8E}"/>
              </a:ext>
            </a:extLst>
          </p:cNvPr>
          <p:cNvSpPr txBox="1"/>
          <p:nvPr/>
        </p:nvSpPr>
        <p:spPr>
          <a:xfrm>
            <a:off x="2851355" y="503592"/>
            <a:ext cx="6096000" cy="769441"/>
          </a:xfrm>
          <a:prstGeom prst="rect">
            <a:avLst/>
          </a:prstGeom>
          <a:noFill/>
        </p:spPr>
        <p:txBody>
          <a:bodyPr wrap="square">
            <a:spAutoFit/>
          </a:bodyPr>
          <a:lstStyle/>
          <a:p>
            <a:pPr algn="ctr"/>
            <a:r>
              <a:rPr lang="en-US" sz="4400" b="1" i="0" u="sng" dirty="0">
                <a:solidFill>
                  <a:srgbClr val="0A0A0A"/>
                </a:solidFill>
                <a:effectLst/>
                <a:latin typeface="Google Sans"/>
              </a:rPr>
              <a:t>An anticipated reality</a:t>
            </a:r>
            <a:endParaRPr lang="en-US" sz="4400" u="sng" dirty="0"/>
          </a:p>
        </p:txBody>
      </p:sp>
    </p:spTree>
    <p:extLst>
      <p:ext uri="{BB962C8B-B14F-4D97-AF65-F5344CB8AC3E}">
        <p14:creationId xmlns:p14="http://schemas.microsoft.com/office/powerpoint/2010/main" val="1268229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1" presetClass="entr" presetSubtype="1"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wheel(1)">
                                      <p:cBhvr>
                                        <p:cTn id="25"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a:extLst>
            <a:ext uri="{FF2B5EF4-FFF2-40B4-BE49-F238E27FC236}">
              <a16:creationId xmlns:a16="http://schemas.microsoft.com/office/drawing/2014/main" id="{D02EDDE6-DFDE-04CB-80F4-1FF5D9CF4028}"/>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40DB56D1-2CC4-AAB5-2611-2F30B30C70D7}"/>
              </a:ext>
            </a:extLst>
          </p:cNvPr>
          <p:cNvSpPr txBox="1"/>
          <p:nvPr/>
        </p:nvSpPr>
        <p:spPr>
          <a:xfrm>
            <a:off x="471948" y="1619724"/>
            <a:ext cx="11248103" cy="3046988"/>
          </a:xfrm>
          <a:prstGeom prst="rect">
            <a:avLst/>
          </a:prstGeom>
          <a:noFill/>
        </p:spPr>
        <p:txBody>
          <a:bodyPr wrap="square">
            <a:spAutoFit/>
          </a:bodyPr>
          <a:lstStyle/>
          <a:p>
            <a:pPr algn="ctr"/>
            <a:r>
              <a:rPr lang="en-US" sz="4800" b="0" i="0" dirty="0">
                <a:solidFill>
                  <a:srgbClr val="0A0A0A"/>
                </a:solidFill>
                <a:effectLst/>
                <a:latin typeface="Google Sans"/>
              </a:rPr>
              <a:t>As Romans 8 concludes, nothing can ever separate a believer from the love of God in Christ Jesus. This promise is the ultimate source of strength and security.</a:t>
            </a:r>
            <a:endParaRPr lang="en-US" sz="4800" dirty="0"/>
          </a:p>
        </p:txBody>
      </p:sp>
      <p:sp>
        <p:nvSpPr>
          <p:cNvPr id="5" name="TextBox 4">
            <a:extLst>
              <a:ext uri="{FF2B5EF4-FFF2-40B4-BE49-F238E27FC236}">
                <a16:creationId xmlns:a16="http://schemas.microsoft.com/office/drawing/2014/main" id="{1D1140A0-B7E0-1CF0-D1E7-E0E7DF78CE17}"/>
              </a:ext>
            </a:extLst>
          </p:cNvPr>
          <p:cNvSpPr txBox="1"/>
          <p:nvPr/>
        </p:nvSpPr>
        <p:spPr>
          <a:xfrm>
            <a:off x="3048000" y="464262"/>
            <a:ext cx="6096000" cy="830997"/>
          </a:xfrm>
          <a:prstGeom prst="rect">
            <a:avLst/>
          </a:prstGeom>
          <a:noFill/>
        </p:spPr>
        <p:txBody>
          <a:bodyPr wrap="square">
            <a:spAutoFit/>
          </a:bodyPr>
          <a:lstStyle/>
          <a:p>
            <a:pPr algn="ctr"/>
            <a:r>
              <a:rPr lang="en-US" sz="4800" b="1" i="0" u="sng" dirty="0">
                <a:solidFill>
                  <a:srgbClr val="0A0A0A"/>
                </a:solidFill>
                <a:effectLst/>
                <a:latin typeface="Google Sans"/>
              </a:rPr>
              <a:t>Ultimate security:</a:t>
            </a:r>
            <a:r>
              <a:rPr lang="en-US" sz="4800" b="0" i="0" u="sng" dirty="0">
                <a:solidFill>
                  <a:srgbClr val="0A0A0A"/>
                </a:solidFill>
                <a:effectLst/>
                <a:latin typeface="Google Sans"/>
              </a:rPr>
              <a:t> </a:t>
            </a:r>
            <a:endParaRPr lang="en-US" sz="4800" u="sng" dirty="0"/>
          </a:p>
        </p:txBody>
      </p:sp>
    </p:spTree>
    <p:extLst>
      <p:ext uri="{BB962C8B-B14F-4D97-AF65-F5344CB8AC3E}">
        <p14:creationId xmlns:p14="http://schemas.microsoft.com/office/powerpoint/2010/main" val="2732306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3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3828505-1027-F300-4838-F1B26DB3B71F}"/>
              </a:ext>
            </a:extLst>
          </p:cNvPr>
          <p:cNvSpPr txBox="1"/>
          <p:nvPr/>
        </p:nvSpPr>
        <p:spPr>
          <a:xfrm>
            <a:off x="1976284" y="442452"/>
            <a:ext cx="8377084" cy="1754326"/>
          </a:xfrm>
          <a:prstGeom prst="rect">
            <a:avLst/>
          </a:prstGeom>
          <a:noFill/>
        </p:spPr>
        <p:txBody>
          <a:bodyPr wrap="square" rtlCol="0">
            <a:spAutoFit/>
          </a:bodyPr>
          <a:lstStyle/>
          <a:p>
            <a:pPr algn="ctr"/>
            <a:r>
              <a:rPr lang="en-US" sz="5400" dirty="0"/>
              <a:t>Never Judge someone’s struggle by your strength</a:t>
            </a:r>
          </a:p>
        </p:txBody>
      </p:sp>
      <p:sp>
        <p:nvSpPr>
          <p:cNvPr id="4" name="TextBox 3">
            <a:extLst>
              <a:ext uri="{FF2B5EF4-FFF2-40B4-BE49-F238E27FC236}">
                <a16:creationId xmlns:a16="http://schemas.microsoft.com/office/drawing/2014/main" id="{836D6B3A-5E62-6A57-50C6-14ABBEC8062D}"/>
              </a:ext>
            </a:extLst>
          </p:cNvPr>
          <p:cNvSpPr txBox="1"/>
          <p:nvPr/>
        </p:nvSpPr>
        <p:spPr>
          <a:xfrm>
            <a:off x="255639" y="2763780"/>
            <a:ext cx="11277599" cy="2241639"/>
          </a:xfrm>
          <a:prstGeom prst="rect">
            <a:avLst/>
          </a:prstGeom>
          <a:noFill/>
        </p:spPr>
        <p:txBody>
          <a:bodyPr wrap="square">
            <a:spAutoFit/>
          </a:bodyPr>
          <a:lstStyle/>
          <a:p>
            <a:pPr algn="ctr">
              <a:buNone/>
            </a:pPr>
            <a:r>
              <a:rPr lang="en-US" sz="3600" b="0" i="0" dirty="0">
                <a:solidFill>
                  <a:srgbClr val="000000"/>
                </a:solidFill>
                <a:effectLst/>
                <a:latin typeface="system-ui"/>
              </a:rPr>
              <a:t>Romans 8:18</a:t>
            </a:r>
          </a:p>
          <a:p>
            <a:pPr algn="ctr">
              <a:spcBef>
                <a:spcPts val="3750"/>
              </a:spcBef>
            </a:pPr>
            <a:r>
              <a:rPr lang="en-US" sz="3600" b="1" i="0" baseline="30000" dirty="0">
                <a:solidFill>
                  <a:srgbClr val="000000"/>
                </a:solidFill>
                <a:effectLst/>
                <a:latin typeface="system-ui"/>
              </a:rPr>
              <a:t>18 </a:t>
            </a:r>
            <a:r>
              <a:rPr lang="en-US" sz="3600" b="0" i="0" dirty="0">
                <a:solidFill>
                  <a:srgbClr val="000000"/>
                </a:solidFill>
                <a:effectLst/>
                <a:latin typeface="system-ui"/>
              </a:rPr>
              <a:t>I consider that our present sufferings are not worth comparing with the glory that will be revealed in us.</a:t>
            </a:r>
          </a:p>
        </p:txBody>
      </p:sp>
    </p:spTree>
    <p:extLst>
      <p:ext uri="{BB962C8B-B14F-4D97-AF65-F5344CB8AC3E}">
        <p14:creationId xmlns:p14="http://schemas.microsoft.com/office/powerpoint/2010/main" val="3970116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75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a:extLst>
            <a:ext uri="{FF2B5EF4-FFF2-40B4-BE49-F238E27FC236}">
              <a16:creationId xmlns:a16="http://schemas.microsoft.com/office/drawing/2014/main" id="{2730DBF8-9060-7759-F58C-380D4673CE74}"/>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8EFA10A3-0DAC-08D7-020D-32ED6BB07965}"/>
              </a:ext>
            </a:extLst>
          </p:cNvPr>
          <p:cNvSpPr txBox="1"/>
          <p:nvPr/>
        </p:nvSpPr>
        <p:spPr>
          <a:xfrm>
            <a:off x="324464" y="1483096"/>
            <a:ext cx="11680723" cy="1815882"/>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tabLst/>
            </a:pPr>
            <a:r>
              <a:rPr kumimoji="0" lang="en-US" altLang="en-US" sz="2800" b="1" i="0" u="none" strike="noStrike" cap="none" normalizeH="0" baseline="0" dirty="0">
                <a:ln>
                  <a:noFill/>
                </a:ln>
                <a:solidFill>
                  <a:srgbClr val="001D35"/>
                </a:solidFill>
                <a:effectLst/>
                <a:latin typeface="Google Sans"/>
              </a:rPr>
              <a:t>Isaiah 53:3:</a:t>
            </a:r>
            <a:r>
              <a:rPr kumimoji="0" lang="en-US" altLang="en-US" sz="2800" b="0" i="0" u="none" strike="noStrike" cap="none" normalizeH="0" baseline="0" dirty="0">
                <a:ln>
                  <a:noFill/>
                </a:ln>
                <a:solidFill>
                  <a:srgbClr val="001D35"/>
                </a:solidFill>
                <a:effectLst/>
                <a:latin typeface="Google Sans"/>
              </a:rPr>
              <a:t> The prophecy describes the Messiah as "a man of suffering, and familiar with pain. Like one from whom people hide their faces he was despised, and we held him in low esteem". Jesus understood what it was like to carry a deep, internal burden that others could not see or appreciate.</a:t>
            </a:r>
          </a:p>
        </p:txBody>
      </p:sp>
      <p:sp>
        <p:nvSpPr>
          <p:cNvPr id="6" name="TextBox 5">
            <a:extLst>
              <a:ext uri="{FF2B5EF4-FFF2-40B4-BE49-F238E27FC236}">
                <a16:creationId xmlns:a16="http://schemas.microsoft.com/office/drawing/2014/main" id="{B1230E0A-AF5B-4615-127D-BC0EE8450F04}"/>
              </a:ext>
            </a:extLst>
          </p:cNvPr>
          <p:cNvSpPr txBox="1"/>
          <p:nvPr/>
        </p:nvSpPr>
        <p:spPr>
          <a:xfrm>
            <a:off x="176980" y="297115"/>
            <a:ext cx="11602065" cy="769441"/>
          </a:xfrm>
          <a:prstGeom prst="rect">
            <a:avLst/>
          </a:prstGeom>
          <a:noFill/>
        </p:spPr>
        <p:txBody>
          <a:bodyPr wrap="square">
            <a:spAutoFit/>
          </a:bodyPr>
          <a:lstStyle/>
          <a:p>
            <a:pPr algn="ctr" eaLnBrk="0" fontAlgn="base" hangingPunct="0">
              <a:spcBef>
                <a:spcPct val="0"/>
              </a:spcBef>
              <a:spcAft>
                <a:spcPct val="0"/>
              </a:spcAft>
            </a:pPr>
            <a:r>
              <a:rPr kumimoji="0" lang="en-US" altLang="en-US" sz="4400" b="1" i="0" u="none" strike="noStrike" cap="none" normalizeH="0" baseline="0" dirty="0">
                <a:ln>
                  <a:noFill/>
                </a:ln>
                <a:solidFill>
                  <a:srgbClr val="001D35"/>
                </a:solidFill>
                <a:effectLst/>
                <a:latin typeface="Google Sans"/>
              </a:rPr>
              <a:t>Jesus was intimately familiar with unseen pain</a:t>
            </a:r>
            <a:endParaRPr kumimoji="0" lang="en-US" altLang="en-US" sz="2400" b="0" i="0" u="none" strike="noStrike" cap="none" normalizeH="0" baseline="0" dirty="0">
              <a:ln>
                <a:noFill/>
              </a:ln>
              <a:solidFill>
                <a:schemeClr val="tx1"/>
              </a:solidFill>
              <a:effectLst/>
            </a:endParaRPr>
          </a:p>
        </p:txBody>
      </p:sp>
      <p:sp>
        <p:nvSpPr>
          <p:cNvPr id="8" name="TextBox 7">
            <a:extLst>
              <a:ext uri="{FF2B5EF4-FFF2-40B4-BE49-F238E27FC236}">
                <a16:creationId xmlns:a16="http://schemas.microsoft.com/office/drawing/2014/main" id="{25ABBE10-793A-8097-7A4C-5772262D9396}"/>
              </a:ext>
            </a:extLst>
          </p:cNvPr>
          <p:cNvSpPr txBox="1"/>
          <p:nvPr/>
        </p:nvSpPr>
        <p:spPr>
          <a:xfrm>
            <a:off x="388373" y="3715518"/>
            <a:ext cx="11179277" cy="1815882"/>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tabLst/>
            </a:pPr>
            <a:r>
              <a:rPr kumimoji="0" lang="en-US" altLang="en-US" sz="2800" b="1" i="0" u="none" strike="noStrike" cap="none" normalizeH="0" baseline="0" dirty="0">
                <a:ln>
                  <a:noFill/>
                </a:ln>
                <a:solidFill>
                  <a:srgbClr val="001D35"/>
                </a:solidFill>
                <a:effectLst/>
                <a:latin typeface="Google Sans"/>
              </a:rPr>
              <a:t>Matthew 26:38:</a:t>
            </a:r>
            <a:r>
              <a:rPr kumimoji="0" lang="en-US" altLang="en-US" sz="2800" b="0" i="0" u="none" strike="noStrike" cap="none" normalizeH="0" baseline="0" dirty="0">
                <a:ln>
                  <a:noFill/>
                </a:ln>
                <a:solidFill>
                  <a:srgbClr val="001D35"/>
                </a:solidFill>
                <a:effectLst/>
                <a:latin typeface="Google Sans"/>
              </a:rPr>
              <a:t> In the Garden of Gethsemane, Jesus confessed, "My soul is overwhelmed with sorrow to the point of death". This reveals the profound anguish Jesus felt in His heart, even before His physical crucifixion, demonstrating the depth of unseen hurt He bore. </a:t>
            </a:r>
          </a:p>
        </p:txBody>
      </p:sp>
    </p:spTree>
    <p:extLst>
      <p:ext uri="{BB962C8B-B14F-4D97-AF65-F5344CB8AC3E}">
        <p14:creationId xmlns:p14="http://schemas.microsoft.com/office/powerpoint/2010/main" val="2787147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1" presetClass="entr" presetSubtype="1"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heel(1)">
                                      <p:cBhvr>
                                        <p:cTn id="14" dur="20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21" presetClass="entr" presetSubtype="1"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wheel(1)">
                                      <p:cBhvr>
                                        <p:cTn id="19"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8" grpId="0"/>
    </p:bld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a:extLst>
            <a:ext uri="{FF2B5EF4-FFF2-40B4-BE49-F238E27FC236}">
              <a16:creationId xmlns:a16="http://schemas.microsoft.com/office/drawing/2014/main" id="{7586FCEA-B7C4-A89C-5B72-97A689CDBBAB}"/>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97ACFA9A-12A4-A66E-88A8-63F8D919E1E1}"/>
              </a:ext>
            </a:extLst>
          </p:cNvPr>
          <p:cNvSpPr txBox="1"/>
          <p:nvPr/>
        </p:nvSpPr>
        <p:spPr>
          <a:xfrm>
            <a:off x="796412" y="1475302"/>
            <a:ext cx="10599175" cy="2062103"/>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tabLst/>
            </a:pPr>
            <a:r>
              <a:rPr kumimoji="0" lang="en-US" altLang="en-US" sz="3200" b="1" i="0" u="none" strike="noStrike" cap="none" normalizeH="0" baseline="0" dirty="0">
                <a:ln>
                  <a:noFill/>
                </a:ln>
                <a:solidFill>
                  <a:srgbClr val="001D35"/>
                </a:solidFill>
                <a:effectLst/>
                <a:latin typeface="Google Sans"/>
              </a:rPr>
              <a:t>2 Corinthians 1:3-4:</a:t>
            </a:r>
            <a:r>
              <a:rPr kumimoji="0" lang="en-US" altLang="en-US" sz="3200" b="0" i="0" u="none" strike="noStrike" cap="none" normalizeH="0" baseline="0" dirty="0">
                <a:ln>
                  <a:noFill/>
                </a:ln>
                <a:solidFill>
                  <a:srgbClr val="001D35"/>
                </a:solidFill>
                <a:effectLst/>
                <a:latin typeface="Google Sans"/>
              </a:rPr>
              <a:t> Paul identifies God as the "Father of compassion and the God of all comfort" who comforts believers in their troubles so they can comfort others with the same comfort they have received. </a:t>
            </a:r>
          </a:p>
        </p:txBody>
      </p:sp>
      <p:sp>
        <p:nvSpPr>
          <p:cNvPr id="6" name="TextBox 5">
            <a:extLst>
              <a:ext uri="{FF2B5EF4-FFF2-40B4-BE49-F238E27FC236}">
                <a16:creationId xmlns:a16="http://schemas.microsoft.com/office/drawing/2014/main" id="{C827BABF-690E-0A28-E531-D3BB035D1678}"/>
              </a:ext>
            </a:extLst>
          </p:cNvPr>
          <p:cNvSpPr txBox="1"/>
          <p:nvPr/>
        </p:nvSpPr>
        <p:spPr>
          <a:xfrm>
            <a:off x="1691148" y="474095"/>
            <a:ext cx="8662220" cy="646331"/>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600" b="1" i="0" u="none" strike="noStrike" cap="none" normalizeH="0" baseline="0" dirty="0">
                <a:ln>
                  <a:noFill/>
                </a:ln>
                <a:solidFill>
                  <a:srgbClr val="001D35"/>
                </a:solidFill>
                <a:effectLst/>
                <a:latin typeface="Google Sans"/>
              </a:rPr>
              <a:t>The call to compassion for hidden struggles</a:t>
            </a:r>
            <a:endParaRPr kumimoji="0" lang="en-US" altLang="en-US" sz="3600" b="0" i="0" u="none" strike="noStrike" cap="none" normalizeH="0" baseline="0" dirty="0">
              <a:ln>
                <a:noFill/>
              </a:ln>
              <a:solidFill>
                <a:schemeClr val="tx1"/>
              </a:solidFill>
              <a:effectLst/>
            </a:endParaRPr>
          </a:p>
        </p:txBody>
      </p:sp>
      <p:sp>
        <p:nvSpPr>
          <p:cNvPr id="8" name="TextBox 7">
            <a:extLst>
              <a:ext uri="{FF2B5EF4-FFF2-40B4-BE49-F238E27FC236}">
                <a16:creationId xmlns:a16="http://schemas.microsoft.com/office/drawing/2014/main" id="{31A473BB-53BE-119A-A139-026B246A02F3}"/>
              </a:ext>
            </a:extLst>
          </p:cNvPr>
          <p:cNvSpPr txBox="1"/>
          <p:nvPr/>
        </p:nvSpPr>
        <p:spPr>
          <a:xfrm>
            <a:off x="993058" y="4032526"/>
            <a:ext cx="10599175" cy="1077218"/>
          </a:xfrm>
          <a:prstGeom prst="rect">
            <a:avLst/>
          </a:prstGeom>
          <a:noFill/>
        </p:spPr>
        <p:txBody>
          <a:bodyPr wrap="square">
            <a:spAutoFit/>
          </a:bodyPr>
          <a:lstStyle/>
          <a:p>
            <a:pPr algn="ctr"/>
            <a:r>
              <a:rPr kumimoji="0" lang="en-US" altLang="en-US" sz="3200" b="0" i="0" u="none" strike="noStrike" cap="none" normalizeH="0" baseline="0" dirty="0">
                <a:ln>
                  <a:noFill/>
                </a:ln>
                <a:solidFill>
                  <a:srgbClr val="001D35"/>
                </a:solidFill>
                <a:effectLst/>
                <a:latin typeface="Google Sans"/>
              </a:rPr>
              <a:t>This suggests that </a:t>
            </a:r>
            <a:r>
              <a:rPr kumimoji="0" lang="en-US" altLang="en-US" sz="3200" b="0" i="0" u="sng" strike="noStrike" cap="none" normalizeH="0" baseline="0" dirty="0">
                <a:ln>
                  <a:noFill/>
                </a:ln>
                <a:solidFill>
                  <a:srgbClr val="001D35"/>
                </a:solidFill>
                <a:effectLst/>
                <a:latin typeface="Google Sans"/>
              </a:rPr>
              <a:t>personal experience </a:t>
            </a:r>
            <a:r>
              <a:rPr kumimoji="0" lang="en-US" altLang="en-US" sz="3200" b="0" i="0" u="none" strike="noStrike" cap="none" normalizeH="0" baseline="0" dirty="0">
                <a:ln>
                  <a:noFill/>
                </a:ln>
                <a:solidFill>
                  <a:srgbClr val="001D35"/>
                </a:solidFill>
                <a:effectLst/>
                <a:latin typeface="Google Sans"/>
              </a:rPr>
              <a:t>with </a:t>
            </a:r>
            <a:r>
              <a:rPr kumimoji="0" lang="en-US" altLang="en-US" sz="3200" b="0" i="0" u="sng" strike="noStrike" cap="none" normalizeH="0" baseline="0" dirty="0">
                <a:ln>
                  <a:noFill/>
                </a:ln>
                <a:solidFill>
                  <a:srgbClr val="001D35"/>
                </a:solidFill>
                <a:effectLst/>
                <a:latin typeface="Google Sans"/>
              </a:rPr>
              <a:t>hidden hurt fosters empathy </a:t>
            </a:r>
            <a:r>
              <a:rPr kumimoji="0" lang="en-US" altLang="en-US" sz="3200" b="0" i="0" u="none" strike="noStrike" cap="none" normalizeH="0" baseline="0" dirty="0">
                <a:ln>
                  <a:noFill/>
                </a:ln>
                <a:solidFill>
                  <a:srgbClr val="001D35"/>
                </a:solidFill>
                <a:effectLst/>
                <a:latin typeface="Google Sans"/>
              </a:rPr>
              <a:t>and the </a:t>
            </a:r>
            <a:r>
              <a:rPr kumimoji="0" lang="en-US" altLang="en-US" sz="3200" b="0" i="0" u="sng" strike="noStrike" cap="none" normalizeH="0" baseline="0" dirty="0">
                <a:ln>
                  <a:noFill/>
                </a:ln>
                <a:solidFill>
                  <a:srgbClr val="001D35"/>
                </a:solidFill>
                <a:effectLst/>
                <a:latin typeface="Google Sans"/>
              </a:rPr>
              <a:t>ability to minister to others</a:t>
            </a:r>
            <a:r>
              <a:rPr kumimoji="0" lang="en-US" altLang="en-US" sz="3200" b="0" i="0" u="none" strike="noStrike" cap="none" normalizeH="0" baseline="0" dirty="0">
                <a:ln>
                  <a:noFill/>
                </a:ln>
                <a:solidFill>
                  <a:srgbClr val="001D35"/>
                </a:solidFill>
                <a:effectLst/>
                <a:latin typeface="Google Sans"/>
              </a:rPr>
              <a:t>. </a:t>
            </a:r>
            <a:endParaRPr lang="en-US" sz="3200" dirty="0"/>
          </a:p>
        </p:txBody>
      </p:sp>
    </p:spTree>
    <p:extLst>
      <p:ext uri="{BB962C8B-B14F-4D97-AF65-F5344CB8AC3E}">
        <p14:creationId xmlns:p14="http://schemas.microsoft.com/office/powerpoint/2010/main" val="3584692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heel(1)">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ircle(in)">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heel(1)">
                                      <p:cBhvr>
                                        <p:cTn id="1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8" grpId="0"/>
    </p:bld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a:extLst>
            <a:ext uri="{FF2B5EF4-FFF2-40B4-BE49-F238E27FC236}">
              <a16:creationId xmlns:a16="http://schemas.microsoft.com/office/drawing/2014/main" id="{247892E5-31C1-0390-AB8D-BE9D8A06D84E}"/>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7F1DB8B3-E736-D257-971C-65F716AB20AF}"/>
              </a:ext>
            </a:extLst>
          </p:cNvPr>
          <p:cNvSpPr txBox="1"/>
          <p:nvPr/>
        </p:nvSpPr>
        <p:spPr>
          <a:xfrm>
            <a:off x="1061883" y="965903"/>
            <a:ext cx="9635613" cy="6463308"/>
          </a:xfrm>
          <a:prstGeom prst="rect">
            <a:avLst/>
          </a:prstGeom>
          <a:noFill/>
        </p:spPr>
        <p:txBody>
          <a:bodyPr wrap="square">
            <a:spAutoFit/>
          </a:bodyPr>
          <a:lstStyle/>
          <a:p>
            <a:pPr algn="ctr"/>
            <a:r>
              <a:rPr lang="en-US" sz="3600" b="0" i="0" dirty="0">
                <a:solidFill>
                  <a:srgbClr val="0A0A0A"/>
                </a:solidFill>
                <a:effectLst/>
                <a:latin typeface="Google Sans"/>
              </a:rPr>
              <a:t>Proverbs 14:10 </a:t>
            </a:r>
            <a:r>
              <a:rPr lang="en-US" sz="2800" b="1" i="1" baseline="30000" dirty="0"/>
              <a:t>10 </a:t>
            </a:r>
            <a:r>
              <a:rPr lang="en-US" sz="2800" i="1" dirty="0"/>
              <a:t>Each heart knows its own bitterness,</a:t>
            </a:r>
            <a:br>
              <a:rPr lang="en-US" sz="2800" i="1" dirty="0"/>
            </a:br>
            <a:r>
              <a:rPr lang="en-US" sz="2800" i="1" dirty="0"/>
              <a:t>    and no one else can share its joy.</a:t>
            </a:r>
          </a:p>
          <a:p>
            <a:pPr algn="ctr"/>
            <a:r>
              <a:rPr lang="en-US" sz="3600" b="0" i="0" dirty="0">
                <a:solidFill>
                  <a:srgbClr val="0A0A0A"/>
                </a:solidFill>
                <a:effectLst/>
                <a:latin typeface="Google Sans"/>
              </a:rPr>
              <a:t>This acknowledges that the inner emotional world is deeply personal and ultimately unknowable to others. </a:t>
            </a:r>
            <a:r>
              <a:rPr lang="en-US" sz="4000" b="0" i="0" dirty="0">
                <a:solidFill>
                  <a:srgbClr val="0A0A0A"/>
                </a:solidFill>
                <a:effectLst/>
                <a:latin typeface="Google Sans"/>
              </a:rPr>
              <a:t>People can carry silent burdens and private sorrows that are masked by outward appearances, even laughter </a:t>
            </a:r>
          </a:p>
          <a:p>
            <a:pPr algn="ctr"/>
            <a:r>
              <a:rPr lang="en-US" sz="3600" dirty="0"/>
              <a:t>Proverbs 14:13</a:t>
            </a:r>
          </a:p>
          <a:p>
            <a:pPr algn="ctr"/>
            <a:r>
              <a:rPr lang="en-US" sz="2800" b="1" i="1" baseline="30000" dirty="0"/>
              <a:t>13 </a:t>
            </a:r>
            <a:r>
              <a:rPr lang="en-US" sz="2800" i="1" dirty="0"/>
              <a:t>Even in laughter the heart may ache,</a:t>
            </a:r>
            <a:br>
              <a:rPr lang="en-US" sz="2800" i="1" dirty="0"/>
            </a:br>
            <a:r>
              <a:rPr lang="en-US" sz="2800" i="1" dirty="0"/>
              <a:t>    and rejoicing may end in grief.</a:t>
            </a:r>
          </a:p>
          <a:p>
            <a:pPr algn="ctr">
              <a:spcBef>
                <a:spcPts val="1200"/>
              </a:spcBef>
              <a:spcAft>
                <a:spcPts val="1200"/>
              </a:spcAft>
            </a:pPr>
            <a:endParaRPr lang="en-US" sz="4000" b="0" i="0" dirty="0">
              <a:solidFill>
                <a:srgbClr val="0A0A0A"/>
              </a:solidFill>
              <a:effectLst/>
              <a:latin typeface="Google Sans"/>
            </a:endParaRPr>
          </a:p>
        </p:txBody>
      </p:sp>
      <p:sp>
        <p:nvSpPr>
          <p:cNvPr id="5" name="TextBox 4">
            <a:extLst>
              <a:ext uri="{FF2B5EF4-FFF2-40B4-BE49-F238E27FC236}">
                <a16:creationId xmlns:a16="http://schemas.microsoft.com/office/drawing/2014/main" id="{EEC246E4-510A-21DE-6E43-40356A6E8726}"/>
              </a:ext>
            </a:extLst>
          </p:cNvPr>
          <p:cNvSpPr txBox="1"/>
          <p:nvPr/>
        </p:nvSpPr>
        <p:spPr>
          <a:xfrm>
            <a:off x="3047999" y="281975"/>
            <a:ext cx="6096000" cy="769441"/>
          </a:xfrm>
          <a:prstGeom prst="rect">
            <a:avLst/>
          </a:prstGeom>
          <a:noFill/>
        </p:spPr>
        <p:txBody>
          <a:bodyPr wrap="square">
            <a:spAutoFit/>
          </a:bodyPr>
          <a:lstStyle/>
          <a:p>
            <a:pPr algn="ctr"/>
            <a:r>
              <a:rPr lang="en-US" sz="4400" b="1" i="0" dirty="0">
                <a:solidFill>
                  <a:srgbClr val="0A0A0A"/>
                </a:solidFill>
                <a:effectLst/>
                <a:latin typeface="Google Sans"/>
              </a:rPr>
              <a:t>The private heart:</a:t>
            </a:r>
            <a:r>
              <a:rPr lang="en-US" sz="4400" b="0" i="0" dirty="0">
                <a:solidFill>
                  <a:srgbClr val="0A0A0A"/>
                </a:solidFill>
                <a:effectLst/>
                <a:latin typeface="Google Sans"/>
              </a:rPr>
              <a:t> </a:t>
            </a:r>
            <a:endParaRPr lang="en-US" sz="4400" dirty="0"/>
          </a:p>
        </p:txBody>
      </p:sp>
    </p:spTree>
    <p:extLst>
      <p:ext uri="{BB962C8B-B14F-4D97-AF65-F5344CB8AC3E}">
        <p14:creationId xmlns:p14="http://schemas.microsoft.com/office/powerpoint/2010/main" val="30045216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1" presetClass="entr" presetSubtype="1"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wheel(1)">
                                      <p:cBhvr>
                                        <p:cTn id="14"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a:extLst>
            <a:ext uri="{FF2B5EF4-FFF2-40B4-BE49-F238E27FC236}">
              <a16:creationId xmlns:a16="http://schemas.microsoft.com/office/drawing/2014/main" id="{D7674CFC-DFAF-B2BC-BAB7-F881BB7E3C37}"/>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A4218E79-7FB1-D50B-5FBB-7F90EA59DAF4}"/>
              </a:ext>
            </a:extLst>
          </p:cNvPr>
          <p:cNvSpPr txBox="1"/>
          <p:nvPr/>
        </p:nvSpPr>
        <p:spPr>
          <a:xfrm>
            <a:off x="167147" y="896638"/>
            <a:ext cx="12093677" cy="1815882"/>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tabLst/>
            </a:pPr>
            <a:r>
              <a:rPr kumimoji="0" lang="en-US" altLang="en-US" sz="2800" b="1" i="0" u="none" strike="noStrike" cap="none" normalizeH="0" baseline="0" dirty="0">
                <a:ln>
                  <a:noFill/>
                </a:ln>
                <a:solidFill>
                  <a:srgbClr val="0A0A0A"/>
                </a:solidFill>
                <a:effectLst/>
                <a:latin typeface="Google Sans"/>
              </a:rPr>
              <a:t>Hannah:</a:t>
            </a:r>
            <a:r>
              <a:rPr kumimoji="0" lang="en-US" altLang="en-US" sz="2800" b="0" i="0" u="none" strike="noStrike" cap="none" normalizeH="0" baseline="0" dirty="0">
                <a:ln>
                  <a:noFill/>
                </a:ln>
                <a:solidFill>
                  <a:srgbClr val="0A0A0A"/>
                </a:solidFill>
                <a:effectLst/>
                <a:latin typeface="Google Sans"/>
              </a:rPr>
              <a:t> As detailed in 1 Samuel 1, Hannah was barren and was taunted by her husband's other wife. Her grief was so deep and her weeping so bitter that the priest thought she was drunk. Despite her years of private agony, she continued to pray and worship, and God saw her tears and answered her prayer.</a:t>
            </a:r>
          </a:p>
        </p:txBody>
      </p:sp>
      <p:sp>
        <p:nvSpPr>
          <p:cNvPr id="7" name="TextBox 6">
            <a:extLst>
              <a:ext uri="{FF2B5EF4-FFF2-40B4-BE49-F238E27FC236}">
                <a16:creationId xmlns:a16="http://schemas.microsoft.com/office/drawing/2014/main" id="{92CC1CA6-5D4D-D334-DF81-25A57EABD364}"/>
              </a:ext>
            </a:extLst>
          </p:cNvPr>
          <p:cNvSpPr txBox="1"/>
          <p:nvPr/>
        </p:nvSpPr>
        <p:spPr>
          <a:xfrm>
            <a:off x="3097161" y="311863"/>
            <a:ext cx="6233650" cy="584775"/>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3200" b="1" i="0" u="none" strike="noStrike" cap="none" normalizeH="0" baseline="0" dirty="0">
                <a:ln>
                  <a:noFill/>
                </a:ln>
                <a:solidFill>
                  <a:srgbClr val="0A0A0A"/>
                </a:solidFill>
                <a:effectLst/>
                <a:latin typeface="Google Sans"/>
              </a:rPr>
              <a:t>Examples of unseen pain</a:t>
            </a:r>
            <a:endParaRPr kumimoji="0" lang="en-US" altLang="en-US" sz="1200" b="0" i="0" u="none" strike="noStrike" cap="none" normalizeH="0" baseline="0" dirty="0">
              <a:ln>
                <a:noFill/>
              </a:ln>
              <a:solidFill>
                <a:schemeClr val="tx1"/>
              </a:solidFill>
              <a:effectLst/>
            </a:endParaRPr>
          </a:p>
        </p:txBody>
      </p:sp>
      <p:sp>
        <p:nvSpPr>
          <p:cNvPr id="9" name="TextBox 8">
            <a:extLst>
              <a:ext uri="{FF2B5EF4-FFF2-40B4-BE49-F238E27FC236}">
                <a16:creationId xmlns:a16="http://schemas.microsoft.com/office/drawing/2014/main" id="{EADCEC74-DA01-A52E-ED6E-D860461AF5B7}"/>
              </a:ext>
            </a:extLst>
          </p:cNvPr>
          <p:cNvSpPr txBox="1"/>
          <p:nvPr/>
        </p:nvSpPr>
        <p:spPr>
          <a:xfrm>
            <a:off x="122902" y="2783282"/>
            <a:ext cx="11946193" cy="1815882"/>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tabLst/>
            </a:pPr>
            <a:r>
              <a:rPr kumimoji="0" lang="en-US" altLang="en-US" sz="2800" b="1" i="0" u="none" strike="noStrike" cap="none" normalizeH="0" baseline="0" dirty="0">
                <a:ln>
                  <a:noFill/>
                </a:ln>
                <a:solidFill>
                  <a:srgbClr val="0A0A0A"/>
                </a:solidFill>
                <a:effectLst/>
                <a:latin typeface="Google Sans"/>
              </a:rPr>
              <a:t>Joseph:</a:t>
            </a:r>
            <a:r>
              <a:rPr kumimoji="0" lang="en-US" altLang="en-US" sz="2800" b="0" i="0" u="none" strike="noStrike" cap="none" normalizeH="0" baseline="0" dirty="0">
                <a:ln>
                  <a:noFill/>
                </a:ln>
                <a:solidFill>
                  <a:srgbClr val="0A0A0A"/>
                </a:solidFill>
                <a:effectLst/>
                <a:latin typeface="Google Sans"/>
              </a:rPr>
              <a:t> Joseph experienced the silent pain of betrayal when his brothers sold him into slavery. Even as he rose to power in Egypt, he carried the hidden sorrow of a family ripped apart, only for God to redeem his suffering many years later (Genesis 45:7-8).</a:t>
            </a:r>
          </a:p>
        </p:txBody>
      </p:sp>
      <p:sp>
        <p:nvSpPr>
          <p:cNvPr id="11" name="TextBox 10">
            <a:extLst>
              <a:ext uri="{FF2B5EF4-FFF2-40B4-BE49-F238E27FC236}">
                <a16:creationId xmlns:a16="http://schemas.microsoft.com/office/drawing/2014/main" id="{90A3DD55-BB5B-552B-9203-72C1DBF14454}"/>
              </a:ext>
            </a:extLst>
          </p:cNvPr>
          <p:cNvSpPr txBox="1"/>
          <p:nvPr/>
        </p:nvSpPr>
        <p:spPr>
          <a:xfrm>
            <a:off x="452283" y="4669926"/>
            <a:ext cx="11287432" cy="1384995"/>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tabLst/>
            </a:pPr>
            <a:r>
              <a:rPr kumimoji="0" lang="en-US" altLang="en-US" sz="2800" b="1" i="0" u="none" strike="noStrike" cap="none" normalizeH="0" baseline="0" dirty="0">
                <a:ln>
                  <a:noFill/>
                </a:ln>
                <a:solidFill>
                  <a:srgbClr val="0A0A0A"/>
                </a:solidFill>
                <a:effectLst/>
                <a:latin typeface="Google Sans"/>
              </a:rPr>
              <a:t>Job:</a:t>
            </a:r>
            <a:r>
              <a:rPr kumimoji="0" lang="en-US" altLang="en-US" sz="2800" b="0" i="0" u="none" strike="noStrike" cap="none" normalizeH="0" baseline="0" dirty="0">
                <a:ln>
                  <a:noFill/>
                </a:ln>
                <a:solidFill>
                  <a:srgbClr val="0A0A0A"/>
                </a:solidFill>
                <a:effectLst/>
                <a:latin typeface="Google Sans"/>
              </a:rPr>
              <a:t> Though outwardly successful, Job was tested with immense and mysterious suffering. He wrestled with his agony in private for a time, with friends failing to understand the full depth of his pain. </a:t>
            </a:r>
          </a:p>
        </p:txBody>
      </p:sp>
    </p:spTree>
    <p:extLst>
      <p:ext uri="{BB962C8B-B14F-4D97-AF65-F5344CB8AC3E}">
        <p14:creationId xmlns:p14="http://schemas.microsoft.com/office/powerpoint/2010/main" val="3603434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arn(inVertical)">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barn(inVertical)">
                                      <p:cBhvr>
                                        <p:cTn id="2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9" grpId="0"/>
      <p:bldP spid="11" grpId="0"/>
    </p:bld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a:extLst>
            <a:ext uri="{FF2B5EF4-FFF2-40B4-BE49-F238E27FC236}">
              <a16:creationId xmlns:a16="http://schemas.microsoft.com/office/drawing/2014/main" id="{FB6F4EC1-03A6-9D58-F5C2-C15513DB0CB9}"/>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423D1C06-DCB8-9051-2EEF-E3DD5F4DD135}"/>
              </a:ext>
            </a:extLst>
          </p:cNvPr>
          <p:cNvSpPr txBox="1"/>
          <p:nvPr/>
        </p:nvSpPr>
        <p:spPr>
          <a:xfrm>
            <a:off x="668592" y="1024666"/>
            <a:ext cx="10854813" cy="1384995"/>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tabLst/>
            </a:pPr>
            <a:r>
              <a:rPr kumimoji="0" lang="en-US" altLang="en-US" sz="2800" b="1" i="0" u="sng" strike="noStrike" cap="none" normalizeH="0" baseline="0" dirty="0">
                <a:ln>
                  <a:noFill/>
                </a:ln>
                <a:solidFill>
                  <a:schemeClr val="tx1"/>
                </a:solidFill>
                <a:effectLst/>
                <a:latin typeface="Google Sans"/>
              </a:rPr>
              <a:t>Trust in God</a:t>
            </a:r>
            <a:r>
              <a:rPr kumimoji="0" lang="en-US" altLang="en-US" sz="2800" b="1" i="0" u="none" strike="noStrike" cap="none" normalizeH="0" baseline="0" dirty="0">
                <a:ln>
                  <a:noFill/>
                </a:ln>
                <a:solidFill>
                  <a:schemeClr val="tx1"/>
                </a:solidFill>
                <a:effectLst/>
                <a:latin typeface="Google Sans"/>
              </a:rPr>
              <a:t>:</a:t>
            </a:r>
            <a:r>
              <a:rPr kumimoji="0" lang="en-US" altLang="en-US" sz="2800" b="0" i="0" u="none" strike="noStrike" cap="none" normalizeH="0" baseline="0" dirty="0">
                <a:ln>
                  <a:noFill/>
                </a:ln>
                <a:solidFill>
                  <a:schemeClr val="tx1"/>
                </a:solidFill>
                <a:effectLst/>
                <a:latin typeface="Google Sans"/>
              </a:rPr>
              <a:t> We are called to pour out our hearts to God, trusting that he is a refuge for us (Psalm 62:8). He wants us to be transparent with him and not hide our hurt.</a:t>
            </a:r>
          </a:p>
        </p:txBody>
      </p:sp>
      <p:sp>
        <p:nvSpPr>
          <p:cNvPr id="6" name="TextBox 5">
            <a:extLst>
              <a:ext uri="{FF2B5EF4-FFF2-40B4-BE49-F238E27FC236}">
                <a16:creationId xmlns:a16="http://schemas.microsoft.com/office/drawing/2014/main" id="{DDFFD7C2-4645-A103-53D5-51473557D69B}"/>
              </a:ext>
            </a:extLst>
          </p:cNvPr>
          <p:cNvSpPr txBox="1"/>
          <p:nvPr/>
        </p:nvSpPr>
        <p:spPr>
          <a:xfrm>
            <a:off x="3047999" y="316780"/>
            <a:ext cx="6096000" cy="707886"/>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4000" b="1" i="0" u="none" strike="noStrike" cap="none" normalizeH="0" baseline="0" dirty="0">
                <a:ln>
                  <a:noFill/>
                </a:ln>
                <a:solidFill>
                  <a:srgbClr val="0A0A0A"/>
                </a:solidFill>
                <a:effectLst/>
                <a:latin typeface="Google Sans"/>
              </a:rPr>
              <a:t>Response to hidden hurt</a:t>
            </a:r>
            <a:endParaRPr kumimoji="0" lang="en-US" altLang="en-US" sz="1600" b="0" i="0" u="none" strike="noStrike" cap="none" normalizeH="0" baseline="0" dirty="0">
              <a:ln>
                <a:noFill/>
              </a:ln>
              <a:solidFill>
                <a:schemeClr val="tx1"/>
              </a:solidFill>
              <a:effectLst/>
            </a:endParaRPr>
          </a:p>
        </p:txBody>
      </p:sp>
      <p:sp>
        <p:nvSpPr>
          <p:cNvPr id="8" name="TextBox 7">
            <a:extLst>
              <a:ext uri="{FF2B5EF4-FFF2-40B4-BE49-F238E27FC236}">
                <a16:creationId xmlns:a16="http://schemas.microsoft.com/office/drawing/2014/main" id="{1972D5DE-41FF-38DF-A749-9B1A3D653C65}"/>
              </a:ext>
            </a:extLst>
          </p:cNvPr>
          <p:cNvSpPr txBox="1"/>
          <p:nvPr/>
        </p:nvSpPr>
        <p:spPr>
          <a:xfrm>
            <a:off x="501445" y="2690336"/>
            <a:ext cx="11582399" cy="1815882"/>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tabLst/>
            </a:pPr>
            <a:r>
              <a:rPr kumimoji="0" lang="en-US" altLang="en-US" sz="2800" b="1" i="0" u="sng" strike="noStrike" cap="none" normalizeH="0" baseline="0" dirty="0">
                <a:ln>
                  <a:noFill/>
                </a:ln>
                <a:solidFill>
                  <a:schemeClr val="tx1"/>
                </a:solidFill>
                <a:effectLst/>
                <a:latin typeface="Google Sans"/>
              </a:rPr>
              <a:t>Greater compassion for others</a:t>
            </a:r>
            <a:r>
              <a:rPr kumimoji="0" lang="en-US" altLang="en-US" sz="2800" b="1" i="0" u="none" strike="noStrike" cap="none" normalizeH="0" baseline="0" dirty="0">
                <a:ln>
                  <a:noFill/>
                </a:ln>
                <a:solidFill>
                  <a:schemeClr val="tx1"/>
                </a:solidFill>
                <a:effectLst/>
                <a:latin typeface="Google Sans"/>
              </a:rPr>
              <a:t>:</a:t>
            </a:r>
            <a:r>
              <a:rPr kumimoji="0" lang="en-US" altLang="en-US" sz="2800" b="0" i="0" u="none" strike="noStrike" cap="none" normalizeH="0" baseline="0" dirty="0">
                <a:ln>
                  <a:noFill/>
                </a:ln>
                <a:solidFill>
                  <a:schemeClr val="tx1"/>
                </a:solidFill>
                <a:effectLst/>
                <a:latin typeface="Google Sans"/>
              </a:rPr>
              <a:t> The biblical understanding of hidden hurt should inspire compassion. Knowing that every heart has its own bitterness encourages us to be patient and kind with others, as we cannot fully know what they are experiencing (Romans 12:15).</a:t>
            </a:r>
          </a:p>
        </p:txBody>
      </p:sp>
      <p:sp>
        <p:nvSpPr>
          <p:cNvPr id="10" name="TextBox 9">
            <a:extLst>
              <a:ext uri="{FF2B5EF4-FFF2-40B4-BE49-F238E27FC236}">
                <a16:creationId xmlns:a16="http://schemas.microsoft.com/office/drawing/2014/main" id="{C8C3FC12-939D-76EA-2943-FFDBFA660DB1}"/>
              </a:ext>
            </a:extLst>
          </p:cNvPr>
          <p:cNvSpPr txBox="1"/>
          <p:nvPr/>
        </p:nvSpPr>
        <p:spPr>
          <a:xfrm>
            <a:off x="501445" y="4646552"/>
            <a:ext cx="11405420" cy="1384995"/>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tabLst/>
            </a:pPr>
            <a:r>
              <a:rPr kumimoji="0" lang="en-US" altLang="en-US" sz="2800" b="1" i="0" u="sng" strike="noStrike" cap="none" normalizeH="0" baseline="0" dirty="0">
                <a:ln>
                  <a:noFill/>
                </a:ln>
                <a:solidFill>
                  <a:schemeClr val="tx1"/>
                </a:solidFill>
                <a:effectLst/>
                <a:latin typeface="Google Sans"/>
              </a:rPr>
              <a:t>Quiet waiting:</a:t>
            </a:r>
            <a:r>
              <a:rPr kumimoji="0" lang="en-US" altLang="en-US" sz="2800" b="0" i="0" u="sng" strike="noStrike" cap="none" normalizeH="0" baseline="0" dirty="0">
                <a:ln>
                  <a:noFill/>
                </a:ln>
                <a:solidFill>
                  <a:schemeClr val="tx1"/>
                </a:solidFill>
                <a:effectLst/>
                <a:latin typeface="Google Sans"/>
              </a:rPr>
              <a:t> </a:t>
            </a:r>
            <a:r>
              <a:rPr kumimoji="0" lang="en-US" altLang="en-US" sz="2800" b="0" i="0" u="none" strike="noStrike" cap="none" normalizeH="0" baseline="0" dirty="0">
                <a:ln>
                  <a:noFill/>
                </a:ln>
                <a:solidFill>
                  <a:schemeClr val="tx1"/>
                </a:solidFill>
                <a:effectLst/>
                <a:latin typeface="Google Sans"/>
              </a:rPr>
              <a:t>The Book of Lamentations teaches that it is good to "sit alone in silence" when suffering, patiently waiting for the Lord to save us, trusting in his unfailing love (Lamentations 3:25-32). </a:t>
            </a:r>
          </a:p>
        </p:txBody>
      </p:sp>
    </p:spTree>
    <p:extLst>
      <p:ext uri="{BB962C8B-B14F-4D97-AF65-F5344CB8AC3E}">
        <p14:creationId xmlns:p14="http://schemas.microsoft.com/office/powerpoint/2010/main" val="28458590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1000"/>
                                        <p:tgtEl>
                                          <p:spTgt spid="8"/>
                                        </p:tgtEl>
                                      </p:cBhvr>
                                    </p:animEffect>
                                    <p:anim calcmode="lin" valueType="num">
                                      <p:cBhvr>
                                        <p:cTn id="22" dur="1000" fill="hold"/>
                                        <p:tgtEl>
                                          <p:spTgt spid="8"/>
                                        </p:tgtEl>
                                        <p:attrNameLst>
                                          <p:attrName>ppt_x</p:attrName>
                                        </p:attrNameLst>
                                      </p:cBhvr>
                                      <p:tavLst>
                                        <p:tav tm="0">
                                          <p:val>
                                            <p:strVal val="#ppt_x"/>
                                          </p:val>
                                        </p:tav>
                                        <p:tav tm="100000">
                                          <p:val>
                                            <p:strVal val="#ppt_x"/>
                                          </p:val>
                                        </p:tav>
                                      </p:tavLst>
                                    </p:anim>
                                    <p:anim calcmode="lin" valueType="num">
                                      <p:cBhvr>
                                        <p:cTn id="2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fade">
                                      <p:cBhvr>
                                        <p:cTn id="28" dur="1000"/>
                                        <p:tgtEl>
                                          <p:spTgt spid="10"/>
                                        </p:tgtEl>
                                      </p:cBhvr>
                                    </p:animEffect>
                                    <p:anim calcmode="lin" valueType="num">
                                      <p:cBhvr>
                                        <p:cTn id="29" dur="1000" fill="hold"/>
                                        <p:tgtEl>
                                          <p:spTgt spid="10"/>
                                        </p:tgtEl>
                                        <p:attrNameLst>
                                          <p:attrName>ppt_x</p:attrName>
                                        </p:attrNameLst>
                                      </p:cBhvr>
                                      <p:tavLst>
                                        <p:tav tm="0">
                                          <p:val>
                                            <p:strVal val="#ppt_x"/>
                                          </p:val>
                                        </p:tav>
                                        <p:tav tm="100000">
                                          <p:val>
                                            <p:strVal val="#ppt_x"/>
                                          </p:val>
                                        </p:tav>
                                      </p:tavLst>
                                    </p:anim>
                                    <p:anim calcmode="lin" valueType="num">
                                      <p:cBhvr>
                                        <p:cTn id="30"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8" grpId="0"/>
      <p:bldP spid="10" grpId="0"/>
    </p:bld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a:extLst>
            <a:ext uri="{FF2B5EF4-FFF2-40B4-BE49-F238E27FC236}">
              <a16:creationId xmlns:a16="http://schemas.microsoft.com/office/drawing/2014/main" id="{28FA7310-A094-EBDF-6090-84DC66FA47B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9217608-D189-23DB-BE25-D02ABB1DD305}"/>
              </a:ext>
            </a:extLst>
          </p:cNvPr>
          <p:cNvSpPr txBox="1"/>
          <p:nvPr/>
        </p:nvSpPr>
        <p:spPr>
          <a:xfrm>
            <a:off x="3087328" y="504891"/>
            <a:ext cx="5309419" cy="1015663"/>
          </a:xfrm>
          <a:prstGeom prst="rect">
            <a:avLst/>
          </a:prstGeom>
          <a:noFill/>
        </p:spPr>
        <p:txBody>
          <a:bodyPr wrap="square" rtlCol="0">
            <a:spAutoFit/>
          </a:bodyPr>
          <a:lstStyle/>
          <a:p>
            <a:pPr algn="ctr"/>
            <a:r>
              <a:rPr lang="en-US" sz="6000" dirty="0"/>
              <a:t>Homework</a:t>
            </a:r>
          </a:p>
        </p:txBody>
      </p:sp>
      <p:sp>
        <p:nvSpPr>
          <p:cNvPr id="4" name="TextBox 3">
            <a:extLst>
              <a:ext uri="{FF2B5EF4-FFF2-40B4-BE49-F238E27FC236}">
                <a16:creationId xmlns:a16="http://schemas.microsoft.com/office/drawing/2014/main" id="{2924657B-33D7-654A-FFF8-408F0D1DF726}"/>
              </a:ext>
            </a:extLst>
          </p:cNvPr>
          <p:cNvSpPr txBox="1"/>
          <p:nvPr/>
        </p:nvSpPr>
        <p:spPr>
          <a:xfrm>
            <a:off x="875071" y="1781786"/>
            <a:ext cx="10795820" cy="1754326"/>
          </a:xfrm>
          <a:prstGeom prst="rect">
            <a:avLst/>
          </a:prstGeom>
          <a:noFill/>
        </p:spPr>
        <p:txBody>
          <a:bodyPr wrap="square">
            <a:spAutoFit/>
          </a:bodyPr>
          <a:lstStyle/>
          <a:p>
            <a:r>
              <a:rPr lang="en-US" sz="5400" b="0" i="0" dirty="0">
                <a:solidFill>
                  <a:srgbClr val="050505"/>
                </a:solidFill>
                <a:effectLst/>
                <a:latin typeface="Segoe UI Historic" panose="020B0502040204020203" pitchFamily="34" charset="0"/>
              </a:rPr>
              <a:t>This week…</a:t>
            </a:r>
            <a:r>
              <a:rPr lang="en-US" sz="5400" dirty="0">
                <a:solidFill>
                  <a:srgbClr val="050505"/>
                </a:solidFill>
                <a:latin typeface="Segoe UI Historic" panose="020B0502040204020203" pitchFamily="34" charset="0"/>
              </a:rPr>
              <a:t>S</a:t>
            </a:r>
            <a:r>
              <a:rPr lang="en-US" sz="5400" b="0" i="0" dirty="0">
                <a:solidFill>
                  <a:srgbClr val="050505"/>
                </a:solidFill>
                <a:effectLst/>
                <a:latin typeface="Segoe UI Historic" panose="020B0502040204020203" pitchFamily="34" charset="0"/>
              </a:rPr>
              <a:t>peak softly. Act kindly. Pray Earnestly… </a:t>
            </a:r>
            <a:endParaRPr lang="en-US" sz="5400" dirty="0"/>
          </a:p>
        </p:txBody>
      </p:sp>
      <p:sp>
        <p:nvSpPr>
          <p:cNvPr id="6" name="TextBox 5">
            <a:extLst>
              <a:ext uri="{FF2B5EF4-FFF2-40B4-BE49-F238E27FC236}">
                <a16:creationId xmlns:a16="http://schemas.microsoft.com/office/drawing/2014/main" id="{A1381AAC-5D2F-98E9-FB09-62473F115FD2}"/>
              </a:ext>
            </a:extLst>
          </p:cNvPr>
          <p:cNvSpPr txBox="1"/>
          <p:nvPr/>
        </p:nvSpPr>
        <p:spPr>
          <a:xfrm>
            <a:off x="535856" y="3925163"/>
            <a:ext cx="10412361" cy="1754326"/>
          </a:xfrm>
          <a:prstGeom prst="rect">
            <a:avLst/>
          </a:prstGeom>
          <a:noFill/>
        </p:spPr>
        <p:txBody>
          <a:bodyPr wrap="square">
            <a:spAutoFit/>
          </a:bodyPr>
          <a:lstStyle/>
          <a:p>
            <a:pPr algn="ctr"/>
            <a:r>
              <a:rPr lang="en-US" sz="5400" b="0" i="0" dirty="0">
                <a:solidFill>
                  <a:srgbClr val="050505"/>
                </a:solidFill>
                <a:effectLst/>
                <a:latin typeface="Segoe UI Historic" panose="020B0502040204020203" pitchFamily="34" charset="0"/>
              </a:rPr>
              <a:t>True </a:t>
            </a:r>
            <a:r>
              <a:rPr lang="en-US" sz="5400" b="0" i="0" u="sng" dirty="0">
                <a:solidFill>
                  <a:srgbClr val="050505"/>
                </a:solidFill>
                <a:effectLst/>
                <a:latin typeface="Segoe UI Historic" panose="020B0502040204020203" pitchFamily="34" charset="0"/>
              </a:rPr>
              <a:t>empathy</a:t>
            </a:r>
            <a:r>
              <a:rPr lang="en-US" sz="5400" b="0" i="0" dirty="0">
                <a:solidFill>
                  <a:srgbClr val="050505"/>
                </a:solidFill>
                <a:effectLst/>
                <a:latin typeface="Segoe UI Historic" panose="020B0502040204020203" pitchFamily="34" charset="0"/>
              </a:rPr>
              <a:t> begins where </a:t>
            </a:r>
            <a:r>
              <a:rPr lang="en-US" sz="5400" b="0" i="0" u="sng" dirty="0">
                <a:solidFill>
                  <a:srgbClr val="050505"/>
                </a:solidFill>
                <a:effectLst/>
                <a:latin typeface="Segoe UI Historic" panose="020B0502040204020203" pitchFamily="34" charset="0"/>
              </a:rPr>
              <a:t>judgment </a:t>
            </a:r>
            <a:r>
              <a:rPr lang="en-US" sz="5400" b="0" i="0" dirty="0">
                <a:solidFill>
                  <a:srgbClr val="050505"/>
                </a:solidFill>
                <a:effectLst/>
                <a:latin typeface="Segoe UI Historic" panose="020B0502040204020203" pitchFamily="34" charset="0"/>
              </a:rPr>
              <a:t>ends.</a:t>
            </a:r>
            <a:endParaRPr lang="en-US" sz="5400" dirty="0"/>
          </a:p>
        </p:txBody>
      </p:sp>
    </p:spTree>
    <p:extLst>
      <p:ext uri="{BB962C8B-B14F-4D97-AF65-F5344CB8AC3E}">
        <p14:creationId xmlns:p14="http://schemas.microsoft.com/office/powerpoint/2010/main" val="12172413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80">
                                          <p:stCondLst>
                                            <p:cond delay="0"/>
                                          </p:stCondLst>
                                        </p:cTn>
                                        <p:tgtEl>
                                          <p:spTgt spid="4"/>
                                        </p:tgtEl>
                                      </p:cBhvr>
                                    </p:animEffect>
                                    <p:anim calcmode="lin" valueType="num">
                                      <p:cBhvr>
                                        <p:cTn id="13"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8" dur="26">
                                          <p:stCondLst>
                                            <p:cond delay="650"/>
                                          </p:stCondLst>
                                        </p:cTn>
                                        <p:tgtEl>
                                          <p:spTgt spid="4"/>
                                        </p:tgtEl>
                                      </p:cBhvr>
                                      <p:to x="100000" y="60000"/>
                                    </p:animScale>
                                    <p:animScale>
                                      <p:cBhvr>
                                        <p:cTn id="19" dur="166" decel="50000">
                                          <p:stCondLst>
                                            <p:cond delay="676"/>
                                          </p:stCondLst>
                                        </p:cTn>
                                        <p:tgtEl>
                                          <p:spTgt spid="4"/>
                                        </p:tgtEl>
                                      </p:cBhvr>
                                      <p:to x="100000" y="100000"/>
                                    </p:animScale>
                                    <p:animScale>
                                      <p:cBhvr>
                                        <p:cTn id="20" dur="26">
                                          <p:stCondLst>
                                            <p:cond delay="1312"/>
                                          </p:stCondLst>
                                        </p:cTn>
                                        <p:tgtEl>
                                          <p:spTgt spid="4"/>
                                        </p:tgtEl>
                                      </p:cBhvr>
                                      <p:to x="100000" y="80000"/>
                                    </p:animScale>
                                    <p:animScale>
                                      <p:cBhvr>
                                        <p:cTn id="21" dur="166" decel="50000">
                                          <p:stCondLst>
                                            <p:cond delay="1338"/>
                                          </p:stCondLst>
                                        </p:cTn>
                                        <p:tgtEl>
                                          <p:spTgt spid="4"/>
                                        </p:tgtEl>
                                      </p:cBhvr>
                                      <p:to x="100000" y="100000"/>
                                    </p:animScale>
                                    <p:animScale>
                                      <p:cBhvr>
                                        <p:cTn id="22" dur="26">
                                          <p:stCondLst>
                                            <p:cond delay="1642"/>
                                          </p:stCondLst>
                                        </p:cTn>
                                        <p:tgtEl>
                                          <p:spTgt spid="4"/>
                                        </p:tgtEl>
                                      </p:cBhvr>
                                      <p:to x="100000" y="90000"/>
                                    </p:animScale>
                                    <p:animScale>
                                      <p:cBhvr>
                                        <p:cTn id="23" dur="166" decel="50000">
                                          <p:stCondLst>
                                            <p:cond delay="1668"/>
                                          </p:stCondLst>
                                        </p:cTn>
                                        <p:tgtEl>
                                          <p:spTgt spid="4"/>
                                        </p:tgtEl>
                                      </p:cBhvr>
                                      <p:to x="100000" y="100000"/>
                                    </p:animScale>
                                    <p:animScale>
                                      <p:cBhvr>
                                        <p:cTn id="24" dur="26">
                                          <p:stCondLst>
                                            <p:cond delay="1808"/>
                                          </p:stCondLst>
                                        </p:cTn>
                                        <p:tgtEl>
                                          <p:spTgt spid="4"/>
                                        </p:tgtEl>
                                      </p:cBhvr>
                                      <p:to x="100000" y="95000"/>
                                    </p:animScale>
                                    <p:animScale>
                                      <p:cBhvr>
                                        <p:cTn id="25" dur="166" decel="50000">
                                          <p:stCondLst>
                                            <p:cond delay="1834"/>
                                          </p:stCondLst>
                                        </p:cTn>
                                        <p:tgtEl>
                                          <p:spTgt spid="4"/>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6"/>
                                        </p:tgtEl>
                                        <p:attrNameLst>
                                          <p:attrName>style.visibility</p:attrName>
                                        </p:attrNameLst>
                                      </p:cBhvr>
                                      <p:to>
                                        <p:strVal val="visible"/>
                                      </p:to>
                                    </p:set>
                                    <p:animEffect transition="in" filter="barn(inVertical)">
                                      <p:cBhvr>
                                        <p:cTn id="3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6" grpId="0"/>
    </p:bld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a:extLst>
            <a:ext uri="{FF2B5EF4-FFF2-40B4-BE49-F238E27FC236}">
              <a16:creationId xmlns:a16="http://schemas.microsoft.com/office/drawing/2014/main" id="{302B91D7-E8B6-6A10-771D-8A2B7C25F978}"/>
            </a:ext>
          </a:extLst>
        </p:cNvPr>
        <p:cNvGrpSpPr/>
        <p:nvPr/>
      </p:nvGrpSpPr>
      <p:grpSpPr>
        <a:xfrm>
          <a:off x="0" y="0"/>
          <a:ext cx="0" cy="0"/>
          <a:chOff x="0" y="0"/>
          <a:chExt cx="0" cy="0"/>
        </a:xfrm>
      </p:grpSpPr>
    </p:spTree>
    <p:extLst>
      <p:ext uri="{BB962C8B-B14F-4D97-AF65-F5344CB8AC3E}">
        <p14:creationId xmlns:p14="http://schemas.microsoft.com/office/powerpoint/2010/main" val="21464686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a:extLst>
            <a:ext uri="{FF2B5EF4-FFF2-40B4-BE49-F238E27FC236}">
              <a16:creationId xmlns:a16="http://schemas.microsoft.com/office/drawing/2014/main" id="{8380AA86-2976-8144-9027-94AAE791D00A}"/>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374F80D5-B80F-C4A6-808B-E17113BA5749}"/>
              </a:ext>
            </a:extLst>
          </p:cNvPr>
          <p:cNvSpPr txBox="1"/>
          <p:nvPr/>
        </p:nvSpPr>
        <p:spPr>
          <a:xfrm>
            <a:off x="403122" y="522409"/>
            <a:ext cx="11385755" cy="3416320"/>
          </a:xfrm>
          <a:prstGeom prst="rect">
            <a:avLst/>
          </a:prstGeom>
          <a:noFill/>
        </p:spPr>
        <p:txBody>
          <a:bodyPr wrap="square">
            <a:spAutoFit/>
          </a:bodyPr>
          <a:lstStyle/>
          <a:p>
            <a:pPr algn="ctr"/>
            <a:r>
              <a:rPr lang="en-US" sz="5400" b="0" i="0" dirty="0">
                <a:solidFill>
                  <a:srgbClr val="0A0A0A"/>
                </a:solidFill>
                <a:effectLst/>
                <a:latin typeface="Google Sans"/>
              </a:rPr>
              <a:t>The main point is that </a:t>
            </a:r>
            <a:r>
              <a:rPr lang="en-US" sz="5400" b="0" i="0" u="sng" dirty="0">
                <a:solidFill>
                  <a:srgbClr val="0A0A0A"/>
                </a:solidFill>
                <a:effectLst/>
                <a:latin typeface="Google Sans"/>
              </a:rPr>
              <a:t>present difficulties are minor </a:t>
            </a:r>
            <a:r>
              <a:rPr lang="en-US" sz="5400" b="0" i="0" dirty="0">
                <a:solidFill>
                  <a:srgbClr val="0A0A0A"/>
                </a:solidFill>
                <a:effectLst/>
                <a:latin typeface="Google Sans"/>
              </a:rPr>
              <a:t>compared to the </a:t>
            </a:r>
            <a:r>
              <a:rPr lang="en-US" sz="5400" b="0" i="0" u="sng" dirty="0">
                <a:solidFill>
                  <a:srgbClr val="0A0A0A"/>
                </a:solidFill>
                <a:effectLst/>
                <a:latin typeface="Google Sans"/>
              </a:rPr>
              <a:t>magnificent future glory </a:t>
            </a:r>
            <a:r>
              <a:rPr lang="en-US" sz="5400" b="0" i="0" dirty="0">
                <a:solidFill>
                  <a:srgbClr val="0A0A0A"/>
                </a:solidFill>
                <a:effectLst/>
                <a:latin typeface="Google Sans"/>
              </a:rPr>
              <a:t>awaiting believers. </a:t>
            </a:r>
            <a:endParaRPr lang="en-US" sz="5400" dirty="0"/>
          </a:p>
        </p:txBody>
      </p:sp>
      <p:sp>
        <p:nvSpPr>
          <p:cNvPr id="4" name="TextBox 3">
            <a:extLst>
              <a:ext uri="{FF2B5EF4-FFF2-40B4-BE49-F238E27FC236}">
                <a16:creationId xmlns:a16="http://schemas.microsoft.com/office/drawing/2014/main" id="{27E26164-3EA7-CA8E-17D3-B9A419F4BFE5}"/>
              </a:ext>
            </a:extLst>
          </p:cNvPr>
          <p:cNvSpPr txBox="1"/>
          <p:nvPr/>
        </p:nvSpPr>
        <p:spPr>
          <a:xfrm>
            <a:off x="1573160" y="4296697"/>
            <a:ext cx="9045678" cy="1323439"/>
          </a:xfrm>
          <a:prstGeom prst="rect">
            <a:avLst/>
          </a:prstGeom>
          <a:noFill/>
        </p:spPr>
        <p:txBody>
          <a:bodyPr wrap="square" rtlCol="0">
            <a:spAutoFit/>
          </a:bodyPr>
          <a:lstStyle/>
          <a:p>
            <a:pPr algn="ctr"/>
            <a:r>
              <a:rPr lang="en-US" sz="4000" dirty="0"/>
              <a:t>How many don’t feel  that way when your going through a storm?</a:t>
            </a:r>
          </a:p>
        </p:txBody>
      </p:sp>
    </p:spTree>
    <p:extLst>
      <p:ext uri="{BB962C8B-B14F-4D97-AF65-F5344CB8AC3E}">
        <p14:creationId xmlns:p14="http://schemas.microsoft.com/office/powerpoint/2010/main" val="32636066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ircle(in)">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0495D94-A4EF-30B9-2DB0-64F133E5258F}"/>
            </a:ext>
          </a:extLst>
        </p:cNvPr>
        <p:cNvGrpSpPr/>
        <p:nvPr/>
      </p:nvGrpSpPr>
      <p:grpSpPr>
        <a:xfrm>
          <a:off x="0" y="0"/>
          <a:ext cx="0" cy="0"/>
          <a:chOff x="0" y="0"/>
          <a:chExt cx="0" cy="0"/>
        </a:xfrm>
      </p:grpSpPr>
      <p:sp>
        <p:nvSpPr>
          <p:cNvPr id="1039" name="Rectangle 103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5134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0" name="Rectangle 103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May be an image of text that says 'COME IN, GUYS. IT'S NOT DEEP! NEVER JUDGE SOMEONE'S STRUGGLE BY YOUR OWN STRENGTH. Please read text.. This will change the way you see other people's people'sstruggles-forever. struggles forever.'">
            <a:extLst>
              <a:ext uri="{FF2B5EF4-FFF2-40B4-BE49-F238E27FC236}">
                <a16:creationId xmlns:a16="http://schemas.microsoft.com/office/drawing/2014/main" id="{BEBDA4E7-CDF6-3645-75DB-37DBDEA1A9EE}"/>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867574" y="643467"/>
            <a:ext cx="4456852" cy="5639346"/>
          </a:xfrm>
          <a:prstGeom prst="rect">
            <a:avLst/>
          </a:prstGeom>
          <a:noFill/>
          <a:effectLst>
            <a:softEdge rad="1397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191838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fade">
                                      <p:cBhvr>
                                        <p:cTn id="7" dur="475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a:extLst>
            <a:ext uri="{FF2B5EF4-FFF2-40B4-BE49-F238E27FC236}">
              <a16:creationId xmlns:a16="http://schemas.microsoft.com/office/drawing/2014/main" id="{2CD0C59F-C3A1-48EA-9B44-DE0D1BBE220A}"/>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C5D22B9A-3BDD-D869-8B7F-F633CF6E46CF}"/>
              </a:ext>
            </a:extLst>
          </p:cNvPr>
          <p:cNvSpPr txBox="1"/>
          <p:nvPr/>
        </p:nvSpPr>
        <p:spPr>
          <a:xfrm>
            <a:off x="-196645" y="629715"/>
            <a:ext cx="12192000" cy="5078313"/>
          </a:xfrm>
          <a:prstGeom prst="rect">
            <a:avLst/>
          </a:prstGeom>
          <a:noFill/>
        </p:spPr>
        <p:txBody>
          <a:bodyPr wrap="square">
            <a:spAutoFit/>
          </a:bodyPr>
          <a:lstStyle/>
          <a:p>
            <a:pPr algn="ctr">
              <a:buNone/>
            </a:pPr>
            <a:r>
              <a:rPr lang="en-US" sz="5400" b="0" i="0" dirty="0">
                <a:solidFill>
                  <a:srgbClr val="050505"/>
                </a:solidFill>
                <a:effectLst/>
                <a:latin typeface="Segoe UI Historic" panose="020B0502040204020203" pitchFamily="34" charset="0"/>
              </a:rPr>
              <a:t>So before you say, “It’s not that bad,”</a:t>
            </a:r>
          </a:p>
          <a:p>
            <a:pPr algn="ctr">
              <a:buNone/>
            </a:pPr>
            <a:r>
              <a:rPr lang="en-US" sz="5400" b="0" i="0" dirty="0">
                <a:solidFill>
                  <a:srgbClr val="050505"/>
                </a:solidFill>
                <a:effectLst/>
                <a:latin typeface="Segoe UI Historic" panose="020B0502040204020203" pitchFamily="34" charset="0"/>
              </a:rPr>
              <a:t>pause </a:t>
            </a:r>
          </a:p>
          <a:p>
            <a:pPr algn="ctr">
              <a:buNone/>
            </a:pPr>
            <a:r>
              <a:rPr lang="en-US" sz="5400" b="0" i="0" dirty="0">
                <a:solidFill>
                  <a:srgbClr val="050505"/>
                </a:solidFill>
                <a:effectLst/>
                <a:latin typeface="Segoe UI Historic" panose="020B0502040204020203" pitchFamily="34" charset="0"/>
              </a:rPr>
              <a:t>— </a:t>
            </a:r>
          </a:p>
          <a:p>
            <a:pPr algn="ctr">
              <a:buNone/>
            </a:pPr>
            <a:r>
              <a:rPr lang="en-US" sz="5400" b="0" i="0" dirty="0">
                <a:solidFill>
                  <a:srgbClr val="050505"/>
                </a:solidFill>
                <a:effectLst/>
                <a:latin typeface="Segoe UI Historic" panose="020B0502040204020203" pitchFamily="34" charset="0"/>
              </a:rPr>
              <a:t>and remember:</a:t>
            </a:r>
          </a:p>
          <a:p>
            <a:pPr algn="ctr"/>
            <a:r>
              <a:rPr lang="en-US" sz="5400" b="0" i="0" dirty="0">
                <a:solidFill>
                  <a:srgbClr val="050505"/>
                </a:solidFill>
                <a:effectLst/>
                <a:latin typeface="Segoe UI Historic" panose="020B0502040204020203" pitchFamily="34" charset="0"/>
              </a:rPr>
              <a:t>you might just be a giraffe talking to a mouse.</a:t>
            </a:r>
          </a:p>
        </p:txBody>
      </p:sp>
    </p:spTree>
    <p:extLst>
      <p:ext uri="{BB962C8B-B14F-4D97-AF65-F5344CB8AC3E}">
        <p14:creationId xmlns:p14="http://schemas.microsoft.com/office/powerpoint/2010/main" val="34289042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a:extLst>
            <a:ext uri="{FF2B5EF4-FFF2-40B4-BE49-F238E27FC236}">
              <a16:creationId xmlns:a16="http://schemas.microsoft.com/office/drawing/2014/main" id="{863AFB3E-9EB1-B7FB-8398-40EBB5567BD2}"/>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60AFC48F-8363-1577-E83A-B2C9C70DF1A8}"/>
              </a:ext>
            </a:extLst>
          </p:cNvPr>
          <p:cNvSpPr txBox="1"/>
          <p:nvPr/>
        </p:nvSpPr>
        <p:spPr>
          <a:xfrm>
            <a:off x="973394" y="757536"/>
            <a:ext cx="9606115" cy="4247317"/>
          </a:xfrm>
          <a:prstGeom prst="rect">
            <a:avLst/>
          </a:prstGeom>
          <a:noFill/>
        </p:spPr>
        <p:txBody>
          <a:bodyPr wrap="square">
            <a:spAutoFit/>
          </a:bodyPr>
          <a:lstStyle/>
          <a:p>
            <a:pPr algn="ctr"/>
            <a:r>
              <a:rPr lang="en-US" sz="5400" b="0" i="0" dirty="0">
                <a:effectLst/>
                <a:latin typeface="Gentium Book Basic"/>
              </a:rPr>
              <a:t>Outward appearances can be deceiving, can’t they? A person can appear to look happy or put on such a strong front, but inside there is so much hidden pain.</a:t>
            </a:r>
            <a:endParaRPr lang="en-US" sz="5400" dirty="0"/>
          </a:p>
        </p:txBody>
      </p:sp>
    </p:spTree>
    <p:extLst>
      <p:ext uri="{BB962C8B-B14F-4D97-AF65-F5344CB8AC3E}">
        <p14:creationId xmlns:p14="http://schemas.microsoft.com/office/powerpoint/2010/main" val="26816021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a:extLst>
            <a:ext uri="{FF2B5EF4-FFF2-40B4-BE49-F238E27FC236}">
              <a16:creationId xmlns:a16="http://schemas.microsoft.com/office/drawing/2014/main" id="{802641C5-45D3-51A9-E9C6-E7341C41FD5B}"/>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1BB99ABF-335A-9396-DBF2-EF0D0C7DD3A4}"/>
              </a:ext>
            </a:extLst>
          </p:cNvPr>
          <p:cNvSpPr txBox="1"/>
          <p:nvPr/>
        </p:nvSpPr>
        <p:spPr>
          <a:xfrm>
            <a:off x="285135" y="490368"/>
            <a:ext cx="11189110" cy="3416320"/>
          </a:xfrm>
          <a:prstGeom prst="rect">
            <a:avLst/>
          </a:prstGeom>
          <a:noFill/>
        </p:spPr>
        <p:txBody>
          <a:bodyPr wrap="square">
            <a:spAutoFit/>
          </a:bodyPr>
          <a:lstStyle/>
          <a:p>
            <a:pPr algn="ctr">
              <a:buNone/>
            </a:pPr>
            <a:r>
              <a:rPr lang="en-US" sz="5400" b="0" i="0" dirty="0">
                <a:effectLst/>
                <a:latin typeface="Segoe UI Historic" panose="020B0502040204020203" pitchFamily="34" charset="0"/>
              </a:rPr>
              <a:t>We judge too easily.</a:t>
            </a:r>
          </a:p>
          <a:p>
            <a:pPr algn="ctr">
              <a:buNone/>
            </a:pPr>
            <a:r>
              <a:rPr lang="en-US" sz="5400" b="0" i="0" dirty="0">
                <a:effectLst/>
                <a:latin typeface="Segoe UI Historic" panose="020B0502040204020203" pitchFamily="34" charset="0"/>
              </a:rPr>
              <a:t>We tell others — “It’s not that hard.” “Just move on.” “Why are you overthinking?”</a:t>
            </a:r>
          </a:p>
        </p:txBody>
      </p:sp>
      <p:sp>
        <p:nvSpPr>
          <p:cNvPr id="5" name="TextBox 4">
            <a:extLst>
              <a:ext uri="{FF2B5EF4-FFF2-40B4-BE49-F238E27FC236}">
                <a16:creationId xmlns:a16="http://schemas.microsoft.com/office/drawing/2014/main" id="{98FC2BCA-BC57-0206-AE30-5F0ACE9CCE6E}"/>
              </a:ext>
            </a:extLst>
          </p:cNvPr>
          <p:cNvSpPr txBox="1"/>
          <p:nvPr/>
        </p:nvSpPr>
        <p:spPr>
          <a:xfrm>
            <a:off x="285135" y="4003028"/>
            <a:ext cx="12015020" cy="1754326"/>
          </a:xfrm>
          <a:prstGeom prst="rect">
            <a:avLst/>
          </a:prstGeom>
          <a:noFill/>
        </p:spPr>
        <p:txBody>
          <a:bodyPr wrap="square">
            <a:spAutoFit/>
          </a:bodyPr>
          <a:lstStyle/>
          <a:p>
            <a:pPr algn="ctr"/>
            <a:r>
              <a:rPr lang="en-US" sz="5400" b="0" i="0" dirty="0">
                <a:effectLst/>
                <a:latin typeface="Segoe UI Historic" panose="020B0502040204020203" pitchFamily="34" charset="0"/>
              </a:rPr>
              <a:t>But the truth is, what </a:t>
            </a:r>
            <a:r>
              <a:rPr lang="en-US" sz="5400" b="0" i="0" u="sng" dirty="0">
                <a:effectLst/>
                <a:latin typeface="Segoe UI Historic" panose="020B0502040204020203" pitchFamily="34" charset="0"/>
              </a:rPr>
              <a:t>feels small to us </a:t>
            </a:r>
            <a:r>
              <a:rPr lang="en-US" sz="5400" b="0" i="0" dirty="0">
                <a:effectLst/>
                <a:latin typeface="Segoe UI Historic" panose="020B0502040204020203" pitchFamily="34" charset="0"/>
              </a:rPr>
              <a:t>might be </a:t>
            </a:r>
            <a:r>
              <a:rPr lang="en-US" sz="5400" b="0" i="0" u="sng" dirty="0">
                <a:effectLst/>
                <a:latin typeface="Segoe UI Historic" panose="020B0502040204020203" pitchFamily="34" charset="0"/>
              </a:rPr>
              <a:t>someone else’s storm</a:t>
            </a:r>
            <a:r>
              <a:rPr lang="en-US" sz="5400" b="0" i="0" dirty="0">
                <a:effectLst/>
                <a:latin typeface="Segoe UI Historic" panose="020B0502040204020203" pitchFamily="34" charset="0"/>
              </a:rPr>
              <a:t>.</a:t>
            </a:r>
          </a:p>
        </p:txBody>
      </p:sp>
    </p:spTree>
    <p:extLst>
      <p:ext uri="{BB962C8B-B14F-4D97-AF65-F5344CB8AC3E}">
        <p14:creationId xmlns:p14="http://schemas.microsoft.com/office/powerpoint/2010/main" val="12654892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1" presetClass="entr" presetSubtype="1"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wheel(1)">
                                      <p:cBhvr>
                                        <p:cTn id="14"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a:extLst>
            <a:ext uri="{FF2B5EF4-FFF2-40B4-BE49-F238E27FC236}">
              <a16:creationId xmlns:a16="http://schemas.microsoft.com/office/drawing/2014/main" id="{BE6F9EDC-AC09-E22A-A3D5-AF857E58DDCE}"/>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D1B47E45-AB65-6FF0-CD4F-C62166CB1AC9}"/>
              </a:ext>
            </a:extLst>
          </p:cNvPr>
          <p:cNvSpPr txBox="1"/>
          <p:nvPr/>
        </p:nvSpPr>
        <p:spPr>
          <a:xfrm>
            <a:off x="341786" y="1439618"/>
            <a:ext cx="11159613" cy="2585323"/>
          </a:xfrm>
          <a:prstGeom prst="rect">
            <a:avLst/>
          </a:prstGeom>
          <a:noFill/>
        </p:spPr>
        <p:txBody>
          <a:bodyPr wrap="square">
            <a:spAutoFit/>
          </a:bodyPr>
          <a:lstStyle/>
          <a:p>
            <a:pPr algn="ctr">
              <a:buNone/>
            </a:pPr>
            <a:r>
              <a:rPr lang="en-US" sz="5400" b="0" i="0" dirty="0">
                <a:solidFill>
                  <a:srgbClr val="050505"/>
                </a:solidFill>
                <a:effectLst/>
                <a:latin typeface="Segoe UI Historic" panose="020B0502040204020203" pitchFamily="34" charset="0"/>
              </a:rPr>
              <a:t>Your </a:t>
            </a:r>
            <a:r>
              <a:rPr lang="en-US" sz="5400" b="0" i="0" u="sng" dirty="0">
                <a:solidFill>
                  <a:srgbClr val="050505"/>
                </a:solidFill>
                <a:effectLst/>
                <a:latin typeface="Segoe UI Historic" panose="020B0502040204020203" pitchFamily="34" charset="0"/>
              </a:rPr>
              <a:t>calm could be their chaos</a:t>
            </a:r>
            <a:r>
              <a:rPr lang="en-US" sz="5400" b="0" i="0" dirty="0">
                <a:solidFill>
                  <a:srgbClr val="050505"/>
                </a:solidFill>
                <a:effectLst/>
                <a:latin typeface="Segoe UI Historic" panose="020B0502040204020203" pitchFamily="34" charset="0"/>
              </a:rPr>
              <a:t>.</a:t>
            </a:r>
          </a:p>
          <a:p>
            <a:pPr algn="ctr"/>
            <a:r>
              <a:rPr lang="en-US" sz="5400" b="0" i="0" dirty="0">
                <a:solidFill>
                  <a:srgbClr val="050505"/>
                </a:solidFill>
                <a:effectLst/>
                <a:latin typeface="Segoe UI Historic" panose="020B0502040204020203" pitchFamily="34" charset="0"/>
              </a:rPr>
              <a:t>Your comfort could be their </a:t>
            </a:r>
            <a:r>
              <a:rPr lang="en-US" sz="5400" b="0" i="0" u="sng" dirty="0">
                <a:solidFill>
                  <a:srgbClr val="050505"/>
                </a:solidFill>
                <a:effectLst/>
                <a:latin typeface="Segoe UI Historic" panose="020B0502040204020203" pitchFamily="34" charset="0"/>
              </a:rPr>
              <a:t>breaking point</a:t>
            </a:r>
            <a:r>
              <a:rPr lang="en-US" sz="5400" b="0" i="0" dirty="0">
                <a:solidFill>
                  <a:srgbClr val="050505"/>
                </a:solidFill>
                <a:effectLst/>
                <a:latin typeface="Segoe UI Historic" panose="020B0502040204020203" pitchFamily="34" charset="0"/>
              </a:rPr>
              <a:t>.</a:t>
            </a:r>
          </a:p>
        </p:txBody>
      </p:sp>
    </p:spTree>
    <p:extLst>
      <p:ext uri="{BB962C8B-B14F-4D97-AF65-F5344CB8AC3E}">
        <p14:creationId xmlns:p14="http://schemas.microsoft.com/office/powerpoint/2010/main" val="11303814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a:extLst>
            <a:ext uri="{FF2B5EF4-FFF2-40B4-BE49-F238E27FC236}">
              <a16:creationId xmlns:a16="http://schemas.microsoft.com/office/drawing/2014/main" id="{637C98DE-72EC-1255-BE30-3DBEA80FBF9F}"/>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5F458165-260F-9DB1-DBE4-351E7A168B53}"/>
              </a:ext>
            </a:extLst>
          </p:cNvPr>
          <p:cNvSpPr txBox="1"/>
          <p:nvPr/>
        </p:nvSpPr>
        <p:spPr>
          <a:xfrm>
            <a:off x="1297857" y="108606"/>
            <a:ext cx="9940413" cy="5909310"/>
          </a:xfrm>
          <a:prstGeom prst="rect">
            <a:avLst/>
          </a:prstGeom>
          <a:noFill/>
        </p:spPr>
        <p:txBody>
          <a:bodyPr wrap="square">
            <a:spAutoFit/>
          </a:bodyPr>
          <a:lstStyle/>
          <a:p>
            <a:pPr algn="ctr">
              <a:buNone/>
            </a:pPr>
            <a:r>
              <a:rPr lang="en-US" sz="5400" b="0" i="0" dirty="0">
                <a:solidFill>
                  <a:srgbClr val="050505"/>
                </a:solidFill>
                <a:effectLst/>
                <a:latin typeface="Segoe UI Historic" panose="020B0502040204020203" pitchFamily="34" charset="0"/>
              </a:rPr>
              <a:t>Not because they’re weak </a:t>
            </a:r>
          </a:p>
          <a:p>
            <a:pPr algn="ctr">
              <a:buNone/>
            </a:pPr>
            <a:r>
              <a:rPr lang="en-US" sz="5400" b="0" i="0" dirty="0">
                <a:solidFill>
                  <a:srgbClr val="050505"/>
                </a:solidFill>
                <a:effectLst/>
                <a:latin typeface="Segoe UI Historic" panose="020B0502040204020203" pitchFamily="34" charset="0"/>
              </a:rPr>
              <a:t>—</a:t>
            </a:r>
          </a:p>
          <a:p>
            <a:pPr algn="ctr">
              <a:buNone/>
            </a:pPr>
            <a:r>
              <a:rPr lang="en-US" sz="5400" b="0" i="0" dirty="0">
                <a:solidFill>
                  <a:srgbClr val="050505"/>
                </a:solidFill>
                <a:effectLst/>
                <a:latin typeface="Segoe UI Historic" panose="020B0502040204020203" pitchFamily="34" charset="0"/>
              </a:rPr>
              <a:t>but because their story runs deeper than you can see.</a:t>
            </a:r>
          </a:p>
          <a:p>
            <a:pPr algn="ctr">
              <a:buNone/>
            </a:pPr>
            <a:endParaRPr lang="en-US" sz="5400" b="0" i="0" dirty="0">
              <a:solidFill>
                <a:srgbClr val="050505"/>
              </a:solidFill>
              <a:effectLst/>
              <a:latin typeface="Segoe UI Historic" panose="020B0502040204020203" pitchFamily="34" charset="0"/>
            </a:endParaRPr>
          </a:p>
          <a:p>
            <a:pPr algn="ctr"/>
            <a:r>
              <a:rPr lang="en-US" sz="5400" b="0" i="0" dirty="0">
                <a:solidFill>
                  <a:srgbClr val="050505"/>
                </a:solidFill>
                <a:effectLst/>
                <a:latin typeface="Segoe UI Historic" panose="020B0502040204020203" pitchFamily="34" charset="0"/>
              </a:rPr>
              <a:t>Their heart carries weights your eyes can’t measure.</a:t>
            </a:r>
          </a:p>
        </p:txBody>
      </p:sp>
    </p:spTree>
    <p:extLst>
      <p:ext uri="{BB962C8B-B14F-4D97-AF65-F5344CB8AC3E}">
        <p14:creationId xmlns:p14="http://schemas.microsoft.com/office/powerpoint/2010/main" val="2264470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273</TotalTime>
  <Words>1168</Words>
  <Application>Microsoft Office PowerPoint</Application>
  <PresentationFormat>Widescreen</PresentationFormat>
  <Paragraphs>60</Paragraphs>
  <Slides>26</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26</vt:i4>
      </vt:variant>
    </vt:vector>
  </HeadingPairs>
  <TitlesOfParts>
    <vt:vector size="34" baseType="lpstr">
      <vt:lpstr>Aptos</vt:lpstr>
      <vt:lpstr>Aptos Display</vt:lpstr>
      <vt:lpstr>Arial</vt:lpstr>
      <vt:lpstr>Gentium Book Basic</vt:lpstr>
      <vt:lpstr>Google Sans</vt:lpstr>
      <vt:lpstr>Segoe UI Historic</vt:lpstr>
      <vt:lpstr>system-ui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Richard Tubbs</dc:creator>
  <cp:lastModifiedBy>Richard Tubbs</cp:lastModifiedBy>
  <cp:revision>2</cp:revision>
  <dcterms:created xsi:type="dcterms:W3CDTF">2025-10-17T21:25:09Z</dcterms:created>
  <dcterms:modified xsi:type="dcterms:W3CDTF">2025-10-18T16:39:43Z</dcterms:modified>
</cp:coreProperties>
</file>