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6" r:id="rId2"/>
    <p:sldId id="278" r:id="rId3"/>
    <p:sldId id="257" r:id="rId4"/>
    <p:sldId id="258" r:id="rId5"/>
    <p:sldId id="260" r:id="rId6"/>
    <p:sldId id="261" r:id="rId7"/>
    <p:sldId id="262" r:id="rId8"/>
    <p:sldId id="263" r:id="rId9"/>
    <p:sldId id="264" r:id="rId10"/>
    <p:sldId id="279"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35" autoAdjust="0"/>
    <p:restoredTop sz="94660"/>
  </p:normalViewPr>
  <p:slideViewPr>
    <p:cSldViewPr snapToGrid="0">
      <p:cViewPr varScale="1">
        <p:scale>
          <a:sx n="109" d="100"/>
          <a:sy n="109" d="100"/>
        </p:scale>
        <p:origin x="108" y="162"/>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CFA0-C8C2-43A5-97F7-F5CA5885B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2B1E63-09DE-493F-B16E-A87FF7467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6A3D53-004E-4023-B9C0-8BB011BED6E9}"/>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5" name="Footer Placeholder 4">
            <a:extLst>
              <a:ext uri="{FF2B5EF4-FFF2-40B4-BE49-F238E27FC236}">
                <a16:creationId xmlns:a16="http://schemas.microsoft.com/office/drawing/2014/main" id="{D7E6FA32-184E-49A2-81FA-D6CC9B1BA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BE2F6-9B96-473C-A5F3-0308DD7BE8A6}"/>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66977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24DB-0A3C-4D58-8CD1-7269258020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2A3F86-2B4B-40CE-A810-5609A3ABF4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5EAF2-4283-4A1A-B6B9-5CD17F4C0EA1}"/>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5" name="Footer Placeholder 4">
            <a:extLst>
              <a:ext uri="{FF2B5EF4-FFF2-40B4-BE49-F238E27FC236}">
                <a16:creationId xmlns:a16="http://schemas.microsoft.com/office/drawing/2014/main" id="{4B1F9F90-1AA3-4709-8A7E-9A499144F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4ABC8-3237-4B12-9C15-1D562AB52B80}"/>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4257470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0B4C70-917C-4542-81A0-71AF532171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624B6-3AF1-49DA-BC0E-1C2AC7C1C8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CE315-F87E-4230-B452-5BD4A3F47783}"/>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5" name="Footer Placeholder 4">
            <a:extLst>
              <a:ext uri="{FF2B5EF4-FFF2-40B4-BE49-F238E27FC236}">
                <a16:creationId xmlns:a16="http://schemas.microsoft.com/office/drawing/2014/main" id="{3FF5EC2B-8B1F-431D-9353-AB372734F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F50E6-7E30-4C49-8D91-741159B3B05C}"/>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4487768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4CD81-B105-4FF0-AC83-C9AFFCFD7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4D20B-DD9E-4567-9253-2CB61BD0CF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7964D-CFF2-4B24-936F-3D0754A73ECE}"/>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5" name="Footer Placeholder 4">
            <a:extLst>
              <a:ext uri="{FF2B5EF4-FFF2-40B4-BE49-F238E27FC236}">
                <a16:creationId xmlns:a16="http://schemas.microsoft.com/office/drawing/2014/main" id="{63631839-B526-4626-ADB1-3A17825E2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1862-44DF-4B87-B81E-BCE9CA1C09B3}"/>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641920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FD03-71BD-442C-968A-043BB5052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584DF7-76A5-411F-879A-45315B4B0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C1BB39-EDC5-4F06-8F2F-0F2CF18BE3A6}"/>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5" name="Footer Placeholder 4">
            <a:extLst>
              <a:ext uri="{FF2B5EF4-FFF2-40B4-BE49-F238E27FC236}">
                <a16:creationId xmlns:a16="http://schemas.microsoft.com/office/drawing/2014/main" id="{854C46E8-6547-4985-BCF8-852C3BE7A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E9335-25F9-4EBE-AC5B-6A5290E10224}"/>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32405579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2614-9E7E-4FF4-92D9-D75BCD803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6799B-9A35-481A-88A3-A748C871B5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A8C80-3990-46FA-88C2-720D0AAD78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EDD20-5EF2-44B6-AD0B-625FF235CEA4}"/>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6" name="Footer Placeholder 5">
            <a:extLst>
              <a:ext uri="{FF2B5EF4-FFF2-40B4-BE49-F238E27FC236}">
                <a16:creationId xmlns:a16="http://schemas.microsoft.com/office/drawing/2014/main" id="{CC04F288-5864-4769-A542-3036611EB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847BC-D576-4B77-A8BE-95501A949DA3}"/>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97155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4C95-AE55-447E-972B-F8B31F1869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D44B3-E8AC-49D1-B5B5-864B1343D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A00A8D-4D04-4200-BE18-F9D4D4EFA5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75485E-4B06-4CF0-8B14-746845383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22CDA4F-2690-4909-B54B-36F9CE3AD2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1696A-5188-4733-80CC-CF0D71EF697E}"/>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8" name="Footer Placeholder 7">
            <a:extLst>
              <a:ext uri="{FF2B5EF4-FFF2-40B4-BE49-F238E27FC236}">
                <a16:creationId xmlns:a16="http://schemas.microsoft.com/office/drawing/2014/main" id="{4AE3A9CD-7D65-4396-BF1D-E642E426BC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7BC446-AC01-4C27-9251-64EF4B0340D3}"/>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4554510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BF48-FD53-4D4F-8491-778E021345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E1EA56-A6AF-40F8-8226-005ED4E728DA}"/>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4" name="Footer Placeholder 3">
            <a:extLst>
              <a:ext uri="{FF2B5EF4-FFF2-40B4-BE49-F238E27FC236}">
                <a16:creationId xmlns:a16="http://schemas.microsoft.com/office/drawing/2014/main" id="{DD7CB569-4509-4EF7-9C2F-378DBB88A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F0E3B-BEB8-4C7B-8157-71589ADB04B2}"/>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39163519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E8C79D-7CFB-4C8A-9E59-60062658EA1D}"/>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3" name="Footer Placeholder 2">
            <a:extLst>
              <a:ext uri="{FF2B5EF4-FFF2-40B4-BE49-F238E27FC236}">
                <a16:creationId xmlns:a16="http://schemas.microsoft.com/office/drawing/2014/main" id="{8216C858-0C8F-4DA9-9873-710EE60F6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CAF0C2-C761-42E0-A44D-2145A501E42D}"/>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5621769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E6F9-DCED-442E-9138-2763FC0EF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7D59D-4C57-4F69-92A3-A9994F3ED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5AD9DA-9C3B-47E5-A268-154087300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6199BC-ADFD-49B0-B469-D49CF2CB18D3}"/>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6" name="Footer Placeholder 5">
            <a:extLst>
              <a:ext uri="{FF2B5EF4-FFF2-40B4-BE49-F238E27FC236}">
                <a16:creationId xmlns:a16="http://schemas.microsoft.com/office/drawing/2014/main" id="{8F43C54E-2EE4-4B81-AA01-69FE4CFB8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981B8-1D62-477C-BF65-BE554DFAA04D}"/>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1243029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D48F-85B9-49D6-A7BC-BA8B52D93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26DE53-F0F0-40AE-94A4-61E9E2F7A5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2CC440-831C-496A-B40A-CFE5BACAC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28C9DD-4A8F-4AEB-87A7-E396EC7BE979}"/>
              </a:ext>
            </a:extLst>
          </p:cNvPr>
          <p:cNvSpPr>
            <a:spLocks noGrp="1"/>
          </p:cNvSpPr>
          <p:nvPr>
            <p:ph type="dt" sz="half" idx="10"/>
          </p:nvPr>
        </p:nvSpPr>
        <p:spPr/>
        <p:txBody>
          <a:bodyPr/>
          <a:lstStyle/>
          <a:p>
            <a:fld id="{E9087AF4-B3EA-4FAC-B767-806AC1BFA1DC}" type="datetimeFigureOut">
              <a:rPr lang="en-US" smtClean="0"/>
              <a:t>6/15/2024</a:t>
            </a:fld>
            <a:endParaRPr lang="en-US"/>
          </a:p>
        </p:txBody>
      </p:sp>
      <p:sp>
        <p:nvSpPr>
          <p:cNvPr id="6" name="Footer Placeholder 5">
            <a:extLst>
              <a:ext uri="{FF2B5EF4-FFF2-40B4-BE49-F238E27FC236}">
                <a16:creationId xmlns:a16="http://schemas.microsoft.com/office/drawing/2014/main" id="{1E998E1D-F2F9-4704-85AF-F2FD7111D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C8F2C-02CA-49FC-AD90-2F156C99E87C}"/>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41705659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123BA-995F-47AA-AF99-368A60966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53F0E8-805C-4508-A76E-B9A719C4A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00665-18BD-4915-BDA8-129F8FC34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87AF4-B3EA-4FAC-B767-806AC1BFA1DC}" type="datetimeFigureOut">
              <a:rPr lang="en-US" smtClean="0"/>
              <a:t>6/15/2024</a:t>
            </a:fld>
            <a:endParaRPr lang="en-US"/>
          </a:p>
        </p:txBody>
      </p:sp>
      <p:sp>
        <p:nvSpPr>
          <p:cNvPr id="5" name="Footer Placeholder 4">
            <a:extLst>
              <a:ext uri="{FF2B5EF4-FFF2-40B4-BE49-F238E27FC236}">
                <a16:creationId xmlns:a16="http://schemas.microsoft.com/office/drawing/2014/main" id="{AFC89C67-1DBE-4B33-B1B8-FE0A08A54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D08223-94DB-4FB4-808A-E753453E4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5992A-6915-43DC-ACD5-CBFD7DDC27BF}" type="slidenum">
              <a:rPr lang="en-US" smtClean="0"/>
              <a:t>‹#›</a:t>
            </a:fld>
            <a:endParaRPr lang="en-US"/>
          </a:p>
        </p:txBody>
      </p:sp>
    </p:spTree>
    <p:extLst>
      <p:ext uri="{BB962C8B-B14F-4D97-AF65-F5344CB8AC3E}">
        <p14:creationId xmlns:p14="http://schemas.microsoft.com/office/powerpoint/2010/main" val="2602862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 logo with a lion head&#10;&#10;Description automatically generated">
            <a:extLst>
              <a:ext uri="{FF2B5EF4-FFF2-40B4-BE49-F238E27FC236}">
                <a16:creationId xmlns:a16="http://schemas.microsoft.com/office/drawing/2014/main" id="{292DE2B8-4471-E1C0-131D-B70557398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2B789C-4EFB-E9E0-4705-F32246D46EFF}"/>
              </a:ext>
            </a:extLst>
          </p:cNvPr>
          <p:cNvSpPr txBox="1"/>
          <p:nvPr/>
        </p:nvSpPr>
        <p:spPr>
          <a:xfrm>
            <a:off x="609600" y="381485"/>
            <a:ext cx="10972800" cy="1041247"/>
          </a:xfrm>
          <a:prstGeom prst="rect">
            <a:avLst/>
          </a:prstGeom>
          <a:noFill/>
        </p:spPr>
        <p:txBody>
          <a:bodyPr wrap="square">
            <a:spAutoFit/>
          </a:bodyPr>
          <a:lstStyle/>
          <a:p>
            <a:pPr marL="0"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THE RESULTS OF AN UNCONQUERED “SHIBBOLETH”</a:t>
            </a:r>
          </a:p>
          <a:p>
            <a:pPr marL="0"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 </a:t>
            </a:r>
          </a:p>
        </p:txBody>
      </p:sp>
      <p:sp>
        <p:nvSpPr>
          <p:cNvPr id="11" name="TextBox 10">
            <a:extLst>
              <a:ext uri="{FF2B5EF4-FFF2-40B4-BE49-F238E27FC236}">
                <a16:creationId xmlns:a16="http://schemas.microsoft.com/office/drawing/2014/main" id="{942247DA-AB08-5DF9-CBCE-A42D124BC1FB}"/>
              </a:ext>
            </a:extLst>
          </p:cNvPr>
          <p:cNvSpPr txBox="1"/>
          <p:nvPr/>
        </p:nvSpPr>
        <p:spPr>
          <a:xfrm>
            <a:off x="515005" y="1422732"/>
            <a:ext cx="11504704" cy="1312347"/>
          </a:xfrm>
          <a:prstGeom prst="rect">
            <a:avLst/>
          </a:prstGeom>
          <a:noFill/>
        </p:spPr>
        <p:txBody>
          <a:bodyPr wrap="square">
            <a:spAutoFit/>
          </a:bodyPr>
          <a:lstStyle/>
          <a:p>
            <a:pPr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It weakens our Christian testimony, which can have frightening consequences.</a:t>
            </a:r>
          </a:p>
        </p:txBody>
      </p:sp>
      <p:sp>
        <p:nvSpPr>
          <p:cNvPr id="13" name="TextBox 12">
            <a:extLst>
              <a:ext uri="{FF2B5EF4-FFF2-40B4-BE49-F238E27FC236}">
                <a16:creationId xmlns:a16="http://schemas.microsoft.com/office/drawing/2014/main" id="{3CB2BFF4-0445-23A2-245C-83FD0F09B235}"/>
              </a:ext>
            </a:extLst>
          </p:cNvPr>
          <p:cNvSpPr txBox="1"/>
          <p:nvPr/>
        </p:nvSpPr>
        <p:spPr>
          <a:xfrm>
            <a:off x="0" y="3224049"/>
            <a:ext cx="12136453" cy="2527808"/>
          </a:xfrm>
          <a:prstGeom prst="rect">
            <a:avLst/>
          </a:prstGeom>
          <a:noFill/>
        </p:spPr>
        <p:txBody>
          <a:bodyPr wrap="square">
            <a:spAutoFit/>
          </a:bodyPr>
          <a:lstStyle/>
          <a:p>
            <a:pPr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It robs us of a heavenly reward.  Notice, “a reward” not our salvation. </a:t>
            </a:r>
          </a:p>
          <a:p>
            <a:pPr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 Salvation comes by grace, through faith in the Lord Jesus Christ and His atoning blood. It is a gift of God. Our heavenly reward will be given to us at the Judgment Seat of Christ for the work we have done for His glory.  (1 Corinthians 3:14)</a:t>
            </a:r>
          </a:p>
        </p:txBody>
      </p:sp>
    </p:spTree>
    <p:extLst>
      <p:ext uri="{BB962C8B-B14F-4D97-AF65-F5344CB8AC3E}">
        <p14:creationId xmlns:p14="http://schemas.microsoft.com/office/powerpoint/2010/main" val="1085758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4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3000" fill="hold"/>
                                        <p:tgtEl>
                                          <p:spTgt spid="13"/>
                                        </p:tgtEl>
                                        <p:attrNameLst>
                                          <p:attrName>ppt_w</p:attrName>
                                        </p:attrNameLst>
                                      </p:cBhvr>
                                      <p:tavLst>
                                        <p:tav tm="0">
                                          <p:val>
                                            <p:fltVal val="0"/>
                                          </p:val>
                                        </p:tav>
                                        <p:tav tm="100000">
                                          <p:val>
                                            <p:strVal val="#ppt_w"/>
                                          </p:val>
                                        </p:tav>
                                      </p:tavLst>
                                    </p:anim>
                                    <p:anim calcmode="lin" valueType="num">
                                      <p:cBhvr>
                                        <p:cTn id="18" dur="3000" fill="hold"/>
                                        <p:tgtEl>
                                          <p:spTgt spid="13"/>
                                        </p:tgtEl>
                                        <p:attrNameLst>
                                          <p:attrName>ppt_h</p:attrName>
                                        </p:attrNameLst>
                                      </p:cBhvr>
                                      <p:tavLst>
                                        <p:tav tm="0">
                                          <p:val>
                                            <p:fltVal val="0"/>
                                          </p:val>
                                        </p:tav>
                                        <p:tav tm="100000">
                                          <p:val>
                                            <p:strVal val="#ppt_h"/>
                                          </p:val>
                                        </p:tav>
                                      </p:tavLst>
                                    </p:anim>
                                    <p:anim calcmode="lin" valueType="num">
                                      <p:cBhvr>
                                        <p:cTn id="19" dur="3000" fill="hold"/>
                                        <p:tgtEl>
                                          <p:spTgt spid="13"/>
                                        </p:tgtEl>
                                        <p:attrNameLst>
                                          <p:attrName>style.rotation</p:attrName>
                                        </p:attrNameLst>
                                      </p:cBhvr>
                                      <p:tavLst>
                                        <p:tav tm="0">
                                          <p:val>
                                            <p:fltVal val="90"/>
                                          </p:val>
                                        </p:tav>
                                        <p:tav tm="100000">
                                          <p:val>
                                            <p:fltVal val="0"/>
                                          </p:val>
                                        </p:tav>
                                      </p:tavLst>
                                    </p:anim>
                                    <p:animEffect transition="in" filter="fade">
                                      <p:cBhvr>
                                        <p:cTn id="2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967CC-D20A-6CE8-10A9-99CD438B8119}"/>
              </a:ext>
            </a:extLst>
          </p:cNvPr>
          <p:cNvSpPr txBox="1"/>
          <p:nvPr/>
        </p:nvSpPr>
        <p:spPr>
          <a:xfrm>
            <a:off x="73572" y="556951"/>
            <a:ext cx="12044854" cy="1718997"/>
          </a:xfrm>
          <a:prstGeom prst="rect">
            <a:avLst/>
          </a:prstGeom>
          <a:noFill/>
        </p:spPr>
        <p:txBody>
          <a:bodyPr wrap="square">
            <a:spAutoFit/>
          </a:bodyPr>
          <a:lstStyle/>
          <a:p>
            <a:pPr marL="0" marR="0" algn="ctr">
              <a:lnSpc>
                <a:spcPct val="115000"/>
              </a:lnSpc>
              <a:spcBef>
                <a:spcPts val="0"/>
              </a:spcBef>
              <a:spcAft>
                <a:spcPts val="0"/>
              </a:spcAft>
            </a:pPr>
            <a:r>
              <a:rPr lang="en-US" sz="4800" dirty="0">
                <a:solidFill>
                  <a:schemeClr val="bg1"/>
                </a:solidFill>
                <a:effectLst/>
                <a:latin typeface="Arial" panose="020B0604020202020204" pitchFamily="34" charset="0"/>
                <a:ea typeface="Arial" panose="020B0604020202020204" pitchFamily="34" charset="0"/>
              </a:rPr>
              <a:t>GAINING VICTORY OVER OUR “SHIBBOLETHS”</a:t>
            </a:r>
          </a:p>
        </p:txBody>
      </p:sp>
      <p:sp>
        <p:nvSpPr>
          <p:cNvPr id="6" name="TextBox 5">
            <a:extLst>
              <a:ext uri="{FF2B5EF4-FFF2-40B4-BE49-F238E27FC236}">
                <a16:creationId xmlns:a16="http://schemas.microsoft.com/office/drawing/2014/main" id="{5487A60C-64F9-0363-3882-B17F1D0B4EC6}"/>
              </a:ext>
            </a:extLst>
          </p:cNvPr>
          <p:cNvSpPr txBox="1"/>
          <p:nvPr/>
        </p:nvSpPr>
        <p:spPr>
          <a:xfrm>
            <a:off x="625364" y="2702656"/>
            <a:ext cx="10941269" cy="2862322"/>
          </a:xfrm>
          <a:prstGeom prst="rect">
            <a:avLst/>
          </a:prstGeom>
          <a:noFill/>
        </p:spPr>
        <p:txBody>
          <a:bodyPr wrap="square">
            <a:spAutoFit/>
          </a:bodyPr>
          <a:lstStyle/>
          <a:p>
            <a:pPr algn="ctr"/>
            <a:r>
              <a:rPr lang="en-US" sz="3600" dirty="0">
                <a:solidFill>
                  <a:schemeClr val="bg1"/>
                </a:solidFill>
                <a:effectLst/>
                <a:latin typeface="Arial" panose="020B0604020202020204" pitchFamily="34" charset="0"/>
                <a:ea typeface="Arial" panose="020B0604020202020204" pitchFamily="34" charset="0"/>
              </a:rPr>
              <a:t>It is an ongoing battle between the flesh and the spirit.  Paul describes the battle he was experiencing in Romans 7:13-25.  </a:t>
            </a:r>
          </a:p>
          <a:p>
            <a:pPr algn="ctr"/>
            <a:endParaRPr lang="en-US" sz="3600" dirty="0">
              <a:solidFill>
                <a:schemeClr val="bg1"/>
              </a:solidFill>
              <a:effectLst/>
              <a:latin typeface="Arial" panose="020B0604020202020204" pitchFamily="34" charset="0"/>
              <a:ea typeface="Arial" panose="020B0604020202020204" pitchFamily="34" charset="0"/>
            </a:endParaRPr>
          </a:p>
          <a:p>
            <a:pPr algn="ctr"/>
            <a:r>
              <a:rPr lang="en-US" sz="3600" dirty="0">
                <a:solidFill>
                  <a:schemeClr val="bg1"/>
                </a:solidFill>
                <a:effectLst/>
                <a:latin typeface="Arial" panose="020B0604020202020204" pitchFamily="34" charset="0"/>
                <a:ea typeface="Arial" panose="020B0604020202020204" pitchFamily="34" charset="0"/>
              </a:rPr>
              <a:t>How do we handle the struggle of all this?</a:t>
            </a:r>
            <a:endParaRPr lang="en-US" sz="3600" dirty="0">
              <a:solidFill>
                <a:schemeClr val="bg1"/>
              </a:solidFill>
            </a:endParaRPr>
          </a:p>
        </p:txBody>
      </p:sp>
    </p:spTree>
    <p:extLst>
      <p:ext uri="{BB962C8B-B14F-4D97-AF65-F5344CB8AC3E}">
        <p14:creationId xmlns:p14="http://schemas.microsoft.com/office/powerpoint/2010/main" val="15374736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500" fill="hold"/>
                                        <p:tgtEl>
                                          <p:spTgt spid="4"/>
                                        </p:tgtEl>
                                        <p:attrNameLst>
                                          <p:attrName>ppt_w</p:attrName>
                                        </p:attrNameLst>
                                      </p:cBhvr>
                                      <p:tavLst>
                                        <p:tav tm="0">
                                          <p:val>
                                            <p:fltVal val="0"/>
                                          </p:val>
                                        </p:tav>
                                        <p:tav tm="100000">
                                          <p:val>
                                            <p:strVal val="#ppt_w"/>
                                          </p:val>
                                        </p:tav>
                                      </p:tavLst>
                                    </p:anim>
                                    <p:anim calcmode="lin" valueType="num">
                                      <p:cBhvr>
                                        <p:cTn id="8" dur="5500" fill="hold"/>
                                        <p:tgtEl>
                                          <p:spTgt spid="4"/>
                                        </p:tgtEl>
                                        <p:attrNameLst>
                                          <p:attrName>ppt_h</p:attrName>
                                        </p:attrNameLst>
                                      </p:cBhvr>
                                      <p:tavLst>
                                        <p:tav tm="0">
                                          <p:val>
                                            <p:fltVal val="0"/>
                                          </p:val>
                                        </p:tav>
                                        <p:tav tm="100000">
                                          <p:val>
                                            <p:strVal val="#ppt_h"/>
                                          </p:val>
                                        </p:tav>
                                      </p:tavLst>
                                    </p:anim>
                                    <p:animEffect transition="in" filter="fade">
                                      <p:cBhvr>
                                        <p:cTn id="9" dur="5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2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2250" accel="50000" fill="hold">
                                          <p:stCondLst>
                                            <p:cond delay="2250"/>
                                          </p:stCondLst>
                                        </p:cTn>
                                        <p:tgtEl>
                                          <p:spTgt spid="6"/>
                                        </p:tgtEl>
                                        <p:attrNameLst>
                                          <p:attrName>ppt_w</p:attrName>
                                        </p:attrNameLst>
                                      </p:cBhvr>
                                      <p:tavLst>
                                        <p:tav tm="0">
                                          <p:val>
                                            <p:strVal val="#ppt_w*.05"/>
                                          </p:val>
                                        </p:tav>
                                        <p:tav tm="100000">
                                          <p:val>
                                            <p:strVal val="#ppt_w"/>
                                          </p:val>
                                        </p:tav>
                                      </p:tavLst>
                                    </p:anim>
                                    <p:anim calcmode="lin" valueType="num">
                                      <p:cBhvr>
                                        <p:cTn id="17" dur="4500" fill="hold"/>
                                        <p:tgtEl>
                                          <p:spTgt spid="6"/>
                                        </p:tgtEl>
                                        <p:attrNameLst>
                                          <p:attrName>ppt_h</p:attrName>
                                        </p:attrNameLst>
                                      </p:cBhvr>
                                      <p:tavLst>
                                        <p:tav tm="0">
                                          <p:val>
                                            <p:strVal val="#ppt_h"/>
                                          </p:val>
                                        </p:tav>
                                        <p:tav tm="100000">
                                          <p:val>
                                            <p:strVal val="#ppt_h"/>
                                          </p:val>
                                        </p:tav>
                                      </p:tavLst>
                                    </p:anim>
                                    <p:anim calcmode="lin" valueType="num">
                                      <p:cBhvr>
                                        <p:cTn id="18" dur="2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2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2250" accel="50000" fill="hold">
                                          <p:stCondLst>
                                            <p:cond delay="2250"/>
                                          </p:stCondLst>
                                        </p:cTn>
                                        <p:tgtEl>
                                          <p:spTgt spid="6"/>
                                        </p:tgtEl>
                                        <p:attrNameLst>
                                          <p:attrName>ppt_y</p:attrName>
                                        </p:attrNameLst>
                                      </p:cBhvr>
                                      <p:tavLst>
                                        <p:tav tm="0">
                                          <p:val>
                                            <p:strVal val="#ppt_y+.1"/>
                                          </p:val>
                                        </p:tav>
                                        <p:tav tm="100000">
                                          <p:val>
                                            <p:strVal val="#ppt_y"/>
                                          </p:val>
                                        </p:tav>
                                      </p:tavLst>
                                    </p:anim>
                                    <p:animEffect transition="in" filter="fade">
                                      <p:cBhvr>
                                        <p:cTn id="21" dur="45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B38A6F-ACCC-8DDA-FEF8-89DEB287EFBF}"/>
              </a:ext>
            </a:extLst>
          </p:cNvPr>
          <p:cNvSpPr txBox="1"/>
          <p:nvPr/>
        </p:nvSpPr>
        <p:spPr>
          <a:xfrm>
            <a:off x="1185041" y="367765"/>
            <a:ext cx="9821917" cy="1160959"/>
          </a:xfrm>
          <a:prstGeom prst="rect">
            <a:avLst/>
          </a:prstGeom>
          <a:noFill/>
        </p:spPr>
        <p:txBody>
          <a:bodyPr wrap="square">
            <a:spAutoFit/>
          </a:bodyPr>
          <a:lstStyle/>
          <a:p>
            <a:pPr marL="0" marR="0" algn="ctr">
              <a:lnSpc>
                <a:spcPct val="115000"/>
              </a:lnSpc>
              <a:spcBef>
                <a:spcPts val="0"/>
              </a:spcBef>
              <a:spcAft>
                <a:spcPts val="0"/>
              </a:spcAft>
            </a:pPr>
            <a:r>
              <a:rPr lang="en-US" sz="6600" dirty="0">
                <a:solidFill>
                  <a:schemeClr val="bg1"/>
                </a:solidFill>
                <a:effectLst/>
                <a:latin typeface="Arial" panose="020B0604020202020204" pitchFamily="34" charset="0"/>
                <a:ea typeface="Arial" panose="020B0604020202020204" pitchFamily="34" charset="0"/>
              </a:rPr>
              <a:t>Recognize them. </a:t>
            </a:r>
          </a:p>
        </p:txBody>
      </p:sp>
      <p:sp>
        <p:nvSpPr>
          <p:cNvPr id="6" name="TextBox 5">
            <a:extLst>
              <a:ext uri="{FF2B5EF4-FFF2-40B4-BE49-F238E27FC236}">
                <a16:creationId xmlns:a16="http://schemas.microsoft.com/office/drawing/2014/main" id="{1CA14E88-72F4-9EF7-68F7-7DD20BE12072}"/>
              </a:ext>
            </a:extLst>
          </p:cNvPr>
          <p:cNvSpPr txBox="1"/>
          <p:nvPr/>
        </p:nvSpPr>
        <p:spPr>
          <a:xfrm>
            <a:off x="317937" y="1528724"/>
            <a:ext cx="11556124" cy="4574650"/>
          </a:xfrm>
          <a:prstGeom prst="rect">
            <a:avLst/>
          </a:prstGeom>
          <a:noFill/>
        </p:spPr>
        <p:txBody>
          <a:bodyPr wrap="square">
            <a:spAutoFit/>
          </a:bodyPr>
          <a:lstStyle/>
          <a:p>
            <a:pPr marL="0" marR="0" algn="ctr">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We need to conduct our own personalized “</a:t>
            </a:r>
            <a:r>
              <a:rPr lang="en-US" sz="3200" u="sng" dirty="0">
                <a:solidFill>
                  <a:schemeClr val="bg1"/>
                </a:solidFill>
                <a:effectLst/>
                <a:latin typeface="Arial" panose="020B0604020202020204" pitchFamily="34" charset="0"/>
                <a:ea typeface="Arial" panose="020B0604020202020204" pitchFamily="34" charset="0"/>
              </a:rPr>
              <a:t>spiritual inventory</a:t>
            </a:r>
            <a:r>
              <a:rPr lang="en-US" sz="3200" dirty="0">
                <a:solidFill>
                  <a:schemeClr val="bg1"/>
                </a:solidFill>
                <a:effectLst/>
                <a:latin typeface="Arial" panose="020B0604020202020204" pitchFamily="34" charset="0"/>
                <a:ea typeface="Arial" panose="020B0604020202020204" pitchFamily="34" charset="0"/>
              </a:rPr>
              <a:t>” of our life.  Recognize it for what it really is; a shortcoming that impairs our spiritual effectiveness. To deflect judgment upon ourselves, we may give our “shibboleths” a fictitious identification. An example might be when we speak with hateful and sharp words and call that “righteous indignation”.  The greed in our life might be interpreted by us as “ambition”.  Pride might be called “self confidence” or “self reliance”.</a:t>
            </a:r>
          </a:p>
        </p:txBody>
      </p:sp>
    </p:spTree>
    <p:extLst>
      <p:ext uri="{BB962C8B-B14F-4D97-AF65-F5344CB8AC3E}">
        <p14:creationId xmlns:p14="http://schemas.microsoft.com/office/powerpoint/2010/main" val="2780150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4000" fill="hold"/>
                                        <p:tgtEl>
                                          <p:spTgt spid="4"/>
                                        </p:tgtEl>
                                        <p:attrNameLst>
                                          <p:attrName>ppt_w</p:attrName>
                                        </p:attrNameLst>
                                      </p:cBhvr>
                                      <p:tavLst>
                                        <p:tav tm="0">
                                          <p:val>
                                            <p:fltVal val="0"/>
                                          </p:val>
                                        </p:tav>
                                        <p:tav tm="100000">
                                          <p:val>
                                            <p:strVal val="#ppt_w"/>
                                          </p:val>
                                        </p:tav>
                                      </p:tavLst>
                                    </p:anim>
                                    <p:anim calcmode="lin" valueType="num">
                                      <p:cBhvr>
                                        <p:cTn id="8" dur="4000" fill="hold"/>
                                        <p:tgtEl>
                                          <p:spTgt spid="4"/>
                                        </p:tgtEl>
                                        <p:attrNameLst>
                                          <p:attrName>ppt_h</p:attrName>
                                        </p:attrNameLst>
                                      </p:cBhvr>
                                      <p:tavLst>
                                        <p:tav tm="0">
                                          <p:val>
                                            <p:fltVal val="0"/>
                                          </p:val>
                                        </p:tav>
                                        <p:tav tm="100000">
                                          <p:val>
                                            <p:strVal val="#ppt_h"/>
                                          </p:val>
                                        </p:tav>
                                      </p:tavLst>
                                    </p:anim>
                                    <p:anim calcmode="lin" valueType="num">
                                      <p:cBhvr>
                                        <p:cTn id="9" dur="4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250" fill="hold"/>
                                        <p:tgtEl>
                                          <p:spTgt spid="6"/>
                                        </p:tgtEl>
                                        <p:attrNameLst>
                                          <p:attrName>ppt_w</p:attrName>
                                        </p:attrNameLst>
                                      </p:cBhvr>
                                      <p:tavLst>
                                        <p:tav tm="0">
                                          <p:val>
                                            <p:fltVal val="0"/>
                                          </p:val>
                                        </p:tav>
                                        <p:tav tm="100000">
                                          <p:val>
                                            <p:strVal val="#ppt_w"/>
                                          </p:val>
                                        </p:tav>
                                      </p:tavLst>
                                    </p:anim>
                                    <p:anim calcmode="lin" valueType="num">
                                      <p:cBhvr>
                                        <p:cTn id="16" dur="5250" fill="hold"/>
                                        <p:tgtEl>
                                          <p:spTgt spid="6"/>
                                        </p:tgtEl>
                                        <p:attrNameLst>
                                          <p:attrName>ppt_h</p:attrName>
                                        </p:attrNameLst>
                                      </p:cBhvr>
                                      <p:tavLst>
                                        <p:tav tm="0">
                                          <p:val>
                                            <p:fltVal val="0"/>
                                          </p:val>
                                        </p:tav>
                                        <p:tav tm="100000">
                                          <p:val>
                                            <p:strVal val="#ppt_h"/>
                                          </p:val>
                                        </p:tav>
                                      </p:tavLst>
                                    </p:anim>
                                    <p:anim calcmode="lin" valueType="num">
                                      <p:cBhvr>
                                        <p:cTn id="17" dur="5250" fill="hold"/>
                                        <p:tgtEl>
                                          <p:spTgt spid="6"/>
                                        </p:tgtEl>
                                        <p:attrNameLst>
                                          <p:attrName>style.rotation</p:attrName>
                                        </p:attrNameLst>
                                      </p:cBhvr>
                                      <p:tavLst>
                                        <p:tav tm="0">
                                          <p:val>
                                            <p:fltVal val="90"/>
                                          </p:val>
                                        </p:tav>
                                        <p:tav tm="100000">
                                          <p:val>
                                            <p:fltVal val="0"/>
                                          </p:val>
                                        </p:tav>
                                      </p:tavLst>
                                    </p:anim>
                                    <p:animEffect transition="in" filter="fade">
                                      <p:cBhvr>
                                        <p:cTn id="18" dur="5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36E124-E07D-EE45-5695-5748BBCE41BF}"/>
              </a:ext>
            </a:extLst>
          </p:cNvPr>
          <p:cNvSpPr txBox="1"/>
          <p:nvPr/>
        </p:nvSpPr>
        <p:spPr>
          <a:xfrm>
            <a:off x="2889031" y="415062"/>
            <a:ext cx="6093372" cy="1258165"/>
          </a:xfrm>
          <a:prstGeom prst="rect">
            <a:avLst/>
          </a:prstGeom>
          <a:noFill/>
        </p:spPr>
        <p:txBody>
          <a:bodyPr wrap="square">
            <a:spAutoFit/>
          </a:bodyPr>
          <a:lstStyle/>
          <a:p>
            <a:pPr marL="0" marR="0" algn="ctr">
              <a:lnSpc>
                <a:spcPct val="115000"/>
              </a:lnSpc>
              <a:spcBef>
                <a:spcPts val="0"/>
              </a:spcBef>
              <a:spcAft>
                <a:spcPts val="0"/>
              </a:spcAft>
            </a:pPr>
            <a:r>
              <a:rPr lang="en-US" sz="7200" dirty="0">
                <a:solidFill>
                  <a:schemeClr val="bg1"/>
                </a:solidFill>
                <a:effectLst/>
                <a:latin typeface="Arial" panose="020B0604020202020204" pitchFamily="34" charset="0"/>
                <a:ea typeface="Arial" panose="020B0604020202020204" pitchFamily="34" charset="0"/>
              </a:rPr>
              <a:t> Admit them</a:t>
            </a:r>
          </a:p>
        </p:txBody>
      </p:sp>
      <p:sp>
        <p:nvSpPr>
          <p:cNvPr id="6" name="TextBox 5">
            <a:extLst>
              <a:ext uri="{FF2B5EF4-FFF2-40B4-BE49-F238E27FC236}">
                <a16:creationId xmlns:a16="http://schemas.microsoft.com/office/drawing/2014/main" id="{851E1713-D77A-E654-C016-4EA68B552870}"/>
              </a:ext>
            </a:extLst>
          </p:cNvPr>
          <p:cNvSpPr txBox="1"/>
          <p:nvPr/>
        </p:nvSpPr>
        <p:spPr>
          <a:xfrm>
            <a:off x="2768970" y="2060059"/>
            <a:ext cx="6093372" cy="1107996"/>
          </a:xfrm>
          <a:prstGeom prst="rect">
            <a:avLst/>
          </a:prstGeom>
          <a:noFill/>
        </p:spPr>
        <p:txBody>
          <a:bodyPr wrap="square">
            <a:spAutoFit/>
          </a:bodyPr>
          <a:lstStyle/>
          <a:p>
            <a:pPr algn="ctr"/>
            <a:r>
              <a:rPr lang="en-US" sz="6600" dirty="0">
                <a:solidFill>
                  <a:schemeClr val="bg1"/>
                </a:solidFill>
                <a:effectLst/>
                <a:latin typeface="Arial" panose="020B0604020202020204" pitchFamily="34" charset="0"/>
                <a:ea typeface="Arial" panose="020B0604020202020204" pitchFamily="34" charset="0"/>
              </a:rPr>
              <a:t>“I was wrong”</a:t>
            </a:r>
            <a:endParaRPr lang="en-US" sz="6600" dirty="0">
              <a:solidFill>
                <a:schemeClr val="bg1"/>
              </a:solidFill>
            </a:endParaRPr>
          </a:p>
        </p:txBody>
      </p:sp>
      <p:sp>
        <p:nvSpPr>
          <p:cNvPr id="8" name="TextBox 7">
            <a:extLst>
              <a:ext uri="{FF2B5EF4-FFF2-40B4-BE49-F238E27FC236}">
                <a16:creationId xmlns:a16="http://schemas.microsoft.com/office/drawing/2014/main" id="{0774BFA2-BD22-3663-64B7-AAD3F5688D72}"/>
              </a:ext>
            </a:extLst>
          </p:cNvPr>
          <p:cNvSpPr txBox="1"/>
          <p:nvPr/>
        </p:nvSpPr>
        <p:spPr>
          <a:xfrm>
            <a:off x="625365" y="3554888"/>
            <a:ext cx="10941269" cy="1938992"/>
          </a:xfrm>
          <a:prstGeom prst="rect">
            <a:avLst/>
          </a:prstGeom>
          <a:noFill/>
        </p:spPr>
        <p:txBody>
          <a:bodyPr wrap="square">
            <a:spAutoFit/>
          </a:bodyPr>
          <a:lstStyle/>
          <a:p>
            <a:pPr algn="ctr"/>
            <a:r>
              <a:rPr lang="en-US" sz="4000" dirty="0">
                <a:solidFill>
                  <a:schemeClr val="bg1"/>
                </a:solidFill>
                <a:effectLst/>
                <a:latin typeface="Arial" panose="020B0604020202020204" pitchFamily="34" charset="0"/>
                <a:ea typeface="Arial" panose="020B0604020202020204" pitchFamily="34" charset="0"/>
              </a:rPr>
              <a:t>There is no </a:t>
            </a:r>
            <a:r>
              <a:rPr lang="en-US" sz="4000" u="sng" dirty="0">
                <a:solidFill>
                  <a:schemeClr val="bg1"/>
                </a:solidFill>
                <a:effectLst/>
                <a:latin typeface="Arial" panose="020B0604020202020204" pitchFamily="34" charset="0"/>
                <a:ea typeface="Arial" panose="020B0604020202020204" pitchFamily="34" charset="0"/>
              </a:rPr>
              <a:t>hope for success </a:t>
            </a:r>
            <a:r>
              <a:rPr lang="en-US" sz="4000" dirty="0">
                <a:solidFill>
                  <a:schemeClr val="bg1"/>
                </a:solidFill>
                <a:effectLst/>
                <a:latin typeface="Arial" panose="020B0604020202020204" pitchFamily="34" charset="0"/>
                <a:ea typeface="Arial" panose="020B0604020202020204" pitchFamily="34" charset="0"/>
              </a:rPr>
              <a:t>unless we face up to the “shibboleths” in our life.  Don’t try to </a:t>
            </a:r>
            <a:r>
              <a:rPr lang="en-US" sz="4000" u="sng" dirty="0">
                <a:solidFill>
                  <a:schemeClr val="bg1"/>
                </a:solidFill>
                <a:effectLst/>
                <a:latin typeface="Arial" panose="020B0604020202020204" pitchFamily="34" charset="0"/>
                <a:ea typeface="Arial" panose="020B0604020202020204" pitchFamily="34" charset="0"/>
              </a:rPr>
              <a:t>ignore</a:t>
            </a:r>
            <a:r>
              <a:rPr lang="en-US" sz="4000" dirty="0">
                <a:solidFill>
                  <a:schemeClr val="bg1"/>
                </a:solidFill>
                <a:effectLst/>
                <a:latin typeface="Arial" panose="020B0604020202020204" pitchFamily="34" charset="0"/>
                <a:ea typeface="Arial" panose="020B0604020202020204" pitchFamily="34" charset="0"/>
              </a:rPr>
              <a:t> them and pretend they </a:t>
            </a:r>
            <a:r>
              <a:rPr lang="en-US" sz="4000" u="sng" dirty="0">
                <a:solidFill>
                  <a:schemeClr val="bg1"/>
                </a:solidFill>
                <a:effectLst/>
                <a:latin typeface="Arial" panose="020B0604020202020204" pitchFamily="34" charset="0"/>
                <a:ea typeface="Arial" panose="020B0604020202020204" pitchFamily="34" charset="0"/>
              </a:rPr>
              <a:t>don’t exist. </a:t>
            </a:r>
            <a:endParaRPr lang="en-US" sz="4000" u="sng" dirty="0">
              <a:solidFill>
                <a:schemeClr val="bg1"/>
              </a:solidFill>
            </a:endParaRPr>
          </a:p>
        </p:txBody>
      </p:sp>
    </p:spTree>
    <p:extLst>
      <p:ext uri="{BB962C8B-B14F-4D97-AF65-F5344CB8AC3E}">
        <p14:creationId xmlns:p14="http://schemas.microsoft.com/office/powerpoint/2010/main" val="22646756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870">
                                          <p:stCondLst>
                                            <p:cond delay="0"/>
                                          </p:stCondLst>
                                        </p:cTn>
                                        <p:tgtEl>
                                          <p:spTgt spid="6"/>
                                        </p:tgtEl>
                                      </p:cBhvr>
                                    </p:animEffect>
                                    <p:anim calcmode="lin" valueType="num">
                                      <p:cBhvr>
                                        <p:cTn id="15" dur="273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99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996" tmFilter="0, 0; 0.125,0.2665; 0.25,0.4; 0.375,0.465; 0.5,0.5;  0.625,0.535; 0.75,0.6; 0.875,0.7335; 1,1">
                                          <p:stCondLst>
                                            <p:cond delay="996"/>
                                          </p:stCondLst>
                                        </p:cTn>
                                        <p:tgtEl>
                                          <p:spTgt spid="6"/>
                                        </p:tgtEl>
                                        <p:attrNameLst>
                                          <p:attrName>ppt_y</p:attrName>
                                        </p:attrNameLst>
                                      </p:cBhvr>
                                      <p:tavLst>
                                        <p:tav tm="0" fmla="#ppt_y-sin(pi*$)/9">
                                          <p:val>
                                            <p:fltVal val="0"/>
                                          </p:val>
                                        </p:tav>
                                        <p:tav tm="100000">
                                          <p:val>
                                            <p:fltVal val="1"/>
                                          </p:val>
                                        </p:tav>
                                      </p:tavLst>
                                    </p:anim>
                                    <p:anim calcmode="lin" valueType="num">
                                      <p:cBhvr>
                                        <p:cTn id="18" dur="498" tmFilter="0, 0; 0.125,0.2665; 0.25,0.4; 0.375,0.465; 0.5,0.5;  0.625,0.535; 0.75,0.6; 0.875,0.7335; 1,1">
                                          <p:stCondLst>
                                            <p:cond delay="1986"/>
                                          </p:stCondLst>
                                        </p:cTn>
                                        <p:tgtEl>
                                          <p:spTgt spid="6"/>
                                        </p:tgtEl>
                                        <p:attrNameLst>
                                          <p:attrName>ppt_y</p:attrName>
                                        </p:attrNameLst>
                                      </p:cBhvr>
                                      <p:tavLst>
                                        <p:tav tm="0" fmla="#ppt_y-sin(pi*$)/27">
                                          <p:val>
                                            <p:fltVal val="0"/>
                                          </p:val>
                                        </p:tav>
                                        <p:tav tm="100000">
                                          <p:val>
                                            <p:fltVal val="1"/>
                                          </p:val>
                                        </p:tav>
                                      </p:tavLst>
                                    </p:anim>
                                    <p:anim calcmode="lin" valueType="num">
                                      <p:cBhvr>
                                        <p:cTn id="19" dur="246" tmFilter="0, 0; 0.125,0.2665; 0.25,0.4; 0.375,0.465; 0.5,0.5;  0.625,0.535; 0.75,0.6; 0.875,0.7335; 1,1">
                                          <p:stCondLst>
                                            <p:cond delay="2484"/>
                                          </p:stCondLst>
                                        </p:cTn>
                                        <p:tgtEl>
                                          <p:spTgt spid="6"/>
                                        </p:tgtEl>
                                        <p:attrNameLst>
                                          <p:attrName>ppt_y</p:attrName>
                                        </p:attrNameLst>
                                      </p:cBhvr>
                                      <p:tavLst>
                                        <p:tav tm="0" fmla="#ppt_y-sin(pi*$)/81">
                                          <p:val>
                                            <p:fltVal val="0"/>
                                          </p:val>
                                        </p:tav>
                                        <p:tav tm="100000">
                                          <p:val>
                                            <p:fltVal val="1"/>
                                          </p:val>
                                        </p:tav>
                                      </p:tavLst>
                                    </p:anim>
                                    <p:animScale>
                                      <p:cBhvr>
                                        <p:cTn id="20" dur="39">
                                          <p:stCondLst>
                                            <p:cond delay="975"/>
                                          </p:stCondLst>
                                        </p:cTn>
                                        <p:tgtEl>
                                          <p:spTgt spid="6"/>
                                        </p:tgtEl>
                                      </p:cBhvr>
                                      <p:to x="100000" y="60000"/>
                                    </p:animScale>
                                    <p:animScale>
                                      <p:cBhvr>
                                        <p:cTn id="21" dur="249" decel="50000">
                                          <p:stCondLst>
                                            <p:cond delay="1014"/>
                                          </p:stCondLst>
                                        </p:cTn>
                                        <p:tgtEl>
                                          <p:spTgt spid="6"/>
                                        </p:tgtEl>
                                      </p:cBhvr>
                                      <p:to x="100000" y="100000"/>
                                    </p:animScale>
                                    <p:animScale>
                                      <p:cBhvr>
                                        <p:cTn id="22" dur="39">
                                          <p:stCondLst>
                                            <p:cond delay="1968"/>
                                          </p:stCondLst>
                                        </p:cTn>
                                        <p:tgtEl>
                                          <p:spTgt spid="6"/>
                                        </p:tgtEl>
                                      </p:cBhvr>
                                      <p:to x="100000" y="80000"/>
                                    </p:animScale>
                                    <p:animScale>
                                      <p:cBhvr>
                                        <p:cTn id="23" dur="249" decel="50000">
                                          <p:stCondLst>
                                            <p:cond delay="2007"/>
                                          </p:stCondLst>
                                        </p:cTn>
                                        <p:tgtEl>
                                          <p:spTgt spid="6"/>
                                        </p:tgtEl>
                                      </p:cBhvr>
                                      <p:to x="100000" y="100000"/>
                                    </p:animScale>
                                    <p:animScale>
                                      <p:cBhvr>
                                        <p:cTn id="24" dur="39">
                                          <p:stCondLst>
                                            <p:cond delay="2463"/>
                                          </p:stCondLst>
                                        </p:cTn>
                                        <p:tgtEl>
                                          <p:spTgt spid="6"/>
                                        </p:tgtEl>
                                      </p:cBhvr>
                                      <p:to x="100000" y="90000"/>
                                    </p:animScale>
                                    <p:animScale>
                                      <p:cBhvr>
                                        <p:cTn id="25" dur="249" decel="50000">
                                          <p:stCondLst>
                                            <p:cond delay="2502"/>
                                          </p:stCondLst>
                                        </p:cTn>
                                        <p:tgtEl>
                                          <p:spTgt spid="6"/>
                                        </p:tgtEl>
                                      </p:cBhvr>
                                      <p:to x="100000" y="100000"/>
                                    </p:animScale>
                                    <p:animScale>
                                      <p:cBhvr>
                                        <p:cTn id="26" dur="39">
                                          <p:stCondLst>
                                            <p:cond delay="2712"/>
                                          </p:stCondLst>
                                        </p:cTn>
                                        <p:tgtEl>
                                          <p:spTgt spid="6"/>
                                        </p:tgtEl>
                                      </p:cBhvr>
                                      <p:to x="100000" y="95000"/>
                                    </p:animScale>
                                    <p:animScale>
                                      <p:cBhvr>
                                        <p:cTn id="27" dur="249" decel="50000">
                                          <p:stCondLst>
                                            <p:cond delay="2751"/>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3000" fill="hold"/>
                                        <p:tgtEl>
                                          <p:spTgt spid="8"/>
                                        </p:tgtEl>
                                        <p:attrNameLst>
                                          <p:attrName>ppt_w</p:attrName>
                                        </p:attrNameLst>
                                      </p:cBhvr>
                                      <p:tavLst>
                                        <p:tav tm="0">
                                          <p:val>
                                            <p:strVal val="#ppt_w*0.70"/>
                                          </p:val>
                                        </p:tav>
                                        <p:tav tm="100000">
                                          <p:val>
                                            <p:strVal val="#ppt_w"/>
                                          </p:val>
                                        </p:tav>
                                      </p:tavLst>
                                    </p:anim>
                                    <p:anim calcmode="lin" valueType="num">
                                      <p:cBhvr>
                                        <p:cTn id="33" dur="3000" fill="hold"/>
                                        <p:tgtEl>
                                          <p:spTgt spid="8"/>
                                        </p:tgtEl>
                                        <p:attrNameLst>
                                          <p:attrName>ppt_h</p:attrName>
                                        </p:attrNameLst>
                                      </p:cBhvr>
                                      <p:tavLst>
                                        <p:tav tm="0">
                                          <p:val>
                                            <p:strVal val="#ppt_h"/>
                                          </p:val>
                                        </p:tav>
                                        <p:tav tm="100000">
                                          <p:val>
                                            <p:strVal val="#ppt_h"/>
                                          </p:val>
                                        </p:tav>
                                      </p:tavLst>
                                    </p:anim>
                                    <p:animEffect transition="in" filter="fade">
                                      <p:cBhvr>
                                        <p:cTn id="34"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0BA58-EC6F-76A3-91C1-268A682B80DF}"/>
              </a:ext>
            </a:extLst>
          </p:cNvPr>
          <p:cNvSpPr txBox="1"/>
          <p:nvPr/>
        </p:nvSpPr>
        <p:spPr>
          <a:xfrm>
            <a:off x="945931" y="572716"/>
            <a:ext cx="9553904" cy="1258165"/>
          </a:xfrm>
          <a:prstGeom prst="rect">
            <a:avLst/>
          </a:prstGeom>
          <a:noFill/>
        </p:spPr>
        <p:txBody>
          <a:bodyPr wrap="square">
            <a:spAutoFit/>
          </a:bodyPr>
          <a:lstStyle/>
          <a:p>
            <a:pPr marL="0" marR="0" algn="ctr">
              <a:lnSpc>
                <a:spcPct val="115000"/>
              </a:lnSpc>
              <a:spcBef>
                <a:spcPts val="0"/>
              </a:spcBef>
              <a:spcAft>
                <a:spcPts val="0"/>
              </a:spcAft>
            </a:pPr>
            <a:r>
              <a:rPr lang="en-US" sz="7200" dirty="0">
                <a:solidFill>
                  <a:schemeClr val="bg1"/>
                </a:solidFill>
                <a:effectLst/>
                <a:latin typeface="Arial" panose="020B0604020202020204" pitchFamily="34" charset="0"/>
                <a:ea typeface="Arial" panose="020B0604020202020204" pitchFamily="34" charset="0"/>
              </a:rPr>
              <a:t> Confess them</a:t>
            </a:r>
          </a:p>
        </p:txBody>
      </p:sp>
      <p:sp>
        <p:nvSpPr>
          <p:cNvPr id="6" name="TextBox 5">
            <a:extLst>
              <a:ext uri="{FF2B5EF4-FFF2-40B4-BE49-F238E27FC236}">
                <a16:creationId xmlns:a16="http://schemas.microsoft.com/office/drawing/2014/main" id="{AF0973DC-81D3-DB4E-13F3-953BE1B302B8}"/>
              </a:ext>
            </a:extLst>
          </p:cNvPr>
          <p:cNvSpPr txBox="1"/>
          <p:nvPr/>
        </p:nvSpPr>
        <p:spPr>
          <a:xfrm>
            <a:off x="472965" y="2056325"/>
            <a:ext cx="10783614" cy="4524315"/>
          </a:xfrm>
          <a:prstGeom prst="rect">
            <a:avLst/>
          </a:prstGeom>
          <a:noFill/>
        </p:spPr>
        <p:txBody>
          <a:bodyPr wrap="square">
            <a:spAutoFit/>
          </a:bodyPr>
          <a:lstStyle/>
          <a:p>
            <a:pPr algn="ctr"/>
            <a:r>
              <a:rPr lang="en-US" sz="3600" dirty="0">
                <a:solidFill>
                  <a:schemeClr val="bg1"/>
                </a:solidFill>
                <a:effectLst/>
                <a:latin typeface="Arial" panose="020B0604020202020204" pitchFamily="34" charset="0"/>
                <a:ea typeface="Arial" panose="020B0604020202020204" pitchFamily="34" charset="0"/>
              </a:rPr>
              <a:t>James 5:16 says, “Therefore confess your sins to each other and pray for each other so that you may be healed. The prayer of a righteous man is powerful and effective.” (NIV).  There is a beneficial </a:t>
            </a:r>
            <a:r>
              <a:rPr lang="en-US" sz="3600" u="sng" dirty="0">
                <a:solidFill>
                  <a:schemeClr val="bg1"/>
                </a:solidFill>
                <a:effectLst/>
                <a:latin typeface="Arial" panose="020B0604020202020204" pitchFamily="34" charset="0"/>
                <a:ea typeface="Arial" panose="020B0604020202020204" pitchFamily="34" charset="0"/>
              </a:rPr>
              <a:t>emotional release  </a:t>
            </a:r>
            <a:r>
              <a:rPr lang="en-US" sz="3600" dirty="0">
                <a:solidFill>
                  <a:schemeClr val="bg1"/>
                </a:solidFill>
                <a:effectLst/>
                <a:latin typeface="Arial" panose="020B0604020202020204" pitchFamily="34" charset="0"/>
                <a:ea typeface="Arial" panose="020B0604020202020204" pitchFamily="34" charset="0"/>
              </a:rPr>
              <a:t>that occurs when we confess our faults to those </a:t>
            </a:r>
            <a:r>
              <a:rPr lang="en-US" sz="3600" u="sng" dirty="0">
                <a:solidFill>
                  <a:schemeClr val="bg1"/>
                </a:solidFill>
                <a:effectLst/>
                <a:latin typeface="Arial" panose="020B0604020202020204" pitchFamily="34" charset="0"/>
                <a:ea typeface="Arial" panose="020B0604020202020204" pitchFamily="34" charset="0"/>
              </a:rPr>
              <a:t>we love and trust</a:t>
            </a:r>
            <a:r>
              <a:rPr lang="en-US" sz="3600" dirty="0">
                <a:solidFill>
                  <a:schemeClr val="bg1"/>
                </a:solidFill>
                <a:effectLst/>
                <a:latin typeface="Arial" panose="020B0604020202020204" pitchFamily="34" charset="0"/>
                <a:ea typeface="Arial" panose="020B0604020202020204" pitchFamily="34" charset="0"/>
              </a:rPr>
              <a:t>; and wonderful forgiveness when we confess our “shibboleths” to God and ask Him for forgiveness </a:t>
            </a:r>
            <a:endParaRPr lang="en-US" sz="3600" dirty="0">
              <a:solidFill>
                <a:schemeClr val="bg1"/>
              </a:solidFill>
            </a:endParaRPr>
          </a:p>
        </p:txBody>
      </p:sp>
    </p:spTree>
    <p:extLst>
      <p:ext uri="{BB962C8B-B14F-4D97-AF65-F5344CB8AC3E}">
        <p14:creationId xmlns:p14="http://schemas.microsoft.com/office/powerpoint/2010/main" val="3031397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6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BFE2EE-70AF-A79E-E05E-D1F45062E90C}"/>
              </a:ext>
            </a:extLst>
          </p:cNvPr>
          <p:cNvSpPr txBox="1"/>
          <p:nvPr/>
        </p:nvSpPr>
        <p:spPr>
          <a:xfrm>
            <a:off x="457200" y="508035"/>
            <a:ext cx="11051627" cy="1447897"/>
          </a:xfrm>
          <a:prstGeom prst="rect">
            <a:avLst/>
          </a:prstGeom>
          <a:noFill/>
        </p:spPr>
        <p:txBody>
          <a:bodyPr wrap="square">
            <a:spAutoFit/>
          </a:bodyPr>
          <a:lstStyle/>
          <a:p>
            <a:pPr marL="0" marR="0" algn="ctr">
              <a:lnSpc>
                <a:spcPct val="115000"/>
              </a:lnSpc>
              <a:spcBef>
                <a:spcPts val="0"/>
              </a:spcBef>
              <a:spcAft>
                <a:spcPts val="0"/>
              </a:spcAft>
            </a:pPr>
            <a:r>
              <a:rPr lang="en-US" sz="4000" dirty="0">
                <a:solidFill>
                  <a:schemeClr val="bg1"/>
                </a:solidFill>
                <a:effectLst/>
                <a:latin typeface="Arial" panose="020B0604020202020204" pitchFamily="34" charset="0"/>
                <a:ea typeface="Arial" panose="020B0604020202020204" pitchFamily="34" charset="0"/>
              </a:rPr>
              <a:t> Ask God to help you replace these various "shibboleths" with their antonyms.</a:t>
            </a:r>
          </a:p>
        </p:txBody>
      </p:sp>
      <p:sp>
        <p:nvSpPr>
          <p:cNvPr id="6" name="TextBox 5">
            <a:extLst>
              <a:ext uri="{FF2B5EF4-FFF2-40B4-BE49-F238E27FC236}">
                <a16:creationId xmlns:a16="http://schemas.microsoft.com/office/drawing/2014/main" id="{D60812B8-5B8E-95AD-5779-83DC276C2237}"/>
              </a:ext>
            </a:extLst>
          </p:cNvPr>
          <p:cNvSpPr txBox="1"/>
          <p:nvPr/>
        </p:nvSpPr>
        <p:spPr>
          <a:xfrm>
            <a:off x="0" y="2474838"/>
            <a:ext cx="10720551" cy="610488"/>
          </a:xfrm>
          <a:prstGeom prst="rect">
            <a:avLst/>
          </a:prstGeom>
          <a:noFill/>
        </p:spPr>
        <p:txBody>
          <a:bodyPr wrap="square">
            <a:spAutoFit/>
          </a:bodyPr>
          <a:lstStyle/>
          <a:p>
            <a:pPr marL="0" marR="0">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Pray for unselfishness to replace selfishness</a:t>
            </a:r>
          </a:p>
        </p:txBody>
      </p:sp>
      <p:sp>
        <p:nvSpPr>
          <p:cNvPr id="8" name="TextBox 7">
            <a:extLst>
              <a:ext uri="{FF2B5EF4-FFF2-40B4-BE49-F238E27FC236}">
                <a16:creationId xmlns:a16="http://schemas.microsoft.com/office/drawing/2014/main" id="{9E222B1E-2FCA-3FB2-27D8-BD00488E3BA0}"/>
              </a:ext>
            </a:extLst>
          </p:cNvPr>
          <p:cNvSpPr txBox="1"/>
          <p:nvPr/>
        </p:nvSpPr>
        <p:spPr>
          <a:xfrm rot="1415184">
            <a:off x="6603123" y="2624382"/>
            <a:ext cx="6093372" cy="1200329"/>
          </a:xfrm>
          <a:prstGeom prst="rect">
            <a:avLst/>
          </a:prstGeom>
          <a:noFill/>
        </p:spPr>
        <p:txBody>
          <a:bodyPr wrap="square">
            <a:spAutoFit/>
          </a:bodyPr>
          <a:lstStyle/>
          <a:p>
            <a:pPr algn="ctr"/>
            <a:r>
              <a:rPr lang="en-US" sz="3600" dirty="0">
                <a:solidFill>
                  <a:schemeClr val="bg1"/>
                </a:solidFill>
                <a:effectLst/>
                <a:latin typeface="Arial" panose="020B0604020202020204" pitchFamily="34" charset="0"/>
                <a:ea typeface="Arial" panose="020B0604020202020204" pitchFamily="34" charset="0"/>
              </a:rPr>
              <a:t>a sweet spirit to replace bitterness</a:t>
            </a:r>
            <a:endParaRPr lang="en-US" sz="3600" dirty="0">
              <a:solidFill>
                <a:schemeClr val="bg1"/>
              </a:solidFill>
            </a:endParaRPr>
          </a:p>
        </p:txBody>
      </p:sp>
      <p:sp>
        <p:nvSpPr>
          <p:cNvPr id="12" name="TextBox 11">
            <a:extLst>
              <a:ext uri="{FF2B5EF4-FFF2-40B4-BE49-F238E27FC236}">
                <a16:creationId xmlns:a16="http://schemas.microsoft.com/office/drawing/2014/main" id="{9EEFAE0D-1D71-4845-A19C-E13BC7358935}"/>
              </a:ext>
            </a:extLst>
          </p:cNvPr>
          <p:cNvSpPr txBox="1"/>
          <p:nvPr/>
        </p:nvSpPr>
        <p:spPr>
          <a:xfrm>
            <a:off x="283778" y="3339363"/>
            <a:ext cx="8198069" cy="1384995"/>
          </a:xfrm>
          <a:prstGeom prst="rect">
            <a:avLst/>
          </a:prstGeom>
          <a:noFill/>
        </p:spPr>
        <p:txBody>
          <a:bodyPr wrap="square">
            <a:spAutoFit/>
          </a:bodyPr>
          <a:lstStyle/>
          <a:p>
            <a:pPr algn="ctr"/>
            <a:r>
              <a:rPr lang="en-US" sz="2800" dirty="0">
                <a:solidFill>
                  <a:schemeClr val="bg1"/>
                </a:solidFill>
                <a:effectLst/>
                <a:latin typeface="Arial" panose="020B0604020202020204" pitchFamily="34" charset="0"/>
                <a:ea typeface="Arial" panose="020B0604020202020204" pitchFamily="34" charset="0"/>
              </a:rPr>
              <a:t>humility to replace pride…rejoicing in the blessings that others enjoy to replace envy, covetousness and jealousy</a:t>
            </a:r>
            <a:endParaRPr lang="en-US" sz="2800" dirty="0">
              <a:solidFill>
                <a:schemeClr val="bg1"/>
              </a:solidFill>
            </a:endParaRPr>
          </a:p>
        </p:txBody>
      </p:sp>
      <p:sp>
        <p:nvSpPr>
          <p:cNvPr id="14" name="TextBox 13">
            <a:extLst>
              <a:ext uri="{FF2B5EF4-FFF2-40B4-BE49-F238E27FC236}">
                <a16:creationId xmlns:a16="http://schemas.microsoft.com/office/drawing/2014/main" id="{9EE24466-C17C-37A9-8212-AD68D77E5A41}"/>
              </a:ext>
            </a:extLst>
          </p:cNvPr>
          <p:cNvSpPr txBox="1"/>
          <p:nvPr/>
        </p:nvSpPr>
        <p:spPr>
          <a:xfrm>
            <a:off x="1548891" y="5262937"/>
            <a:ext cx="9695793" cy="954107"/>
          </a:xfrm>
          <a:prstGeom prst="rect">
            <a:avLst/>
          </a:prstGeom>
          <a:noFill/>
        </p:spPr>
        <p:txBody>
          <a:bodyPr wrap="square">
            <a:spAutoFit/>
          </a:bodyPr>
          <a:lstStyle/>
          <a:p>
            <a:r>
              <a:rPr lang="en-US" sz="2800" dirty="0">
                <a:solidFill>
                  <a:schemeClr val="bg1"/>
                </a:solidFill>
                <a:effectLst/>
                <a:latin typeface="Arial" panose="020B0604020202020204" pitchFamily="34" charset="0"/>
                <a:ea typeface="Arial" panose="020B0604020202020204" pitchFamily="34" charset="0"/>
              </a:rPr>
              <a:t> a tongue that praises God and encourages others to replace a tongue given to criticism, gossip and vulgarity.</a:t>
            </a:r>
            <a:endParaRPr lang="en-US" sz="2800" dirty="0"/>
          </a:p>
        </p:txBody>
      </p:sp>
    </p:spTree>
    <p:extLst>
      <p:ext uri="{BB962C8B-B14F-4D97-AF65-F5344CB8AC3E}">
        <p14:creationId xmlns:p14="http://schemas.microsoft.com/office/powerpoint/2010/main" val="13452297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4500" fill="hold"/>
                                        <p:tgtEl>
                                          <p:spTgt spid="4"/>
                                        </p:tgtEl>
                                        <p:attrNameLst>
                                          <p:attrName>ppt_w</p:attrName>
                                        </p:attrNameLst>
                                      </p:cBhvr>
                                      <p:tavLst>
                                        <p:tav tm="0">
                                          <p:val>
                                            <p:fltVal val="0"/>
                                          </p:val>
                                        </p:tav>
                                        <p:tav tm="100000">
                                          <p:val>
                                            <p:strVal val="#ppt_w"/>
                                          </p:val>
                                        </p:tav>
                                      </p:tavLst>
                                    </p:anim>
                                    <p:anim calcmode="lin" valueType="num">
                                      <p:cBhvr>
                                        <p:cTn id="8" dur="4500" fill="hold"/>
                                        <p:tgtEl>
                                          <p:spTgt spid="4"/>
                                        </p:tgtEl>
                                        <p:attrNameLst>
                                          <p:attrName>ppt_h</p:attrName>
                                        </p:attrNameLst>
                                      </p:cBhvr>
                                      <p:tavLst>
                                        <p:tav tm="0">
                                          <p:val>
                                            <p:fltVal val="0"/>
                                          </p:val>
                                        </p:tav>
                                        <p:tav tm="100000">
                                          <p:val>
                                            <p:strVal val="#ppt_h"/>
                                          </p:val>
                                        </p:tav>
                                      </p:tavLst>
                                    </p:anim>
                                    <p:anim calcmode="lin" valueType="num">
                                      <p:cBhvr>
                                        <p:cTn id="9" dur="4500" fill="hold"/>
                                        <p:tgtEl>
                                          <p:spTgt spid="4"/>
                                        </p:tgtEl>
                                        <p:attrNameLst>
                                          <p:attrName>style.rotation</p:attrName>
                                        </p:attrNameLst>
                                      </p:cBhvr>
                                      <p:tavLst>
                                        <p:tav tm="0">
                                          <p:val>
                                            <p:fltVal val="90"/>
                                          </p:val>
                                        </p:tav>
                                        <p:tav tm="100000">
                                          <p:val>
                                            <p:fltVal val="0"/>
                                          </p:val>
                                        </p:tav>
                                      </p:tavLst>
                                    </p:anim>
                                    <p:animEffect transition="in" filter="fade">
                                      <p:cBhvr>
                                        <p:cTn id="10" dur="4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3000" fill="hold"/>
                                        <p:tgtEl>
                                          <p:spTgt spid="8"/>
                                        </p:tgtEl>
                                        <p:attrNameLst>
                                          <p:attrName>ppt_w</p:attrName>
                                        </p:attrNameLst>
                                      </p:cBhvr>
                                      <p:tavLst>
                                        <p:tav tm="0">
                                          <p:val>
                                            <p:strVal val="#ppt_w+.3"/>
                                          </p:val>
                                        </p:tav>
                                        <p:tav tm="100000">
                                          <p:val>
                                            <p:strVal val="#ppt_w"/>
                                          </p:val>
                                        </p:tav>
                                      </p:tavLst>
                                    </p:anim>
                                    <p:anim calcmode="lin" valueType="num">
                                      <p:cBhvr>
                                        <p:cTn id="16" dur="3000" fill="hold"/>
                                        <p:tgtEl>
                                          <p:spTgt spid="8"/>
                                        </p:tgtEl>
                                        <p:attrNameLst>
                                          <p:attrName>ppt_h</p:attrName>
                                        </p:attrNameLst>
                                      </p:cBhvr>
                                      <p:tavLst>
                                        <p:tav tm="0">
                                          <p:val>
                                            <p:strVal val="#ppt_h"/>
                                          </p:val>
                                        </p:tav>
                                        <p:tav tm="100000">
                                          <p:val>
                                            <p:strVal val="#ppt_h"/>
                                          </p:val>
                                        </p:tav>
                                      </p:tavLst>
                                    </p:anim>
                                    <p:animEffect transition="in" filter="fade">
                                      <p:cBhvr>
                                        <p:cTn id="17" dur="3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fltVal val="0"/>
                                          </p:val>
                                        </p:tav>
                                        <p:tav tm="100000">
                                          <p:val>
                                            <p:strVal val="#ppt_h"/>
                                          </p:val>
                                        </p:tav>
                                      </p:tavLst>
                                    </p:anim>
                                    <p:anim calcmode="lin" valueType="num">
                                      <p:cBhvr>
                                        <p:cTn id="24" dur="3000" fill="hold"/>
                                        <p:tgtEl>
                                          <p:spTgt spid="6"/>
                                        </p:tgtEl>
                                        <p:attrNameLst>
                                          <p:attrName>style.rotation</p:attrName>
                                        </p:attrNameLst>
                                      </p:cBhvr>
                                      <p:tavLst>
                                        <p:tav tm="0">
                                          <p:val>
                                            <p:fltVal val="90"/>
                                          </p:val>
                                        </p:tav>
                                        <p:tav tm="100000">
                                          <p:val>
                                            <p:fltVal val="0"/>
                                          </p:val>
                                        </p:tav>
                                      </p:tavLst>
                                    </p:anim>
                                    <p:animEffect transition="in" filter="fade">
                                      <p:cBhvr>
                                        <p:cTn id="25" dur="3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75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1015">
                                          <p:stCondLst>
                                            <p:cond delay="0"/>
                                          </p:stCondLst>
                                        </p:cTn>
                                        <p:tgtEl>
                                          <p:spTgt spid="14"/>
                                        </p:tgtEl>
                                      </p:cBhvr>
                                    </p:animEffect>
                                    <p:anim calcmode="lin" valueType="num">
                                      <p:cBhvr>
                                        <p:cTn id="36" dur="318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7" dur="116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8" dur="1162" tmFilter="0, 0; 0.125,0.2665; 0.25,0.4; 0.375,0.465; 0.5,0.5;  0.625,0.535; 0.75,0.6; 0.875,0.7335; 1,1">
                                          <p:stCondLst>
                                            <p:cond delay="1162"/>
                                          </p:stCondLst>
                                        </p:cTn>
                                        <p:tgtEl>
                                          <p:spTgt spid="14"/>
                                        </p:tgtEl>
                                        <p:attrNameLst>
                                          <p:attrName>ppt_y</p:attrName>
                                        </p:attrNameLst>
                                      </p:cBhvr>
                                      <p:tavLst>
                                        <p:tav tm="0" fmla="#ppt_y-sin(pi*$)/9">
                                          <p:val>
                                            <p:fltVal val="0"/>
                                          </p:val>
                                        </p:tav>
                                        <p:tav tm="100000">
                                          <p:val>
                                            <p:fltVal val="1"/>
                                          </p:val>
                                        </p:tav>
                                      </p:tavLst>
                                    </p:anim>
                                    <p:anim calcmode="lin" valueType="num">
                                      <p:cBhvr>
                                        <p:cTn id="39" dur="581" tmFilter="0, 0; 0.125,0.2665; 0.25,0.4; 0.375,0.465; 0.5,0.5;  0.625,0.535; 0.75,0.6; 0.875,0.7335; 1,1">
                                          <p:stCondLst>
                                            <p:cond delay="2317"/>
                                          </p:stCondLst>
                                        </p:cTn>
                                        <p:tgtEl>
                                          <p:spTgt spid="14"/>
                                        </p:tgtEl>
                                        <p:attrNameLst>
                                          <p:attrName>ppt_y</p:attrName>
                                        </p:attrNameLst>
                                      </p:cBhvr>
                                      <p:tavLst>
                                        <p:tav tm="0" fmla="#ppt_y-sin(pi*$)/27">
                                          <p:val>
                                            <p:fltVal val="0"/>
                                          </p:val>
                                        </p:tav>
                                        <p:tav tm="100000">
                                          <p:val>
                                            <p:fltVal val="1"/>
                                          </p:val>
                                        </p:tav>
                                      </p:tavLst>
                                    </p:anim>
                                    <p:anim calcmode="lin" valueType="num">
                                      <p:cBhvr>
                                        <p:cTn id="40" dur="287" tmFilter="0, 0; 0.125,0.2665; 0.25,0.4; 0.375,0.465; 0.5,0.5;  0.625,0.535; 0.75,0.6; 0.875,0.7335; 1,1">
                                          <p:stCondLst>
                                            <p:cond delay="2898"/>
                                          </p:stCondLst>
                                        </p:cTn>
                                        <p:tgtEl>
                                          <p:spTgt spid="14"/>
                                        </p:tgtEl>
                                        <p:attrNameLst>
                                          <p:attrName>ppt_y</p:attrName>
                                        </p:attrNameLst>
                                      </p:cBhvr>
                                      <p:tavLst>
                                        <p:tav tm="0" fmla="#ppt_y-sin(pi*$)/81">
                                          <p:val>
                                            <p:fltVal val="0"/>
                                          </p:val>
                                        </p:tav>
                                        <p:tav tm="100000">
                                          <p:val>
                                            <p:fltVal val="1"/>
                                          </p:val>
                                        </p:tav>
                                      </p:tavLst>
                                    </p:anim>
                                    <p:animScale>
                                      <p:cBhvr>
                                        <p:cTn id="41" dur="46">
                                          <p:stCondLst>
                                            <p:cond delay="1137"/>
                                          </p:stCondLst>
                                        </p:cTn>
                                        <p:tgtEl>
                                          <p:spTgt spid="14"/>
                                        </p:tgtEl>
                                      </p:cBhvr>
                                      <p:to x="100000" y="60000"/>
                                    </p:animScale>
                                    <p:animScale>
                                      <p:cBhvr>
                                        <p:cTn id="42" dur="290" decel="50000">
                                          <p:stCondLst>
                                            <p:cond delay="1183"/>
                                          </p:stCondLst>
                                        </p:cTn>
                                        <p:tgtEl>
                                          <p:spTgt spid="14"/>
                                        </p:tgtEl>
                                      </p:cBhvr>
                                      <p:to x="100000" y="100000"/>
                                    </p:animScale>
                                    <p:animScale>
                                      <p:cBhvr>
                                        <p:cTn id="43" dur="46">
                                          <p:stCondLst>
                                            <p:cond delay="2296"/>
                                          </p:stCondLst>
                                        </p:cTn>
                                        <p:tgtEl>
                                          <p:spTgt spid="14"/>
                                        </p:tgtEl>
                                      </p:cBhvr>
                                      <p:to x="100000" y="80000"/>
                                    </p:animScale>
                                    <p:animScale>
                                      <p:cBhvr>
                                        <p:cTn id="44" dur="290" decel="50000">
                                          <p:stCondLst>
                                            <p:cond delay="2342"/>
                                          </p:stCondLst>
                                        </p:cTn>
                                        <p:tgtEl>
                                          <p:spTgt spid="14"/>
                                        </p:tgtEl>
                                      </p:cBhvr>
                                      <p:to x="100000" y="100000"/>
                                    </p:animScale>
                                    <p:animScale>
                                      <p:cBhvr>
                                        <p:cTn id="45" dur="46">
                                          <p:stCondLst>
                                            <p:cond delay="2873"/>
                                          </p:stCondLst>
                                        </p:cTn>
                                        <p:tgtEl>
                                          <p:spTgt spid="14"/>
                                        </p:tgtEl>
                                      </p:cBhvr>
                                      <p:to x="100000" y="90000"/>
                                    </p:animScale>
                                    <p:animScale>
                                      <p:cBhvr>
                                        <p:cTn id="46" dur="290" decel="50000">
                                          <p:stCondLst>
                                            <p:cond delay="2919"/>
                                          </p:stCondLst>
                                        </p:cTn>
                                        <p:tgtEl>
                                          <p:spTgt spid="14"/>
                                        </p:tgtEl>
                                      </p:cBhvr>
                                      <p:to x="100000" y="100000"/>
                                    </p:animScale>
                                    <p:animScale>
                                      <p:cBhvr>
                                        <p:cTn id="47" dur="46">
                                          <p:stCondLst>
                                            <p:cond delay="3164"/>
                                          </p:stCondLst>
                                        </p:cTn>
                                        <p:tgtEl>
                                          <p:spTgt spid="14"/>
                                        </p:tgtEl>
                                      </p:cBhvr>
                                      <p:to x="100000" y="95000"/>
                                    </p:animScale>
                                    <p:animScale>
                                      <p:cBhvr>
                                        <p:cTn id="48" dur="290" decel="50000">
                                          <p:stCondLst>
                                            <p:cond delay="3210"/>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76505-4B06-41AE-AFFA-57D990AC1762}"/>
              </a:ext>
            </a:extLst>
          </p:cNvPr>
          <p:cNvSpPr/>
          <p:nvPr/>
        </p:nvSpPr>
        <p:spPr>
          <a:xfrm>
            <a:off x="581320" y="648840"/>
            <a:ext cx="11029360" cy="1015663"/>
          </a:xfrm>
          <a:prstGeom prst="rect">
            <a:avLst/>
          </a:prstGeom>
        </p:spPr>
        <p:txBody>
          <a:bodyPr wrap="square">
            <a:spAutoFit/>
          </a:bodyPr>
          <a:lstStyle/>
          <a:p>
            <a:pPr algn="ctr"/>
            <a:r>
              <a:rPr lang="en-US" sz="6000" b="1" i="1" dirty="0">
                <a:solidFill>
                  <a:schemeClr val="bg1"/>
                </a:solidFill>
                <a:latin typeface="Arial" panose="020B0604020202020204" pitchFamily="34" charset="0"/>
              </a:rPr>
              <a:t>Homework</a:t>
            </a:r>
            <a:endParaRPr lang="en-US" sz="6000" b="0" i="1" dirty="0">
              <a:solidFill>
                <a:schemeClr val="bg1"/>
              </a:solidFill>
              <a:effectLst/>
              <a:latin typeface="Arial" panose="020B0604020202020204" pitchFamily="34" charset="0"/>
            </a:endParaRPr>
          </a:p>
        </p:txBody>
      </p:sp>
      <p:sp>
        <p:nvSpPr>
          <p:cNvPr id="3" name="TextBox 2">
            <a:extLst>
              <a:ext uri="{FF2B5EF4-FFF2-40B4-BE49-F238E27FC236}">
                <a16:creationId xmlns:a16="http://schemas.microsoft.com/office/drawing/2014/main" id="{62B77433-8DD9-8023-6158-553E450C3BD5}"/>
              </a:ext>
            </a:extLst>
          </p:cNvPr>
          <p:cNvSpPr txBox="1"/>
          <p:nvPr/>
        </p:nvSpPr>
        <p:spPr>
          <a:xfrm>
            <a:off x="930166" y="2790497"/>
            <a:ext cx="10752082" cy="2585323"/>
          </a:xfrm>
          <a:prstGeom prst="rect">
            <a:avLst/>
          </a:prstGeom>
          <a:noFill/>
        </p:spPr>
        <p:txBody>
          <a:bodyPr wrap="square" rtlCol="0">
            <a:spAutoFit/>
          </a:bodyPr>
          <a:lstStyle/>
          <a:p>
            <a:pPr algn="ctr"/>
            <a:r>
              <a:rPr lang="en-US" sz="5400" dirty="0">
                <a:solidFill>
                  <a:schemeClr val="bg1"/>
                </a:solidFill>
              </a:rPr>
              <a:t>Bring an example of how to you gained victory over your </a:t>
            </a:r>
          </a:p>
          <a:p>
            <a:pPr algn="ctr"/>
            <a:r>
              <a:rPr lang="en-US" sz="5400" dirty="0">
                <a:solidFill>
                  <a:schemeClr val="bg1"/>
                </a:solidFill>
              </a:rPr>
              <a:t>“ear of corn” Shibboleth this week </a:t>
            </a:r>
          </a:p>
        </p:txBody>
      </p:sp>
    </p:spTree>
    <p:extLst>
      <p:ext uri="{BB962C8B-B14F-4D97-AF65-F5344CB8AC3E}">
        <p14:creationId xmlns:p14="http://schemas.microsoft.com/office/powerpoint/2010/main" val="3980193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A543C-A0A8-4CDE-966E-6A09E1560841}"/>
              </a:ext>
            </a:extLst>
          </p:cNvPr>
          <p:cNvSpPr txBox="1"/>
          <p:nvPr/>
        </p:nvSpPr>
        <p:spPr>
          <a:xfrm>
            <a:off x="465514" y="174567"/>
            <a:ext cx="11380122" cy="5487656"/>
          </a:xfrm>
          <a:prstGeom prst="rect">
            <a:avLst/>
          </a:prstGeom>
          <a:noFill/>
        </p:spPr>
        <p:txBody>
          <a:bodyPr wrap="square" rtlCol="0">
            <a:spAutoFit/>
          </a:bodyPr>
          <a:lstStyle/>
          <a:p>
            <a:pPr marL="0" marR="0" algn="ctr">
              <a:lnSpc>
                <a:spcPct val="115000"/>
              </a:lnSpc>
              <a:spcBef>
                <a:spcPts val="2400"/>
              </a:spcBef>
              <a:spcAft>
                <a:spcPts val="600"/>
              </a:spcAft>
            </a:pPr>
            <a:r>
              <a:rPr lang="en-US" sz="7200" b="0" dirty="0">
                <a:solidFill>
                  <a:schemeClr val="bg1"/>
                </a:solidFill>
                <a:effectLst/>
                <a:latin typeface="Baskerville Old Face" panose="02020602080505020303" pitchFamily="18" charset="0"/>
                <a:ea typeface="Arial" panose="020B0604020202020204" pitchFamily="34" charset="0"/>
              </a:rPr>
              <a:t>WHAT IS YOUR “SHIBBOLETH”?</a:t>
            </a:r>
            <a:endParaRPr lang="en-US" sz="7200" b="1" dirty="0">
              <a:solidFill>
                <a:schemeClr val="bg1"/>
              </a:solidFill>
              <a:effectLst/>
              <a:latin typeface="Baskerville Old Face" panose="02020602080505020303" pitchFamily="18" charset="0"/>
              <a:ea typeface="Arial" panose="020B0604020202020204" pitchFamily="34" charset="0"/>
            </a:endParaRPr>
          </a:p>
          <a:p>
            <a:pPr algn="ctr"/>
            <a:r>
              <a:rPr lang="en-US" sz="7200" dirty="0">
                <a:solidFill>
                  <a:schemeClr val="bg1"/>
                </a:solidFill>
                <a:effectLst/>
                <a:latin typeface="Arial" panose="020B0604020202020204" pitchFamily="34" charset="0"/>
                <a:ea typeface="Arial" panose="020B0604020202020204" pitchFamily="34" charset="0"/>
              </a:rPr>
              <a:t>Judges 12:5-6</a:t>
            </a:r>
          </a:p>
          <a:p>
            <a:pPr algn="ctr"/>
            <a:endParaRPr lang="en-US" sz="3600" dirty="0">
              <a:solidFill>
                <a:schemeClr val="bg1"/>
              </a:solidFill>
            </a:endParaRPr>
          </a:p>
          <a:p>
            <a:pPr algn="ctr"/>
            <a:r>
              <a:rPr lang="en-US" sz="7200" dirty="0">
                <a:solidFill>
                  <a:schemeClr val="bg1"/>
                </a:solidFill>
              </a:rPr>
              <a:t>Pastor Richard “Rico“ Tubbs</a:t>
            </a:r>
          </a:p>
        </p:txBody>
      </p:sp>
    </p:spTree>
    <p:extLst>
      <p:ext uri="{BB962C8B-B14F-4D97-AF65-F5344CB8AC3E}">
        <p14:creationId xmlns:p14="http://schemas.microsoft.com/office/powerpoint/2010/main" val="18324375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BEC6FF-9210-AC3F-175F-31F25AE4EE0B}"/>
              </a:ext>
            </a:extLst>
          </p:cNvPr>
          <p:cNvSpPr txBox="1"/>
          <p:nvPr/>
        </p:nvSpPr>
        <p:spPr>
          <a:xfrm>
            <a:off x="0" y="477569"/>
            <a:ext cx="11813628" cy="5632311"/>
          </a:xfrm>
          <a:prstGeom prst="rect">
            <a:avLst/>
          </a:prstGeom>
          <a:noFill/>
        </p:spPr>
        <p:txBody>
          <a:bodyPr wrap="square">
            <a:spAutoFit/>
          </a:bodyPr>
          <a:lstStyle/>
          <a:p>
            <a:pPr algn="ctr">
              <a:buNone/>
            </a:pPr>
            <a:r>
              <a:rPr lang="en-US" sz="4000" u="none" dirty="0">
                <a:solidFill>
                  <a:schemeClr val="bg1"/>
                </a:solidFill>
                <a:latin typeface="Baskerville Old Face" panose="02020602080505020303" pitchFamily="18" charset="0"/>
              </a:rPr>
              <a:t>“The </a:t>
            </a:r>
            <a:r>
              <a:rPr lang="en-US" sz="4000" u="none" dirty="0" err="1">
                <a:solidFill>
                  <a:schemeClr val="bg1"/>
                </a:solidFill>
                <a:latin typeface="Baskerville Old Face" panose="02020602080505020303" pitchFamily="18" charset="0"/>
              </a:rPr>
              <a:t>Gileadites</a:t>
            </a:r>
            <a:r>
              <a:rPr lang="en-US" sz="4000" u="none" dirty="0">
                <a:solidFill>
                  <a:schemeClr val="bg1"/>
                </a:solidFill>
                <a:latin typeface="Baskerville Old Face" panose="02020602080505020303" pitchFamily="18" charset="0"/>
              </a:rPr>
              <a:t> seized the fords of the Jordan before the Ephraimites arrived. And when any Ephraimite who escaped said, "Let me cross over," the men of Gilead would say to him, "Are you an Ephraimite?" If he said, "No," then they would say to him, "Then say, ’Shibboleth’!" And he would say, "</a:t>
            </a:r>
            <a:r>
              <a:rPr lang="en-US" sz="4000" u="none" dirty="0" err="1">
                <a:solidFill>
                  <a:schemeClr val="bg1"/>
                </a:solidFill>
                <a:latin typeface="Baskerville Old Face" panose="02020602080505020303" pitchFamily="18" charset="0"/>
              </a:rPr>
              <a:t>Sibboleth</a:t>
            </a:r>
            <a:r>
              <a:rPr lang="en-US" sz="4000" u="none" dirty="0">
                <a:solidFill>
                  <a:schemeClr val="bg1"/>
                </a:solidFill>
                <a:latin typeface="Baskerville Old Face" panose="02020602080505020303" pitchFamily="18" charset="0"/>
              </a:rPr>
              <a:t>," for he could not pronounce it right. Then they would take him and kill him at the fords of the Jordan. There fell at that time forty-two thousand Ephraimites.”  Judges 12:5-6</a:t>
            </a:r>
          </a:p>
        </p:txBody>
      </p:sp>
    </p:spTree>
    <p:extLst>
      <p:ext uri="{BB962C8B-B14F-4D97-AF65-F5344CB8AC3E}">
        <p14:creationId xmlns:p14="http://schemas.microsoft.com/office/powerpoint/2010/main" val="925258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DE7D5-0DFB-4A0B-8157-161AAE58BA37}"/>
              </a:ext>
            </a:extLst>
          </p:cNvPr>
          <p:cNvSpPr/>
          <p:nvPr/>
        </p:nvSpPr>
        <p:spPr>
          <a:xfrm>
            <a:off x="590746" y="0"/>
            <a:ext cx="11010508" cy="5078313"/>
          </a:xfrm>
          <a:prstGeom prst="rect">
            <a:avLst/>
          </a:prstGeom>
        </p:spPr>
        <p:txBody>
          <a:bodyPr wrap="square">
            <a:spAutoFit/>
          </a:bodyPr>
          <a:lstStyle/>
          <a:p>
            <a:pPr algn="ctr"/>
            <a:r>
              <a:rPr lang="en-US" sz="3600" dirty="0">
                <a:solidFill>
                  <a:schemeClr val="bg1"/>
                </a:solidFill>
              </a:rPr>
              <a:t>We understand the crisis Israel was facing at this time we need to turn to Judges, chapter ten.  Here we are told of Israel’s great backsliding.  Israel had turned to worshipping </a:t>
            </a:r>
            <a:r>
              <a:rPr lang="en-US" sz="3600" u="sng" dirty="0">
                <a:solidFill>
                  <a:schemeClr val="bg1"/>
                </a:solidFill>
              </a:rPr>
              <a:t>Baal</a:t>
            </a:r>
            <a:r>
              <a:rPr lang="en-US" sz="3600" dirty="0">
                <a:solidFill>
                  <a:schemeClr val="bg1"/>
                </a:solidFill>
              </a:rPr>
              <a:t> and </a:t>
            </a:r>
            <a:r>
              <a:rPr lang="en-US" sz="3600" u="sng" dirty="0">
                <a:solidFill>
                  <a:schemeClr val="bg1"/>
                </a:solidFill>
              </a:rPr>
              <a:t>Ashtoreth</a:t>
            </a:r>
            <a:r>
              <a:rPr lang="en-US" sz="3600" dirty="0">
                <a:solidFill>
                  <a:schemeClr val="bg1"/>
                </a:solidFill>
              </a:rPr>
              <a:t> as well as many other pagan gods of Canaan and Syria.  God punished Israel by allowing the Ammonites to trouble Israel greatly.  In their great distress, Israel pleaded to God for mercy and God heard their cry.  In every dire circumstance, God always raises up someone to “stand in the gap”</a:t>
            </a:r>
          </a:p>
        </p:txBody>
      </p:sp>
      <p:sp>
        <p:nvSpPr>
          <p:cNvPr id="5" name="TextBox 4">
            <a:extLst>
              <a:ext uri="{FF2B5EF4-FFF2-40B4-BE49-F238E27FC236}">
                <a16:creationId xmlns:a16="http://schemas.microsoft.com/office/drawing/2014/main" id="{CA4CB330-5AB4-217B-3DD9-4E26E06FB105}"/>
              </a:ext>
            </a:extLst>
          </p:cNvPr>
          <p:cNvSpPr txBox="1"/>
          <p:nvPr/>
        </p:nvSpPr>
        <p:spPr>
          <a:xfrm>
            <a:off x="2128346" y="5498803"/>
            <a:ext cx="8623738" cy="707886"/>
          </a:xfrm>
          <a:prstGeom prst="rect">
            <a:avLst/>
          </a:prstGeom>
          <a:noFill/>
        </p:spPr>
        <p:txBody>
          <a:bodyPr wrap="square">
            <a:spAutoFit/>
          </a:bodyPr>
          <a:lstStyle/>
          <a:p>
            <a:r>
              <a:rPr lang="en-US" sz="4000" dirty="0">
                <a:solidFill>
                  <a:schemeClr val="bg1"/>
                </a:solidFill>
              </a:rPr>
              <a:t> In this situation it was Jephthah.</a:t>
            </a:r>
            <a:endParaRPr lang="en-US" sz="4000" dirty="0"/>
          </a:p>
        </p:txBody>
      </p:sp>
    </p:spTree>
    <p:extLst>
      <p:ext uri="{BB962C8B-B14F-4D97-AF65-F5344CB8AC3E}">
        <p14:creationId xmlns:p14="http://schemas.microsoft.com/office/powerpoint/2010/main" val="19792678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4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4250" decel="50000" fill="hold">
                                          <p:stCondLst>
                                            <p:cond delay="0"/>
                                          </p:stCondLst>
                                        </p:cTn>
                                        <p:tgtEl>
                                          <p:spTgt spid="2"/>
                                        </p:tgtEl>
                                        <p:attrNameLst>
                                          <p:attrName>ppt_x</p:attrName>
                                          <p:attrName>ppt_y</p:attrName>
                                        </p:attrNameLst>
                                      </p:cBhvr>
                                    </p:animMotion>
                                    <p:animEffect transition="in" filter="fade">
                                      <p:cBhvr>
                                        <p:cTn id="9" dur="4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3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3B648-BB32-445F-B7B3-23363412EDEE}"/>
              </a:ext>
            </a:extLst>
          </p:cNvPr>
          <p:cNvSpPr/>
          <p:nvPr/>
        </p:nvSpPr>
        <p:spPr>
          <a:xfrm>
            <a:off x="177781" y="123616"/>
            <a:ext cx="11449455" cy="6863417"/>
          </a:xfrm>
          <a:prstGeom prst="rect">
            <a:avLst/>
          </a:prstGeom>
        </p:spPr>
        <p:txBody>
          <a:bodyPr wrap="square">
            <a:spAutoFit/>
          </a:bodyPr>
          <a:lstStyle/>
          <a:p>
            <a:pPr algn="ctr"/>
            <a:r>
              <a:rPr lang="en-US" sz="4000" dirty="0">
                <a:solidFill>
                  <a:schemeClr val="bg1"/>
                </a:solidFill>
              </a:rPr>
              <a:t>The failure of the Ephraimites to pronounce correctly the word “shibboleth” brought about the execution of forty-two thousand men.  As the word “shibboleth”, which means </a:t>
            </a:r>
            <a:r>
              <a:rPr lang="en-US" sz="4000" u="sng" dirty="0">
                <a:solidFill>
                  <a:schemeClr val="bg1"/>
                </a:solidFill>
              </a:rPr>
              <a:t>“ear of corn”</a:t>
            </a:r>
            <a:r>
              <a:rPr lang="en-US" sz="4000" dirty="0">
                <a:solidFill>
                  <a:schemeClr val="bg1"/>
                </a:solidFill>
              </a:rPr>
              <a:t>, was Ephraim’s undoing. Typically speaking, all of us have one kind or another “shibboleth” in our lives.  It usually does not result in as tragic an end as was the case with the Ephraimites, but the “shibboleths” in our life can do serious harm to our Christian testimony and witness.  Let’s consider what some of these might be and how we can gain victory over them.</a:t>
            </a:r>
          </a:p>
        </p:txBody>
      </p:sp>
    </p:spTree>
    <p:extLst>
      <p:ext uri="{BB962C8B-B14F-4D97-AF65-F5344CB8AC3E}">
        <p14:creationId xmlns:p14="http://schemas.microsoft.com/office/powerpoint/2010/main" val="3392517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E94180-A83C-4E23-A5E6-73C33ACDF638}"/>
              </a:ext>
            </a:extLst>
          </p:cNvPr>
          <p:cNvSpPr/>
          <p:nvPr/>
        </p:nvSpPr>
        <p:spPr>
          <a:xfrm>
            <a:off x="609600" y="501429"/>
            <a:ext cx="11201399" cy="707886"/>
          </a:xfrm>
          <a:prstGeom prst="rect">
            <a:avLst/>
          </a:prstGeom>
        </p:spPr>
        <p:txBody>
          <a:bodyPr wrap="square">
            <a:spAutoFit/>
          </a:bodyPr>
          <a:lstStyle/>
          <a:p>
            <a:pPr algn="ctr"/>
            <a:r>
              <a:rPr lang="en-US" sz="4000" dirty="0">
                <a:solidFill>
                  <a:schemeClr val="bg1"/>
                </a:solidFill>
              </a:rPr>
              <a:t>WHAT ARE THE “SHIBBOLETHS” IN OUR LIFE?</a:t>
            </a:r>
          </a:p>
        </p:txBody>
      </p:sp>
      <p:sp>
        <p:nvSpPr>
          <p:cNvPr id="5" name="TextBox 4">
            <a:extLst>
              <a:ext uri="{FF2B5EF4-FFF2-40B4-BE49-F238E27FC236}">
                <a16:creationId xmlns:a16="http://schemas.microsoft.com/office/drawing/2014/main" id="{7B994A8D-1B4B-C463-B2EC-C1BF00D66262}"/>
              </a:ext>
            </a:extLst>
          </p:cNvPr>
          <p:cNvSpPr txBox="1"/>
          <p:nvPr/>
        </p:nvSpPr>
        <p:spPr>
          <a:xfrm>
            <a:off x="675897" y="1451431"/>
            <a:ext cx="10470930" cy="5134932"/>
          </a:xfrm>
          <a:prstGeom prst="rect">
            <a:avLst/>
          </a:prstGeom>
          <a:noFill/>
        </p:spPr>
        <p:txBody>
          <a:bodyPr wrap="square">
            <a:spAutoFit/>
          </a:bodyPr>
          <a:lstStyle/>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After listing the names of those in </a:t>
            </a:r>
            <a:r>
              <a:rPr lang="en-US" sz="3600" u="sng" dirty="0">
                <a:solidFill>
                  <a:schemeClr val="bg1"/>
                </a:solidFill>
                <a:effectLst/>
                <a:latin typeface="Arial" panose="020B0604020202020204" pitchFamily="34" charset="0"/>
                <a:ea typeface="Arial" panose="020B0604020202020204" pitchFamily="34" charset="0"/>
              </a:rPr>
              <a:t>the “Faith Hall of Fame” in chapter eleven, t</a:t>
            </a:r>
            <a:r>
              <a:rPr lang="en-US" sz="3600" dirty="0">
                <a:solidFill>
                  <a:schemeClr val="bg1"/>
                </a:solidFill>
                <a:effectLst/>
                <a:latin typeface="Arial" panose="020B0604020202020204" pitchFamily="34" charset="0"/>
                <a:ea typeface="Arial" panose="020B0604020202020204" pitchFamily="34" charset="0"/>
              </a:rPr>
              <a:t>he writer of Hebrews begins chapter twelve with the admonition “let us lay aside every weight, and the sin which so easily ensnares us.”  By using the word “us”, it is evident that the writer of Hebrews is saying that all of us have a sin or something that cause us to lean one way or the other</a:t>
            </a:r>
          </a:p>
        </p:txBody>
      </p:sp>
    </p:spTree>
    <p:extLst>
      <p:ext uri="{BB962C8B-B14F-4D97-AF65-F5344CB8AC3E}">
        <p14:creationId xmlns:p14="http://schemas.microsoft.com/office/powerpoint/2010/main" val="32602420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250" fill="hold"/>
                                        <p:tgtEl>
                                          <p:spTgt spid="2"/>
                                        </p:tgtEl>
                                        <p:attrNameLst>
                                          <p:attrName>ppt_w</p:attrName>
                                        </p:attrNameLst>
                                      </p:cBhvr>
                                      <p:tavLst>
                                        <p:tav tm="0">
                                          <p:val>
                                            <p:fltVal val="0"/>
                                          </p:val>
                                        </p:tav>
                                        <p:tav tm="100000">
                                          <p:val>
                                            <p:strVal val="#ppt_w"/>
                                          </p:val>
                                        </p:tav>
                                      </p:tavLst>
                                    </p:anim>
                                    <p:anim calcmode="lin" valueType="num">
                                      <p:cBhvr>
                                        <p:cTn id="8" dur="4250" fill="hold"/>
                                        <p:tgtEl>
                                          <p:spTgt spid="2"/>
                                        </p:tgtEl>
                                        <p:attrNameLst>
                                          <p:attrName>ppt_h</p:attrName>
                                        </p:attrNameLst>
                                      </p:cBhvr>
                                      <p:tavLst>
                                        <p:tav tm="0">
                                          <p:val>
                                            <p:fltVal val="0"/>
                                          </p:val>
                                        </p:tav>
                                        <p:tav tm="100000">
                                          <p:val>
                                            <p:strVal val="#ppt_h"/>
                                          </p:val>
                                        </p:tav>
                                      </p:tavLst>
                                    </p:anim>
                                    <p:animEffect transition="in" filter="fade">
                                      <p:cBhvr>
                                        <p:cTn id="9" dur="4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4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9A0E3-BEE4-4DE2-8505-66CB957E4B90}"/>
              </a:ext>
            </a:extLst>
          </p:cNvPr>
          <p:cNvSpPr/>
          <p:nvPr/>
        </p:nvSpPr>
        <p:spPr>
          <a:xfrm>
            <a:off x="571500" y="218212"/>
            <a:ext cx="11106150" cy="5909310"/>
          </a:xfrm>
          <a:prstGeom prst="rect">
            <a:avLst/>
          </a:prstGeom>
        </p:spPr>
        <p:txBody>
          <a:bodyPr wrap="square">
            <a:spAutoFit/>
          </a:bodyPr>
          <a:lstStyle/>
          <a:p>
            <a:pPr algn="ctr"/>
            <a:r>
              <a:rPr lang="en-US" sz="5400" dirty="0">
                <a:solidFill>
                  <a:schemeClr val="bg1"/>
                </a:solidFill>
              </a:rPr>
              <a:t>If the Ephraimites had known in advance what the password was, they would have rehearsed it repeatedly until they could pronounce it correctly. Fortunately for us, </a:t>
            </a:r>
            <a:r>
              <a:rPr lang="en-US" sz="5400" u="sng" dirty="0">
                <a:solidFill>
                  <a:schemeClr val="bg1"/>
                </a:solidFill>
              </a:rPr>
              <a:t>WE</a:t>
            </a:r>
            <a:r>
              <a:rPr lang="en-US" sz="5400" dirty="0">
                <a:solidFill>
                  <a:schemeClr val="bg1"/>
                </a:solidFill>
              </a:rPr>
              <a:t> are given the opportunity to get it right before we reach the </a:t>
            </a:r>
            <a:r>
              <a:rPr lang="en-US" sz="5400" u="sng" dirty="0">
                <a:solidFill>
                  <a:schemeClr val="bg1"/>
                </a:solidFill>
              </a:rPr>
              <a:t>“spiritual” Jordan River. </a:t>
            </a:r>
          </a:p>
        </p:txBody>
      </p:sp>
    </p:spTree>
    <p:extLst>
      <p:ext uri="{BB962C8B-B14F-4D97-AF65-F5344CB8AC3E}">
        <p14:creationId xmlns:p14="http://schemas.microsoft.com/office/powerpoint/2010/main" val="9332718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750" fill="hold"/>
                                        <p:tgtEl>
                                          <p:spTgt spid="2"/>
                                        </p:tgtEl>
                                        <p:attrNameLst>
                                          <p:attrName>ppt_w</p:attrName>
                                        </p:attrNameLst>
                                      </p:cBhvr>
                                      <p:tavLst>
                                        <p:tav tm="0">
                                          <p:val>
                                            <p:fltVal val="0"/>
                                          </p:val>
                                        </p:tav>
                                        <p:tav tm="100000">
                                          <p:val>
                                            <p:strVal val="#ppt_w"/>
                                          </p:val>
                                        </p:tav>
                                      </p:tavLst>
                                    </p:anim>
                                    <p:anim calcmode="lin" valueType="num">
                                      <p:cBhvr>
                                        <p:cTn id="8" dur="5750" fill="hold"/>
                                        <p:tgtEl>
                                          <p:spTgt spid="2"/>
                                        </p:tgtEl>
                                        <p:attrNameLst>
                                          <p:attrName>ppt_h</p:attrName>
                                        </p:attrNameLst>
                                      </p:cBhvr>
                                      <p:tavLst>
                                        <p:tav tm="0">
                                          <p:val>
                                            <p:fltVal val="0"/>
                                          </p:val>
                                        </p:tav>
                                        <p:tav tm="100000">
                                          <p:val>
                                            <p:strVal val="#ppt_h"/>
                                          </p:val>
                                        </p:tav>
                                      </p:tavLst>
                                    </p:anim>
                                    <p:anim calcmode="lin" valueType="num">
                                      <p:cBhvr>
                                        <p:cTn id="9" dur="5750" fill="hold"/>
                                        <p:tgtEl>
                                          <p:spTgt spid="2"/>
                                        </p:tgtEl>
                                        <p:attrNameLst>
                                          <p:attrName>style.rotation</p:attrName>
                                        </p:attrNameLst>
                                      </p:cBhvr>
                                      <p:tavLst>
                                        <p:tav tm="0">
                                          <p:val>
                                            <p:fltVal val="90"/>
                                          </p:val>
                                        </p:tav>
                                        <p:tav tm="100000">
                                          <p:val>
                                            <p:fltVal val="0"/>
                                          </p:val>
                                        </p:tav>
                                      </p:tavLst>
                                    </p:anim>
                                    <p:animEffect transition="in" filter="fade">
                                      <p:cBhvr>
                                        <p:cTn id="10" dur="5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EBF47-13FA-4D2D-DE5B-D189405BECDF}"/>
              </a:ext>
            </a:extLst>
          </p:cNvPr>
          <p:cNvSpPr txBox="1"/>
          <p:nvPr/>
        </p:nvSpPr>
        <p:spPr>
          <a:xfrm>
            <a:off x="819806" y="305068"/>
            <a:ext cx="10783614" cy="1176797"/>
          </a:xfrm>
          <a:prstGeom prst="rect">
            <a:avLst/>
          </a:prstGeom>
          <a:noFill/>
        </p:spPr>
        <p:txBody>
          <a:bodyPr wrap="square">
            <a:spAutoFit/>
          </a:bodyPr>
          <a:lstStyle/>
          <a:p>
            <a:pPr marL="0" marR="0" algn="ctr">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The “shibboleths” in our lives </a:t>
            </a:r>
            <a:r>
              <a:rPr lang="en-US" sz="3200" u="sng" dirty="0">
                <a:solidFill>
                  <a:schemeClr val="bg1"/>
                </a:solidFill>
                <a:effectLst/>
                <a:latin typeface="Arial" panose="020B0604020202020204" pitchFamily="34" charset="0"/>
                <a:ea typeface="Arial" panose="020B0604020202020204" pitchFamily="34" charset="0"/>
              </a:rPr>
              <a:t>are blemishes on our souls</a:t>
            </a:r>
            <a:r>
              <a:rPr lang="en-US" sz="3200" dirty="0">
                <a:solidFill>
                  <a:schemeClr val="bg1"/>
                </a:solidFill>
                <a:effectLst/>
                <a:latin typeface="Arial" panose="020B0604020202020204" pitchFamily="34" charset="0"/>
                <a:ea typeface="Arial" panose="020B0604020202020204" pitchFamily="34" charset="0"/>
              </a:rPr>
              <a:t>, sins that easily ensnare us. </a:t>
            </a:r>
          </a:p>
        </p:txBody>
      </p:sp>
      <p:sp>
        <p:nvSpPr>
          <p:cNvPr id="7" name="TextBox 6">
            <a:extLst>
              <a:ext uri="{FF2B5EF4-FFF2-40B4-BE49-F238E27FC236}">
                <a16:creationId xmlns:a16="http://schemas.microsoft.com/office/drawing/2014/main" id="{4A12F384-DD11-F163-960E-477E106B4662}"/>
              </a:ext>
            </a:extLst>
          </p:cNvPr>
          <p:cNvSpPr txBox="1"/>
          <p:nvPr/>
        </p:nvSpPr>
        <p:spPr>
          <a:xfrm rot="20517841">
            <a:off x="-689742" y="1987123"/>
            <a:ext cx="6093372" cy="1466555"/>
          </a:xfrm>
          <a:prstGeom prst="rect">
            <a:avLst/>
          </a:prstGeom>
          <a:noFill/>
        </p:spPr>
        <p:txBody>
          <a:bodyPr wrap="square">
            <a:spAutoFit/>
          </a:bodyPr>
          <a:lstStyle/>
          <a:p>
            <a:pPr marL="0" marR="0" algn="ctr">
              <a:lnSpc>
                <a:spcPct val="115000"/>
              </a:lnSpc>
              <a:spcBef>
                <a:spcPts val="0"/>
              </a:spcBef>
              <a:spcAft>
                <a:spcPts val="0"/>
              </a:spcAft>
            </a:pPr>
            <a:r>
              <a:rPr lang="en-US" sz="4000" dirty="0">
                <a:solidFill>
                  <a:schemeClr val="bg1"/>
                </a:solidFill>
                <a:effectLst/>
                <a:latin typeface="Arial" panose="020B0604020202020204" pitchFamily="34" charset="0"/>
                <a:ea typeface="Arial" panose="020B0604020202020204" pitchFamily="34" charset="0"/>
              </a:rPr>
              <a:t> Selfishness</a:t>
            </a:r>
          </a:p>
          <a:p>
            <a:pPr marL="0" marR="0" algn="ctr">
              <a:lnSpc>
                <a:spcPct val="115000"/>
              </a:lnSpc>
              <a:spcBef>
                <a:spcPts val="0"/>
              </a:spcBef>
              <a:spcAft>
                <a:spcPts val="0"/>
              </a:spcAft>
            </a:pPr>
            <a:endParaRPr lang="en-US" sz="4000" dirty="0">
              <a:solidFill>
                <a:schemeClr val="bg1"/>
              </a:solidFill>
            </a:endParaRPr>
          </a:p>
        </p:txBody>
      </p:sp>
      <p:sp>
        <p:nvSpPr>
          <p:cNvPr id="9" name="TextBox 8">
            <a:extLst>
              <a:ext uri="{FF2B5EF4-FFF2-40B4-BE49-F238E27FC236}">
                <a16:creationId xmlns:a16="http://schemas.microsoft.com/office/drawing/2014/main" id="{C6EF5AAD-574F-B5FB-638A-04F134507947}"/>
              </a:ext>
            </a:extLst>
          </p:cNvPr>
          <p:cNvSpPr txBox="1"/>
          <p:nvPr/>
        </p:nvSpPr>
        <p:spPr>
          <a:xfrm rot="1525542">
            <a:off x="5019906" y="2704768"/>
            <a:ext cx="7044562" cy="1325556"/>
          </a:xfrm>
          <a:prstGeom prst="rect">
            <a:avLst/>
          </a:prstGeom>
          <a:noFill/>
        </p:spPr>
        <p:txBody>
          <a:bodyPr wrap="square">
            <a:spAutoFit/>
          </a:bodyPr>
          <a:lstStyle/>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 Envy, jealousy and covetousness </a:t>
            </a:r>
          </a:p>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(spiritual “Siamese triplets”)</a:t>
            </a:r>
            <a:endParaRPr lang="en-US" sz="3600" dirty="0"/>
          </a:p>
        </p:txBody>
      </p:sp>
      <p:sp>
        <p:nvSpPr>
          <p:cNvPr id="11" name="TextBox 10">
            <a:extLst>
              <a:ext uri="{FF2B5EF4-FFF2-40B4-BE49-F238E27FC236}">
                <a16:creationId xmlns:a16="http://schemas.microsoft.com/office/drawing/2014/main" id="{9F38FA9F-9A1F-964B-E660-50E32F1B397A}"/>
              </a:ext>
            </a:extLst>
          </p:cNvPr>
          <p:cNvSpPr txBox="1"/>
          <p:nvPr/>
        </p:nvSpPr>
        <p:spPr>
          <a:xfrm>
            <a:off x="1188990" y="1908706"/>
            <a:ext cx="6440214" cy="1966244"/>
          </a:xfrm>
          <a:prstGeom prst="rect">
            <a:avLst/>
          </a:prstGeom>
          <a:noFill/>
        </p:spPr>
        <p:txBody>
          <a:bodyPr wrap="square">
            <a:spAutoFit/>
          </a:bodyPr>
          <a:lstStyle/>
          <a:p>
            <a:pPr marL="0" marR="0" algn="ctr">
              <a:lnSpc>
                <a:spcPct val="115000"/>
              </a:lnSpc>
              <a:spcBef>
                <a:spcPts val="0"/>
              </a:spcBef>
              <a:spcAft>
                <a:spcPts val="0"/>
              </a:spcAft>
            </a:pPr>
            <a:endParaRPr lang="en-US" sz="3600" dirty="0">
              <a:solidFill>
                <a:schemeClr val="bg1"/>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 Greed</a:t>
            </a:r>
          </a:p>
          <a:p>
            <a:pPr marL="0" marR="0" algn="ctr">
              <a:lnSpc>
                <a:spcPct val="115000"/>
              </a:lnSpc>
              <a:spcBef>
                <a:spcPts val="0"/>
              </a:spcBef>
              <a:spcAft>
                <a:spcPts val="0"/>
              </a:spcAft>
            </a:pPr>
            <a:endParaRPr lang="en-US" sz="3600" dirty="0"/>
          </a:p>
        </p:txBody>
      </p:sp>
      <p:sp>
        <p:nvSpPr>
          <p:cNvPr id="13" name="TextBox 12">
            <a:extLst>
              <a:ext uri="{FF2B5EF4-FFF2-40B4-BE49-F238E27FC236}">
                <a16:creationId xmlns:a16="http://schemas.microsoft.com/office/drawing/2014/main" id="{D6E05451-4EE2-FA2C-7FF8-B0406D9600E8}"/>
              </a:ext>
            </a:extLst>
          </p:cNvPr>
          <p:cNvSpPr txBox="1"/>
          <p:nvPr/>
        </p:nvSpPr>
        <p:spPr>
          <a:xfrm>
            <a:off x="-181293" y="3797881"/>
            <a:ext cx="6440214" cy="675249"/>
          </a:xfrm>
          <a:prstGeom prst="rect">
            <a:avLst/>
          </a:prstGeom>
          <a:noFill/>
        </p:spPr>
        <p:txBody>
          <a:bodyPr wrap="square">
            <a:spAutoFit/>
          </a:bodyPr>
          <a:lstStyle/>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An untamed tongue</a:t>
            </a:r>
          </a:p>
        </p:txBody>
      </p:sp>
      <p:sp>
        <p:nvSpPr>
          <p:cNvPr id="15" name="TextBox 14">
            <a:extLst>
              <a:ext uri="{FF2B5EF4-FFF2-40B4-BE49-F238E27FC236}">
                <a16:creationId xmlns:a16="http://schemas.microsoft.com/office/drawing/2014/main" id="{7AB5837B-D095-5367-E00A-3A067438D3E3}"/>
              </a:ext>
            </a:extLst>
          </p:cNvPr>
          <p:cNvSpPr txBox="1"/>
          <p:nvPr/>
        </p:nvSpPr>
        <p:spPr>
          <a:xfrm>
            <a:off x="3723956" y="4434979"/>
            <a:ext cx="6440214" cy="1329146"/>
          </a:xfrm>
          <a:prstGeom prst="rect">
            <a:avLst/>
          </a:prstGeom>
          <a:noFill/>
        </p:spPr>
        <p:txBody>
          <a:bodyPr wrap="square">
            <a:spAutoFit/>
          </a:bodyPr>
          <a:lstStyle/>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 Bitterness</a:t>
            </a:r>
          </a:p>
          <a:p>
            <a:pPr marL="0" marR="0" algn="ctr">
              <a:lnSpc>
                <a:spcPct val="115000"/>
              </a:lnSpc>
              <a:spcBef>
                <a:spcPts val="0"/>
              </a:spcBef>
              <a:spcAft>
                <a:spcPts val="0"/>
              </a:spcAft>
            </a:pPr>
            <a:endParaRPr lang="en-US" sz="3600" dirty="0"/>
          </a:p>
        </p:txBody>
      </p:sp>
      <p:sp>
        <p:nvSpPr>
          <p:cNvPr id="17" name="TextBox 16">
            <a:extLst>
              <a:ext uri="{FF2B5EF4-FFF2-40B4-BE49-F238E27FC236}">
                <a16:creationId xmlns:a16="http://schemas.microsoft.com/office/drawing/2014/main" id="{69E1335A-52E2-31F5-E583-CD425252342E}"/>
              </a:ext>
            </a:extLst>
          </p:cNvPr>
          <p:cNvSpPr txBox="1"/>
          <p:nvPr/>
        </p:nvSpPr>
        <p:spPr>
          <a:xfrm>
            <a:off x="-579383" y="5454878"/>
            <a:ext cx="6440214" cy="675249"/>
          </a:xfrm>
          <a:prstGeom prst="rect">
            <a:avLst/>
          </a:prstGeom>
          <a:noFill/>
        </p:spPr>
        <p:txBody>
          <a:bodyPr wrap="square">
            <a:spAutoFit/>
          </a:bodyPr>
          <a:lstStyle/>
          <a:p>
            <a:pPr marL="0"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 Slothfulness</a:t>
            </a:r>
          </a:p>
        </p:txBody>
      </p:sp>
      <p:sp>
        <p:nvSpPr>
          <p:cNvPr id="19" name="TextBox 18">
            <a:extLst>
              <a:ext uri="{FF2B5EF4-FFF2-40B4-BE49-F238E27FC236}">
                <a16:creationId xmlns:a16="http://schemas.microsoft.com/office/drawing/2014/main" id="{5B68A17E-62D8-33AA-2C1F-383E7583F58E}"/>
              </a:ext>
            </a:extLst>
          </p:cNvPr>
          <p:cNvSpPr txBox="1"/>
          <p:nvPr/>
        </p:nvSpPr>
        <p:spPr>
          <a:xfrm>
            <a:off x="4280337" y="5646790"/>
            <a:ext cx="6440214" cy="646331"/>
          </a:xfrm>
          <a:prstGeom prst="rect">
            <a:avLst/>
          </a:prstGeom>
          <a:noFill/>
        </p:spPr>
        <p:txBody>
          <a:bodyPr wrap="square">
            <a:spAutoFit/>
          </a:bodyPr>
          <a:lstStyle/>
          <a:p>
            <a:pPr algn="ctr"/>
            <a:r>
              <a:rPr lang="en-US" sz="3600" dirty="0">
                <a:solidFill>
                  <a:schemeClr val="bg1"/>
                </a:solidFill>
                <a:effectLst/>
                <a:latin typeface="Arial" panose="020B0604020202020204" pitchFamily="34" charset="0"/>
                <a:ea typeface="Arial" panose="020B0604020202020204" pitchFamily="34" charset="0"/>
              </a:rPr>
              <a:t>Pride</a:t>
            </a:r>
            <a:endParaRPr lang="en-US" sz="3600" dirty="0"/>
          </a:p>
        </p:txBody>
      </p:sp>
    </p:spTree>
    <p:extLst>
      <p:ext uri="{BB962C8B-B14F-4D97-AF65-F5344CB8AC3E}">
        <p14:creationId xmlns:p14="http://schemas.microsoft.com/office/powerpoint/2010/main" val="14109232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15">
                                          <p:stCondLst>
                                            <p:cond delay="0"/>
                                          </p:stCondLst>
                                        </p:cTn>
                                        <p:tgtEl>
                                          <p:spTgt spid="7"/>
                                        </p:tgtEl>
                                      </p:cBhvr>
                                    </p:animEffect>
                                    <p:anim calcmode="lin" valueType="num">
                                      <p:cBhvr>
                                        <p:cTn id="13" dur="318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116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1162" tmFilter="0, 0; 0.125,0.2665; 0.25,0.4; 0.375,0.465; 0.5,0.5;  0.625,0.535; 0.75,0.6; 0.875,0.7335; 1,1">
                                          <p:stCondLst>
                                            <p:cond delay="1162"/>
                                          </p:stCondLst>
                                        </p:cTn>
                                        <p:tgtEl>
                                          <p:spTgt spid="7"/>
                                        </p:tgtEl>
                                        <p:attrNameLst>
                                          <p:attrName>ppt_y</p:attrName>
                                        </p:attrNameLst>
                                      </p:cBhvr>
                                      <p:tavLst>
                                        <p:tav tm="0" fmla="#ppt_y-sin(pi*$)/9">
                                          <p:val>
                                            <p:fltVal val="0"/>
                                          </p:val>
                                        </p:tav>
                                        <p:tav tm="100000">
                                          <p:val>
                                            <p:fltVal val="1"/>
                                          </p:val>
                                        </p:tav>
                                      </p:tavLst>
                                    </p:anim>
                                    <p:anim calcmode="lin" valueType="num">
                                      <p:cBhvr>
                                        <p:cTn id="16" dur="581" tmFilter="0, 0; 0.125,0.2665; 0.25,0.4; 0.375,0.465; 0.5,0.5;  0.625,0.535; 0.75,0.6; 0.875,0.7335; 1,1">
                                          <p:stCondLst>
                                            <p:cond delay="2317"/>
                                          </p:stCondLst>
                                        </p:cTn>
                                        <p:tgtEl>
                                          <p:spTgt spid="7"/>
                                        </p:tgtEl>
                                        <p:attrNameLst>
                                          <p:attrName>ppt_y</p:attrName>
                                        </p:attrNameLst>
                                      </p:cBhvr>
                                      <p:tavLst>
                                        <p:tav tm="0" fmla="#ppt_y-sin(pi*$)/27">
                                          <p:val>
                                            <p:fltVal val="0"/>
                                          </p:val>
                                        </p:tav>
                                        <p:tav tm="100000">
                                          <p:val>
                                            <p:fltVal val="1"/>
                                          </p:val>
                                        </p:tav>
                                      </p:tavLst>
                                    </p:anim>
                                    <p:anim calcmode="lin" valueType="num">
                                      <p:cBhvr>
                                        <p:cTn id="17" dur="287" tmFilter="0, 0; 0.125,0.2665; 0.25,0.4; 0.375,0.465; 0.5,0.5;  0.625,0.535; 0.75,0.6; 0.875,0.7335; 1,1">
                                          <p:stCondLst>
                                            <p:cond delay="2898"/>
                                          </p:stCondLst>
                                        </p:cTn>
                                        <p:tgtEl>
                                          <p:spTgt spid="7"/>
                                        </p:tgtEl>
                                        <p:attrNameLst>
                                          <p:attrName>ppt_y</p:attrName>
                                        </p:attrNameLst>
                                      </p:cBhvr>
                                      <p:tavLst>
                                        <p:tav tm="0" fmla="#ppt_y-sin(pi*$)/81">
                                          <p:val>
                                            <p:fltVal val="0"/>
                                          </p:val>
                                        </p:tav>
                                        <p:tav tm="100000">
                                          <p:val>
                                            <p:fltVal val="1"/>
                                          </p:val>
                                        </p:tav>
                                      </p:tavLst>
                                    </p:anim>
                                    <p:animScale>
                                      <p:cBhvr>
                                        <p:cTn id="18" dur="46">
                                          <p:stCondLst>
                                            <p:cond delay="1137"/>
                                          </p:stCondLst>
                                        </p:cTn>
                                        <p:tgtEl>
                                          <p:spTgt spid="7"/>
                                        </p:tgtEl>
                                      </p:cBhvr>
                                      <p:to x="100000" y="60000"/>
                                    </p:animScale>
                                    <p:animScale>
                                      <p:cBhvr>
                                        <p:cTn id="19" dur="290" decel="50000">
                                          <p:stCondLst>
                                            <p:cond delay="1183"/>
                                          </p:stCondLst>
                                        </p:cTn>
                                        <p:tgtEl>
                                          <p:spTgt spid="7"/>
                                        </p:tgtEl>
                                      </p:cBhvr>
                                      <p:to x="100000" y="100000"/>
                                    </p:animScale>
                                    <p:animScale>
                                      <p:cBhvr>
                                        <p:cTn id="20" dur="46">
                                          <p:stCondLst>
                                            <p:cond delay="2296"/>
                                          </p:stCondLst>
                                        </p:cTn>
                                        <p:tgtEl>
                                          <p:spTgt spid="7"/>
                                        </p:tgtEl>
                                      </p:cBhvr>
                                      <p:to x="100000" y="80000"/>
                                    </p:animScale>
                                    <p:animScale>
                                      <p:cBhvr>
                                        <p:cTn id="21" dur="290" decel="50000">
                                          <p:stCondLst>
                                            <p:cond delay="2342"/>
                                          </p:stCondLst>
                                        </p:cTn>
                                        <p:tgtEl>
                                          <p:spTgt spid="7"/>
                                        </p:tgtEl>
                                      </p:cBhvr>
                                      <p:to x="100000" y="100000"/>
                                    </p:animScale>
                                    <p:animScale>
                                      <p:cBhvr>
                                        <p:cTn id="22" dur="46">
                                          <p:stCondLst>
                                            <p:cond delay="2873"/>
                                          </p:stCondLst>
                                        </p:cTn>
                                        <p:tgtEl>
                                          <p:spTgt spid="7"/>
                                        </p:tgtEl>
                                      </p:cBhvr>
                                      <p:to x="100000" y="90000"/>
                                    </p:animScale>
                                    <p:animScale>
                                      <p:cBhvr>
                                        <p:cTn id="23" dur="290" decel="50000">
                                          <p:stCondLst>
                                            <p:cond delay="2919"/>
                                          </p:stCondLst>
                                        </p:cTn>
                                        <p:tgtEl>
                                          <p:spTgt spid="7"/>
                                        </p:tgtEl>
                                      </p:cBhvr>
                                      <p:to x="100000" y="100000"/>
                                    </p:animScale>
                                    <p:animScale>
                                      <p:cBhvr>
                                        <p:cTn id="24" dur="46">
                                          <p:stCondLst>
                                            <p:cond delay="3164"/>
                                          </p:stCondLst>
                                        </p:cTn>
                                        <p:tgtEl>
                                          <p:spTgt spid="7"/>
                                        </p:tgtEl>
                                      </p:cBhvr>
                                      <p:to x="100000" y="95000"/>
                                    </p:animScale>
                                    <p:animScale>
                                      <p:cBhvr>
                                        <p:cTn id="25" dur="290" decel="50000">
                                          <p:stCondLst>
                                            <p:cond delay="3210"/>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1087">
                                          <p:stCondLst>
                                            <p:cond delay="0"/>
                                          </p:stCondLst>
                                        </p:cTn>
                                        <p:tgtEl>
                                          <p:spTgt spid="11"/>
                                        </p:tgtEl>
                                      </p:cBhvr>
                                    </p:animEffect>
                                    <p:anim calcmode="lin" valueType="num">
                                      <p:cBhvr>
                                        <p:cTn id="31" dur="341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124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1245" tmFilter="0, 0; 0.125,0.2665; 0.25,0.4; 0.375,0.465; 0.5,0.5;  0.625,0.535; 0.75,0.6; 0.875,0.7335; 1,1">
                                          <p:stCondLst>
                                            <p:cond delay="1245"/>
                                          </p:stCondLst>
                                        </p:cTn>
                                        <p:tgtEl>
                                          <p:spTgt spid="11"/>
                                        </p:tgtEl>
                                        <p:attrNameLst>
                                          <p:attrName>ppt_y</p:attrName>
                                        </p:attrNameLst>
                                      </p:cBhvr>
                                      <p:tavLst>
                                        <p:tav tm="0" fmla="#ppt_y-sin(pi*$)/9">
                                          <p:val>
                                            <p:fltVal val="0"/>
                                          </p:val>
                                        </p:tav>
                                        <p:tav tm="100000">
                                          <p:val>
                                            <p:fltVal val="1"/>
                                          </p:val>
                                        </p:tav>
                                      </p:tavLst>
                                    </p:anim>
                                    <p:anim calcmode="lin" valueType="num">
                                      <p:cBhvr>
                                        <p:cTn id="34" dur="622" tmFilter="0, 0; 0.125,0.2665; 0.25,0.4; 0.375,0.465; 0.5,0.5;  0.625,0.535; 0.75,0.6; 0.875,0.7335; 1,1">
                                          <p:stCondLst>
                                            <p:cond delay="2483"/>
                                          </p:stCondLst>
                                        </p:cTn>
                                        <p:tgtEl>
                                          <p:spTgt spid="11"/>
                                        </p:tgtEl>
                                        <p:attrNameLst>
                                          <p:attrName>ppt_y</p:attrName>
                                        </p:attrNameLst>
                                      </p:cBhvr>
                                      <p:tavLst>
                                        <p:tav tm="0" fmla="#ppt_y-sin(pi*$)/27">
                                          <p:val>
                                            <p:fltVal val="0"/>
                                          </p:val>
                                        </p:tav>
                                        <p:tav tm="100000">
                                          <p:val>
                                            <p:fltVal val="1"/>
                                          </p:val>
                                        </p:tav>
                                      </p:tavLst>
                                    </p:anim>
                                    <p:anim calcmode="lin" valueType="num">
                                      <p:cBhvr>
                                        <p:cTn id="35" dur="308" tmFilter="0, 0; 0.125,0.2665; 0.25,0.4; 0.375,0.465; 0.5,0.5;  0.625,0.535; 0.75,0.6; 0.875,0.7335; 1,1">
                                          <p:stCondLst>
                                            <p:cond delay="3105"/>
                                          </p:stCondLst>
                                        </p:cTn>
                                        <p:tgtEl>
                                          <p:spTgt spid="11"/>
                                        </p:tgtEl>
                                        <p:attrNameLst>
                                          <p:attrName>ppt_y</p:attrName>
                                        </p:attrNameLst>
                                      </p:cBhvr>
                                      <p:tavLst>
                                        <p:tav tm="0" fmla="#ppt_y-sin(pi*$)/81">
                                          <p:val>
                                            <p:fltVal val="0"/>
                                          </p:val>
                                        </p:tav>
                                        <p:tav tm="100000">
                                          <p:val>
                                            <p:fltVal val="1"/>
                                          </p:val>
                                        </p:tav>
                                      </p:tavLst>
                                    </p:anim>
                                    <p:animScale>
                                      <p:cBhvr>
                                        <p:cTn id="36" dur="49">
                                          <p:stCondLst>
                                            <p:cond delay="1219"/>
                                          </p:stCondLst>
                                        </p:cTn>
                                        <p:tgtEl>
                                          <p:spTgt spid="11"/>
                                        </p:tgtEl>
                                      </p:cBhvr>
                                      <p:to x="100000" y="60000"/>
                                    </p:animScale>
                                    <p:animScale>
                                      <p:cBhvr>
                                        <p:cTn id="37" dur="311" decel="50000">
                                          <p:stCondLst>
                                            <p:cond delay="1268"/>
                                          </p:stCondLst>
                                        </p:cTn>
                                        <p:tgtEl>
                                          <p:spTgt spid="11"/>
                                        </p:tgtEl>
                                      </p:cBhvr>
                                      <p:to x="100000" y="100000"/>
                                    </p:animScale>
                                    <p:animScale>
                                      <p:cBhvr>
                                        <p:cTn id="38" dur="49">
                                          <p:stCondLst>
                                            <p:cond delay="2460"/>
                                          </p:stCondLst>
                                        </p:cTn>
                                        <p:tgtEl>
                                          <p:spTgt spid="11"/>
                                        </p:tgtEl>
                                      </p:cBhvr>
                                      <p:to x="100000" y="80000"/>
                                    </p:animScale>
                                    <p:animScale>
                                      <p:cBhvr>
                                        <p:cTn id="39" dur="311" decel="50000">
                                          <p:stCondLst>
                                            <p:cond delay="2509"/>
                                          </p:stCondLst>
                                        </p:cTn>
                                        <p:tgtEl>
                                          <p:spTgt spid="11"/>
                                        </p:tgtEl>
                                      </p:cBhvr>
                                      <p:to x="100000" y="100000"/>
                                    </p:animScale>
                                    <p:animScale>
                                      <p:cBhvr>
                                        <p:cTn id="40" dur="49">
                                          <p:stCondLst>
                                            <p:cond delay="3079"/>
                                          </p:stCondLst>
                                        </p:cTn>
                                        <p:tgtEl>
                                          <p:spTgt spid="11"/>
                                        </p:tgtEl>
                                      </p:cBhvr>
                                      <p:to x="100000" y="90000"/>
                                    </p:animScale>
                                    <p:animScale>
                                      <p:cBhvr>
                                        <p:cTn id="41" dur="311" decel="50000">
                                          <p:stCondLst>
                                            <p:cond delay="3127"/>
                                          </p:stCondLst>
                                        </p:cTn>
                                        <p:tgtEl>
                                          <p:spTgt spid="11"/>
                                        </p:tgtEl>
                                      </p:cBhvr>
                                      <p:to x="100000" y="100000"/>
                                    </p:animScale>
                                    <p:animScale>
                                      <p:cBhvr>
                                        <p:cTn id="42" dur="49">
                                          <p:stCondLst>
                                            <p:cond delay="3390"/>
                                          </p:stCondLst>
                                        </p:cTn>
                                        <p:tgtEl>
                                          <p:spTgt spid="11"/>
                                        </p:tgtEl>
                                      </p:cBhvr>
                                      <p:to x="100000" y="95000"/>
                                    </p:animScale>
                                    <p:animScale>
                                      <p:cBhvr>
                                        <p:cTn id="43" dur="311" decel="50000">
                                          <p:stCondLst>
                                            <p:cond delay="3439"/>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1232">
                                          <p:stCondLst>
                                            <p:cond delay="0"/>
                                          </p:stCondLst>
                                        </p:cTn>
                                        <p:tgtEl>
                                          <p:spTgt spid="9"/>
                                        </p:tgtEl>
                                      </p:cBhvr>
                                    </p:animEffect>
                                    <p:anim calcmode="lin" valueType="num">
                                      <p:cBhvr>
                                        <p:cTn id="49" dur="387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1411"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1411" tmFilter="0, 0; 0.125,0.2665; 0.25,0.4; 0.375,0.465; 0.5,0.5;  0.625,0.535; 0.75,0.6; 0.875,0.7335; 1,1">
                                          <p:stCondLst>
                                            <p:cond delay="1411"/>
                                          </p:stCondLst>
                                        </p:cTn>
                                        <p:tgtEl>
                                          <p:spTgt spid="9"/>
                                        </p:tgtEl>
                                        <p:attrNameLst>
                                          <p:attrName>ppt_y</p:attrName>
                                        </p:attrNameLst>
                                      </p:cBhvr>
                                      <p:tavLst>
                                        <p:tav tm="0" fmla="#ppt_y-sin(pi*$)/9">
                                          <p:val>
                                            <p:fltVal val="0"/>
                                          </p:val>
                                        </p:tav>
                                        <p:tav tm="100000">
                                          <p:val>
                                            <p:fltVal val="1"/>
                                          </p:val>
                                        </p:tav>
                                      </p:tavLst>
                                    </p:anim>
                                    <p:anim calcmode="lin" valueType="num">
                                      <p:cBhvr>
                                        <p:cTn id="52" dur="705" tmFilter="0, 0; 0.125,0.2665; 0.25,0.4; 0.375,0.465; 0.5,0.5;  0.625,0.535; 0.75,0.6; 0.875,0.7335; 1,1">
                                          <p:stCondLst>
                                            <p:cond delay="2814"/>
                                          </p:stCondLst>
                                        </p:cTn>
                                        <p:tgtEl>
                                          <p:spTgt spid="9"/>
                                        </p:tgtEl>
                                        <p:attrNameLst>
                                          <p:attrName>ppt_y</p:attrName>
                                        </p:attrNameLst>
                                      </p:cBhvr>
                                      <p:tavLst>
                                        <p:tav tm="0" fmla="#ppt_y-sin(pi*$)/27">
                                          <p:val>
                                            <p:fltVal val="0"/>
                                          </p:val>
                                        </p:tav>
                                        <p:tav tm="100000">
                                          <p:val>
                                            <p:fltVal val="1"/>
                                          </p:val>
                                        </p:tav>
                                      </p:tavLst>
                                    </p:anim>
                                    <p:anim calcmode="lin" valueType="num">
                                      <p:cBhvr>
                                        <p:cTn id="53" dur="349" tmFilter="0, 0; 0.125,0.2665; 0.25,0.4; 0.375,0.465; 0.5,0.5;  0.625,0.535; 0.75,0.6; 0.875,0.7335; 1,1">
                                          <p:stCondLst>
                                            <p:cond delay="3519"/>
                                          </p:stCondLst>
                                        </p:cTn>
                                        <p:tgtEl>
                                          <p:spTgt spid="9"/>
                                        </p:tgtEl>
                                        <p:attrNameLst>
                                          <p:attrName>ppt_y</p:attrName>
                                        </p:attrNameLst>
                                      </p:cBhvr>
                                      <p:tavLst>
                                        <p:tav tm="0" fmla="#ppt_y-sin(pi*$)/81">
                                          <p:val>
                                            <p:fltVal val="0"/>
                                          </p:val>
                                        </p:tav>
                                        <p:tav tm="100000">
                                          <p:val>
                                            <p:fltVal val="1"/>
                                          </p:val>
                                        </p:tav>
                                      </p:tavLst>
                                    </p:anim>
                                    <p:animScale>
                                      <p:cBhvr>
                                        <p:cTn id="54" dur="55">
                                          <p:stCondLst>
                                            <p:cond delay="1381"/>
                                          </p:stCondLst>
                                        </p:cTn>
                                        <p:tgtEl>
                                          <p:spTgt spid="9"/>
                                        </p:tgtEl>
                                      </p:cBhvr>
                                      <p:to x="100000" y="60000"/>
                                    </p:animScale>
                                    <p:animScale>
                                      <p:cBhvr>
                                        <p:cTn id="55" dur="353" decel="50000">
                                          <p:stCondLst>
                                            <p:cond delay="1437"/>
                                          </p:stCondLst>
                                        </p:cTn>
                                        <p:tgtEl>
                                          <p:spTgt spid="9"/>
                                        </p:tgtEl>
                                      </p:cBhvr>
                                      <p:to x="100000" y="100000"/>
                                    </p:animScale>
                                    <p:animScale>
                                      <p:cBhvr>
                                        <p:cTn id="56" dur="55">
                                          <p:stCondLst>
                                            <p:cond delay="2788"/>
                                          </p:stCondLst>
                                        </p:cTn>
                                        <p:tgtEl>
                                          <p:spTgt spid="9"/>
                                        </p:tgtEl>
                                      </p:cBhvr>
                                      <p:to x="100000" y="80000"/>
                                    </p:animScale>
                                    <p:animScale>
                                      <p:cBhvr>
                                        <p:cTn id="57" dur="353" decel="50000">
                                          <p:stCondLst>
                                            <p:cond delay="2843"/>
                                          </p:stCondLst>
                                        </p:cTn>
                                        <p:tgtEl>
                                          <p:spTgt spid="9"/>
                                        </p:tgtEl>
                                      </p:cBhvr>
                                      <p:to x="100000" y="100000"/>
                                    </p:animScale>
                                    <p:animScale>
                                      <p:cBhvr>
                                        <p:cTn id="58" dur="55">
                                          <p:stCondLst>
                                            <p:cond delay="3489"/>
                                          </p:stCondLst>
                                        </p:cTn>
                                        <p:tgtEl>
                                          <p:spTgt spid="9"/>
                                        </p:tgtEl>
                                      </p:cBhvr>
                                      <p:to x="100000" y="90000"/>
                                    </p:animScale>
                                    <p:animScale>
                                      <p:cBhvr>
                                        <p:cTn id="59" dur="353" decel="50000">
                                          <p:stCondLst>
                                            <p:cond delay="3544"/>
                                          </p:stCondLst>
                                        </p:cTn>
                                        <p:tgtEl>
                                          <p:spTgt spid="9"/>
                                        </p:tgtEl>
                                      </p:cBhvr>
                                      <p:to x="100000" y="100000"/>
                                    </p:animScale>
                                    <p:animScale>
                                      <p:cBhvr>
                                        <p:cTn id="60" dur="55">
                                          <p:stCondLst>
                                            <p:cond delay="3842"/>
                                          </p:stCondLst>
                                        </p:cTn>
                                        <p:tgtEl>
                                          <p:spTgt spid="9"/>
                                        </p:tgtEl>
                                      </p:cBhvr>
                                      <p:to x="100000" y="95000"/>
                                    </p:animScale>
                                    <p:animScale>
                                      <p:cBhvr>
                                        <p:cTn id="61" dur="353" decel="50000">
                                          <p:stCondLst>
                                            <p:cond delay="3897"/>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1232">
                                          <p:stCondLst>
                                            <p:cond delay="0"/>
                                          </p:stCondLst>
                                        </p:cTn>
                                        <p:tgtEl>
                                          <p:spTgt spid="13"/>
                                        </p:tgtEl>
                                      </p:cBhvr>
                                    </p:animEffect>
                                    <p:anim calcmode="lin" valueType="num">
                                      <p:cBhvr>
                                        <p:cTn id="67" dur="387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8" dur="1411"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9" dur="1411" tmFilter="0, 0; 0.125,0.2665; 0.25,0.4; 0.375,0.465; 0.5,0.5;  0.625,0.535; 0.75,0.6; 0.875,0.7335; 1,1">
                                          <p:stCondLst>
                                            <p:cond delay="1411"/>
                                          </p:stCondLst>
                                        </p:cTn>
                                        <p:tgtEl>
                                          <p:spTgt spid="13"/>
                                        </p:tgtEl>
                                        <p:attrNameLst>
                                          <p:attrName>ppt_y</p:attrName>
                                        </p:attrNameLst>
                                      </p:cBhvr>
                                      <p:tavLst>
                                        <p:tav tm="0" fmla="#ppt_y-sin(pi*$)/9">
                                          <p:val>
                                            <p:fltVal val="0"/>
                                          </p:val>
                                        </p:tav>
                                        <p:tav tm="100000">
                                          <p:val>
                                            <p:fltVal val="1"/>
                                          </p:val>
                                        </p:tav>
                                      </p:tavLst>
                                    </p:anim>
                                    <p:anim calcmode="lin" valueType="num">
                                      <p:cBhvr>
                                        <p:cTn id="70" dur="705" tmFilter="0, 0; 0.125,0.2665; 0.25,0.4; 0.375,0.465; 0.5,0.5;  0.625,0.535; 0.75,0.6; 0.875,0.7335; 1,1">
                                          <p:stCondLst>
                                            <p:cond delay="2814"/>
                                          </p:stCondLst>
                                        </p:cTn>
                                        <p:tgtEl>
                                          <p:spTgt spid="13"/>
                                        </p:tgtEl>
                                        <p:attrNameLst>
                                          <p:attrName>ppt_y</p:attrName>
                                        </p:attrNameLst>
                                      </p:cBhvr>
                                      <p:tavLst>
                                        <p:tav tm="0" fmla="#ppt_y-sin(pi*$)/27">
                                          <p:val>
                                            <p:fltVal val="0"/>
                                          </p:val>
                                        </p:tav>
                                        <p:tav tm="100000">
                                          <p:val>
                                            <p:fltVal val="1"/>
                                          </p:val>
                                        </p:tav>
                                      </p:tavLst>
                                    </p:anim>
                                    <p:anim calcmode="lin" valueType="num">
                                      <p:cBhvr>
                                        <p:cTn id="71" dur="349" tmFilter="0, 0; 0.125,0.2665; 0.25,0.4; 0.375,0.465; 0.5,0.5;  0.625,0.535; 0.75,0.6; 0.875,0.7335; 1,1">
                                          <p:stCondLst>
                                            <p:cond delay="3519"/>
                                          </p:stCondLst>
                                        </p:cTn>
                                        <p:tgtEl>
                                          <p:spTgt spid="13"/>
                                        </p:tgtEl>
                                        <p:attrNameLst>
                                          <p:attrName>ppt_y</p:attrName>
                                        </p:attrNameLst>
                                      </p:cBhvr>
                                      <p:tavLst>
                                        <p:tav tm="0" fmla="#ppt_y-sin(pi*$)/81">
                                          <p:val>
                                            <p:fltVal val="0"/>
                                          </p:val>
                                        </p:tav>
                                        <p:tav tm="100000">
                                          <p:val>
                                            <p:fltVal val="1"/>
                                          </p:val>
                                        </p:tav>
                                      </p:tavLst>
                                    </p:anim>
                                    <p:animScale>
                                      <p:cBhvr>
                                        <p:cTn id="72" dur="55">
                                          <p:stCondLst>
                                            <p:cond delay="1381"/>
                                          </p:stCondLst>
                                        </p:cTn>
                                        <p:tgtEl>
                                          <p:spTgt spid="13"/>
                                        </p:tgtEl>
                                      </p:cBhvr>
                                      <p:to x="100000" y="60000"/>
                                    </p:animScale>
                                    <p:animScale>
                                      <p:cBhvr>
                                        <p:cTn id="73" dur="353" decel="50000">
                                          <p:stCondLst>
                                            <p:cond delay="1437"/>
                                          </p:stCondLst>
                                        </p:cTn>
                                        <p:tgtEl>
                                          <p:spTgt spid="13"/>
                                        </p:tgtEl>
                                      </p:cBhvr>
                                      <p:to x="100000" y="100000"/>
                                    </p:animScale>
                                    <p:animScale>
                                      <p:cBhvr>
                                        <p:cTn id="74" dur="55">
                                          <p:stCondLst>
                                            <p:cond delay="2788"/>
                                          </p:stCondLst>
                                        </p:cTn>
                                        <p:tgtEl>
                                          <p:spTgt spid="13"/>
                                        </p:tgtEl>
                                      </p:cBhvr>
                                      <p:to x="100000" y="80000"/>
                                    </p:animScale>
                                    <p:animScale>
                                      <p:cBhvr>
                                        <p:cTn id="75" dur="353" decel="50000">
                                          <p:stCondLst>
                                            <p:cond delay="2843"/>
                                          </p:stCondLst>
                                        </p:cTn>
                                        <p:tgtEl>
                                          <p:spTgt spid="13"/>
                                        </p:tgtEl>
                                      </p:cBhvr>
                                      <p:to x="100000" y="100000"/>
                                    </p:animScale>
                                    <p:animScale>
                                      <p:cBhvr>
                                        <p:cTn id="76" dur="55">
                                          <p:stCondLst>
                                            <p:cond delay="3489"/>
                                          </p:stCondLst>
                                        </p:cTn>
                                        <p:tgtEl>
                                          <p:spTgt spid="13"/>
                                        </p:tgtEl>
                                      </p:cBhvr>
                                      <p:to x="100000" y="90000"/>
                                    </p:animScale>
                                    <p:animScale>
                                      <p:cBhvr>
                                        <p:cTn id="77" dur="353" decel="50000">
                                          <p:stCondLst>
                                            <p:cond delay="3544"/>
                                          </p:stCondLst>
                                        </p:cTn>
                                        <p:tgtEl>
                                          <p:spTgt spid="13"/>
                                        </p:tgtEl>
                                      </p:cBhvr>
                                      <p:to x="100000" y="100000"/>
                                    </p:animScale>
                                    <p:animScale>
                                      <p:cBhvr>
                                        <p:cTn id="78" dur="55">
                                          <p:stCondLst>
                                            <p:cond delay="3842"/>
                                          </p:stCondLst>
                                        </p:cTn>
                                        <p:tgtEl>
                                          <p:spTgt spid="13"/>
                                        </p:tgtEl>
                                      </p:cBhvr>
                                      <p:to x="100000" y="95000"/>
                                    </p:animScale>
                                    <p:animScale>
                                      <p:cBhvr>
                                        <p:cTn id="79" dur="353" decel="50000">
                                          <p:stCondLst>
                                            <p:cond delay="3897"/>
                                          </p:stCondLst>
                                        </p:cTn>
                                        <p:tgtEl>
                                          <p:spTgt spid="1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1160">
                                          <p:stCondLst>
                                            <p:cond delay="0"/>
                                          </p:stCondLst>
                                        </p:cTn>
                                        <p:tgtEl>
                                          <p:spTgt spid="15"/>
                                        </p:tgtEl>
                                      </p:cBhvr>
                                    </p:animEffect>
                                    <p:anim calcmode="lin" valueType="num">
                                      <p:cBhvr>
                                        <p:cTn id="85" dur="364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6" dur="132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7" dur="1328" tmFilter="0, 0; 0.125,0.2665; 0.25,0.4; 0.375,0.465; 0.5,0.5;  0.625,0.535; 0.75,0.6; 0.875,0.7335; 1,1">
                                          <p:stCondLst>
                                            <p:cond delay="1328"/>
                                          </p:stCondLst>
                                        </p:cTn>
                                        <p:tgtEl>
                                          <p:spTgt spid="15"/>
                                        </p:tgtEl>
                                        <p:attrNameLst>
                                          <p:attrName>ppt_y</p:attrName>
                                        </p:attrNameLst>
                                      </p:cBhvr>
                                      <p:tavLst>
                                        <p:tav tm="0" fmla="#ppt_y-sin(pi*$)/9">
                                          <p:val>
                                            <p:fltVal val="0"/>
                                          </p:val>
                                        </p:tav>
                                        <p:tav tm="100000">
                                          <p:val>
                                            <p:fltVal val="1"/>
                                          </p:val>
                                        </p:tav>
                                      </p:tavLst>
                                    </p:anim>
                                    <p:anim calcmode="lin" valueType="num">
                                      <p:cBhvr>
                                        <p:cTn id="88" dur="664" tmFilter="0, 0; 0.125,0.2665; 0.25,0.4; 0.375,0.465; 0.5,0.5;  0.625,0.535; 0.75,0.6; 0.875,0.7335; 1,1">
                                          <p:stCondLst>
                                            <p:cond delay="2648"/>
                                          </p:stCondLst>
                                        </p:cTn>
                                        <p:tgtEl>
                                          <p:spTgt spid="15"/>
                                        </p:tgtEl>
                                        <p:attrNameLst>
                                          <p:attrName>ppt_y</p:attrName>
                                        </p:attrNameLst>
                                      </p:cBhvr>
                                      <p:tavLst>
                                        <p:tav tm="0" fmla="#ppt_y-sin(pi*$)/27">
                                          <p:val>
                                            <p:fltVal val="0"/>
                                          </p:val>
                                        </p:tav>
                                        <p:tav tm="100000">
                                          <p:val>
                                            <p:fltVal val="1"/>
                                          </p:val>
                                        </p:tav>
                                      </p:tavLst>
                                    </p:anim>
                                    <p:anim calcmode="lin" valueType="num">
                                      <p:cBhvr>
                                        <p:cTn id="89" dur="328" tmFilter="0, 0; 0.125,0.2665; 0.25,0.4; 0.375,0.465; 0.5,0.5;  0.625,0.535; 0.75,0.6; 0.875,0.7335; 1,1">
                                          <p:stCondLst>
                                            <p:cond delay="3312"/>
                                          </p:stCondLst>
                                        </p:cTn>
                                        <p:tgtEl>
                                          <p:spTgt spid="15"/>
                                        </p:tgtEl>
                                        <p:attrNameLst>
                                          <p:attrName>ppt_y</p:attrName>
                                        </p:attrNameLst>
                                      </p:cBhvr>
                                      <p:tavLst>
                                        <p:tav tm="0" fmla="#ppt_y-sin(pi*$)/81">
                                          <p:val>
                                            <p:fltVal val="0"/>
                                          </p:val>
                                        </p:tav>
                                        <p:tav tm="100000">
                                          <p:val>
                                            <p:fltVal val="1"/>
                                          </p:val>
                                        </p:tav>
                                      </p:tavLst>
                                    </p:anim>
                                    <p:animScale>
                                      <p:cBhvr>
                                        <p:cTn id="90" dur="52">
                                          <p:stCondLst>
                                            <p:cond delay="1300"/>
                                          </p:stCondLst>
                                        </p:cTn>
                                        <p:tgtEl>
                                          <p:spTgt spid="15"/>
                                        </p:tgtEl>
                                      </p:cBhvr>
                                      <p:to x="100000" y="60000"/>
                                    </p:animScale>
                                    <p:animScale>
                                      <p:cBhvr>
                                        <p:cTn id="91" dur="332" decel="50000">
                                          <p:stCondLst>
                                            <p:cond delay="1352"/>
                                          </p:stCondLst>
                                        </p:cTn>
                                        <p:tgtEl>
                                          <p:spTgt spid="15"/>
                                        </p:tgtEl>
                                      </p:cBhvr>
                                      <p:to x="100000" y="100000"/>
                                    </p:animScale>
                                    <p:animScale>
                                      <p:cBhvr>
                                        <p:cTn id="92" dur="52">
                                          <p:stCondLst>
                                            <p:cond delay="2624"/>
                                          </p:stCondLst>
                                        </p:cTn>
                                        <p:tgtEl>
                                          <p:spTgt spid="15"/>
                                        </p:tgtEl>
                                      </p:cBhvr>
                                      <p:to x="100000" y="80000"/>
                                    </p:animScale>
                                    <p:animScale>
                                      <p:cBhvr>
                                        <p:cTn id="93" dur="332" decel="50000">
                                          <p:stCondLst>
                                            <p:cond delay="2676"/>
                                          </p:stCondLst>
                                        </p:cTn>
                                        <p:tgtEl>
                                          <p:spTgt spid="15"/>
                                        </p:tgtEl>
                                      </p:cBhvr>
                                      <p:to x="100000" y="100000"/>
                                    </p:animScale>
                                    <p:animScale>
                                      <p:cBhvr>
                                        <p:cTn id="94" dur="52">
                                          <p:stCondLst>
                                            <p:cond delay="3284"/>
                                          </p:stCondLst>
                                        </p:cTn>
                                        <p:tgtEl>
                                          <p:spTgt spid="15"/>
                                        </p:tgtEl>
                                      </p:cBhvr>
                                      <p:to x="100000" y="90000"/>
                                    </p:animScale>
                                    <p:animScale>
                                      <p:cBhvr>
                                        <p:cTn id="95" dur="332" decel="50000">
                                          <p:stCondLst>
                                            <p:cond delay="3336"/>
                                          </p:stCondLst>
                                        </p:cTn>
                                        <p:tgtEl>
                                          <p:spTgt spid="15"/>
                                        </p:tgtEl>
                                      </p:cBhvr>
                                      <p:to x="100000" y="100000"/>
                                    </p:animScale>
                                    <p:animScale>
                                      <p:cBhvr>
                                        <p:cTn id="96" dur="52">
                                          <p:stCondLst>
                                            <p:cond delay="3616"/>
                                          </p:stCondLst>
                                        </p:cTn>
                                        <p:tgtEl>
                                          <p:spTgt spid="15"/>
                                        </p:tgtEl>
                                      </p:cBhvr>
                                      <p:to x="100000" y="95000"/>
                                    </p:animScale>
                                    <p:animScale>
                                      <p:cBhvr>
                                        <p:cTn id="97" dur="332" decel="50000">
                                          <p:stCondLst>
                                            <p:cond delay="3668"/>
                                          </p:stCondLst>
                                        </p:cTn>
                                        <p:tgtEl>
                                          <p:spTgt spid="15"/>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wipe(down)">
                                      <p:cBhvr>
                                        <p:cTn id="102" dur="1232">
                                          <p:stCondLst>
                                            <p:cond delay="0"/>
                                          </p:stCondLst>
                                        </p:cTn>
                                        <p:tgtEl>
                                          <p:spTgt spid="17"/>
                                        </p:tgtEl>
                                      </p:cBhvr>
                                    </p:animEffect>
                                    <p:anim calcmode="lin" valueType="num">
                                      <p:cBhvr>
                                        <p:cTn id="103" dur="387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4" dur="1411"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5" dur="1411" tmFilter="0, 0; 0.125,0.2665; 0.25,0.4; 0.375,0.465; 0.5,0.5;  0.625,0.535; 0.75,0.6; 0.875,0.7335; 1,1">
                                          <p:stCondLst>
                                            <p:cond delay="1411"/>
                                          </p:stCondLst>
                                        </p:cTn>
                                        <p:tgtEl>
                                          <p:spTgt spid="17"/>
                                        </p:tgtEl>
                                        <p:attrNameLst>
                                          <p:attrName>ppt_y</p:attrName>
                                        </p:attrNameLst>
                                      </p:cBhvr>
                                      <p:tavLst>
                                        <p:tav tm="0" fmla="#ppt_y-sin(pi*$)/9">
                                          <p:val>
                                            <p:fltVal val="0"/>
                                          </p:val>
                                        </p:tav>
                                        <p:tav tm="100000">
                                          <p:val>
                                            <p:fltVal val="1"/>
                                          </p:val>
                                        </p:tav>
                                      </p:tavLst>
                                    </p:anim>
                                    <p:anim calcmode="lin" valueType="num">
                                      <p:cBhvr>
                                        <p:cTn id="106" dur="705" tmFilter="0, 0; 0.125,0.2665; 0.25,0.4; 0.375,0.465; 0.5,0.5;  0.625,0.535; 0.75,0.6; 0.875,0.7335; 1,1">
                                          <p:stCondLst>
                                            <p:cond delay="2814"/>
                                          </p:stCondLst>
                                        </p:cTn>
                                        <p:tgtEl>
                                          <p:spTgt spid="17"/>
                                        </p:tgtEl>
                                        <p:attrNameLst>
                                          <p:attrName>ppt_y</p:attrName>
                                        </p:attrNameLst>
                                      </p:cBhvr>
                                      <p:tavLst>
                                        <p:tav tm="0" fmla="#ppt_y-sin(pi*$)/27">
                                          <p:val>
                                            <p:fltVal val="0"/>
                                          </p:val>
                                        </p:tav>
                                        <p:tav tm="100000">
                                          <p:val>
                                            <p:fltVal val="1"/>
                                          </p:val>
                                        </p:tav>
                                      </p:tavLst>
                                    </p:anim>
                                    <p:anim calcmode="lin" valueType="num">
                                      <p:cBhvr>
                                        <p:cTn id="107" dur="349" tmFilter="0, 0; 0.125,0.2665; 0.25,0.4; 0.375,0.465; 0.5,0.5;  0.625,0.535; 0.75,0.6; 0.875,0.7335; 1,1">
                                          <p:stCondLst>
                                            <p:cond delay="3519"/>
                                          </p:stCondLst>
                                        </p:cTn>
                                        <p:tgtEl>
                                          <p:spTgt spid="17"/>
                                        </p:tgtEl>
                                        <p:attrNameLst>
                                          <p:attrName>ppt_y</p:attrName>
                                        </p:attrNameLst>
                                      </p:cBhvr>
                                      <p:tavLst>
                                        <p:tav tm="0" fmla="#ppt_y-sin(pi*$)/81">
                                          <p:val>
                                            <p:fltVal val="0"/>
                                          </p:val>
                                        </p:tav>
                                        <p:tav tm="100000">
                                          <p:val>
                                            <p:fltVal val="1"/>
                                          </p:val>
                                        </p:tav>
                                      </p:tavLst>
                                    </p:anim>
                                    <p:animScale>
                                      <p:cBhvr>
                                        <p:cTn id="108" dur="55">
                                          <p:stCondLst>
                                            <p:cond delay="1381"/>
                                          </p:stCondLst>
                                        </p:cTn>
                                        <p:tgtEl>
                                          <p:spTgt spid="17"/>
                                        </p:tgtEl>
                                      </p:cBhvr>
                                      <p:to x="100000" y="60000"/>
                                    </p:animScale>
                                    <p:animScale>
                                      <p:cBhvr>
                                        <p:cTn id="109" dur="353" decel="50000">
                                          <p:stCondLst>
                                            <p:cond delay="1437"/>
                                          </p:stCondLst>
                                        </p:cTn>
                                        <p:tgtEl>
                                          <p:spTgt spid="17"/>
                                        </p:tgtEl>
                                      </p:cBhvr>
                                      <p:to x="100000" y="100000"/>
                                    </p:animScale>
                                    <p:animScale>
                                      <p:cBhvr>
                                        <p:cTn id="110" dur="55">
                                          <p:stCondLst>
                                            <p:cond delay="2788"/>
                                          </p:stCondLst>
                                        </p:cTn>
                                        <p:tgtEl>
                                          <p:spTgt spid="17"/>
                                        </p:tgtEl>
                                      </p:cBhvr>
                                      <p:to x="100000" y="80000"/>
                                    </p:animScale>
                                    <p:animScale>
                                      <p:cBhvr>
                                        <p:cTn id="111" dur="353" decel="50000">
                                          <p:stCondLst>
                                            <p:cond delay="2843"/>
                                          </p:stCondLst>
                                        </p:cTn>
                                        <p:tgtEl>
                                          <p:spTgt spid="17"/>
                                        </p:tgtEl>
                                      </p:cBhvr>
                                      <p:to x="100000" y="100000"/>
                                    </p:animScale>
                                    <p:animScale>
                                      <p:cBhvr>
                                        <p:cTn id="112" dur="55">
                                          <p:stCondLst>
                                            <p:cond delay="3489"/>
                                          </p:stCondLst>
                                        </p:cTn>
                                        <p:tgtEl>
                                          <p:spTgt spid="17"/>
                                        </p:tgtEl>
                                      </p:cBhvr>
                                      <p:to x="100000" y="90000"/>
                                    </p:animScale>
                                    <p:animScale>
                                      <p:cBhvr>
                                        <p:cTn id="113" dur="353" decel="50000">
                                          <p:stCondLst>
                                            <p:cond delay="3544"/>
                                          </p:stCondLst>
                                        </p:cTn>
                                        <p:tgtEl>
                                          <p:spTgt spid="17"/>
                                        </p:tgtEl>
                                      </p:cBhvr>
                                      <p:to x="100000" y="100000"/>
                                    </p:animScale>
                                    <p:animScale>
                                      <p:cBhvr>
                                        <p:cTn id="114" dur="55">
                                          <p:stCondLst>
                                            <p:cond delay="3842"/>
                                          </p:stCondLst>
                                        </p:cTn>
                                        <p:tgtEl>
                                          <p:spTgt spid="17"/>
                                        </p:tgtEl>
                                      </p:cBhvr>
                                      <p:to x="100000" y="95000"/>
                                    </p:animScale>
                                    <p:animScale>
                                      <p:cBhvr>
                                        <p:cTn id="115" dur="353" decel="50000">
                                          <p:stCondLst>
                                            <p:cond delay="3897"/>
                                          </p:stCondLst>
                                        </p:cTn>
                                        <p:tgtEl>
                                          <p:spTgt spid="17"/>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wipe(down)">
                                      <p:cBhvr>
                                        <p:cTn id="120" dur="1305">
                                          <p:stCondLst>
                                            <p:cond delay="0"/>
                                          </p:stCondLst>
                                        </p:cTn>
                                        <p:tgtEl>
                                          <p:spTgt spid="19"/>
                                        </p:tgtEl>
                                      </p:cBhvr>
                                    </p:animEffect>
                                    <p:anim calcmode="lin" valueType="num">
                                      <p:cBhvr>
                                        <p:cTn id="121" dur="4100"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2" dur="149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3" dur="1494" tmFilter="0, 0; 0.125,0.2665; 0.25,0.4; 0.375,0.465; 0.5,0.5;  0.625,0.535; 0.75,0.6; 0.875,0.7335; 1,1">
                                          <p:stCondLst>
                                            <p:cond delay="1494"/>
                                          </p:stCondLst>
                                        </p:cTn>
                                        <p:tgtEl>
                                          <p:spTgt spid="19"/>
                                        </p:tgtEl>
                                        <p:attrNameLst>
                                          <p:attrName>ppt_y</p:attrName>
                                        </p:attrNameLst>
                                      </p:cBhvr>
                                      <p:tavLst>
                                        <p:tav tm="0" fmla="#ppt_y-sin(pi*$)/9">
                                          <p:val>
                                            <p:fltVal val="0"/>
                                          </p:val>
                                        </p:tav>
                                        <p:tav tm="100000">
                                          <p:val>
                                            <p:fltVal val="1"/>
                                          </p:val>
                                        </p:tav>
                                      </p:tavLst>
                                    </p:anim>
                                    <p:anim calcmode="lin" valueType="num">
                                      <p:cBhvr>
                                        <p:cTn id="124" dur="747" tmFilter="0, 0; 0.125,0.2665; 0.25,0.4; 0.375,0.465; 0.5,0.5;  0.625,0.535; 0.75,0.6; 0.875,0.7335; 1,1">
                                          <p:stCondLst>
                                            <p:cond delay="2979"/>
                                          </p:stCondLst>
                                        </p:cTn>
                                        <p:tgtEl>
                                          <p:spTgt spid="19"/>
                                        </p:tgtEl>
                                        <p:attrNameLst>
                                          <p:attrName>ppt_y</p:attrName>
                                        </p:attrNameLst>
                                      </p:cBhvr>
                                      <p:tavLst>
                                        <p:tav tm="0" fmla="#ppt_y-sin(pi*$)/27">
                                          <p:val>
                                            <p:fltVal val="0"/>
                                          </p:val>
                                        </p:tav>
                                        <p:tav tm="100000">
                                          <p:val>
                                            <p:fltVal val="1"/>
                                          </p:val>
                                        </p:tav>
                                      </p:tavLst>
                                    </p:anim>
                                    <p:anim calcmode="lin" valueType="num">
                                      <p:cBhvr>
                                        <p:cTn id="125" dur="369" tmFilter="0, 0; 0.125,0.2665; 0.25,0.4; 0.375,0.465; 0.5,0.5;  0.625,0.535; 0.75,0.6; 0.875,0.7335; 1,1">
                                          <p:stCondLst>
                                            <p:cond delay="3726"/>
                                          </p:stCondLst>
                                        </p:cTn>
                                        <p:tgtEl>
                                          <p:spTgt spid="19"/>
                                        </p:tgtEl>
                                        <p:attrNameLst>
                                          <p:attrName>ppt_y</p:attrName>
                                        </p:attrNameLst>
                                      </p:cBhvr>
                                      <p:tavLst>
                                        <p:tav tm="0" fmla="#ppt_y-sin(pi*$)/81">
                                          <p:val>
                                            <p:fltVal val="0"/>
                                          </p:val>
                                        </p:tav>
                                        <p:tav tm="100000">
                                          <p:val>
                                            <p:fltVal val="1"/>
                                          </p:val>
                                        </p:tav>
                                      </p:tavLst>
                                    </p:anim>
                                    <p:animScale>
                                      <p:cBhvr>
                                        <p:cTn id="126" dur="59">
                                          <p:stCondLst>
                                            <p:cond delay="1462"/>
                                          </p:stCondLst>
                                        </p:cTn>
                                        <p:tgtEl>
                                          <p:spTgt spid="19"/>
                                        </p:tgtEl>
                                      </p:cBhvr>
                                      <p:to x="100000" y="60000"/>
                                    </p:animScale>
                                    <p:animScale>
                                      <p:cBhvr>
                                        <p:cTn id="127" dur="373" decel="50000">
                                          <p:stCondLst>
                                            <p:cond delay="1521"/>
                                          </p:stCondLst>
                                        </p:cTn>
                                        <p:tgtEl>
                                          <p:spTgt spid="19"/>
                                        </p:tgtEl>
                                      </p:cBhvr>
                                      <p:to x="100000" y="100000"/>
                                    </p:animScale>
                                    <p:animScale>
                                      <p:cBhvr>
                                        <p:cTn id="128" dur="59">
                                          <p:stCondLst>
                                            <p:cond delay="2952"/>
                                          </p:stCondLst>
                                        </p:cTn>
                                        <p:tgtEl>
                                          <p:spTgt spid="19"/>
                                        </p:tgtEl>
                                      </p:cBhvr>
                                      <p:to x="100000" y="80000"/>
                                    </p:animScale>
                                    <p:animScale>
                                      <p:cBhvr>
                                        <p:cTn id="129" dur="373" decel="50000">
                                          <p:stCondLst>
                                            <p:cond delay="3011"/>
                                          </p:stCondLst>
                                        </p:cTn>
                                        <p:tgtEl>
                                          <p:spTgt spid="19"/>
                                        </p:tgtEl>
                                      </p:cBhvr>
                                      <p:to x="100000" y="100000"/>
                                    </p:animScale>
                                    <p:animScale>
                                      <p:cBhvr>
                                        <p:cTn id="130" dur="59">
                                          <p:stCondLst>
                                            <p:cond delay="3694"/>
                                          </p:stCondLst>
                                        </p:cTn>
                                        <p:tgtEl>
                                          <p:spTgt spid="19"/>
                                        </p:tgtEl>
                                      </p:cBhvr>
                                      <p:to x="100000" y="90000"/>
                                    </p:animScale>
                                    <p:animScale>
                                      <p:cBhvr>
                                        <p:cTn id="131" dur="373" decel="50000">
                                          <p:stCondLst>
                                            <p:cond delay="3753"/>
                                          </p:stCondLst>
                                        </p:cTn>
                                        <p:tgtEl>
                                          <p:spTgt spid="19"/>
                                        </p:tgtEl>
                                      </p:cBhvr>
                                      <p:to x="100000" y="100000"/>
                                    </p:animScale>
                                    <p:animScale>
                                      <p:cBhvr>
                                        <p:cTn id="132" dur="59">
                                          <p:stCondLst>
                                            <p:cond delay="4068"/>
                                          </p:stCondLst>
                                        </p:cTn>
                                        <p:tgtEl>
                                          <p:spTgt spid="19"/>
                                        </p:tgtEl>
                                      </p:cBhvr>
                                      <p:to x="100000" y="95000"/>
                                    </p:animScale>
                                    <p:animScale>
                                      <p:cBhvr>
                                        <p:cTn id="133" dur="373" decel="50000">
                                          <p:stCondLst>
                                            <p:cond delay="4127"/>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2B789C-4EFB-E9E0-4705-F32246D46EFF}"/>
              </a:ext>
            </a:extLst>
          </p:cNvPr>
          <p:cNvSpPr txBox="1"/>
          <p:nvPr/>
        </p:nvSpPr>
        <p:spPr>
          <a:xfrm>
            <a:off x="609600" y="381485"/>
            <a:ext cx="10972800" cy="1041247"/>
          </a:xfrm>
          <a:prstGeom prst="rect">
            <a:avLst/>
          </a:prstGeom>
          <a:noFill/>
        </p:spPr>
        <p:txBody>
          <a:bodyPr wrap="square">
            <a:spAutoFit/>
          </a:bodyPr>
          <a:lstStyle/>
          <a:p>
            <a:pPr marL="0"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THE RESULTS OF AN UNCONQUERED “SHIBBOLETH”</a:t>
            </a:r>
          </a:p>
          <a:p>
            <a:pPr marL="0"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 </a:t>
            </a:r>
          </a:p>
        </p:txBody>
      </p:sp>
      <p:sp>
        <p:nvSpPr>
          <p:cNvPr id="7" name="TextBox 6">
            <a:extLst>
              <a:ext uri="{FF2B5EF4-FFF2-40B4-BE49-F238E27FC236}">
                <a16:creationId xmlns:a16="http://schemas.microsoft.com/office/drawing/2014/main" id="{733A868F-92E8-3AC0-D84F-793107A7E907}"/>
              </a:ext>
            </a:extLst>
          </p:cNvPr>
          <p:cNvSpPr txBox="1"/>
          <p:nvPr/>
        </p:nvSpPr>
        <p:spPr>
          <a:xfrm>
            <a:off x="1069035" y="1882661"/>
            <a:ext cx="9396249" cy="675249"/>
          </a:xfrm>
          <a:prstGeom prst="rect">
            <a:avLst/>
          </a:prstGeom>
          <a:noFill/>
        </p:spPr>
        <p:txBody>
          <a:bodyPr wrap="square">
            <a:spAutoFit/>
          </a:bodyPr>
          <a:lstStyle/>
          <a:p>
            <a:pPr marR="0" algn="ctr">
              <a:lnSpc>
                <a:spcPct val="115000"/>
              </a:lnSpc>
              <a:spcBef>
                <a:spcPts val="0"/>
              </a:spcBef>
              <a:spcAft>
                <a:spcPts val="0"/>
              </a:spcAft>
            </a:pPr>
            <a:r>
              <a:rPr lang="en-US" sz="3600" dirty="0">
                <a:solidFill>
                  <a:schemeClr val="bg1"/>
                </a:solidFill>
                <a:effectLst/>
                <a:latin typeface="Arial" panose="020B0604020202020204" pitchFamily="34" charset="0"/>
                <a:ea typeface="Arial" panose="020B0604020202020204" pitchFamily="34" charset="0"/>
              </a:rPr>
              <a:t> It allows sin to control some area of our life.</a:t>
            </a:r>
          </a:p>
        </p:txBody>
      </p:sp>
      <p:sp>
        <p:nvSpPr>
          <p:cNvPr id="9" name="TextBox 8">
            <a:extLst>
              <a:ext uri="{FF2B5EF4-FFF2-40B4-BE49-F238E27FC236}">
                <a16:creationId xmlns:a16="http://schemas.microsoft.com/office/drawing/2014/main" id="{DB65F011-25BD-0EBC-2CE5-59CF78679F1D}"/>
              </a:ext>
            </a:extLst>
          </p:cNvPr>
          <p:cNvSpPr txBox="1"/>
          <p:nvPr/>
        </p:nvSpPr>
        <p:spPr>
          <a:xfrm>
            <a:off x="0" y="2858927"/>
            <a:ext cx="12013323" cy="2882328"/>
          </a:xfrm>
          <a:prstGeom prst="rect">
            <a:avLst/>
          </a:prstGeom>
          <a:noFill/>
        </p:spPr>
        <p:txBody>
          <a:bodyPr wrap="square">
            <a:spAutoFit/>
          </a:bodyPr>
          <a:lstStyle/>
          <a:p>
            <a:pPr marR="0" algn="ctr">
              <a:lnSpc>
                <a:spcPct val="115000"/>
              </a:lnSpc>
              <a:spcBef>
                <a:spcPts val="0"/>
              </a:spcBef>
              <a:spcAft>
                <a:spcPts val="0"/>
              </a:spcAft>
            </a:pPr>
            <a:r>
              <a:rPr lang="en-US" sz="4000" dirty="0">
                <a:solidFill>
                  <a:schemeClr val="bg1"/>
                </a:solidFill>
                <a:effectLst/>
                <a:latin typeface="Arial" panose="020B0604020202020204" pitchFamily="34" charset="0"/>
                <a:ea typeface="Arial" panose="020B0604020202020204" pitchFamily="34" charset="0"/>
              </a:rPr>
              <a:t>It diminishes the “joy of our salvation” </a:t>
            </a:r>
          </a:p>
          <a:p>
            <a:pPr marR="0" algn="ctr">
              <a:lnSpc>
                <a:spcPct val="115000"/>
              </a:lnSpc>
              <a:spcBef>
                <a:spcPts val="0"/>
              </a:spcBef>
              <a:spcAft>
                <a:spcPts val="0"/>
              </a:spcAft>
            </a:pPr>
            <a:r>
              <a:rPr lang="en-US" sz="4000" dirty="0">
                <a:solidFill>
                  <a:schemeClr val="bg1"/>
                </a:solidFill>
                <a:effectLst/>
                <a:latin typeface="Arial" panose="020B0604020202020204" pitchFamily="34" charset="0"/>
                <a:ea typeface="Arial" panose="020B0604020202020204" pitchFamily="34" charset="0"/>
              </a:rPr>
              <a:t>(Psalm 51:12)</a:t>
            </a:r>
          </a:p>
          <a:p>
            <a:pPr marR="0" algn="ctr">
              <a:lnSpc>
                <a:spcPct val="115000"/>
              </a:lnSpc>
              <a:spcBef>
                <a:spcPts val="0"/>
              </a:spcBef>
              <a:spcAft>
                <a:spcPts val="0"/>
              </a:spcAft>
            </a:pPr>
            <a:r>
              <a:rPr lang="en-US" sz="4000" dirty="0">
                <a:solidFill>
                  <a:schemeClr val="bg1"/>
                </a:solidFill>
              </a:rPr>
              <a:t>12 Restore to me the joy of your salvation</a:t>
            </a:r>
            <a:br>
              <a:rPr lang="en-US" sz="4000" dirty="0">
                <a:solidFill>
                  <a:schemeClr val="bg1"/>
                </a:solidFill>
              </a:rPr>
            </a:br>
            <a:r>
              <a:rPr lang="en-US" sz="4000" dirty="0">
                <a:solidFill>
                  <a:schemeClr val="bg1"/>
                </a:solidFill>
              </a:rPr>
              <a:t>    and grant me a willing spirit, to sustain me.</a:t>
            </a:r>
          </a:p>
        </p:txBody>
      </p:sp>
    </p:spTree>
    <p:extLst>
      <p:ext uri="{BB962C8B-B14F-4D97-AF65-F5344CB8AC3E}">
        <p14:creationId xmlns:p14="http://schemas.microsoft.com/office/powerpoint/2010/main" val="5712706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6250"/>
                                        <p:tgtEl>
                                          <p:spTgt spid="7"/>
                                        </p:tgtEl>
                                      </p:cBhvr>
                                    </p:animEffect>
                                    <p:anim calcmode="lin" valueType="num">
                                      <p:cBhvr>
                                        <p:cTn id="13" dur="6250" fill="hold"/>
                                        <p:tgtEl>
                                          <p:spTgt spid="7"/>
                                        </p:tgtEl>
                                        <p:attrNameLst>
                                          <p:attrName>ppt_x</p:attrName>
                                        </p:attrNameLst>
                                      </p:cBhvr>
                                      <p:tavLst>
                                        <p:tav tm="0">
                                          <p:val>
                                            <p:strVal val="#ppt_x"/>
                                          </p:val>
                                        </p:tav>
                                        <p:tav tm="100000">
                                          <p:val>
                                            <p:strVal val="#ppt_x"/>
                                          </p:val>
                                        </p:tav>
                                      </p:tavLst>
                                    </p:anim>
                                    <p:anim calcmode="lin" valueType="num">
                                      <p:cBhvr>
                                        <p:cTn id="14" dur="6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0"/>
                                        <p:tgtEl>
                                          <p:spTgt spid="9"/>
                                        </p:tgtEl>
                                      </p:cBhvr>
                                    </p:animEffect>
                                    <p:anim calcmode="lin" valueType="num">
                                      <p:cBhvr>
                                        <p:cTn id="20" dur="5000" fill="hold"/>
                                        <p:tgtEl>
                                          <p:spTgt spid="9"/>
                                        </p:tgtEl>
                                        <p:attrNameLst>
                                          <p:attrName>ppt_x</p:attrName>
                                        </p:attrNameLst>
                                      </p:cBhvr>
                                      <p:tavLst>
                                        <p:tav tm="0">
                                          <p:val>
                                            <p:strVal val="#ppt_x"/>
                                          </p:val>
                                        </p:tav>
                                        <p:tav tm="100000">
                                          <p:val>
                                            <p:strVal val="#ppt_x"/>
                                          </p:val>
                                        </p:tav>
                                      </p:tavLst>
                                    </p:anim>
                                    <p:anim calcmode="lin" valueType="num">
                                      <p:cBhvr>
                                        <p:cTn id="21" dur="5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1005</Words>
  <Application>Microsoft Office PowerPoint</Application>
  <PresentationFormat>Widescreen</PresentationFormat>
  <Paragraphs>51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Baskerville Old Face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Tubbs</dc:creator>
  <cp:lastModifiedBy>Richard Tubbs</cp:lastModifiedBy>
  <cp:revision>11</cp:revision>
  <dcterms:created xsi:type="dcterms:W3CDTF">2019-02-12T20:39:48Z</dcterms:created>
  <dcterms:modified xsi:type="dcterms:W3CDTF">2024-06-15T18:49:30Z</dcterms:modified>
</cp:coreProperties>
</file>