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A3489-6D47-4D4F-AEB4-48BD6BE9D173}" v="69" dt="2026-05-15T14:02:49.412"/>
    <p1510:client id="{DCBD5C1E-7D66-4C77-AA9D-87A715C08834}" v="2" dt="2026-05-14T15:27:26.5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9" autoAdjust="0"/>
    <p:restoredTop sz="94660"/>
  </p:normalViewPr>
  <p:slideViewPr>
    <p:cSldViewPr snapToGrid="0">
      <p:cViewPr varScale="1">
        <p:scale>
          <a:sx n="102" d="100"/>
          <a:sy n="102" d="100"/>
        </p:scale>
        <p:origin x="138" y="18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1104F-70FD-9AE3-CBD6-51D55CD3AF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E0EC11-1474-E6E7-789D-31C99EC00B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BC1901-BB70-4BC6-6D83-4D78014A97E8}"/>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5" name="Footer Placeholder 4">
            <a:extLst>
              <a:ext uri="{FF2B5EF4-FFF2-40B4-BE49-F238E27FC236}">
                <a16:creationId xmlns:a16="http://schemas.microsoft.com/office/drawing/2014/main" id="{3DD7ED1F-777F-7CDA-5FC0-3E7BD69D6B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03767D-C7D7-7D87-4EDD-1A0F4D30B6CE}"/>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2291985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12D7C-098A-A2B7-80F8-50ACF3C34C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195CAB-D2BE-238C-7CCE-F1EB6655B0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E37ED-E54E-83BB-4048-A446BAD127E4}"/>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5" name="Footer Placeholder 4">
            <a:extLst>
              <a:ext uri="{FF2B5EF4-FFF2-40B4-BE49-F238E27FC236}">
                <a16:creationId xmlns:a16="http://schemas.microsoft.com/office/drawing/2014/main" id="{32D7C744-8573-A7AD-1DD9-E4CA1B4E87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68B042-3D4F-EC5D-FEED-3AFA493CEB4C}"/>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1390536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B03B1E-1E8D-B6B9-574F-9DD0DAC9A9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BDBDE5-87F1-68EF-E33C-B38D033A08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30CF78-19C8-4E9E-FA58-79FE44C326CA}"/>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5" name="Footer Placeholder 4">
            <a:extLst>
              <a:ext uri="{FF2B5EF4-FFF2-40B4-BE49-F238E27FC236}">
                <a16:creationId xmlns:a16="http://schemas.microsoft.com/office/drawing/2014/main" id="{CD5AD5A4-9BAF-944C-8684-C8E242437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90ED29-AF76-9FC2-77C3-F3B75B770B72}"/>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3873054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F1BD0-8E30-FE85-0BBD-31C5534D0E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FBC3E6-A08B-6444-01F3-2021B3848D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00417E-93D0-E28F-44CF-8DAEC3CA9CE5}"/>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5" name="Footer Placeholder 4">
            <a:extLst>
              <a:ext uri="{FF2B5EF4-FFF2-40B4-BE49-F238E27FC236}">
                <a16:creationId xmlns:a16="http://schemas.microsoft.com/office/drawing/2014/main" id="{8485C638-21CE-30F1-5ECF-EBC6728526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24E910-8010-B1ED-3FD8-D44ACF5C82D7}"/>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193039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B0F9C-F0E5-6CEA-DFAF-A0024D6440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E60271-37FF-DA3C-F62A-EC1AC3667FF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1F0A2D-5D6B-03E0-F997-80FC27865DB5}"/>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5" name="Footer Placeholder 4">
            <a:extLst>
              <a:ext uri="{FF2B5EF4-FFF2-40B4-BE49-F238E27FC236}">
                <a16:creationId xmlns:a16="http://schemas.microsoft.com/office/drawing/2014/main" id="{81F04D33-1BAA-51E2-9E83-7BB5925FC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4D891-B7B4-67C5-F966-29ECBEC2F58B}"/>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2838321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3BCB0-5E98-28F8-B223-DCC38D6404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A7F4A9-40B2-69F1-E603-05CAD231E7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A5BB5E-B10A-8338-DF5B-05DBDBA2D7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FB9F0E-0F38-B6AC-69FE-22BF17256F84}"/>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6" name="Footer Placeholder 5">
            <a:extLst>
              <a:ext uri="{FF2B5EF4-FFF2-40B4-BE49-F238E27FC236}">
                <a16:creationId xmlns:a16="http://schemas.microsoft.com/office/drawing/2014/main" id="{8E6C2DDC-2E75-0F62-4219-9933C14BC3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479EE2-E80A-A2B0-B5B6-4353C6F68C1F}"/>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2301093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BDDDC-B485-F754-70FE-6B2AD0682D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4D0744-57A1-69C4-C6AD-E48D113F50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55E7F8-E989-BCE9-7306-A30BC03C75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BF50A2-474B-EFA2-56FD-E704C9DEE1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1646D8-9EB6-81B1-0843-DDD290FA06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F1C54B-8885-9406-5C18-74101AE117B3}"/>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8" name="Footer Placeholder 7">
            <a:extLst>
              <a:ext uri="{FF2B5EF4-FFF2-40B4-BE49-F238E27FC236}">
                <a16:creationId xmlns:a16="http://schemas.microsoft.com/office/drawing/2014/main" id="{81D03A1F-BFC9-7CC2-0904-5DB4135782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722CC5-65FB-BA29-2E42-7E728DBD43E5}"/>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3971443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04AFB-162B-5D91-9AE7-7B42D1681D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73AF00-822F-0A34-5B11-D1C525C90611}"/>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4" name="Footer Placeholder 3">
            <a:extLst>
              <a:ext uri="{FF2B5EF4-FFF2-40B4-BE49-F238E27FC236}">
                <a16:creationId xmlns:a16="http://schemas.microsoft.com/office/drawing/2014/main" id="{1E00B4D8-3DAB-D960-268F-47BF4B5A51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590895-389A-F7FB-6C27-1E7C1B104505}"/>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4254140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F043F3-FC49-DEC6-70A4-724E2A79F9BA}"/>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3" name="Footer Placeholder 2">
            <a:extLst>
              <a:ext uri="{FF2B5EF4-FFF2-40B4-BE49-F238E27FC236}">
                <a16:creationId xmlns:a16="http://schemas.microsoft.com/office/drawing/2014/main" id="{FC084A1A-C774-8C5C-E4DE-183D9AB680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3E2710C-18FF-0518-CF7A-0F783F5E9739}"/>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2333265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0E291-FF8A-BBD3-3B16-35BAE90E58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5547E2-6C8C-B122-BD31-5BD0DF21F8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F7869E-DDE0-147D-0B52-831F5CB529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B47A2F-B5A8-08B6-8446-388C95C23A72}"/>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6" name="Footer Placeholder 5">
            <a:extLst>
              <a:ext uri="{FF2B5EF4-FFF2-40B4-BE49-F238E27FC236}">
                <a16:creationId xmlns:a16="http://schemas.microsoft.com/office/drawing/2014/main" id="{B649CC8E-15B5-0842-D798-48C1D75023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E08BC1-6193-65E8-893A-5812BC5A3916}"/>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3742447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48FCC-0E67-63C8-8B95-29DFE425D7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9129A3-5D1D-7F66-04F9-F624501ECC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94D46A-CE20-EBA0-8944-C6C3ED205F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95DD56-2E6C-8951-980D-CCE7BAF31157}"/>
              </a:ext>
            </a:extLst>
          </p:cNvPr>
          <p:cNvSpPr>
            <a:spLocks noGrp="1"/>
          </p:cNvSpPr>
          <p:nvPr>
            <p:ph type="dt" sz="half" idx="10"/>
          </p:nvPr>
        </p:nvSpPr>
        <p:spPr/>
        <p:txBody>
          <a:bodyPr/>
          <a:lstStyle/>
          <a:p>
            <a:fld id="{733204D5-21BA-433E-901D-461EBDB2C935}" type="datetimeFigureOut">
              <a:rPr lang="en-US" smtClean="0"/>
              <a:t>5/15/2026</a:t>
            </a:fld>
            <a:endParaRPr lang="en-US"/>
          </a:p>
        </p:txBody>
      </p:sp>
      <p:sp>
        <p:nvSpPr>
          <p:cNvPr id="6" name="Footer Placeholder 5">
            <a:extLst>
              <a:ext uri="{FF2B5EF4-FFF2-40B4-BE49-F238E27FC236}">
                <a16:creationId xmlns:a16="http://schemas.microsoft.com/office/drawing/2014/main" id="{2BC91406-19A6-FCEB-23FF-48D63CDE03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1563FE-F180-55FC-76AF-C23884C25033}"/>
              </a:ext>
            </a:extLst>
          </p:cNvPr>
          <p:cNvSpPr>
            <a:spLocks noGrp="1"/>
          </p:cNvSpPr>
          <p:nvPr>
            <p:ph type="sldNum" sz="quarter" idx="12"/>
          </p:nvPr>
        </p:nvSpPr>
        <p:spPr/>
        <p:txBody>
          <a:bodyPr/>
          <a:lstStyle/>
          <a:p>
            <a:fld id="{518806D1-C55F-4700-A416-A0F2802898C4}" type="slidenum">
              <a:rPr lang="en-US" smtClean="0"/>
              <a:t>‹#›</a:t>
            </a:fld>
            <a:endParaRPr lang="en-US"/>
          </a:p>
        </p:txBody>
      </p:sp>
    </p:spTree>
    <p:extLst>
      <p:ext uri="{BB962C8B-B14F-4D97-AF65-F5344CB8AC3E}">
        <p14:creationId xmlns:p14="http://schemas.microsoft.com/office/powerpoint/2010/main" val="3498888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DA021B-85BC-1EE2-7A0A-A83CCE9A22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3899B-3695-9C68-BDA5-FC8AD24102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B3ED88-368D-30F3-CFB2-2E115BCB0D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3204D5-21BA-433E-901D-461EBDB2C935}" type="datetimeFigureOut">
              <a:rPr lang="en-US" smtClean="0"/>
              <a:t>5/15/2026</a:t>
            </a:fld>
            <a:endParaRPr lang="en-US"/>
          </a:p>
        </p:txBody>
      </p:sp>
      <p:sp>
        <p:nvSpPr>
          <p:cNvPr id="5" name="Footer Placeholder 4">
            <a:extLst>
              <a:ext uri="{FF2B5EF4-FFF2-40B4-BE49-F238E27FC236}">
                <a16:creationId xmlns:a16="http://schemas.microsoft.com/office/drawing/2014/main" id="{E1E42805-C983-8583-9084-CD53EAECA4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1803009-5744-A961-07A3-BE6BBE4F06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8806D1-C55F-4700-A416-A0F2802898C4}" type="slidenum">
              <a:rPr lang="en-US" smtClean="0"/>
              <a:t>‹#›</a:t>
            </a:fld>
            <a:endParaRPr lang="en-US"/>
          </a:p>
        </p:txBody>
      </p:sp>
    </p:spTree>
    <p:extLst>
      <p:ext uri="{BB962C8B-B14F-4D97-AF65-F5344CB8AC3E}">
        <p14:creationId xmlns:p14="http://schemas.microsoft.com/office/powerpoint/2010/main" val="3530084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biblegateway.com/passage/?search=John%201%3A40-42&amp;version=NIV#fen-NIV-26087a"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E347F948-1AE3-C505-3ABE-34661A0265BA}"/>
              </a:ext>
            </a:extLst>
          </p:cNvPr>
          <p:cNvPicPr>
            <a:picLocks noChangeAspect="1"/>
          </p:cNvPicPr>
          <p:nvPr/>
        </p:nvPicPr>
        <p:blipFill>
          <a:blip r:embed="rId2">
            <a:extLst>
              <a:ext uri="{28A0092B-C50C-407E-A947-70E740481C1C}">
                <a14:useLocalDpi xmlns:a14="http://schemas.microsoft.com/office/drawing/2010/main" val="0"/>
              </a:ext>
            </a:extLst>
          </a:blip>
          <a:srcRect t="3096" b="12650"/>
          <a:stretch>
            <a:fillRect/>
          </a:stretch>
        </p:blipFill>
        <p:spPr>
          <a:xfrm>
            <a:off x="-3008" y="0"/>
            <a:ext cx="12191980" cy="6856718"/>
          </a:xfrm>
          <a:prstGeom prst="rect">
            <a:avLst/>
          </a:prstGeom>
        </p:spPr>
      </p:pic>
      <p:sp>
        <p:nvSpPr>
          <p:cNvPr id="4" name="TextBox 3">
            <a:extLst>
              <a:ext uri="{FF2B5EF4-FFF2-40B4-BE49-F238E27FC236}">
                <a16:creationId xmlns:a16="http://schemas.microsoft.com/office/drawing/2014/main" id="{78D8913E-2AFF-5116-68A2-8F507E415E7C}"/>
              </a:ext>
            </a:extLst>
          </p:cNvPr>
          <p:cNvSpPr txBox="1"/>
          <p:nvPr/>
        </p:nvSpPr>
        <p:spPr>
          <a:xfrm>
            <a:off x="873760" y="304800"/>
            <a:ext cx="3474720" cy="1323439"/>
          </a:xfrm>
          <a:prstGeom prst="rect">
            <a:avLst/>
          </a:prstGeom>
          <a:noFill/>
        </p:spPr>
        <p:txBody>
          <a:bodyPr wrap="square" rtlCol="0">
            <a:spAutoFit/>
          </a:bodyPr>
          <a:lstStyle/>
          <a:p>
            <a:r>
              <a:rPr lang="en-US" sz="4000" dirty="0"/>
              <a:t>Pastor Richard “ Rico” Tubbs</a:t>
            </a:r>
          </a:p>
        </p:txBody>
      </p:sp>
    </p:spTree>
    <p:extLst>
      <p:ext uri="{BB962C8B-B14F-4D97-AF65-F5344CB8AC3E}">
        <p14:creationId xmlns:p14="http://schemas.microsoft.com/office/powerpoint/2010/main" val="2638480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76C6D-35C7-7CEA-A468-49F347787AD3}"/>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601A09D0-CF10-4392-755E-8296FCFED7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62786FC2-49C8-EF5D-33E4-A81D8239C315}"/>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04" y="0"/>
            <a:ext cx="12191980" cy="6856718"/>
          </a:xfrm>
          <a:prstGeom prst="rect">
            <a:avLst/>
          </a:prstGeom>
        </p:spPr>
      </p:pic>
      <p:sp>
        <p:nvSpPr>
          <p:cNvPr id="6" name="TextBox 5">
            <a:extLst>
              <a:ext uri="{FF2B5EF4-FFF2-40B4-BE49-F238E27FC236}">
                <a16:creationId xmlns:a16="http://schemas.microsoft.com/office/drawing/2014/main" id="{C9DDE9D7-77CF-47E2-48AE-332B7FE0A41F}"/>
              </a:ext>
            </a:extLst>
          </p:cNvPr>
          <p:cNvSpPr txBox="1"/>
          <p:nvPr/>
        </p:nvSpPr>
        <p:spPr>
          <a:xfrm>
            <a:off x="2227634" y="325297"/>
            <a:ext cx="7453818" cy="826316"/>
          </a:xfrm>
          <a:prstGeom prst="rect">
            <a:avLst/>
          </a:prstGeom>
          <a:noFill/>
        </p:spPr>
        <p:txBody>
          <a:bodyPr wrap="square">
            <a:spAutoFit/>
          </a:bodyPr>
          <a:lstStyle/>
          <a:p>
            <a:pPr marL="0" marR="0" algn="ctr">
              <a:lnSpc>
                <a:spcPct val="115000"/>
              </a:lnSpc>
              <a:spcAft>
                <a:spcPts val="800"/>
              </a:spcAft>
              <a:buNone/>
            </a:pPr>
            <a:r>
              <a:rPr lang="en-US" sz="44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Faith That Carries Others</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72561CCC-4699-AF3C-3831-056CB1023FD5}"/>
              </a:ext>
            </a:extLst>
          </p:cNvPr>
          <p:cNvSpPr txBox="1"/>
          <p:nvPr/>
        </p:nvSpPr>
        <p:spPr>
          <a:xfrm>
            <a:off x="851277" y="1476910"/>
            <a:ext cx="10486417" cy="4524315"/>
          </a:xfrm>
          <a:prstGeom prst="rect">
            <a:avLst/>
          </a:prstGeom>
          <a:noFill/>
        </p:spPr>
        <p:txBody>
          <a:bodyPr wrap="square">
            <a:spAutoFit/>
          </a:bodyPr>
          <a:lstStyle/>
          <a:p>
            <a:pPr algn="ctr">
              <a:buNone/>
            </a:pPr>
            <a:r>
              <a:rPr lang="en-US" sz="3600" b="0" i="0" dirty="0">
                <a:solidFill>
                  <a:srgbClr val="000000"/>
                </a:solidFill>
                <a:effectLst/>
                <a:latin typeface="system-ui"/>
              </a:rPr>
              <a:t>Mark 2:3-5</a:t>
            </a:r>
          </a:p>
          <a:p>
            <a:pPr algn="ctr">
              <a:buNone/>
            </a:pPr>
            <a:r>
              <a:rPr lang="en-US" sz="3600" b="1" i="0" baseline="30000" dirty="0">
                <a:solidFill>
                  <a:srgbClr val="000000"/>
                </a:solidFill>
                <a:effectLst/>
                <a:latin typeface="system-ui"/>
              </a:rPr>
              <a:t>3 </a:t>
            </a:r>
            <a:r>
              <a:rPr lang="en-US" sz="3600" b="0" i="0" dirty="0">
                <a:solidFill>
                  <a:srgbClr val="000000"/>
                </a:solidFill>
                <a:effectLst/>
                <a:latin typeface="system-ui"/>
              </a:rPr>
              <a:t>Some men came, bringing to him a paralyzed man, carried by four of them. </a:t>
            </a:r>
            <a:r>
              <a:rPr lang="en-US" sz="3600" b="1" i="0" baseline="30000" dirty="0">
                <a:solidFill>
                  <a:srgbClr val="000000"/>
                </a:solidFill>
                <a:effectLst/>
                <a:latin typeface="system-ui"/>
              </a:rPr>
              <a:t>4 </a:t>
            </a:r>
            <a:r>
              <a:rPr lang="en-US" sz="3600" b="0" i="0" dirty="0">
                <a:solidFill>
                  <a:srgbClr val="000000"/>
                </a:solidFill>
                <a:effectLst/>
                <a:latin typeface="system-ui"/>
              </a:rPr>
              <a:t>Since they could not get him to Jesus because of the crowd, they made an opening in the roof above Jesus by digging through it and then lowered the mat the man was lying on. </a:t>
            </a:r>
            <a:r>
              <a:rPr lang="en-US" sz="3600" b="1" i="0" baseline="30000" dirty="0">
                <a:solidFill>
                  <a:srgbClr val="000000"/>
                </a:solidFill>
                <a:effectLst/>
                <a:latin typeface="system-ui"/>
              </a:rPr>
              <a:t>5 </a:t>
            </a:r>
            <a:r>
              <a:rPr lang="en-US" sz="3600" b="0" i="0" dirty="0">
                <a:solidFill>
                  <a:srgbClr val="000000"/>
                </a:solidFill>
                <a:effectLst/>
                <a:latin typeface="system-ui"/>
              </a:rPr>
              <a:t>When Jesus saw their faith, he said to the paralyzed man, “Son, your sins are forgiven.”</a:t>
            </a:r>
          </a:p>
        </p:txBody>
      </p:sp>
    </p:spTree>
    <p:extLst>
      <p:ext uri="{BB962C8B-B14F-4D97-AF65-F5344CB8AC3E}">
        <p14:creationId xmlns:p14="http://schemas.microsoft.com/office/powerpoint/2010/main" val="200179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80557-455A-5673-DA0C-80F923CFE54E}"/>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B531991-5D0A-3C84-FC3D-CE4B3FFC16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8A4AA206-428A-75CC-3949-F81431F42D44}"/>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0"/>
            <a:ext cx="12191980" cy="6856718"/>
          </a:xfrm>
          <a:prstGeom prst="rect">
            <a:avLst/>
          </a:prstGeom>
        </p:spPr>
      </p:pic>
      <p:sp>
        <p:nvSpPr>
          <p:cNvPr id="4" name="TextBox 3">
            <a:extLst>
              <a:ext uri="{FF2B5EF4-FFF2-40B4-BE49-F238E27FC236}">
                <a16:creationId xmlns:a16="http://schemas.microsoft.com/office/drawing/2014/main" id="{982BB292-EA2B-BE37-99A8-2192B17E6510}"/>
              </a:ext>
            </a:extLst>
          </p:cNvPr>
          <p:cNvSpPr txBox="1"/>
          <p:nvPr/>
        </p:nvSpPr>
        <p:spPr>
          <a:xfrm>
            <a:off x="515567" y="303309"/>
            <a:ext cx="10671242" cy="1967013"/>
          </a:xfrm>
          <a:prstGeom prst="rect">
            <a:avLst/>
          </a:prstGeom>
          <a:noFill/>
        </p:spPr>
        <p:txBody>
          <a:bodyPr wrap="square">
            <a:spAutoFit/>
          </a:bodyPr>
          <a:lstStyle/>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didn’t say, </a:t>
            </a:r>
            <a:r>
              <a:rPr lang="en-US" sz="36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“Sorry, we tried.”</a:t>
            </a:r>
            <a:b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didn’t say, </a:t>
            </a:r>
            <a:r>
              <a:rPr lang="en-US" sz="36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 crowd is too big.”</a:t>
            </a:r>
            <a:b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said, </a:t>
            </a:r>
            <a:r>
              <a:rPr lang="en-US" sz="36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“We can’t heal him… but we know a guy.”</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0C27560-962A-61F0-F351-21F82291A298}"/>
              </a:ext>
            </a:extLst>
          </p:cNvPr>
          <p:cNvSpPr txBox="1"/>
          <p:nvPr/>
        </p:nvSpPr>
        <p:spPr>
          <a:xfrm>
            <a:off x="3014764" y="2573631"/>
            <a:ext cx="6162472" cy="2591992"/>
          </a:xfrm>
          <a:prstGeom prst="rect">
            <a:avLst/>
          </a:prstGeom>
          <a:noFill/>
        </p:spPr>
        <p:txBody>
          <a:bodyPr wrap="square">
            <a:spAutoFit/>
          </a:bodyPr>
          <a:lstStyle/>
          <a:p>
            <a:pPr marL="0" marR="0" algn="ctr">
              <a:lnSpc>
                <a:spcPct val="115000"/>
              </a:lnSpc>
              <a:spcAft>
                <a:spcPts val="800"/>
              </a:spcAft>
              <a:buNone/>
            </a:pPr>
            <a:r>
              <a:rPr lang="en-US" sz="4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So they got creative.</a:t>
            </a:r>
            <a:br>
              <a:rPr lang="en-US" sz="4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got determined.</a:t>
            </a:r>
            <a:br>
              <a:rPr lang="en-US" sz="4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got disruptive.</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B6D55E01-E194-3E60-8884-02A11414B101}"/>
              </a:ext>
            </a:extLst>
          </p:cNvPr>
          <p:cNvSpPr txBox="1"/>
          <p:nvPr/>
        </p:nvSpPr>
        <p:spPr>
          <a:xfrm>
            <a:off x="1485901" y="5224775"/>
            <a:ext cx="9506355" cy="1329916"/>
          </a:xfrm>
          <a:prstGeom prst="rect">
            <a:avLst/>
          </a:prstGeom>
          <a:noFill/>
        </p:spPr>
        <p:txBody>
          <a:bodyPr wrap="square">
            <a:spAutoFit/>
          </a:bodyPr>
          <a:lstStyle/>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Real friends </a:t>
            </a:r>
            <a:r>
              <a:rPr lang="en-US" sz="36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don’t just sit with you in your struggle </a:t>
            </a: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a:t>
            </a:r>
            <a:r>
              <a:rPr lang="en-US" sz="3600" i="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carry</a:t>
            </a:r>
            <a:r>
              <a:rPr lang="en-US" sz="36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you when you can’t walk</a:t>
            </a: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4522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3D89F-1D7D-EB32-AB6E-CF41C4C4E12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32ADDC1-3D29-AC73-5B30-E91D93D12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5B035953-2706-4811-666E-9662C421B2B2}"/>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A7C7D9C6-0A7E-08C2-1A2A-CC584493221C}"/>
              </a:ext>
            </a:extLst>
          </p:cNvPr>
          <p:cNvSpPr txBox="1"/>
          <p:nvPr/>
        </p:nvSpPr>
        <p:spPr>
          <a:xfrm>
            <a:off x="497732" y="5168947"/>
            <a:ext cx="11186808" cy="1329916"/>
          </a:xfrm>
          <a:prstGeom prst="rect">
            <a:avLst/>
          </a:prstGeom>
          <a:noFill/>
        </p:spPr>
        <p:txBody>
          <a:bodyPr wrap="square">
            <a:spAutoFit/>
          </a:bodyPr>
          <a:lstStyle/>
          <a:p>
            <a:pPr marR="0" algn="ctr">
              <a:lnSpc>
                <a:spcPct val="115000"/>
              </a:lnSpc>
              <a:spcAft>
                <a:spcPts val="800"/>
              </a:spcAft>
            </a:pP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Sometimes your role </a:t>
            </a:r>
            <a:r>
              <a:rPr lang="en-US" sz="36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is not to fix them</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b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It’s to carry them </a:t>
            </a:r>
            <a:r>
              <a:rPr lang="en-US" sz="36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into the presence of Jesus</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36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A2E86BB-6E82-BD80-7118-864B7F5D9E1A}"/>
              </a:ext>
            </a:extLst>
          </p:cNvPr>
          <p:cNvSpPr txBox="1"/>
          <p:nvPr/>
        </p:nvSpPr>
        <p:spPr>
          <a:xfrm>
            <a:off x="885217" y="359137"/>
            <a:ext cx="10029216" cy="2632837"/>
          </a:xfrm>
          <a:prstGeom prst="rect">
            <a:avLst/>
          </a:prstGeom>
          <a:noFill/>
        </p:spPr>
        <p:txBody>
          <a:bodyPr wrap="square">
            <a:spAutoFit/>
          </a:bodyPr>
          <a:lstStyle/>
          <a:p>
            <a:pPr marR="0" algn="ctr">
              <a:lnSpc>
                <a:spcPct val="115000"/>
              </a:lnSpc>
              <a:spcAft>
                <a:spcPts val="800"/>
              </a:spcAft>
            </a:pP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Somebody in your life is spiritually paralyzed: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can’t move forward</a:t>
            </a:r>
            <a:endParaRPr lang="en-US" sz="32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can’t get up from depression</a:t>
            </a:r>
            <a:endParaRPr lang="en-US" sz="32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Aft>
                <a:spcPts val="800"/>
              </a:spcAft>
              <a:buSzPts val="1000"/>
              <a:tabLst>
                <a:tab pos="457200" algn="l"/>
              </a:tabLst>
            </a:pP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They can’t break the addiction</a:t>
            </a:r>
            <a:endParaRPr lang="en-US" sz="32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04599B12-3580-1AD7-6C0B-0C09E0F49D4D}"/>
              </a:ext>
            </a:extLst>
          </p:cNvPr>
          <p:cNvSpPr txBox="1"/>
          <p:nvPr/>
        </p:nvSpPr>
        <p:spPr>
          <a:xfrm>
            <a:off x="3009900" y="3271444"/>
            <a:ext cx="6162472" cy="523220"/>
          </a:xfrm>
          <a:prstGeom prst="rect">
            <a:avLst/>
          </a:prstGeom>
          <a:noFill/>
        </p:spPr>
        <p:txBody>
          <a:bodyPr wrap="square">
            <a:spAutoFit/>
          </a:bodyPr>
          <a:lstStyle/>
          <a:p>
            <a:pPr algn="ctr"/>
            <a:r>
              <a:rPr lang="en-US" sz="28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 God is saying:</a:t>
            </a:r>
            <a:endParaRPr lang="en-US" sz="2800" b="1" dirty="0"/>
          </a:p>
        </p:txBody>
      </p:sp>
      <p:sp>
        <p:nvSpPr>
          <p:cNvPr id="11" name="TextBox 10">
            <a:extLst>
              <a:ext uri="{FF2B5EF4-FFF2-40B4-BE49-F238E27FC236}">
                <a16:creationId xmlns:a16="http://schemas.microsoft.com/office/drawing/2014/main" id="{E677EA26-EC4A-8F75-F4BD-6F6DD1CC262B}"/>
              </a:ext>
            </a:extLst>
          </p:cNvPr>
          <p:cNvSpPr txBox="1"/>
          <p:nvPr/>
        </p:nvSpPr>
        <p:spPr>
          <a:xfrm>
            <a:off x="262647" y="4301972"/>
            <a:ext cx="11692647" cy="626133"/>
          </a:xfrm>
          <a:prstGeom prst="rect">
            <a:avLst/>
          </a:prstGeom>
          <a:noFill/>
        </p:spPr>
        <p:txBody>
          <a:bodyPr wrap="square">
            <a:spAutoFit/>
          </a:bodyPr>
          <a:lstStyle/>
          <a:p>
            <a:pPr marR="0" algn="ctr">
              <a:lnSpc>
                <a:spcPct val="115000"/>
              </a:lnSpc>
              <a:spcAft>
                <a:spcPts val="800"/>
              </a:spcAft>
            </a:pP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 may not be their </a:t>
            </a:r>
            <a:r>
              <a:rPr lang="en-US" sz="32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answer</a:t>
            </a: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but you are their </a:t>
            </a:r>
            <a:r>
              <a:rPr lang="en-US" sz="32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access point</a:t>
            </a:r>
            <a:r>
              <a:rPr lang="en-US" sz="32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7852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heel(1)">
                                      <p:cBhvr>
                                        <p:cTn id="19" dur="20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7825E-D58F-E45D-F95F-7166E823A84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17F4384-5B70-FA7A-1948-73A9BA210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6AE34C99-485B-F3FE-246C-E89CEE66282E}"/>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04" y="1282"/>
            <a:ext cx="12191980" cy="6856718"/>
          </a:xfrm>
          <a:prstGeom prst="rect">
            <a:avLst/>
          </a:prstGeom>
        </p:spPr>
      </p:pic>
      <p:sp>
        <p:nvSpPr>
          <p:cNvPr id="6" name="TextBox 5">
            <a:extLst>
              <a:ext uri="{FF2B5EF4-FFF2-40B4-BE49-F238E27FC236}">
                <a16:creationId xmlns:a16="http://schemas.microsoft.com/office/drawing/2014/main" id="{151CBFFB-C192-319A-FC5A-306AB05FADDD}"/>
              </a:ext>
            </a:extLst>
          </p:cNvPr>
          <p:cNvSpPr txBox="1"/>
          <p:nvPr/>
        </p:nvSpPr>
        <p:spPr>
          <a:xfrm>
            <a:off x="1706385" y="535835"/>
            <a:ext cx="9435830" cy="826316"/>
          </a:xfrm>
          <a:prstGeom prst="rect">
            <a:avLst/>
          </a:prstGeom>
          <a:noFill/>
        </p:spPr>
        <p:txBody>
          <a:bodyPr wrap="square">
            <a:spAutoFit/>
          </a:bodyPr>
          <a:lstStyle/>
          <a:p>
            <a:pPr marL="0" marR="0">
              <a:lnSpc>
                <a:spcPct val="115000"/>
              </a:lnSpc>
              <a:spcAft>
                <a:spcPts val="800"/>
              </a:spcAft>
              <a:buNone/>
            </a:pPr>
            <a:r>
              <a:rPr lang="en-US" sz="44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Your Testimony is the Introduction</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D81B8CF2-350D-0228-EC50-CE45054D2459}"/>
              </a:ext>
            </a:extLst>
          </p:cNvPr>
          <p:cNvSpPr txBox="1"/>
          <p:nvPr/>
        </p:nvSpPr>
        <p:spPr>
          <a:xfrm>
            <a:off x="525293" y="2123355"/>
            <a:ext cx="10807429" cy="3785652"/>
          </a:xfrm>
          <a:prstGeom prst="rect">
            <a:avLst/>
          </a:prstGeom>
          <a:noFill/>
        </p:spPr>
        <p:txBody>
          <a:bodyPr wrap="square">
            <a:spAutoFit/>
          </a:bodyPr>
          <a:lstStyle/>
          <a:p>
            <a:pPr algn="ctr">
              <a:buNone/>
            </a:pPr>
            <a:r>
              <a:rPr lang="en-US" sz="4000" b="0" i="0" dirty="0">
                <a:solidFill>
                  <a:srgbClr val="000000"/>
                </a:solidFill>
                <a:effectLst/>
                <a:latin typeface="system-ui"/>
              </a:rPr>
              <a:t>John 4:28-30</a:t>
            </a:r>
          </a:p>
          <a:p>
            <a:pPr algn="ctr">
              <a:buNone/>
            </a:pPr>
            <a:r>
              <a:rPr lang="en-US" sz="4000" b="1" i="0" baseline="30000" dirty="0">
                <a:solidFill>
                  <a:srgbClr val="000000"/>
                </a:solidFill>
                <a:effectLst/>
                <a:latin typeface="system-ui"/>
              </a:rPr>
              <a:t>28 </a:t>
            </a:r>
            <a:r>
              <a:rPr lang="en-US" sz="4000" b="0" i="0" dirty="0">
                <a:solidFill>
                  <a:srgbClr val="000000"/>
                </a:solidFill>
                <a:effectLst/>
                <a:latin typeface="system-ui"/>
              </a:rPr>
              <a:t>Then, leaving her water jar, the woman went back to the town and said to the people, </a:t>
            </a:r>
            <a:r>
              <a:rPr lang="en-US" sz="4000" b="1" i="0" baseline="30000" dirty="0">
                <a:solidFill>
                  <a:srgbClr val="000000"/>
                </a:solidFill>
                <a:effectLst/>
                <a:latin typeface="system-ui"/>
              </a:rPr>
              <a:t>29 </a:t>
            </a:r>
            <a:r>
              <a:rPr lang="en-US" sz="4000" b="0" i="0" dirty="0">
                <a:solidFill>
                  <a:srgbClr val="000000"/>
                </a:solidFill>
                <a:effectLst/>
                <a:latin typeface="system-ui"/>
              </a:rPr>
              <a:t>“Come, see a man who told me everything I ever did. Could this be the Messiah?” </a:t>
            </a:r>
            <a:r>
              <a:rPr lang="en-US" sz="4000" b="1" i="0" baseline="30000" dirty="0">
                <a:solidFill>
                  <a:srgbClr val="000000"/>
                </a:solidFill>
                <a:effectLst/>
                <a:latin typeface="system-ui"/>
              </a:rPr>
              <a:t>30 </a:t>
            </a:r>
            <a:r>
              <a:rPr lang="en-US" sz="4000" b="0" i="0" dirty="0">
                <a:solidFill>
                  <a:srgbClr val="000000"/>
                </a:solidFill>
                <a:effectLst/>
                <a:latin typeface="system-ui"/>
              </a:rPr>
              <a:t>They came out of the town and made their way toward him.</a:t>
            </a:r>
          </a:p>
        </p:txBody>
      </p:sp>
    </p:spTree>
    <p:extLst>
      <p:ext uri="{BB962C8B-B14F-4D97-AF65-F5344CB8AC3E}">
        <p14:creationId xmlns:p14="http://schemas.microsoft.com/office/powerpoint/2010/main" val="110459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heel(1)">
                                      <p:cBhvr>
                                        <p:cTn id="12" dur="2000"/>
                                        <p:tgtEl>
                                          <p:spTgt spid="9">
                                            <p:txEl>
                                              <p:pRg st="0" end="0"/>
                                            </p:txEl>
                                          </p:spTgt>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wheel(1)">
                                      <p:cBhvr>
                                        <p:cTn id="15" dur="20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3A5CC-49E1-966E-BBF7-508A695C594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64C1015-BE38-B0D1-6651-5E21424970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B602BC2B-3274-DEA6-E196-5E953A1E38DC}"/>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20BD211F-8392-E3BE-0E1C-408EF1FDBE3F}"/>
              </a:ext>
            </a:extLst>
          </p:cNvPr>
          <p:cNvSpPr txBox="1"/>
          <p:nvPr/>
        </p:nvSpPr>
        <p:spPr>
          <a:xfrm>
            <a:off x="1926077" y="546500"/>
            <a:ext cx="8618705" cy="2175404"/>
          </a:xfrm>
          <a:prstGeom prst="rect">
            <a:avLst/>
          </a:prstGeom>
          <a:noFill/>
        </p:spPr>
        <p:txBody>
          <a:bodyPr wrap="square">
            <a:spAutoFit/>
          </a:bodyPr>
          <a:lstStyle/>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She didn’t have all the answers.</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Her life wasn’t perfectly cleaned up.</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she had an encounter.</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9C23FE6A-FBA7-518B-5D99-02E0BA322FA2}"/>
              </a:ext>
            </a:extLst>
          </p:cNvPr>
          <p:cNvSpPr txBox="1"/>
          <p:nvPr/>
        </p:nvSpPr>
        <p:spPr>
          <a:xfrm>
            <a:off x="710119" y="5090277"/>
            <a:ext cx="11254902" cy="1323439"/>
          </a:xfrm>
          <a:prstGeom prst="rect">
            <a:avLst/>
          </a:prstGeom>
          <a:noFill/>
        </p:spPr>
        <p:txBody>
          <a:bodyPr wrap="square">
            <a:spAutoFit/>
          </a:bodyPr>
          <a:lstStyle/>
          <a:p>
            <a:pPr algn="ctr"/>
            <a:r>
              <a:rPr lang="en-US" sz="40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 can’t </a:t>
            </a:r>
            <a:r>
              <a:rPr lang="en-US" sz="40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explain everything</a:t>
            </a:r>
            <a:r>
              <a:rPr lang="en-US" sz="40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a:t>
            </a:r>
            <a:r>
              <a:rPr lang="en-US" sz="40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I know a guy who changed me</a:t>
            </a:r>
            <a:r>
              <a:rPr lang="en-US" sz="40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4000" dirty="0"/>
          </a:p>
        </p:txBody>
      </p:sp>
      <p:sp>
        <p:nvSpPr>
          <p:cNvPr id="9" name="TextBox 8">
            <a:extLst>
              <a:ext uri="{FF2B5EF4-FFF2-40B4-BE49-F238E27FC236}">
                <a16:creationId xmlns:a16="http://schemas.microsoft.com/office/drawing/2014/main" id="{6BFCEB0C-00F9-BC37-522C-F15D19CCB5D7}"/>
              </a:ext>
            </a:extLst>
          </p:cNvPr>
          <p:cNvSpPr txBox="1"/>
          <p:nvPr/>
        </p:nvSpPr>
        <p:spPr>
          <a:xfrm>
            <a:off x="3014764" y="3267122"/>
            <a:ext cx="6162472" cy="692818"/>
          </a:xfrm>
          <a:prstGeom prst="rect">
            <a:avLst/>
          </a:prstGeom>
          <a:noFill/>
        </p:spPr>
        <p:txBody>
          <a:bodyPr wrap="square">
            <a:spAutoFit/>
          </a:bodyPr>
          <a:lstStyle/>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 her message was simple</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5582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down)">
                                      <p:cBhvr>
                                        <p:cTn id="1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6A7FC-85EF-8FA8-1ECC-32486DDE0B7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8605CEC-1555-D6DF-7CD7-0BBA99B100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451E5C6F-ABBC-6125-896F-F4362E207884}"/>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62" y="1282"/>
            <a:ext cx="12191980" cy="6856718"/>
          </a:xfrm>
          <a:prstGeom prst="rect">
            <a:avLst/>
          </a:prstGeom>
        </p:spPr>
      </p:pic>
      <p:sp>
        <p:nvSpPr>
          <p:cNvPr id="4" name="TextBox 3">
            <a:extLst>
              <a:ext uri="{FF2B5EF4-FFF2-40B4-BE49-F238E27FC236}">
                <a16:creationId xmlns:a16="http://schemas.microsoft.com/office/drawing/2014/main" id="{7CDA304A-DB94-CD4C-1B25-C9A314FD240D}"/>
              </a:ext>
            </a:extLst>
          </p:cNvPr>
          <p:cNvSpPr txBox="1"/>
          <p:nvPr/>
        </p:nvSpPr>
        <p:spPr>
          <a:xfrm>
            <a:off x="377072" y="54886"/>
            <a:ext cx="10435472" cy="4233210"/>
          </a:xfrm>
          <a:prstGeom prst="rect">
            <a:avLst/>
          </a:prstGeom>
          <a:noFill/>
        </p:spPr>
        <p:txBody>
          <a:bodyPr wrap="square">
            <a:spAutoFit/>
          </a:bodyPr>
          <a:lstStyle/>
          <a:p>
            <a:pPr marL="0" marR="0" algn="ctr">
              <a:lnSpc>
                <a:spcPct val="115000"/>
              </a:lnSpc>
              <a:spcAft>
                <a:spcPts val="800"/>
              </a:spcAft>
              <a:buNone/>
            </a:pPr>
            <a: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 man once battled addiction for years. Rehab failed him. Friends gave up. Family stepped back. One day someone invited him to church. He didn’t understand the sermon—but he felt something.</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Afterward, someone shook his hand and said,</a:t>
            </a:r>
            <a:b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“Man, I don’t have all your answers… </a:t>
            </a:r>
            <a:r>
              <a:rPr lang="en-US" sz="28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I know a Savior who changed my life.”</a:t>
            </a:r>
            <a:endParaRPr lang="en-US" sz="28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That man gave his life to Christ—and years later, he now helps others break free.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44F21C1-8873-AA6C-AFFE-8957BCD6D727}"/>
              </a:ext>
            </a:extLst>
          </p:cNvPr>
          <p:cNvSpPr txBox="1"/>
          <p:nvPr/>
        </p:nvSpPr>
        <p:spPr>
          <a:xfrm>
            <a:off x="146115" y="4374237"/>
            <a:ext cx="11896626" cy="692818"/>
          </a:xfrm>
          <a:prstGeom prst="rect">
            <a:avLst/>
          </a:prstGeom>
          <a:noFill/>
        </p:spPr>
        <p:txBody>
          <a:bodyPr wrap="square">
            <a:spAutoFit/>
          </a:bodyPr>
          <a:lstStyle/>
          <a:p>
            <a:pPr marL="0" marR="0">
              <a:lnSpc>
                <a:spcPct val="115000"/>
              </a:lnSpc>
              <a:spcAft>
                <a:spcPts val="800"/>
              </a:spcAft>
              <a:buNone/>
            </a:pPr>
            <a:r>
              <a:rPr lang="en-US" sz="36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Your story doesn’t need perfection—just authenticity.</a:t>
            </a:r>
            <a:endParaRPr lang="en-US" sz="36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081C5503-1A77-CFBB-4D3A-F70B87837D2E}"/>
              </a:ext>
            </a:extLst>
          </p:cNvPr>
          <p:cNvSpPr txBox="1"/>
          <p:nvPr/>
        </p:nvSpPr>
        <p:spPr>
          <a:xfrm>
            <a:off x="100562" y="5374675"/>
            <a:ext cx="11896626" cy="1329916"/>
          </a:xfrm>
          <a:prstGeom prst="rect">
            <a:avLst/>
          </a:prstGeom>
          <a:noFill/>
        </p:spPr>
        <p:txBody>
          <a:bodyPr wrap="square">
            <a:spAutoFit/>
          </a:bodyPr>
          <a:lstStyle/>
          <a:p>
            <a:pPr marL="0" marR="0" algn="ctr">
              <a:lnSpc>
                <a:spcPct val="115000"/>
              </a:lnSpc>
              <a:spcAft>
                <a:spcPts val="800"/>
              </a:spcAft>
              <a:buNone/>
            </a:pP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People aren’t looking </a:t>
            </a:r>
            <a:r>
              <a:rPr lang="en-US" sz="36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for polished speeches</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They’re looking </a:t>
            </a:r>
            <a:r>
              <a:rPr lang="en-US" sz="36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for real encounters.</a:t>
            </a:r>
            <a:endParaRPr lang="en-US" sz="3600" b="1"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2110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animEffect transition="in" filter="fade">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1A328-2AFF-2DC5-88AA-6B35F94DF30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D298BCF-6795-68D5-A996-23820EC9E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08E98F34-C02C-E359-6C1E-D551A92CBB3B}"/>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E36035D3-D6BF-7DAE-4786-3FFA1D1975BB}"/>
              </a:ext>
            </a:extLst>
          </p:cNvPr>
          <p:cNvSpPr txBox="1"/>
          <p:nvPr/>
        </p:nvSpPr>
        <p:spPr>
          <a:xfrm>
            <a:off x="1660689" y="5176932"/>
            <a:ext cx="6418082" cy="1329916"/>
          </a:xfrm>
          <a:prstGeom prst="rect">
            <a:avLst/>
          </a:prstGeom>
          <a:noFill/>
        </p:spPr>
        <p:txBody>
          <a:bodyPr wrap="square">
            <a:spAutoFit/>
          </a:bodyPr>
          <a:lstStyle/>
          <a:p>
            <a:pPr marL="0" marR="0">
              <a:lnSpc>
                <a:spcPct val="115000"/>
              </a:lnSpc>
              <a:spcAft>
                <a:spcPts val="800"/>
              </a:spcAft>
              <a:buNone/>
            </a:pPr>
            <a:b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Not </a:t>
            </a:r>
            <a:r>
              <a:rPr lang="en-US" sz="36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one of many options. </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9CCA7E8-7310-956B-02DA-80A6F76AEF81}"/>
              </a:ext>
            </a:extLst>
          </p:cNvPr>
          <p:cNvSpPr txBox="1"/>
          <p:nvPr/>
        </p:nvSpPr>
        <p:spPr>
          <a:xfrm>
            <a:off x="1660689" y="255496"/>
            <a:ext cx="8870622" cy="993092"/>
          </a:xfrm>
          <a:prstGeom prst="rect">
            <a:avLst/>
          </a:prstGeom>
          <a:noFill/>
        </p:spPr>
        <p:txBody>
          <a:bodyPr wrap="square">
            <a:spAutoFit/>
          </a:bodyPr>
          <a:lstStyle/>
          <a:p>
            <a:pPr marL="0" marR="0" algn="ctr">
              <a:lnSpc>
                <a:spcPct val="115000"/>
              </a:lnSpc>
              <a:spcAft>
                <a:spcPts val="800"/>
              </a:spcAft>
              <a:buNone/>
            </a:pPr>
            <a:r>
              <a:rPr lang="en-US" sz="54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Jesus Is Still the Answer</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2106F10E-29F9-3EA3-5CD8-FF2CAEB58BBB}"/>
              </a:ext>
            </a:extLst>
          </p:cNvPr>
          <p:cNvSpPr txBox="1"/>
          <p:nvPr/>
        </p:nvSpPr>
        <p:spPr>
          <a:xfrm>
            <a:off x="1057374" y="1344910"/>
            <a:ext cx="9643619" cy="1569660"/>
          </a:xfrm>
          <a:prstGeom prst="rect">
            <a:avLst/>
          </a:prstGeom>
          <a:noFill/>
        </p:spPr>
        <p:txBody>
          <a:bodyPr wrap="square">
            <a:spAutoFit/>
          </a:bodyPr>
          <a:lstStyle/>
          <a:p>
            <a:pPr algn="ctr">
              <a:buNone/>
            </a:pPr>
            <a:r>
              <a:rPr lang="en-US" sz="3200" b="0" i="0" dirty="0">
                <a:solidFill>
                  <a:srgbClr val="000000"/>
                </a:solidFill>
                <a:effectLst/>
                <a:latin typeface="system-ui"/>
              </a:rPr>
              <a:t>John 14:6</a:t>
            </a:r>
          </a:p>
          <a:p>
            <a:pPr algn="ctr">
              <a:buNone/>
            </a:pPr>
            <a:r>
              <a:rPr lang="en-US" sz="3200" b="1" i="0" baseline="30000" dirty="0">
                <a:solidFill>
                  <a:srgbClr val="000000"/>
                </a:solidFill>
                <a:effectLst/>
                <a:latin typeface="system-ui"/>
              </a:rPr>
              <a:t>6 </a:t>
            </a:r>
            <a:r>
              <a:rPr lang="en-US" sz="3200" b="0" i="0" dirty="0">
                <a:solidFill>
                  <a:srgbClr val="000000"/>
                </a:solidFill>
                <a:effectLst/>
                <a:latin typeface="system-ui"/>
              </a:rPr>
              <a:t>Jesus answered, “I am the way and the truth and the life. No one comes to the Father except through me.</a:t>
            </a:r>
          </a:p>
        </p:txBody>
      </p:sp>
      <p:sp>
        <p:nvSpPr>
          <p:cNvPr id="13" name="TextBox 12">
            <a:extLst>
              <a:ext uri="{FF2B5EF4-FFF2-40B4-BE49-F238E27FC236}">
                <a16:creationId xmlns:a16="http://schemas.microsoft.com/office/drawing/2014/main" id="{511D3F54-2FE0-4582-10A4-E3276185D1FF}"/>
              </a:ext>
            </a:extLst>
          </p:cNvPr>
          <p:cNvSpPr txBox="1"/>
          <p:nvPr/>
        </p:nvSpPr>
        <p:spPr>
          <a:xfrm>
            <a:off x="755715" y="3139127"/>
            <a:ext cx="10680569" cy="69281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When you don’t have peace… </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is peace</a:t>
            </a:r>
            <a:endParaRPr lang="en-US" sz="36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30D34353-BBDD-7CA3-62E8-B83C13D42C83}"/>
              </a:ext>
            </a:extLst>
          </p:cNvPr>
          <p:cNvSpPr txBox="1"/>
          <p:nvPr/>
        </p:nvSpPr>
        <p:spPr>
          <a:xfrm>
            <a:off x="1131217" y="4040024"/>
            <a:ext cx="10096107" cy="69281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When you don’t have strength… </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is strength</a:t>
            </a:r>
            <a:endParaRPr lang="en-US" sz="36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24947389-70A5-43DE-13F2-3490FD8A933D}"/>
              </a:ext>
            </a:extLst>
          </p:cNvPr>
          <p:cNvSpPr txBox="1"/>
          <p:nvPr/>
        </p:nvSpPr>
        <p:spPr>
          <a:xfrm>
            <a:off x="1093461" y="4830523"/>
            <a:ext cx="10342823" cy="692818"/>
          </a:xfrm>
          <a:prstGeom prst="rect">
            <a:avLst/>
          </a:prstGeom>
          <a:noFill/>
        </p:spPr>
        <p:txBody>
          <a:bodyPr wrap="square">
            <a:spAutoFit/>
          </a:bodyPr>
          <a:lstStyle/>
          <a:p>
            <a:pPr marR="0" lvl="0">
              <a:lnSpc>
                <a:spcPct val="115000"/>
              </a:lnSpc>
              <a:spcAft>
                <a:spcPts val="800"/>
              </a:spcAft>
              <a:buSzPts val="1000"/>
              <a:tabLst>
                <a:tab pos="457200" algn="l"/>
              </a:tabLst>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When you don’t have answers… </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a:t>
            </a:r>
            <a:r>
              <a:rPr lang="en-US" sz="3600" b="1"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is</a:t>
            </a:r>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the answer</a:t>
            </a:r>
            <a:endParaRPr lang="en-US" sz="36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AC57D571-6D1B-5D8A-3567-0CC55827855F}"/>
              </a:ext>
            </a:extLst>
          </p:cNvPr>
          <p:cNvSpPr txBox="1"/>
          <p:nvPr/>
        </p:nvSpPr>
        <p:spPr>
          <a:xfrm>
            <a:off x="7054416" y="5841890"/>
            <a:ext cx="6160416" cy="646331"/>
          </a:xfrm>
          <a:prstGeom prst="rect">
            <a:avLst/>
          </a:prstGeom>
          <a:noFill/>
        </p:spPr>
        <p:txBody>
          <a:bodyPr wrap="square">
            <a:spAutoFit/>
          </a:bodyPr>
          <a:lstStyle/>
          <a:p>
            <a:r>
              <a:rPr lang="en-US" sz="3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 way.</a:t>
            </a:r>
            <a:endParaRPr lang="en-US" sz="3600" dirty="0"/>
          </a:p>
        </p:txBody>
      </p:sp>
    </p:spTree>
    <p:extLst>
      <p:ext uri="{BB962C8B-B14F-4D97-AF65-F5344CB8AC3E}">
        <p14:creationId xmlns:p14="http://schemas.microsoft.com/office/powerpoint/2010/main" val="403655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edge">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43"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
                                        <p:tgtEl>
                                          <p:spTgt spid="13"/>
                                        </p:tgtEl>
                                      </p:cBhvr>
                                    </p:animEffect>
                                    <p:anim calcmode="lin" valueType="num">
                                      <p:cBhvr>
                                        <p:cTn id="18" dur="400" fill="hold"/>
                                        <p:tgtEl>
                                          <p:spTgt spid="13"/>
                                        </p:tgtEl>
                                        <p:attrNameLst>
                                          <p:attrName>ppt_x</p:attrName>
                                        </p:attrNameLst>
                                      </p:cBhvr>
                                      <p:tavLst>
                                        <p:tav tm="0">
                                          <p:val>
                                            <p:strVal val="#ppt_x"/>
                                          </p:val>
                                        </p:tav>
                                        <p:tav tm="100000">
                                          <p:val>
                                            <p:strVal val="#ppt_x"/>
                                          </p:val>
                                        </p:tav>
                                      </p:tavLst>
                                    </p:anim>
                                    <p:anim calcmode="lin" valueType="num">
                                      <p:cBhvr>
                                        <p:cTn id="19" dur="400" fill="hold"/>
                                        <p:tgtEl>
                                          <p:spTgt spid="13"/>
                                        </p:tgtEl>
                                        <p:attrNameLst>
                                          <p:attrName>ppt_y</p:attrName>
                                        </p:attrNameLst>
                                      </p:cBhvr>
                                      <p:tavLst>
                                        <p:tav tm="0">
                                          <p:val>
                                            <p:strVal val="#ppt_y+0.31"/>
                                          </p:val>
                                        </p:tav>
                                        <p:tav tm="100000">
                                          <p:val>
                                            <p:strVal val="#ppt_y+0.31"/>
                                          </p:val>
                                        </p:tav>
                                      </p:tavLst>
                                    </p:anim>
                                    <p:anim calcmode="lin" valueType="num">
                                      <p:cBhvr>
                                        <p:cTn id="20"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1"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1000"/>
                                        <p:tgtEl>
                                          <p:spTgt spid="15"/>
                                        </p:tgtEl>
                                      </p:cBhvr>
                                    </p:animEffect>
                                    <p:anim calcmode="lin" valueType="num">
                                      <p:cBhvr>
                                        <p:cTn id="27" dur="1000" fill="hold"/>
                                        <p:tgtEl>
                                          <p:spTgt spid="15"/>
                                        </p:tgtEl>
                                        <p:attrNameLst>
                                          <p:attrName>ppt_x</p:attrName>
                                        </p:attrNameLst>
                                      </p:cBhvr>
                                      <p:tavLst>
                                        <p:tav tm="0">
                                          <p:val>
                                            <p:strVal val="#ppt_x"/>
                                          </p:val>
                                        </p:tav>
                                        <p:tav tm="100000">
                                          <p:val>
                                            <p:strVal val="#ppt_x"/>
                                          </p:val>
                                        </p:tav>
                                      </p:tavLst>
                                    </p:anim>
                                    <p:anim calcmode="lin" valueType="num">
                                      <p:cBhvr>
                                        <p:cTn id="2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3" presetClass="entr" presetSubtype="16"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plus(in)">
                                      <p:cBhvr>
                                        <p:cTn id="33" dur="20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heel(1)">
                                      <p:cBhvr>
                                        <p:cTn id="38" dur="2000"/>
                                        <p:tgtEl>
                                          <p:spTgt spid="4"/>
                                        </p:tgtEl>
                                      </p:cBhvr>
                                    </p:animEffect>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ipe(down)">
                                      <p:cBhvr>
                                        <p:cTn id="43" dur="580">
                                          <p:stCondLst>
                                            <p:cond delay="0"/>
                                          </p:stCondLst>
                                        </p:cTn>
                                        <p:tgtEl>
                                          <p:spTgt spid="19"/>
                                        </p:tgtEl>
                                      </p:cBhvr>
                                    </p:animEffect>
                                    <p:anim calcmode="lin" valueType="num">
                                      <p:cBhvr>
                                        <p:cTn id="4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49" dur="26">
                                          <p:stCondLst>
                                            <p:cond delay="650"/>
                                          </p:stCondLst>
                                        </p:cTn>
                                        <p:tgtEl>
                                          <p:spTgt spid="19"/>
                                        </p:tgtEl>
                                      </p:cBhvr>
                                      <p:to x="100000" y="60000"/>
                                    </p:animScale>
                                    <p:animScale>
                                      <p:cBhvr>
                                        <p:cTn id="50" dur="166" decel="50000">
                                          <p:stCondLst>
                                            <p:cond delay="676"/>
                                          </p:stCondLst>
                                        </p:cTn>
                                        <p:tgtEl>
                                          <p:spTgt spid="19"/>
                                        </p:tgtEl>
                                      </p:cBhvr>
                                      <p:to x="100000" y="100000"/>
                                    </p:animScale>
                                    <p:animScale>
                                      <p:cBhvr>
                                        <p:cTn id="51" dur="26">
                                          <p:stCondLst>
                                            <p:cond delay="1312"/>
                                          </p:stCondLst>
                                        </p:cTn>
                                        <p:tgtEl>
                                          <p:spTgt spid="19"/>
                                        </p:tgtEl>
                                      </p:cBhvr>
                                      <p:to x="100000" y="80000"/>
                                    </p:animScale>
                                    <p:animScale>
                                      <p:cBhvr>
                                        <p:cTn id="52" dur="166" decel="50000">
                                          <p:stCondLst>
                                            <p:cond delay="1338"/>
                                          </p:stCondLst>
                                        </p:cTn>
                                        <p:tgtEl>
                                          <p:spTgt spid="19"/>
                                        </p:tgtEl>
                                      </p:cBhvr>
                                      <p:to x="100000" y="100000"/>
                                    </p:animScale>
                                    <p:animScale>
                                      <p:cBhvr>
                                        <p:cTn id="53" dur="26">
                                          <p:stCondLst>
                                            <p:cond delay="1642"/>
                                          </p:stCondLst>
                                        </p:cTn>
                                        <p:tgtEl>
                                          <p:spTgt spid="19"/>
                                        </p:tgtEl>
                                      </p:cBhvr>
                                      <p:to x="100000" y="90000"/>
                                    </p:animScale>
                                    <p:animScale>
                                      <p:cBhvr>
                                        <p:cTn id="54" dur="166" decel="50000">
                                          <p:stCondLst>
                                            <p:cond delay="1668"/>
                                          </p:stCondLst>
                                        </p:cTn>
                                        <p:tgtEl>
                                          <p:spTgt spid="19"/>
                                        </p:tgtEl>
                                      </p:cBhvr>
                                      <p:to x="100000" y="100000"/>
                                    </p:animScale>
                                    <p:animScale>
                                      <p:cBhvr>
                                        <p:cTn id="55" dur="26">
                                          <p:stCondLst>
                                            <p:cond delay="1808"/>
                                          </p:stCondLst>
                                        </p:cTn>
                                        <p:tgtEl>
                                          <p:spTgt spid="19"/>
                                        </p:tgtEl>
                                      </p:cBhvr>
                                      <p:to x="100000" y="95000"/>
                                    </p:animScale>
                                    <p:animScale>
                                      <p:cBhvr>
                                        <p:cTn id="56"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1" grpId="0"/>
      <p:bldP spid="13" grpId="0"/>
      <p:bldP spid="15" grpId="0"/>
      <p:bldP spid="17"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1C13A-E427-E59F-EA33-486716A2639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B7597AA-E1EA-EEB1-A6A6-C39A40FF8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544E7682-3247-CBDF-31A8-ADDCCF8D6CAC}"/>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9E130D3A-5C5D-3D2C-6C4E-A85F9E306C0E}"/>
              </a:ext>
            </a:extLst>
          </p:cNvPr>
          <p:cNvSpPr txBox="1"/>
          <p:nvPr/>
        </p:nvSpPr>
        <p:spPr>
          <a:xfrm>
            <a:off x="2950614" y="534273"/>
            <a:ext cx="6160416" cy="893065"/>
          </a:xfrm>
          <a:prstGeom prst="rect">
            <a:avLst/>
          </a:prstGeom>
          <a:noFill/>
        </p:spPr>
        <p:txBody>
          <a:bodyPr wrap="square">
            <a:spAutoFit/>
          </a:bodyPr>
          <a:lstStyle/>
          <a:p>
            <a:pPr marL="0" marR="0" algn="ctr">
              <a:lnSpc>
                <a:spcPct val="115000"/>
              </a:lnSpc>
              <a:spcAft>
                <a:spcPts val="800"/>
              </a:spcAft>
              <a:buNone/>
            </a:pPr>
            <a:r>
              <a:rPr lang="en-US" sz="48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Stop Playing God</a:t>
            </a:r>
            <a:endParaRPr lang="en-US" sz="40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183E073-B969-87C1-8F47-0411B6A8EB83}"/>
              </a:ext>
            </a:extLst>
          </p:cNvPr>
          <p:cNvSpPr txBox="1"/>
          <p:nvPr/>
        </p:nvSpPr>
        <p:spPr>
          <a:xfrm>
            <a:off x="3127341" y="1733689"/>
            <a:ext cx="6160416" cy="1323439"/>
          </a:xfrm>
          <a:prstGeom prst="rect">
            <a:avLst/>
          </a:prstGeom>
          <a:noFill/>
        </p:spPr>
        <p:txBody>
          <a:bodyPr wrap="square">
            <a:spAutoFit/>
          </a:bodyPr>
          <a:lstStyle/>
          <a:p>
            <a:r>
              <a:rPr lang="en-US" sz="4000" i="1" kern="0" dirty="0">
                <a:solidFill>
                  <a:srgbClr val="0D0D0D"/>
                </a:solidFill>
                <a:effectLst/>
                <a:latin typeface="Segoe UI" panose="020B0502040204020203" pitchFamily="34" charset="0"/>
                <a:ea typeface="Times New Roman" panose="02020603050405020304" pitchFamily="18" charset="0"/>
              </a:rPr>
              <a:t>“Be still, and know that I am God”</a:t>
            </a:r>
            <a:r>
              <a:rPr lang="en-US" sz="4000" kern="0" dirty="0">
                <a:solidFill>
                  <a:srgbClr val="0D0D0D"/>
                </a:solidFill>
                <a:effectLst/>
                <a:latin typeface="Segoe UI" panose="020B0502040204020203" pitchFamily="34" charset="0"/>
                <a:ea typeface="Times New Roman" panose="02020603050405020304" pitchFamily="18" charset="0"/>
              </a:rPr>
              <a:t> (Psalm 46:10).</a:t>
            </a:r>
            <a:endParaRPr lang="en-US" sz="4000" dirty="0"/>
          </a:p>
        </p:txBody>
      </p:sp>
      <p:sp>
        <p:nvSpPr>
          <p:cNvPr id="9" name="TextBox 8">
            <a:extLst>
              <a:ext uri="{FF2B5EF4-FFF2-40B4-BE49-F238E27FC236}">
                <a16:creationId xmlns:a16="http://schemas.microsoft.com/office/drawing/2014/main" id="{0C18A846-E43C-FBC7-2E8C-FEA15B7F948D}"/>
              </a:ext>
            </a:extLst>
          </p:cNvPr>
          <p:cNvSpPr txBox="1"/>
          <p:nvPr/>
        </p:nvSpPr>
        <p:spPr>
          <a:xfrm>
            <a:off x="864933" y="3800873"/>
            <a:ext cx="10331777" cy="1604991"/>
          </a:xfrm>
          <a:prstGeom prst="rect">
            <a:avLst/>
          </a:prstGeom>
          <a:noFill/>
        </p:spPr>
        <p:txBody>
          <a:bodyPr wrap="square">
            <a:spAutoFit/>
          </a:bodyPr>
          <a:lstStyle/>
          <a:p>
            <a:pPr marL="0" marR="0" algn="ctr">
              <a:lnSpc>
                <a:spcPct val="115000"/>
              </a:lnSpc>
              <a:spcAft>
                <a:spcPts val="800"/>
              </a:spcAft>
              <a:buNone/>
            </a:pP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 were never called to be the Savior.</a:t>
            </a:r>
            <a:b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That job is already taken.</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55871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fade">
                                      <p:cBhvr>
                                        <p:cTn id="21" dur="1000"/>
                                        <p:tgtEl>
                                          <p:spTgt spid="9">
                                            <p:txEl>
                                              <p:pRg st="0" end="0"/>
                                            </p:txEl>
                                          </p:spTgt>
                                        </p:tgtEl>
                                      </p:cBhvr>
                                    </p:animEffect>
                                    <p:anim calcmode="lin" valueType="num">
                                      <p:cBhvr>
                                        <p:cTn id="2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ED303-B871-5753-0209-85BB32F7516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CA44BA1-98CE-03EA-A762-6AE683BD7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5767996C-2A7F-7412-CAD9-DE627087D5CE}"/>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01E06F4B-F50E-EBBE-D6C6-17CA1790634C}"/>
              </a:ext>
            </a:extLst>
          </p:cNvPr>
          <p:cNvSpPr txBox="1"/>
          <p:nvPr/>
        </p:nvSpPr>
        <p:spPr>
          <a:xfrm>
            <a:off x="754145" y="58846"/>
            <a:ext cx="10369485" cy="6740307"/>
          </a:xfrm>
          <a:prstGeom prst="rect">
            <a:avLst/>
          </a:prstGeom>
          <a:noFill/>
        </p:spPr>
        <p:txBody>
          <a:bodyPr wrap="square">
            <a:spAutoFit/>
          </a:bodyPr>
          <a:lstStyle/>
          <a:p>
            <a:pPr algn="ctr"/>
            <a:r>
              <a:rPr lang="en-US" sz="5400" kern="0" dirty="0">
                <a:solidFill>
                  <a:srgbClr val="0D0D0D"/>
                </a:solidFill>
                <a:effectLst/>
                <a:latin typeface="Segoe UI" panose="020B0502040204020203" pitchFamily="34" charset="0"/>
                <a:ea typeface="Times New Roman" panose="02020603050405020304" pitchFamily="18" charset="0"/>
              </a:rPr>
              <a:t>So many people are exhausted because they are carrying responsibilities, fears, and burdens God never asked them to carry. We try to control outcomes, fix people, force doors open, and understand every detail of tomorrow</a:t>
            </a:r>
            <a:endParaRPr lang="en-US" sz="5400" dirty="0"/>
          </a:p>
        </p:txBody>
      </p:sp>
    </p:spTree>
    <p:extLst>
      <p:ext uri="{BB962C8B-B14F-4D97-AF65-F5344CB8AC3E}">
        <p14:creationId xmlns:p14="http://schemas.microsoft.com/office/powerpoint/2010/main" val="75918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7E80-72BB-18B7-527E-21114D50229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2FB1D7C-4885-5AEE-71C2-64FCFB6669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7C1704D5-31C9-3D61-4D29-E20F80DB0BA8}"/>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4059E1C7-D2C9-BEE3-7275-7FE52E20E6DC}"/>
              </a:ext>
            </a:extLst>
          </p:cNvPr>
          <p:cNvSpPr txBox="1"/>
          <p:nvPr/>
        </p:nvSpPr>
        <p:spPr>
          <a:xfrm>
            <a:off x="141404" y="212351"/>
            <a:ext cx="11029360" cy="6186309"/>
          </a:xfrm>
          <a:prstGeom prst="rect">
            <a:avLst/>
          </a:prstGeom>
          <a:noFill/>
        </p:spPr>
        <p:txBody>
          <a:bodyPr wrap="square">
            <a:spAutoFit/>
          </a:bodyPr>
          <a:lstStyle/>
          <a:p>
            <a:pPr algn="ctr"/>
            <a:r>
              <a:rPr lang="en-US" sz="6600" kern="0" dirty="0">
                <a:solidFill>
                  <a:srgbClr val="0D0D0D"/>
                </a:solidFill>
                <a:effectLst/>
                <a:latin typeface="Segoe UI" panose="020B0502040204020203" pitchFamily="34" charset="0"/>
                <a:ea typeface="Times New Roman" panose="02020603050405020304" pitchFamily="18" charset="0"/>
              </a:rPr>
              <a:t>Peter stepped out of the boat only when he kept his eyes on Jesus, but the moment he focused on the storm, he began to sink (Matthew 14:29-30). </a:t>
            </a:r>
            <a:endParaRPr lang="en-US" sz="6600" dirty="0"/>
          </a:p>
        </p:txBody>
      </p:sp>
    </p:spTree>
    <p:extLst>
      <p:ext uri="{BB962C8B-B14F-4D97-AF65-F5344CB8AC3E}">
        <p14:creationId xmlns:p14="http://schemas.microsoft.com/office/powerpoint/2010/main" val="327034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4C660072-6540-BC2D-97FD-D4F4F8CF202F}"/>
              </a:ext>
            </a:extLst>
          </p:cNvPr>
          <p:cNvPicPr>
            <a:picLocks noChangeAspect="1"/>
          </p:cNvPicPr>
          <p:nvPr/>
        </p:nvPicPr>
        <p:blipFill>
          <a:blip r:embed="rId2">
            <a:alphaModFix amt="53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5" name="TextBox 4">
            <a:extLst>
              <a:ext uri="{FF2B5EF4-FFF2-40B4-BE49-F238E27FC236}">
                <a16:creationId xmlns:a16="http://schemas.microsoft.com/office/drawing/2014/main" id="{1ABD7118-1CEA-E59D-3A67-4F19B0E87EDC}"/>
              </a:ext>
            </a:extLst>
          </p:cNvPr>
          <p:cNvSpPr txBox="1"/>
          <p:nvPr/>
        </p:nvSpPr>
        <p:spPr>
          <a:xfrm>
            <a:off x="398834" y="441885"/>
            <a:ext cx="11177081" cy="5565626"/>
          </a:xfrm>
          <a:prstGeom prst="rect">
            <a:avLst/>
          </a:prstGeom>
          <a:noFill/>
        </p:spPr>
        <p:txBody>
          <a:bodyPr wrap="square">
            <a:spAutoFit/>
          </a:bodyPr>
          <a:lstStyle/>
          <a:p>
            <a:pPr algn="ctr">
              <a:buNone/>
            </a:pPr>
            <a:r>
              <a:rPr lang="en-US" sz="3600" b="1" i="0" dirty="0">
                <a:effectLst/>
                <a:latin typeface="system-ui"/>
              </a:rPr>
              <a:t>John 1:40-42</a:t>
            </a:r>
          </a:p>
          <a:p>
            <a:pPr algn="ctr">
              <a:buNone/>
            </a:pPr>
            <a:r>
              <a:rPr lang="en-US" sz="3600" b="1" i="0" baseline="30000" dirty="0">
                <a:effectLst/>
                <a:latin typeface="system-ui"/>
              </a:rPr>
              <a:t>40 </a:t>
            </a:r>
            <a:r>
              <a:rPr lang="en-US" sz="3600" b="1" i="0" dirty="0">
                <a:effectLst/>
                <a:latin typeface="system-ui"/>
              </a:rPr>
              <a:t>Andrew, Simon Peter’s brother, was one of the two who heard what John had said and who had followed Jesus. </a:t>
            </a:r>
            <a:r>
              <a:rPr lang="en-US" sz="3600" b="1" i="0" baseline="30000" dirty="0">
                <a:effectLst/>
                <a:latin typeface="system-ui"/>
              </a:rPr>
              <a:t>41 </a:t>
            </a:r>
            <a:r>
              <a:rPr lang="en-US" sz="3600" b="1" i="0" dirty="0">
                <a:effectLst/>
                <a:latin typeface="system-ui"/>
              </a:rPr>
              <a:t>The first thing Andrew did was to find his brother Simon and tell him, “We have found the Messiah” (that is, the Christ). </a:t>
            </a:r>
            <a:r>
              <a:rPr lang="en-US" sz="3600" b="1" i="0" baseline="30000" dirty="0">
                <a:effectLst/>
                <a:latin typeface="system-ui"/>
              </a:rPr>
              <a:t>42 </a:t>
            </a:r>
            <a:r>
              <a:rPr lang="en-US" sz="3600" b="1" i="0" dirty="0">
                <a:effectLst/>
                <a:latin typeface="system-ui"/>
              </a:rPr>
              <a:t>And he brought him to Jesus.</a:t>
            </a:r>
          </a:p>
          <a:p>
            <a:pPr algn="ctr">
              <a:spcBef>
                <a:spcPts val="3750"/>
              </a:spcBef>
              <a:buNone/>
            </a:pPr>
            <a:r>
              <a:rPr lang="en-US" sz="3600" b="1" i="0" dirty="0">
                <a:effectLst/>
                <a:latin typeface="system-ui"/>
              </a:rPr>
              <a:t>Jesus looked at him and said, “You are Simon son of John. You will be called Cephas” (which, when translated, is Peter</a:t>
            </a:r>
            <a:r>
              <a:rPr lang="en-US" sz="3600" b="1" i="0" baseline="30000" dirty="0">
                <a:effectLst/>
                <a:latin typeface="system-ui"/>
              </a:rPr>
              <a:t>[</a:t>
            </a:r>
            <a:r>
              <a:rPr lang="en-US" sz="3600" b="1" i="0" baseline="30000" dirty="0">
                <a:effectLst/>
                <a:latin typeface="system-ui"/>
                <a:hlinkClick r:id="rId3" tooltip="See footnote a">
                  <a:extLst>
                    <a:ext uri="{A12FA001-AC4F-418D-AE19-62706E023703}">
                      <ahyp:hlinkClr xmlns:ahyp="http://schemas.microsoft.com/office/drawing/2018/hyperlinkcolor" val="tx"/>
                    </a:ext>
                  </a:extLst>
                </a:hlinkClick>
              </a:rPr>
              <a:t>a</a:t>
            </a:r>
            <a:r>
              <a:rPr lang="en-US" sz="3600" b="1" i="0" baseline="30000" dirty="0">
                <a:effectLst/>
                <a:latin typeface="system-ui"/>
              </a:rPr>
              <a:t>]</a:t>
            </a:r>
            <a:r>
              <a:rPr lang="en-US" sz="3600" b="1" i="0" dirty="0">
                <a:effectLst/>
                <a:latin typeface="system-ui"/>
              </a:rPr>
              <a:t>).</a:t>
            </a:r>
          </a:p>
        </p:txBody>
      </p:sp>
    </p:spTree>
    <p:extLst>
      <p:ext uri="{BB962C8B-B14F-4D97-AF65-F5344CB8AC3E}">
        <p14:creationId xmlns:p14="http://schemas.microsoft.com/office/powerpoint/2010/main" val="283676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842A8-B814-A078-B3B2-57058FEE581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83C692D0-BAFC-2F80-DFFA-D5B5B4CA14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0239725D-41FE-F0EF-195D-C234DBDC978F}"/>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04" y="1282"/>
            <a:ext cx="12191980" cy="6856718"/>
          </a:xfrm>
          <a:prstGeom prst="rect">
            <a:avLst/>
          </a:prstGeom>
        </p:spPr>
      </p:pic>
      <p:sp>
        <p:nvSpPr>
          <p:cNvPr id="4" name="TextBox 3">
            <a:extLst>
              <a:ext uri="{FF2B5EF4-FFF2-40B4-BE49-F238E27FC236}">
                <a16:creationId xmlns:a16="http://schemas.microsoft.com/office/drawing/2014/main" id="{C5FEF2AC-DA0A-047F-67FB-60AE50E602E1}"/>
              </a:ext>
            </a:extLst>
          </p:cNvPr>
          <p:cNvSpPr txBox="1"/>
          <p:nvPr/>
        </p:nvSpPr>
        <p:spPr>
          <a:xfrm>
            <a:off x="721150" y="970961"/>
            <a:ext cx="10133813" cy="4708981"/>
          </a:xfrm>
          <a:prstGeom prst="rect">
            <a:avLst/>
          </a:prstGeom>
          <a:noFill/>
        </p:spPr>
        <p:txBody>
          <a:bodyPr wrap="square">
            <a:spAutoFit/>
          </a:bodyPr>
          <a:lstStyle/>
          <a:p>
            <a:pPr algn="ctr"/>
            <a:r>
              <a:rPr lang="en-US" sz="6000" kern="0" dirty="0">
                <a:solidFill>
                  <a:srgbClr val="0D0D0D"/>
                </a:solidFill>
                <a:effectLst/>
                <a:latin typeface="Segoe UI" panose="020B0502040204020203" pitchFamily="34" charset="0"/>
                <a:ea typeface="Times New Roman" panose="02020603050405020304" pitchFamily="18" charset="0"/>
              </a:rPr>
              <a:t>Trying to play God is like sitting in the passenger seat while fighting the driver for the steering wheel—it only creates chaos and fear. </a:t>
            </a:r>
            <a:endParaRPr lang="en-US" sz="6000" dirty="0"/>
          </a:p>
        </p:txBody>
      </p:sp>
    </p:spTree>
    <p:extLst>
      <p:ext uri="{BB962C8B-B14F-4D97-AF65-F5344CB8AC3E}">
        <p14:creationId xmlns:p14="http://schemas.microsoft.com/office/powerpoint/2010/main" val="3639864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62AB4-F09F-3106-E5CE-00B1E9A0C09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ABA6C4E-D345-E217-C6E1-496FE6A9E5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E5844CCA-D1F8-6FE6-9219-7C1F7C43950C}"/>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6" name="TextBox 5">
            <a:extLst>
              <a:ext uri="{FF2B5EF4-FFF2-40B4-BE49-F238E27FC236}">
                <a16:creationId xmlns:a16="http://schemas.microsoft.com/office/drawing/2014/main" id="{377CE4DA-1F83-364A-3D1F-9236A7C757ED}"/>
              </a:ext>
            </a:extLst>
          </p:cNvPr>
          <p:cNvSpPr txBox="1"/>
          <p:nvPr/>
        </p:nvSpPr>
        <p:spPr>
          <a:xfrm>
            <a:off x="-84842" y="613740"/>
            <a:ext cx="12047455" cy="5771324"/>
          </a:xfrm>
          <a:prstGeom prst="rect">
            <a:avLst/>
          </a:prstGeom>
          <a:noFill/>
        </p:spPr>
        <p:txBody>
          <a:bodyPr wrap="square">
            <a:spAutoFit/>
          </a:bodyPr>
          <a:lstStyle/>
          <a:p>
            <a:pPr marL="0" marR="0" algn="ctr">
              <a:lnSpc>
                <a:spcPct val="115000"/>
              </a:lnSpc>
              <a:spcAft>
                <a:spcPts val="800"/>
              </a:spcAft>
              <a:buNone/>
            </a:pPr>
            <a:r>
              <a:rPr lang="en-US" sz="5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Real peace comes when we surrender control and trust that the One who created the universe is far better at running our lives than we are. God never asked us to be sovereign; He asked us to be faithful.</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9824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DF368-B7B9-FD0B-8AC0-59B2E96BFE93}"/>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AEF3F30-8B46-4C97-441F-B1E1A1DCE9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D8D3C6AE-61AF-D2DB-0675-FF5B540EE825}"/>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0"/>
            <a:ext cx="12191980" cy="6856718"/>
          </a:xfrm>
          <a:prstGeom prst="rect">
            <a:avLst/>
          </a:prstGeom>
        </p:spPr>
      </p:pic>
      <p:sp>
        <p:nvSpPr>
          <p:cNvPr id="4" name="TextBox 3">
            <a:extLst>
              <a:ext uri="{FF2B5EF4-FFF2-40B4-BE49-F238E27FC236}">
                <a16:creationId xmlns:a16="http://schemas.microsoft.com/office/drawing/2014/main" id="{CAFDBDDB-922A-A7EB-9D70-DF455FDDFD7B}"/>
              </a:ext>
            </a:extLst>
          </p:cNvPr>
          <p:cNvSpPr txBox="1"/>
          <p:nvPr/>
        </p:nvSpPr>
        <p:spPr>
          <a:xfrm>
            <a:off x="1923068" y="3558097"/>
            <a:ext cx="7969577" cy="1611275"/>
          </a:xfrm>
          <a:prstGeom prst="rect">
            <a:avLst/>
          </a:prstGeom>
          <a:noFill/>
        </p:spPr>
        <p:txBody>
          <a:bodyPr wrap="square">
            <a:spAutoFit/>
          </a:bodyPr>
          <a:lstStyle/>
          <a:p>
            <a:pPr marL="0" marR="0" algn="ctr">
              <a:lnSpc>
                <a:spcPct val="115000"/>
              </a:lnSpc>
              <a:spcAft>
                <a:spcPts val="800"/>
              </a:spcAft>
              <a:buNone/>
            </a:pP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pointing people to Jesus?</a:t>
            </a:r>
            <a:b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B2D0BC8-8DCC-D01C-5B6A-FA473A7F6E9E}"/>
              </a:ext>
            </a:extLst>
          </p:cNvPr>
          <p:cNvSpPr txBox="1"/>
          <p:nvPr/>
        </p:nvSpPr>
        <p:spPr>
          <a:xfrm>
            <a:off x="1514573" y="664997"/>
            <a:ext cx="9750458" cy="1446550"/>
          </a:xfrm>
          <a:prstGeom prst="rect">
            <a:avLst/>
          </a:prstGeom>
          <a:noFill/>
        </p:spPr>
        <p:txBody>
          <a:bodyPr wrap="square">
            <a:spAutoFit/>
          </a:bodyPr>
          <a:lstStyle/>
          <a:p>
            <a:pPr algn="ct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Trying to fix </a:t>
            </a:r>
            <a:r>
              <a:rPr lang="en-US" sz="44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everyone will exhaust you</a:t>
            </a: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b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endParaRPr lang="en-US" sz="4400" dirty="0"/>
          </a:p>
        </p:txBody>
      </p:sp>
      <p:sp>
        <p:nvSpPr>
          <p:cNvPr id="9" name="TextBox 8">
            <a:extLst>
              <a:ext uri="{FF2B5EF4-FFF2-40B4-BE49-F238E27FC236}">
                <a16:creationId xmlns:a16="http://schemas.microsoft.com/office/drawing/2014/main" id="{5B904027-87FA-B69E-124D-CBAC94037491}"/>
              </a:ext>
            </a:extLst>
          </p:cNvPr>
          <p:cNvSpPr txBox="1"/>
          <p:nvPr/>
        </p:nvSpPr>
        <p:spPr>
          <a:xfrm>
            <a:off x="669304" y="2111547"/>
            <a:ext cx="10671142" cy="826316"/>
          </a:xfrm>
          <a:prstGeom prst="rect">
            <a:avLst/>
          </a:prstGeom>
          <a:noFill/>
        </p:spPr>
        <p:txBody>
          <a:bodyPr wrap="square">
            <a:spAutoFit/>
          </a:bodyPr>
          <a:lstStyle/>
          <a:p>
            <a:pPr marL="0" marR="0" algn="ctr">
              <a:lnSpc>
                <a:spcPct val="115000"/>
              </a:lnSpc>
              <a:spcAft>
                <a:spcPts val="800"/>
              </a:spcAft>
              <a:buNone/>
            </a:pP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Trying to control </a:t>
            </a:r>
            <a:r>
              <a:rPr lang="en-US" sz="44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outcomes will break you</a:t>
            </a: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2D5C8D53-5DCB-42D4-B1E7-07D5C69759AB}"/>
              </a:ext>
            </a:extLst>
          </p:cNvPr>
          <p:cNvSpPr txBox="1"/>
          <p:nvPr/>
        </p:nvSpPr>
        <p:spPr>
          <a:xfrm>
            <a:off x="1226270" y="4907208"/>
            <a:ext cx="9739459" cy="1200329"/>
          </a:xfrm>
          <a:prstGeom prst="rect">
            <a:avLst/>
          </a:prstGeom>
          <a:noFill/>
        </p:spPr>
        <p:txBody>
          <a:bodyPr wrap="square">
            <a:spAutoFit/>
          </a:bodyPr>
          <a:lstStyle/>
          <a:p>
            <a:pPr algn="ctr"/>
            <a:r>
              <a:rPr lang="en-US" sz="72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That will fulfill you.</a:t>
            </a:r>
            <a:endParaRPr lang="en-US" sz="7200" b="1" dirty="0"/>
          </a:p>
        </p:txBody>
      </p:sp>
    </p:spTree>
    <p:extLst>
      <p:ext uri="{BB962C8B-B14F-4D97-AF65-F5344CB8AC3E}">
        <p14:creationId xmlns:p14="http://schemas.microsoft.com/office/powerpoint/2010/main" val="1788228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circle(in)">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80">
                                          <p:stCondLst>
                                            <p:cond delay="0"/>
                                          </p:stCondLst>
                                        </p:cTn>
                                        <p:tgtEl>
                                          <p:spTgt spid="11"/>
                                        </p:tgtEl>
                                      </p:cBhvr>
                                    </p:animEffect>
                                    <p:anim calcmode="lin" valueType="num">
                                      <p:cBhvr>
                                        <p:cTn id="2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8" dur="26">
                                          <p:stCondLst>
                                            <p:cond delay="650"/>
                                          </p:stCondLst>
                                        </p:cTn>
                                        <p:tgtEl>
                                          <p:spTgt spid="11"/>
                                        </p:tgtEl>
                                      </p:cBhvr>
                                      <p:to x="100000" y="60000"/>
                                    </p:animScale>
                                    <p:animScale>
                                      <p:cBhvr>
                                        <p:cTn id="29" dur="166" decel="50000">
                                          <p:stCondLst>
                                            <p:cond delay="676"/>
                                          </p:stCondLst>
                                        </p:cTn>
                                        <p:tgtEl>
                                          <p:spTgt spid="11"/>
                                        </p:tgtEl>
                                      </p:cBhvr>
                                      <p:to x="100000" y="100000"/>
                                    </p:animScale>
                                    <p:animScale>
                                      <p:cBhvr>
                                        <p:cTn id="30" dur="26">
                                          <p:stCondLst>
                                            <p:cond delay="1312"/>
                                          </p:stCondLst>
                                        </p:cTn>
                                        <p:tgtEl>
                                          <p:spTgt spid="11"/>
                                        </p:tgtEl>
                                      </p:cBhvr>
                                      <p:to x="100000" y="80000"/>
                                    </p:animScale>
                                    <p:animScale>
                                      <p:cBhvr>
                                        <p:cTn id="31" dur="166" decel="50000">
                                          <p:stCondLst>
                                            <p:cond delay="1338"/>
                                          </p:stCondLst>
                                        </p:cTn>
                                        <p:tgtEl>
                                          <p:spTgt spid="11"/>
                                        </p:tgtEl>
                                      </p:cBhvr>
                                      <p:to x="100000" y="100000"/>
                                    </p:animScale>
                                    <p:animScale>
                                      <p:cBhvr>
                                        <p:cTn id="32" dur="26">
                                          <p:stCondLst>
                                            <p:cond delay="1642"/>
                                          </p:stCondLst>
                                        </p:cTn>
                                        <p:tgtEl>
                                          <p:spTgt spid="11"/>
                                        </p:tgtEl>
                                      </p:cBhvr>
                                      <p:to x="100000" y="90000"/>
                                    </p:animScale>
                                    <p:animScale>
                                      <p:cBhvr>
                                        <p:cTn id="33" dur="166" decel="50000">
                                          <p:stCondLst>
                                            <p:cond delay="1668"/>
                                          </p:stCondLst>
                                        </p:cTn>
                                        <p:tgtEl>
                                          <p:spTgt spid="11"/>
                                        </p:tgtEl>
                                      </p:cBhvr>
                                      <p:to x="100000" y="100000"/>
                                    </p:animScale>
                                    <p:animScale>
                                      <p:cBhvr>
                                        <p:cTn id="34" dur="26">
                                          <p:stCondLst>
                                            <p:cond delay="1808"/>
                                          </p:stCondLst>
                                        </p:cTn>
                                        <p:tgtEl>
                                          <p:spTgt spid="11"/>
                                        </p:tgtEl>
                                      </p:cBhvr>
                                      <p:to x="100000" y="95000"/>
                                    </p:animScale>
                                    <p:animScale>
                                      <p:cBhvr>
                                        <p:cTn id="35"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22590-73FB-C444-764D-335EF09B58F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51CDE15-250A-7CB2-23C7-E47423E53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3C5F402E-847B-02B7-1A28-199318453591}"/>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69C74A3E-B8BC-52DC-F502-5BEF6CEC6AA0}"/>
              </a:ext>
            </a:extLst>
          </p:cNvPr>
          <p:cNvSpPr txBox="1"/>
          <p:nvPr/>
        </p:nvSpPr>
        <p:spPr>
          <a:xfrm>
            <a:off x="235670" y="63751"/>
            <a:ext cx="11557262" cy="6730497"/>
          </a:xfrm>
          <a:prstGeom prst="rect">
            <a:avLst/>
          </a:prstGeom>
          <a:noFill/>
        </p:spPr>
        <p:txBody>
          <a:bodyPr wrap="square">
            <a:spAutoFit/>
          </a:bodyPr>
          <a:lstStyle/>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 broken-down car sits on the side of the road. People pass by offering advice:</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“Check the engine.”</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“Kick the tire.”</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“Maybe it’ll start.”</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one man pulls over and says,</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“I’m not a mechanic… but I know one. Let me call him.”</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Moments later, the one who </a:t>
            </a:r>
            <a:r>
              <a:rPr lang="en-US" sz="40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knows how</a:t>
            </a: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shows up.</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1892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8347D-FD27-50E8-058E-5202BFE5BDC3}"/>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8B28078-22BD-931B-0E63-9CA5C2E37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940D23C8-EE4D-7A18-EAC6-D51B90BB8F3E}"/>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04" y="1282"/>
            <a:ext cx="12191980" cy="6856718"/>
          </a:xfrm>
          <a:prstGeom prst="rect">
            <a:avLst/>
          </a:prstGeom>
        </p:spPr>
      </p:pic>
      <p:sp>
        <p:nvSpPr>
          <p:cNvPr id="2" name="TextBox 1">
            <a:extLst>
              <a:ext uri="{FF2B5EF4-FFF2-40B4-BE49-F238E27FC236}">
                <a16:creationId xmlns:a16="http://schemas.microsoft.com/office/drawing/2014/main" id="{00333652-0E71-89DA-2539-576774FFC7C6}"/>
              </a:ext>
            </a:extLst>
          </p:cNvPr>
          <p:cNvSpPr txBox="1"/>
          <p:nvPr/>
        </p:nvSpPr>
        <p:spPr>
          <a:xfrm>
            <a:off x="744718" y="321370"/>
            <a:ext cx="3591612" cy="923330"/>
          </a:xfrm>
          <a:prstGeom prst="rect">
            <a:avLst/>
          </a:prstGeom>
          <a:noFill/>
        </p:spPr>
        <p:txBody>
          <a:bodyPr wrap="square" rtlCol="0">
            <a:spAutoFit/>
          </a:bodyPr>
          <a:lstStyle/>
          <a:p>
            <a:pPr algn="ctr"/>
            <a:r>
              <a:rPr lang="en-US" sz="5400" dirty="0"/>
              <a:t>Homework</a:t>
            </a:r>
          </a:p>
        </p:txBody>
      </p:sp>
      <p:sp>
        <p:nvSpPr>
          <p:cNvPr id="5" name="TextBox 4">
            <a:extLst>
              <a:ext uri="{FF2B5EF4-FFF2-40B4-BE49-F238E27FC236}">
                <a16:creationId xmlns:a16="http://schemas.microsoft.com/office/drawing/2014/main" id="{9B36F2F4-6F60-BC9B-F297-A30BF60CFB6F}"/>
              </a:ext>
            </a:extLst>
          </p:cNvPr>
          <p:cNvSpPr txBox="1"/>
          <p:nvPr/>
        </p:nvSpPr>
        <p:spPr>
          <a:xfrm>
            <a:off x="5297864" y="184265"/>
            <a:ext cx="6149418" cy="2648097"/>
          </a:xfrm>
          <a:prstGeom prst="rect">
            <a:avLst/>
          </a:prstGeom>
          <a:noFill/>
        </p:spPr>
        <p:txBody>
          <a:bodyPr wrap="square">
            <a:spAutoFit/>
          </a:bodyPr>
          <a:lstStyle/>
          <a:p>
            <a:pPr marL="0" marR="0" algn="ctr">
              <a:lnSpc>
                <a:spcPct val="115000"/>
              </a:lnSpc>
              <a:spcAft>
                <a:spcPts val="800"/>
              </a:spcAft>
              <a:buNone/>
            </a:pPr>
            <a: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There may be some us here this morning who feels stuck, broken, overwhelmed.</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 I’ll tell you plainly:</a:t>
            </a:r>
            <a:br>
              <a:rPr lang="en-US" sz="28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7C1F6C4-B3C8-BF13-30D8-00705B1E9831}"/>
              </a:ext>
            </a:extLst>
          </p:cNvPr>
          <p:cNvSpPr txBox="1"/>
          <p:nvPr/>
        </p:nvSpPr>
        <p:spPr>
          <a:xfrm>
            <a:off x="5826527" y="2478018"/>
            <a:ext cx="5621517" cy="1077218"/>
          </a:xfrm>
          <a:prstGeom prst="rect">
            <a:avLst/>
          </a:prstGeom>
          <a:noFill/>
        </p:spPr>
        <p:txBody>
          <a:bodyPr wrap="square">
            <a:spAutoFit/>
          </a:bodyPr>
          <a:lstStyle/>
          <a:p>
            <a:pPr algn="ctr"/>
            <a:r>
              <a:rPr lang="en-US" sz="32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 can’t fix everything in your life… but I know a guy.</a:t>
            </a:r>
            <a:endParaRPr lang="en-US" sz="3200" dirty="0"/>
          </a:p>
        </p:txBody>
      </p:sp>
      <p:sp>
        <p:nvSpPr>
          <p:cNvPr id="10" name="TextBox 9">
            <a:extLst>
              <a:ext uri="{FF2B5EF4-FFF2-40B4-BE49-F238E27FC236}">
                <a16:creationId xmlns:a16="http://schemas.microsoft.com/office/drawing/2014/main" id="{7FED9FDF-A2A0-A0DD-1446-7FC9B8784D13}"/>
              </a:ext>
            </a:extLst>
          </p:cNvPr>
          <p:cNvSpPr txBox="1"/>
          <p:nvPr/>
        </p:nvSpPr>
        <p:spPr>
          <a:xfrm>
            <a:off x="329938" y="1438551"/>
            <a:ext cx="4421171" cy="3980898"/>
          </a:xfrm>
          <a:prstGeom prst="rect">
            <a:avLst/>
          </a:prstGeom>
          <a:noFill/>
        </p:spPr>
        <p:txBody>
          <a:bodyPr wrap="square">
            <a:spAutoFit/>
          </a:bodyPr>
          <a:lstStyle/>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heals.</a:t>
            </a:r>
            <a:b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restores.</a:t>
            </a:r>
            <a:b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saves.</a:t>
            </a:r>
            <a:b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transforms.</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All you have to do is come to Him.</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33E32014-60D5-58CD-F438-87C00C319B1A}"/>
              </a:ext>
            </a:extLst>
          </p:cNvPr>
          <p:cNvSpPr txBox="1"/>
          <p:nvPr/>
        </p:nvSpPr>
        <p:spPr>
          <a:xfrm>
            <a:off x="5286866" y="4025639"/>
            <a:ext cx="6160416" cy="1192442"/>
          </a:xfrm>
          <a:prstGeom prst="rect">
            <a:avLst/>
          </a:prstGeom>
          <a:noFill/>
        </p:spPr>
        <p:txBody>
          <a:bodyPr wrap="square">
            <a:spAutoFit/>
          </a:bodyPr>
          <a:lstStyle/>
          <a:p>
            <a:pPr marL="0" marR="0" algn="ctr">
              <a:lnSpc>
                <a:spcPct val="115000"/>
              </a:lnSpc>
              <a:spcAft>
                <a:spcPts val="800"/>
              </a:spcAft>
              <a:buNone/>
            </a:pPr>
            <a:r>
              <a:rPr lang="en-US" sz="32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 can’t help you… but I know a guy!”</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C3EC3278-5911-AC4F-E01B-E7F6D315ED8B}"/>
              </a:ext>
            </a:extLst>
          </p:cNvPr>
          <p:cNvSpPr txBox="1"/>
          <p:nvPr/>
        </p:nvSpPr>
        <p:spPr>
          <a:xfrm>
            <a:off x="2674856" y="5688484"/>
            <a:ext cx="6160416" cy="826316"/>
          </a:xfrm>
          <a:prstGeom prst="rect">
            <a:avLst/>
          </a:prstGeom>
          <a:noFill/>
        </p:spPr>
        <p:txBody>
          <a:bodyPr wrap="square">
            <a:spAutoFit/>
          </a:bodyPr>
          <a:lstStyle/>
          <a:p>
            <a:pPr marL="0" marR="0" algn="ctr">
              <a:lnSpc>
                <a:spcPct val="115000"/>
              </a:lnSpc>
              <a:spcAft>
                <a:spcPts val="800"/>
              </a:spcAft>
              <a:buNone/>
            </a:pPr>
            <a:r>
              <a:rPr lang="en-US" sz="44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 His name is Jesus!</a:t>
            </a:r>
            <a:endParaRPr lang="en-US" sz="4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22639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1000" fill="hold"/>
                                        <p:tgtEl>
                                          <p:spTgt spid="10"/>
                                        </p:tgtEl>
                                        <p:attrNameLst>
                                          <p:attrName>ppt_w</p:attrName>
                                        </p:attrNameLst>
                                      </p:cBhvr>
                                      <p:tavLst>
                                        <p:tav tm="0">
                                          <p:val>
                                            <p:fltVal val="0"/>
                                          </p:val>
                                        </p:tav>
                                        <p:tav tm="100000">
                                          <p:val>
                                            <p:strVal val="#ppt_w"/>
                                          </p:val>
                                        </p:tav>
                                      </p:tavLst>
                                    </p:anim>
                                    <p:anim calcmode="lin" valueType="num">
                                      <p:cBhvr>
                                        <p:cTn id="25" dur="1000" fill="hold"/>
                                        <p:tgtEl>
                                          <p:spTgt spid="10"/>
                                        </p:tgtEl>
                                        <p:attrNameLst>
                                          <p:attrName>ppt_h</p:attrName>
                                        </p:attrNameLst>
                                      </p:cBhvr>
                                      <p:tavLst>
                                        <p:tav tm="0">
                                          <p:val>
                                            <p:fltVal val="0"/>
                                          </p:val>
                                        </p:tav>
                                        <p:tav tm="100000">
                                          <p:val>
                                            <p:strVal val="#ppt_h"/>
                                          </p:val>
                                        </p:tav>
                                      </p:tavLst>
                                    </p:anim>
                                    <p:anim calcmode="lin" valueType="num">
                                      <p:cBhvr>
                                        <p:cTn id="26" dur="1000" fill="hold"/>
                                        <p:tgtEl>
                                          <p:spTgt spid="10"/>
                                        </p:tgtEl>
                                        <p:attrNameLst>
                                          <p:attrName>style.rotation</p:attrName>
                                        </p:attrNameLst>
                                      </p:cBhvr>
                                      <p:tavLst>
                                        <p:tav tm="0">
                                          <p:val>
                                            <p:fltVal val="90"/>
                                          </p:val>
                                        </p:tav>
                                        <p:tav tm="100000">
                                          <p:val>
                                            <p:fltVal val="0"/>
                                          </p:val>
                                        </p:tav>
                                      </p:tavLst>
                                    </p:anim>
                                    <p:animEffect transition="in" filter="fade">
                                      <p:cBhvr>
                                        <p:cTn id="27" dur="1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80">
                                          <p:stCondLst>
                                            <p:cond delay="0"/>
                                          </p:stCondLst>
                                        </p:cTn>
                                        <p:tgtEl>
                                          <p:spTgt spid="12"/>
                                        </p:tgtEl>
                                      </p:cBhvr>
                                    </p:animEffect>
                                    <p:anim calcmode="lin" valueType="num">
                                      <p:cBhvr>
                                        <p:cTn id="3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8" dur="26">
                                          <p:stCondLst>
                                            <p:cond delay="650"/>
                                          </p:stCondLst>
                                        </p:cTn>
                                        <p:tgtEl>
                                          <p:spTgt spid="12"/>
                                        </p:tgtEl>
                                      </p:cBhvr>
                                      <p:to x="100000" y="60000"/>
                                    </p:animScale>
                                    <p:animScale>
                                      <p:cBhvr>
                                        <p:cTn id="39" dur="166" decel="50000">
                                          <p:stCondLst>
                                            <p:cond delay="676"/>
                                          </p:stCondLst>
                                        </p:cTn>
                                        <p:tgtEl>
                                          <p:spTgt spid="12"/>
                                        </p:tgtEl>
                                      </p:cBhvr>
                                      <p:to x="100000" y="100000"/>
                                    </p:animScale>
                                    <p:animScale>
                                      <p:cBhvr>
                                        <p:cTn id="40" dur="26">
                                          <p:stCondLst>
                                            <p:cond delay="1312"/>
                                          </p:stCondLst>
                                        </p:cTn>
                                        <p:tgtEl>
                                          <p:spTgt spid="12"/>
                                        </p:tgtEl>
                                      </p:cBhvr>
                                      <p:to x="100000" y="80000"/>
                                    </p:animScale>
                                    <p:animScale>
                                      <p:cBhvr>
                                        <p:cTn id="41" dur="166" decel="50000">
                                          <p:stCondLst>
                                            <p:cond delay="1338"/>
                                          </p:stCondLst>
                                        </p:cTn>
                                        <p:tgtEl>
                                          <p:spTgt spid="12"/>
                                        </p:tgtEl>
                                      </p:cBhvr>
                                      <p:to x="100000" y="100000"/>
                                    </p:animScale>
                                    <p:animScale>
                                      <p:cBhvr>
                                        <p:cTn id="42" dur="26">
                                          <p:stCondLst>
                                            <p:cond delay="1642"/>
                                          </p:stCondLst>
                                        </p:cTn>
                                        <p:tgtEl>
                                          <p:spTgt spid="12"/>
                                        </p:tgtEl>
                                      </p:cBhvr>
                                      <p:to x="100000" y="90000"/>
                                    </p:animScale>
                                    <p:animScale>
                                      <p:cBhvr>
                                        <p:cTn id="43" dur="166" decel="50000">
                                          <p:stCondLst>
                                            <p:cond delay="1668"/>
                                          </p:stCondLst>
                                        </p:cTn>
                                        <p:tgtEl>
                                          <p:spTgt spid="12"/>
                                        </p:tgtEl>
                                      </p:cBhvr>
                                      <p:to x="100000" y="100000"/>
                                    </p:animScale>
                                    <p:animScale>
                                      <p:cBhvr>
                                        <p:cTn id="44" dur="26">
                                          <p:stCondLst>
                                            <p:cond delay="1808"/>
                                          </p:stCondLst>
                                        </p:cTn>
                                        <p:tgtEl>
                                          <p:spTgt spid="12"/>
                                        </p:tgtEl>
                                      </p:cBhvr>
                                      <p:to x="100000" y="95000"/>
                                    </p:animScale>
                                    <p:animScale>
                                      <p:cBhvr>
                                        <p:cTn id="45" dur="166" decel="50000">
                                          <p:stCondLst>
                                            <p:cond delay="1834"/>
                                          </p:stCondLst>
                                        </p:cTn>
                                        <p:tgtEl>
                                          <p:spTgt spid="12"/>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wipe(down)">
                                      <p:cBhvr>
                                        <p:cTn id="5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10" grpId="0"/>
      <p:bldP spid="12"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55DBC-FEF1-0EEB-B278-54E4EE7FCF27}"/>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93D310F-1D92-A4CD-A35F-04C3261C15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959CF462-A1A7-3645-E7F8-4B77885A0271}"/>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Tree>
    <p:extLst>
      <p:ext uri="{BB962C8B-B14F-4D97-AF65-F5344CB8AC3E}">
        <p14:creationId xmlns:p14="http://schemas.microsoft.com/office/powerpoint/2010/main" val="1364048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3746D-8984-F72F-74DB-AE9095EE36D3}"/>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FC0AC7D-B69E-A9C6-997E-1407F0DA42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1EE1397A-3EE6-2689-2D1F-B199C7B870B3}"/>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Tree>
    <p:extLst>
      <p:ext uri="{BB962C8B-B14F-4D97-AF65-F5344CB8AC3E}">
        <p14:creationId xmlns:p14="http://schemas.microsoft.com/office/powerpoint/2010/main" val="1518716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87D92-C384-28D5-90FD-A98BF10E1BE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1F648BA-BC7D-085A-81F0-02925CC1F7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959E82FE-F412-3441-62B8-5AF2FC7D7A60}"/>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Tree>
    <p:extLst>
      <p:ext uri="{BB962C8B-B14F-4D97-AF65-F5344CB8AC3E}">
        <p14:creationId xmlns:p14="http://schemas.microsoft.com/office/powerpoint/2010/main" val="1161741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42560-A8B4-3DD1-DF85-1A2CD1725BA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9BFB5E8-64C9-A53D-8687-C8B91D977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600FACC4-2DBA-4C80-5B66-3C40454FA397}"/>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Tree>
    <p:extLst>
      <p:ext uri="{BB962C8B-B14F-4D97-AF65-F5344CB8AC3E}">
        <p14:creationId xmlns:p14="http://schemas.microsoft.com/office/powerpoint/2010/main" val="361760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6CA5D-3AD7-E046-6AF9-65CF8714F8D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15F7282-8CC0-8361-44B3-D20D06FED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FC2ADFD3-8B99-E219-CE9D-CFC2EB616E3A}"/>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E801D501-CCE6-50A9-5329-84F035CC975A}"/>
              </a:ext>
            </a:extLst>
          </p:cNvPr>
          <p:cNvSpPr txBox="1"/>
          <p:nvPr/>
        </p:nvSpPr>
        <p:spPr>
          <a:xfrm>
            <a:off x="1031132" y="449417"/>
            <a:ext cx="10107038" cy="5771324"/>
          </a:xfrm>
          <a:prstGeom prst="rect">
            <a:avLst/>
          </a:prstGeom>
          <a:noFill/>
        </p:spPr>
        <p:txBody>
          <a:bodyPr wrap="square">
            <a:spAutoFit/>
          </a:bodyPr>
          <a:lstStyle/>
          <a:p>
            <a:pPr marL="0" marR="0" algn="ctr">
              <a:lnSpc>
                <a:spcPct val="115000"/>
              </a:lnSpc>
              <a:spcAft>
                <a:spcPts val="800"/>
              </a:spcAft>
              <a:buNone/>
            </a:pPr>
            <a:r>
              <a:rPr lang="en-US" sz="5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There comes a moment in all of our lives when we reach the end of our own ability. When the answers run out. When the strength is gone. When the fix isn’t in our hands anymore.</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9903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44932-7188-CB9C-FE09-3F16016FD89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8691A38-4284-19BE-8B01-B1CA023E14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B2D6CDE4-0BDD-E2D0-3346-2B6E8C8642A6}"/>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04" y="0"/>
            <a:ext cx="12191980" cy="6856718"/>
          </a:xfrm>
          <a:prstGeom prst="rect">
            <a:avLst/>
          </a:prstGeom>
        </p:spPr>
      </p:pic>
      <p:sp>
        <p:nvSpPr>
          <p:cNvPr id="4" name="TextBox 3">
            <a:extLst>
              <a:ext uri="{FF2B5EF4-FFF2-40B4-BE49-F238E27FC236}">
                <a16:creationId xmlns:a16="http://schemas.microsoft.com/office/drawing/2014/main" id="{D27AF3D6-CE19-DDC6-52A9-253086D96448}"/>
              </a:ext>
            </a:extLst>
          </p:cNvPr>
          <p:cNvSpPr txBox="1"/>
          <p:nvPr/>
        </p:nvSpPr>
        <p:spPr>
          <a:xfrm>
            <a:off x="856035" y="774062"/>
            <a:ext cx="10272408" cy="2912144"/>
          </a:xfrm>
          <a:prstGeom prst="rect">
            <a:avLst/>
          </a:prstGeom>
          <a:noFill/>
        </p:spPr>
        <p:txBody>
          <a:bodyPr wrap="square">
            <a:spAutoFit/>
          </a:bodyPr>
          <a:lstStyle/>
          <a:p>
            <a:pPr marL="0" marR="0" algn="ctr">
              <a:lnSpc>
                <a:spcPct val="115000"/>
              </a:lnSpc>
              <a:spcAft>
                <a:spcPts val="800"/>
              </a:spcAft>
              <a:buNone/>
            </a:pPr>
            <a:r>
              <a:rPr lang="en-US" sz="5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 sometimes the most honest, powerful thing you can say is:</a:t>
            </a:r>
            <a:br>
              <a:rPr lang="en-US" sz="5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5A5EFA2-68CB-CCC1-7FB6-63C8B40B63AB}"/>
              </a:ext>
            </a:extLst>
          </p:cNvPr>
          <p:cNvSpPr txBox="1"/>
          <p:nvPr/>
        </p:nvSpPr>
        <p:spPr>
          <a:xfrm>
            <a:off x="763622" y="3321996"/>
            <a:ext cx="10457234" cy="2123658"/>
          </a:xfrm>
          <a:prstGeom prst="rect">
            <a:avLst/>
          </a:prstGeom>
          <a:noFill/>
        </p:spPr>
        <p:txBody>
          <a:bodyPr wrap="square">
            <a:spAutoFit/>
          </a:bodyPr>
          <a:lstStyle/>
          <a:p>
            <a:pPr algn="ctr"/>
            <a:r>
              <a:rPr lang="en-US" sz="6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 can’t help you… </a:t>
            </a:r>
          </a:p>
          <a:p>
            <a:pPr algn="ctr"/>
            <a:r>
              <a:rPr lang="en-US" sz="66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I know a guy.”</a:t>
            </a:r>
            <a:endParaRPr lang="en-US" sz="6600" dirty="0"/>
          </a:p>
        </p:txBody>
      </p:sp>
    </p:spTree>
    <p:extLst>
      <p:ext uri="{BB962C8B-B14F-4D97-AF65-F5344CB8AC3E}">
        <p14:creationId xmlns:p14="http://schemas.microsoft.com/office/powerpoint/2010/main" val="326198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0FBE9-2E11-94C3-F097-8BD058A50EA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05B0A72-A162-24C6-D678-52DCFE7819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809CDE9A-DD82-2F0E-3806-B889907468B2}"/>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1504" y="1282"/>
            <a:ext cx="12191980" cy="6856718"/>
          </a:xfrm>
          <a:prstGeom prst="rect">
            <a:avLst/>
          </a:prstGeom>
        </p:spPr>
      </p:pic>
      <p:sp>
        <p:nvSpPr>
          <p:cNvPr id="4" name="TextBox 3">
            <a:extLst>
              <a:ext uri="{FF2B5EF4-FFF2-40B4-BE49-F238E27FC236}">
                <a16:creationId xmlns:a16="http://schemas.microsoft.com/office/drawing/2014/main" id="{F3234A0E-ED56-6327-AD08-C296478054B9}"/>
              </a:ext>
            </a:extLst>
          </p:cNvPr>
          <p:cNvSpPr txBox="1"/>
          <p:nvPr/>
        </p:nvSpPr>
        <p:spPr>
          <a:xfrm>
            <a:off x="2042809" y="2006525"/>
            <a:ext cx="9353955" cy="1948739"/>
          </a:xfrm>
          <a:prstGeom prst="rect">
            <a:avLst/>
          </a:prstGeom>
          <a:noFill/>
        </p:spPr>
        <p:txBody>
          <a:bodyPr wrap="square">
            <a:spAutoFit/>
          </a:bodyPr>
          <a:lstStyle/>
          <a:p>
            <a:pPr marL="0" marR="0" algn="ctr">
              <a:lnSpc>
                <a:spcPct val="115000"/>
              </a:lnSpc>
              <a:spcAft>
                <a:spcPts val="800"/>
              </a:spcAft>
              <a:buNone/>
            </a:pPr>
            <a:r>
              <a:rPr lang="en-US" sz="5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Not a consultant, not a connection, not a shortcut</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0661713-51B1-6D32-FA25-B32B47443C16}"/>
              </a:ext>
            </a:extLst>
          </p:cNvPr>
          <p:cNvSpPr txBox="1"/>
          <p:nvPr/>
        </p:nvSpPr>
        <p:spPr>
          <a:xfrm>
            <a:off x="911967" y="743051"/>
            <a:ext cx="6162472" cy="769441"/>
          </a:xfrm>
          <a:prstGeom prst="rect">
            <a:avLst/>
          </a:prstGeom>
          <a:noFill/>
        </p:spPr>
        <p:txBody>
          <a:bodyPr wrap="square">
            <a:spAutoFit/>
          </a:bodyPr>
          <a:lstStyle/>
          <a:p>
            <a:pPr algn="ct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Not just any guy.</a:t>
            </a:r>
            <a:endParaRPr lang="en-US" sz="4400" dirty="0"/>
          </a:p>
        </p:txBody>
      </p:sp>
      <p:sp>
        <p:nvSpPr>
          <p:cNvPr id="9" name="TextBox 8">
            <a:extLst>
              <a:ext uri="{FF2B5EF4-FFF2-40B4-BE49-F238E27FC236}">
                <a16:creationId xmlns:a16="http://schemas.microsoft.com/office/drawing/2014/main" id="{1881616C-4FAB-1AAB-A6BC-D4D542A10EF5}"/>
              </a:ext>
            </a:extLst>
          </p:cNvPr>
          <p:cNvSpPr txBox="1"/>
          <p:nvPr/>
        </p:nvSpPr>
        <p:spPr>
          <a:xfrm>
            <a:off x="3521818" y="4851475"/>
            <a:ext cx="6162472" cy="1200329"/>
          </a:xfrm>
          <a:prstGeom prst="rect">
            <a:avLst/>
          </a:prstGeom>
          <a:noFill/>
        </p:spPr>
        <p:txBody>
          <a:bodyPr wrap="square">
            <a:spAutoFit/>
          </a:bodyPr>
          <a:lstStyle/>
          <a:p>
            <a:pPr algn="ctr"/>
            <a:r>
              <a:rPr lang="en-US" sz="72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 know Jesus.</a:t>
            </a:r>
            <a:endParaRPr lang="en-US" sz="7200" dirty="0"/>
          </a:p>
        </p:txBody>
      </p:sp>
    </p:spTree>
    <p:extLst>
      <p:ext uri="{BB962C8B-B14F-4D97-AF65-F5344CB8AC3E}">
        <p14:creationId xmlns:p14="http://schemas.microsoft.com/office/powerpoint/2010/main" val="3557735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ppt_w</p:attrName>
                                        </p:attrNameLst>
                                      </p:cBhvr>
                                      <p:tavLst>
                                        <p:tav tm="0">
                                          <p:val>
                                            <p:fltVal val="0"/>
                                          </p:val>
                                        </p:tav>
                                        <p:tav tm="100000">
                                          <p:val>
                                            <p:strVal val="#ppt_w"/>
                                          </p:val>
                                        </p:tav>
                                      </p:tavLst>
                                    </p:anim>
                                    <p:anim calcmode="lin" valueType="num">
                                      <p:cBhvr>
                                        <p:cTn id="18" dur="1000" fill="hold"/>
                                        <p:tgtEl>
                                          <p:spTgt spid="9"/>
                                        </p:tgtEl>
                                        <p:attrNameLst>
                                          <p:attrName>ppt_h</p:attrName>
                                        </p:attrNameLst>
                                      </p:cBhvr>
                                      <p:tavLst>
                                        <p:tav tm="0">
                                          <p:val>
                                            <p:fltVal val="0"/>
                                          </p:val>
                                        </p:tav>
                                        <p:tav tm="100000">
                                          <p:val>
                                            <p:strVal val="#ppt_h"/>
                                          </p:val>
                                        </p:tav>
                                      </p:tavLst>
                                    </p:anim>
                                    <p:anim calcmode="lin" valueType="num">
                                      <p:cBhvr>
                                        <p:cTn id="19" dur="1000" fill="hold"/>
                                        <p:tgtEl>
                                          <p:spTgt spid="9"/>
                                        </p:tgtEl>
                                        <p:attrNameLst>
                                          <p:attrName>style.rotation</p:attrName>
                                        </p:attrNameLst>
                                      </p:cBhvr>
                                      <p:tavLst>
                                        <p:tav tm="0">
                                          <p:val>
                                            <p:fltVal val="90"/>
                                          </p:val>
                                        </p:tav>
                                        <p:tav tm="100000">
                                          <p:val>
                                            <p:fltVal val="0"/>
                                          </p:val>
                                        </p:tav>
                                      </p:tavLst>
                                    </p:anim>
                                    <p:animEffect transition="in" filter="fade">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86F8A-3F75-5D73-C1A4-3A498FB22EE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87F5538D-9134-DCA1-5482-CCBDB8D30B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D704F468-60F1-615F-B385-5C1F96D6E583}"/>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4BD7C047-63A4-3F42-94AD-8C8B45135C04}"/>
              </a:ext>
            </a:extLst>
          </p:cNvPr>
          <p:cNvSpPr txBox="1"/>
          <p:nvPr/>
        </p:nvSpPr>
        <p:spPr>
          <a:xfrm>
            <a:off x="1099225" y="2572761"/>
            <a:ext cx="9494196" cy="2706703"/>
          </a:xfrm>
          <a:prstGeom prst="rect">
            <a:avLst/>
          </a:prstGeom>
          <a:noFill/>
        </p:spPr>
        <p:txBody>
          <a:bodyPr wrap="square">
            <a:spAutoFit/>
          </a:bodyPr>
          <a:lstStyle/>
          <a:p>
            <a:pPr marL="0" marR="0" algn="ctr">
              <a:lnSpc>
                <a:spcPct val="115000"/>
              </a:lnSpc>
              <a:spcAft>
                <a:spcPts val="800"/>
              </a:spcAft>
              <a:buNone/>
            </a:pPr>
            <a:r>
              <a:rPr lang="en-US" sz="36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John 1:41–42</a:t>
            </a:r>
          </a:p>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Andrew finds his brother Simon and says, </a:t>
            </a:r>
            <a:r>
              <a:rPr lang="en-US" sz="36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“We have found the Messiah.”</a:t>
            </a: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 And he brought him to Jesus.</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64FE0FB-00A4-C6CA-B3D7-2AA8D5E982FC}"/>
              </a:ext>
            </a:extLst>
          </p:cNvPr>
          <p:cNvSpPr txBox="1"/>
          <p:nvPr/>
        </p:nvSpPr>
        <p:spPr>
          <a:xfrm>
            <a:off x="933856" y="644559"/>
            <a:ext cx="10836612" cy="759632"/>
          </a:xfrm>
          <a:prstGeom prst="rect">
            <a:avLst/>
          </a:prstGeom>
          <a:noFill/>
        </p:spPr>
        <p:txBody>
          <a:bodyPr wrap="square">
            <a:spAutoFit/>
          </a:bodyPr>
          <a:lstStyle/>
          <a:p>
            <a:pPr marL="0" marR="0" algn="ctr">
              <a:lnSpc>
                <a:spcPct val="115000"/>
              </a:lnSpc>
              <a:spcAft>
                <a:spcPts val="800"/>
              </a:spcAft>
              <a:buNone/>
            </a:pPr>
            <a:r>
              <a:rPr lang="en-US" sz="4000" b="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The Power of Introducing People to Jesus</a:t>
            </a:r>
            <a:endParaRPr lang="en-US" sz="40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00972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heel(1)">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12099-280F-0A75-8893-3D401E92A97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BFF1499-F668-843C-539C-193597664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D2EE76EF-CA9D-7DA7-5E2E-439D94363066}"/>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CAD62319-E6A6-5E7A-657F-6DDB854B9ABC}"/>
              </a:ext>
            </a:extLst>
          </p:cNvPr>
          <p:cNvSpPr txBox="1"/>
          <p:nvPr/>
        </p:nvSpPr>
        <p:spPr>
          <a:xfrm>
            <a:off x="768484" y="4743493"/>
            <a:ext cx="10359958" cy="1467518"/>
          </a:xfrm>
          <a:prstGeom prst="rect">
            <a:avLst/>
          </a:prstGeom>
          <a:noFill/>
        </p:spPr>
        <p:txBody>
          <a:bodyPr wrap="square">
            <a:spAutoFit/>
          </a:bodyPr>
          <a:lstStyle/>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just said, </a:t>
            </a:r>
            <a:r>
              <a:rPr lang="en-US" sz="40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 can’t fix everything in your life… but I know someone who can.”</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FB61CCDE-8A6F-2C75-2004-AFCFFA7BE404}"/>
              </a:ext>
            </a:extLst>
          </p:cNvPr>
          <p:cNvSpPr txBox="1"/>
          <p:nvPr/>
        </p:nvSpPr>
        <p:spPr>
          <a:xfrm>
            <a:off x="522860" y="624717"/>
            <a:ext cx="8319581" cy="1323439"/>
          </a:xfrm>
          <a:prstGeom prst="rect">
            <a:avLst/>
          </a:prstGeom>
          <a:noFill/>
        </p:spPr>
        <p:txBody>
          <a:bodyPr wrap="square">
            <a:spAutoFit/>
          </a:bodyPr>
          <a:lstStyle/>
          <a:p>
            <a:pPr algn="ct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Andrew didn’t preach a sermon.</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endParaRPr lang="en-US" sz="4000" dirty="0"/>
          </a:p>
        </p:txBody>
      </p:sp>
      <p:sp>
        <p:nvSpPr>
          <p:cNvPr id="9" name="TextBox 8">
            <a:extLst>
              <a:ext uri="{FF2B5EF4-FFF2-40B4-BE49-F238E27FC236}">
                <a16:creationId xmlns:a16="http://schemas.microsoft.com/office/drawing/2014/main" id="{932D8709-6BFB-D090-B337-6459D1FD32FC}"/>
              </a:ext>
            </a:extLst>
          </p:cNvPr>
          <p:cNvSpPr txBox="1"/>
          <p:nvPr/>
        </p:nvSpPr>
        <p:spPr>
          <a:xfrm>
            <a:off x="2264113" y="1689938"/>
            <a:ext cx="8426584" cy="1323439"/>
          </a:xfrm>
          <a:prstGeom prst="rect">
            <a:avLst/>
          </a:prstGeom>
          <a:noFill/>
        </p:spPr>
        <p:txBody>
          <a:bodyPr wrap="square">
            <a:spAutoFit/>
          </a:bodyPr>
          <a:lstStyle/>
          <a:p>
            <a:pPr algn="ct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didn’t have a theology degree.</a:t>
            </a:r>
            <a:b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br>
            <a:endParaRPr lang="en-US" sz="4000" dirty="0"/>
          </a:p>
        </p:txBody>
      </p:sp>
      <p:sp>
        <p:nvSpPr>
          <p:cNvPr id="11" name="TextBox 10">
            <a:extLst>
              <a:ext uri="{FF2B5EF4-FFF2-40B4-BE49-F238E27FC236}">
                <a16:creationId xmlns:a16="http://schemas.microsoft.com/office/drawing/2014/main" id="{C64B6B30-3735-B728-75E7-07ECAE848AAF}"/>
              </a:ext>
            </a:extLst>
          </p:cNvPr>
          <p:cNvSpPr txBox="1"/>
          <p:nvPr/>
        </p:nvSpPr>
        <p:spPr>
          <a:xfrm>
            <a:off x="4092913" y="2957056"/>
            <a:ext cx="7765104" cy="759632"/>
          </a:xfrm>
          <a:prstGeom prst="rect">
            <a:avLst/>
          </a:prstGeom>
          <a:noFill/>
        </p:spPr>
        <p:txBody>
          <a:bodyPr wrap="square">
            <a:spAutoFit/>
          </a:bodyPr>
          <a:lstStyle/>
          <a:p>
            <a:pPr marL="0" marR="0" algn="ctr">
              <a:lnSpc>
                <a:spcPct val="115000"/>
              </a:lnSpc>
              <a:spcAft>
                <a:spcPts val="800"/>
              </a:spcAft>
              <a:buNone/>
            </a:pP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He didn’t perform a miracle.</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84480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heel(1)">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heel(1)">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wheel(1)">
                                      <p:cBhvr>
                                        <p:cTn id="2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9CCA9-E827-2793-686B-5CF018A1A0B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A6EC5CD-BCDC-2411-60F9-12437E38F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672801C7-9C0E-8FAC-76E8-EA4B4F814B65}"/>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AAE9671F-86F2-9BE8-CADF-8492021818A1}"/>
              </a:ext>
            </a:extLst>
          </p:cNvPr>
          <p:cNvSpPr txBox="1"/>
          <p:nvPr/>
        </p:nvSpPr>
        <p:spPr>
          <a:xfrm>
            <a:off x="1079769" y="804103"/>
            <a:ext cx="9503923" cy="3162341"/>
          </a:xfrm>
          <a:prstGeom prst="rect">
            <a:avLst/>
          </a:prstGeom>
          <a:noFill/>
        </p:spPr>
        <p:txBody>
          <a:bodyPr wrap="square">
            <a:spAutoFit/>
          </a:bodyPr>
          <a:lstStyle/>
          <a:p>
            <a:pPr marL="0" marR="0" algn="ctr">
              <a:lnSpc>
                <a:spcPct val="115000"/>
              </a:lnSpc>
              <a:spcAft>
                <a:spcPts val="800"/>
              </a:spcAft>
              <a:buNone/>
            </a:pPr>
            <a:r>
              <a:rPr lang="en-US" sz="44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Imagine someone drowning and you can’t swim. You don’t jump in and both perish you throw a lifeline or call for help. </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4FBA5D8D-7F5C-9638-A8F3-AB165E7A9D7E}"/>
              </a:ext>
            </a:extLst>
          </p:cNvPr>
          <p:cNvSpPr txBox="1"/>
          <p:nvPr/>
        </p:nvSpPr>
        <p:spPr>
          <a:xfrm>
            <a:off x="661481" y="4623349"/>
            <a:ext cx="10525328" cy="1323439"/>
          </a:xfrm>
          <a:prstGeom prst="rect">
            <a:avLst/>
          </a:prstGeom>
          <a:noFill/>
        </p:spPr>
        <p:txBody>
          <a:bodyPr wrap="square">
            <a:spAutoFit/>
          </a:bodyPr>
          <a:lstStyle/>
          <a:p>
            <a:pPr algn="ctr"/>
            <a:r>
              <a:rPr lang="en-US" sz="40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Andrew understood this: </a:t>
            </a:r>
            <a:r>
              <a:rPr lang="en-US" sz="4000" i="1"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my job isn’t to be the Savior… it’s to connect people to Him</a:t>
            </a:r>
            <a:r>
              <a:rPr lang="en-US" sz="4000" i="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4000" dirty="0"/>
          </a:p>
        </p:txBody>
      </p:sp>
    </p:spTree>
    <p:extLst>
      <p:ext uri="{BB962C8B-B14F-4D97-AF65-F5344CB8AC3E}">
        <p14:creationId xmlns:p14="http://schemas.microsoft.com/office/powerpoint/2010/main" val="556228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E9D61-B53F-3DB9-FD87-9B24FC2DC39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502131B-FC8C-3C05-3F1F-24035A27D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12C53E3C-BDC4-ABF8-474B-B80393283130}"/>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5746"/>
          <a:stretch>
            <a:fillRect/>
          </a:stretch>
        </p:blipFill>
        <p:spPr>
          <a:xfrm>
            <a:off x="20" y="1282"/>
            <a:ext cx="12191980" cy="6856718"/>
          </a:xfrm>
          <a:prstGeom prst="rect">
            <a:avLst/>
          </a:prstGeom>
        </p:spPr>
      </p:pic>
      <p:sp>
        <p:nvSpPr>
          <p:cNvPr id="4" name="TextBox 3">
            <a:extLst>
              <a:ext uri="{FF2B5EF4-FFF2-40B4-BE49-F238E27FC236}">
                <a16:creationId xmlns:a16="http://schemas.microsoft.com/office/drawing/2014/main" id="{A2E964B6-0AEF-8238-F961-205414DE2209}"/>
              </a:ext>
            </a:extLst>
          </p:cNvPr>
          <p:cNvSpPr txBox="1"/>
          <p:nvPr/>
        </p:nvSpPr>
        <p:spPr>
          <a:xfrm>
            <a:off x="199419" y="4139859"/>
            <a:ext cx="11488366" cy="69281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You’re trying to </a:t>
            </a:r>
            <a:r>
              <a:rPr lang="en-US" sz="3600" u="sng"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carry burdens that don’t belong to you</a:t>
            </a: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en-US" sz="36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5A5FB88-B7C8-3E4B-222C-6F1B6DE1EA88}"/>
              </a:ext>
            </a:extLst>
          </p:cNvPr>
          <p:cNvSpPr txBox="1"/>
          <p:nvPr/>
        </p:nvSpPr>
        <p:spPr>
          <a:xfrm>
            <a:off x="612844" y="5358189"/>
            <a:ext cx="5330758" cy="759632"/>
          </a:xfrm>
          <a:prstGeom prst="rect">
            <a:avLst/>
          </a:prstGeom>
          <a:noFill/>
        </p:spPr>
        <p:txBody>
          <a:bodyPr wrap="square">
            <a:spAutoFit/>
          </a:bodyPr>
          <a:lstStyle/>
          <a:p>
            <a:pPr marL="0" marR="0">
              <a:lnSpc>
                <a:spcPct val="115000"/>
              </a:lnSpc>
              <a:spcAft>
                <a:spcPts val="800"/>
              </a:spcAft>
              <a:buNone/>
            </a:pPr>
            <a:r>
              <a:rPr lang="en-US" sz="40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 can’t help them</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FA286727-3586-BE40-292B-DCA3869D2A6E}"/>
              </a:ext>
            </a:extLst>
          </p:cNvPr>
          <p:cNvSpPr txBox="1"/>
          <p:nvPr/>
        </p:nvSpPr>
        <p:spPr>
          <a:xfrm>
            <a:off x="350195" y="355023"/>
            <a:ext cx="11488366" cy="1329916"/>
          </a:xfrm>
          <a:prstGeom prst="rect">
            <a:avLst/>
          </a:prstGeom>
          <a:noFill/>
        </p:spPr>
        <p:txBody>
          <a:bodyPr wrap="square">
            <a:spAutoFit/>
          </a:bodyPr>
          <a:lstStyle/>
          <a:p>
            <a:pPr marL="0" marR="0" algn="ctr">
              <a:lnSpc>
                <a:spcPct val="115000"/>
              </a:lnSpc>
              <a:spcAft>
                <a:spcPts val="800"/>
              </a:spcAft>
              <a:buNone/>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Some of us are stressed because we’re trying to be what only Jesus can be.</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6259AAF1-68E8-0318-9324-5D517199E436}"/>
              </a:ext>
            </a:extLst>
          </p:cNvPr>
          <p:cNvSpPr txBox="1"/>
          <p:nvPr/>
        </p:nvSpPr>
        <p:spPr>
          <a:xfrm>
            <a:off x="911967" y="1975091"/>
            <a:ext cx="7453820" cy="69281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You’re trying to fix your family.</a:t>
            </a:r>
            <a:endParaRPr lang="en-US" sz="36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2C491B36-FCE1-8485-AC9B-ED77659A6E1B}"/>
              </a:ext>
            </a:extLst>
          </p:cNvPr>
          <p:cNvSpPr txBox="1"/>
          <p:nvPr/>
        </p:nvSpPr>
        <p:spPr>
          <a:xfrm>
            <a:off x="3278223" y="3057475"/>
            <a:ext cx="7745650" cy="692818"/>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You’re trying to save your friends.</a:t>
            </a:r>
            <a:endParaRPr lang="en-US" sz="3600" kern="100" dirty="0">
              <a:solidFill>
                <a:srgbClr val="0D0D0D"/>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49FD21A3-EE25-54DD-CE39-89E7A3288C07}"/>
              </a:ext>
            </a:extLst>
          </p:cNvPr>
          <p:cNvSpPr txBox="1"/>
          <p:nvPr/>
        </p:nvSpPr>
        <p:spPr>
          <a:xfrm>
            <a:off x="5943602" y="5426081"/>
            <a:ext cx="5199435" cy="707886"/>
          </a:xfrm>
          <a:prstGeom prst="rect">
            <a:avLst/>
          </a:prstGeom>
          <a:noFill/>
        </p:spPr>
        <p:txBody>
          <a:bodyPr wrap="square">
            <a:spAutoFit/>
          </a:bodyPr>
          <a:lstStyle/>
          <a:p>
            <a:r>
              <a:rPr lang="en-US" sz="4000" b="1" kern="0" dirty="0">
                <a:solidFill>
                  <a:srgbClr val="0D0D0D"/>
                </a:solidFill>
                <a:effectLst/>
                <a:latin typeface="Segoe UI" panose="020B0502040204020203" pitchFamily="34" charset="0"/>
                <a:ea typeface="Times New Roman" panose="02020603050405020304" pitchFamily="18" charset="0"/>
                <a:cs typeface="Times New Roman" panose="02020603050405020304" pitchFamily="18" charset="0"/>
              </a:rPr>
              <a:t>but you know a guy.</a:t>
            </a:r>
            <a:endParaRPr lang="en-US" sz="4000" dirty="0"/>
          </a:p>
        </p:txBody>
      </p:sp>
    </p:spTree>
    <p:extLst>
      <p:ext uri="{BB962C8B-B14F-4D97-AF65-F5344CB8AC3E}">
        <p14:creationId xmlns:p14="http://schemas.microsoft.com/office/powerpoint/2010/main" val="316473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Effect transition="in" filter="fade">
                                      <p:cBhvr>
                                        <p:cTn id="28" dur="1000"/>
                                        <p:tgtEl>
                                          <p:spTgt spid="4">
                                            <p:txEl>
                                              <p:pRg st="0" end="0"/>
                                            </p:txEl>
                                          </p:spTgt>
                                        </p:tgtEl>
                                      </p:cBhvr>
                                    </p:animEffect>
                                    <p:anim calcmode="lin" valueType="num">
                                      <p:cBhvr>
                                        <p:cTn id="2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circle(in)">
                                      <p:cBhvr>
                                        <p:cTn id="35" dur="20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80">
                                          <p:stCondLst>
                                            <p:cond delay="0"/>
                                          </p:stCondLst>
                                        </p:cTn>
                                        <p:tgtEl>
                                          <p:spTgt spid="15"/>
                                        </p:tgtEl>
                                      </p:cBhvr>
                                    </p:animEffect>
                                    <p:anim calcmode="lin" valueType="num">
                                      <p:cBhvr>
                                        <p:cTn id="41"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6" dur="26">
                                          <p:stCondLst>
                                            <p:cond delay="650"/>
                                          </p:stCondLst>
                                        </p:cTn>
                                        <p:tgtEl>
                                          <p:spTgt spid="15"/>
                                        </p:tgtEl>
                                      </p:cBhvr>
                                      <p:to x="100000" y="60000"/>
                                    </p:animScale>
                                    <p:animScale>
                                      <p:cBhvr>
                                        <p:cTn id="47" dur="166" decel="50000">
                                          <p:stCondLst>
                                            <p:cond delay="676"/>
                                          </p:stCondLst>
                                        </p:cTn>
                                        <p:tgtEl>
                                          <p:spTgt spid="15"/>
                                        </p:tgtEl>
                                      </p:cBhvr>
                                      <p:to x="100000" y="100000"/>
                                    </p:animScale>
                                    <p:animScale>
                                      <p:cBhvr>
                                        <p:cTn id="48" dur="26">
                                          <p:stCondLst>
                                            <p:cond delay="1312"/>
                                          </p:stCondLst>
                                        </p:cTn>
                                        <p:tgtEl>
                                          <p:spTgt spid="15"/>
                                        </p:tgtEl>
                                      </p:cBhvr>
                                      <p:to x="100000" y="80000"/>
                                    </p:animScale>
                                    <p:animScale>
                                      <p:cBhvr>
                                        <p:cTn id="49" dur="166" decel="50000">
                                          <p:stCondLst>
                                            <p:cond delay="1338"/>
                                          </p:stCondLst>
                                        </p:cTn>
                                        <p:tgtEl>
                                          <p:spTgt spid="15"/>
                                        </p:tgtEl>
                                      </p:cBhvr>
                                      <p:to x="100000" y="100000"/>
                                    </p:animScale>
                                    <p:animScale>
                                      <p:cBhvr>
                                        <p:cTn id="50" dur="26">
                                          <p:stCondLst>
                                            <p:cond delay="1642"/>
                                          </p:stCondLst>
                                        </p:cTn>
                                        <p:tgtEl>
                                          <p:spTgt spid="15"/>
                                        </p:tgtEl>
                                      </p:cBhvr>
                                      <p:to x="100000" y="90000"/>
                                    </p:animScale>
                                    <p:animScale>
                                      <p:cBhvr>
                                        <p:cTn id="51" dur="166" decel="50000">
                                          <p:stCondLst>
                                            <p:cond delay="1668"/>
                                          </p:stCondLst>
                                        </p:cTn>
                                        <p:tgtEl>
                                          <p:spTgt spid="15"/>
                                        </p:tgtEl>
                                      </p:cBhvr>
                                      <p:to x="100000" y="100000"/>
                                    </p:animScale>
                                    <p:animScale>
                                      <p:cBhvr>
                                        <p:cTn id="52" dur="26">
                                          <p:stCondLst>
                                            <p:cond delay="1808"/>
                                          </p:stCondLst>
                                        </p:cTn>
                                        <p:tgtEl>
                                          <p:spTgt spid="15"/>
                                        </p:tgtEl>
                                      </p:cBhvr>
                                      <p:to x="100000" y="95000"/>
                                    </p:animScale>
                                    <p:animScale>
                                      <p:cBhvr>
                                        <p:cTn id="53" dur="166" decel="50000">
                                          <p:stCondLst>
                                            <p:cond delay="1834"/>
                                          </p:stCondLst>
                                        </p:cTn>
                                        <p:tgtEl>
                                          <p:spTgt spid="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P spid="13" grpId="0"/>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111</TotalTime>
  <Words>1215</Words>
  <Application>Microsoft Office PowerPoint</Application>
  <PresentationFormat>Widescreen</PresentationFormat>
  <Paragraphs>81</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Aptos Display</vt:lpstr>
      <vt:lpstr>Arial</vt:lpstr>
      <vt:lpstr>Segoe UI</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3</cp:revision>
  <dcterms:created xsi:type="dcterms:W3CDTF">2026-05-14T14:11:50Z</dcterms:created>
  <dcterms:modified xsi:type="dcterms:W3CDTF">2026-05-15T14:07:06Z</dcterms:modified>
</cp:coreProperties>
</file>