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182357-B337-4BB0-AF1B-060304D51F8B}" v="2" dt="2026-10-31T14:46:40.3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60"/>
  </p:normalViewPr>
  <p:slideViewPr>
    <p:cSldViewPr snapToGrid="0">
      <p:cViewPr varScale="1">
        <p:scale>
          <a:sx n="106" d="100"/>
          <a:sy n="106" d="100"/>
        </p:scale>
        <p:origin x="798" y="96"/>
      </p:cViewPr>
      <p:guideLst/>
    </p:cSldViewPr>
  </p:slideViewPr>
  <p:notesTextViewPr>
    <p:cViewPr>
      <p:scale>
        <a:sx n="1" d="1"/>
        <a:sy n="1" d="1"/>
      </p:scale>
      <p:origin x="0" y="0"/>
    </p:cViewPr>
  </p:notesTextViewPr>
  <p:sorterViewPr>
    <p:cViewPr>
      <p:scale>
        <a:sx n="140" d="100"/>
        <a:sy n="140" d="100"/>
      </p:scale>
      <p:origin x="0" y="-144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Tubbs" userId="b0993f8c11731488" providerId="LiveId" clId="{8C1B5D34-DD97-4D1D-912B-47F028052740}"/>
    <pc:docChg chg="modSld">
      <pc:chgData name="Richard Tubbs" userId="b0993f8c11731488" providerId="LiveId" clId="{8C1B5D34-DD97-4D1D-912B-47F028052740}" dt="2026-10-31T14:46:40.323" v="1" actId="115"/>
      <pc:docMkLst>
        <pc:docMk/>
      </pc:docMkLst>
      <pc:sldChg chg="modSp">
        <pc:chgData name="Richard Tubbs" userId="b0993f8c11731488" providerId="LiveId" clId="{8C1B5D34-DD97-4D1D-912B-47F028052740}" dt="2026-10-31T14:46:40.323" v="1" actId="115"/>
        <pc:sldMkLst>
          <pc:docMk/>
          <pc:sldMk cId="987718784" sldId="278"/>
        </pc:sldMkLst>
        <pc:spChg chg="mod">
          <ac:chgData name="Richard Tubbs" userId="b0993f8c11731488" providerId="LiveId" clId="{8C1B5D34-DD97-4D1D-912B-47F028052740}" dt="2026-10-31T14:46:40.323" v="1" actId="115"/>
          <ac:spMkLst>
            <pc:docMk/>
            <pc:sldMk cId="987718784" sldId="278"/>
            <ac:spMk id="4" creationId="{CF9F0E50-6C63-B1C7-8FCA-3B19E120AF47}"/>
          </ac:spMkLst>
        </pc:spChg>
      </pc:sldChg>
      <pc:sldChg chg="modSp">
        <pc:chgData name="Richard Tubbs" userId="b0993f8c11731488" providerId="LiveId" clId="{8C1B5D34-DD97-4D1D-912B-47F028052740}" dt="2026-10-31T14:45:24.373" v="0" actId="115"/>
        <pc:sldMkLst>
          <pc:docMk/>
          <pc:sldMk cId="1985524855" sldId="283"/>
        </pc:sldMkLst>
        <pc:spChg chg="mod">
          <ac:chgData name="Richard Tubbs" userId="b0993f8c11731488" providerId="LiveId" clId="{8C1B5D34-DD97-4D1D-912B-47F028052740}" dt="2026-10-31T14:45:24.373" v="0" actId="115"/>
          <ac:spMkLst>
            <pc:docMk/>
            <pc:sldMk cId="1985524855" sldId="283"/>
            <ac:spMk id="4" creationId="{951E7964-0271-71A6-2A04-3C13CD92338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5CC07-2062-364F-7DD5-9C595E9330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DE5F7E9-6177-D782-34F4-42EDB98096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4CE81F2-FB7A-6156-2B58-994F20E738C2}"/>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5" name="Footer Placeholder 4">
            <a:extLst>
              <a:ext uri="{FF2B5EF4-FFF2-40B4-BE49-F238E27FC236}">
                <a16:creationId xmlns:a16="http://schemas.microsoft.com/office/drawing/2014/main" id="{B14C47D3-9F78-789B-E45D-3F9D7F3286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EFE573-CD35-87C3-DD37-2E9063772C4A}"/>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2286568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5A0AF-5A05-066E-42E2-DB0FB98C4B1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A8866B-A458-0638-DF80-5DEA519657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FF3FD1-4B31-4836-5FE9-D61D8799DDFF}"/>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5" name="Footer Placeholder 4">
            <a:extLst>
              <a:ext uri="{FF2B5EF4-FFF2-40B4-BE49-F238E27FC236}">
                <a16:creationId xmlns:a16="http://schemas.microsoft.com/office/drawing/2014/main" id="{75E32B6B-809A-8424-EC73-5190A116C2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DD206C-5F82-FAF9-9393-65FCB1BE3760}"/>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3632700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C2ED5-F1AE-9CA6-9C10-1218AB31D2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B2F31BC-FF70-EAEC-8ADB-6C739DE998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225D87-1A19-1A0C-4BFB-D86ACFCD6B6B}"/>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5" name="Footer Placeholder 4">
            <a:extLst>
              <a:ext uri="{FF2B5EF4-FFF2-40B4-BE49-F238E27FC236}">
                <a16:creationId xmlns:a16="http://schemas.microsoft.com/office/drawing/2014/main" id="{4511B225-FFC2-4464-189E-E48C01AF81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55B4E1-DFFD-96E0-48F2-D449E57EAC34}"/>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2834254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26F0E-2CAD-7805-5B10-B0FAA883161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A4860DA-DCC2-AEB7-39F3-80A8FAD3466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4693C1D-A6A9-3568-8452-8C9A1C986F4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8ED131C-C7C3-1562-4338-853F64EDD009}"/>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6" name="Footer Placeholder 5">
            <a:extLst>
              <a:ext uri="{FF2B5EF4-FFF2-40B4-BE49-F238E27FC236}">
                <a16:creationId xmlns:a16="http://schemas.microsoft.com/office/drawing/2014/main" id="{1045853B-0B77-9C45-02EF-69765B8333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35DD78-F8BA-CDEC-A740-579AFDFA6C2E}"/>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2043363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F53FF-0D25-AEC6-FD1D-47996B22A40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C8C113-0BB6-7039-0A4F-34437C528E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1724F0-E77D-AEA2-773E-FE71D35711C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E18E357-E75D-A01C-9B18-526762814C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79988D-B1A9-E135-DB94-ABF02474078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A4F647-F777-EE0B-09C7-56EEFA8EF546}"/>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8" name="Footer Placeholder 7">
            <a:extLst>
              <a:ext uri="{FF2B5EF4-FFF2-40B4-BE49-F238E27FC236}">
                <a16:creationId xmlns:a16="http://schemas.microsoft.com/office/drawing/2014/main" id="{D78E2839-BD09-1587-22E2-8C1AAE1DD8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71152C-34CC-03BB-FBA2-1F828B017074}"/>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1969019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056DB-46A3-B1A8-6679-A825F5FB6D7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5026FF-288B-0FBF-A3E9-570DAB86A442}"/>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4" name="Footer Placeholder 3">
            <a:extLst>
              <a:ext uri="{FF2B5EF4-FFF2-40B4-BE49-F238E27FC236}">
                <a16:creationId xmlns:a16="http://schemas.microsoft.com/office/drawing/2014/main" id="{35012E8E-1253-3363-DA5A-4D204F3F83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37AF5A2-51E4-3E3F-181E-0DE04BEE55C8}"/>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3861309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22DB6B-D463-7392-409E-01E44024417F}"/>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3" name="Footer Placeholder 2">
            <a:extLst>
              <a:ext uri="{FF2B5EF4-FFF2-40B4-BE49-F238E27FC236}">
                <a16:creationId xmlns:a16="http://schemas.microsoft.com/office/drawing/2014/main" id="{536BEADF-F63E-B4A9-F4A6-6B8C0E722F2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D2DD0E2-AB8D-5DD9-60E3-8A12CE833483}"/>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872287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21EAB-E2F3-322C-97A1-D6F4EDC0BE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584F48A-2C92-F71C-D166-0A4E800CB5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38589BC-493B-8654-81B8-8EBAA2E148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8DE7FCC-0E3F-DE68-A699-815A05F0B44A}"/>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6" name="Footer Placeholder 5">
            <a:extLst>
              <a:ext uri="{FF2B5EF4-FFF2-40B4-BE49-F238E27FC236}">
                <a16:creationId xmlns:a16="http://schemas.microsoft.com/office/drawing/2014/main" id="{87BCF8F8-E46F-5957-FF8E-DC00E162FB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C32969-CB14-5829-A168-A760E3B52511}"/>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1827586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E2638-8A79-FED0-A778-D0607D0186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3A02E78-66B6-F6BB-AA6D-533409007F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2B763D6-7B80-086C-4F97-425DA4CD3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F8E449-A8A5-5D22-8B27-7B247093404F}"/>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6" name="Footer Placeholder 5">
            <a:extLst>
              <a:ext uri="{FF2B5EF4-FFF2-40B4-BE49-F238E27FC236}">
                <a16:creationId xmlns:a16="http://schemas.microsoft.com/office/drawing/2014/main" id="{560F259A-F499-D8B0-EDF8-7FC261D130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D01488-7833-4C57-A192-D8B671147F4D}"/>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446191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B9230-BF5B-2F85-D6C0-7218558FBB4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80FF0EF-45B9-5260-A576-CF1F79CABE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45DA4A-6DDA-FAE4-293E-01C3799F20C5}"/>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5" name="Footer Placeholder 4">
            <a:extLst>
              <a:ext uri="{FF2B5EF4-FFF2-40B4-BE49-F238E27FC236}">
                <a16:creationId xmlns:a16="http://schemas.microsoft.com/office/drawing/2014/main" id="{8C8D6695-C705-898C-2B60-4ED433A31C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CC2578-A1C3-34AA-5805-8D6A88E65C9C}"/>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2025381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A9956E-0D4F-1D4D-172E-BAD810E0EFD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45EC28-49CE-AA6C-9499-BF64A5CFE5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0AB29-4D17-6813-62E7-A459B47DF4D8}"/>
              </a:ext>
            </a:extLst>
          </p:cNvPr>
          <p:cNvSpPr>
            <a:spLocks noGrp="1"/>
          </p:cNvSpPr>
          <p:nvPr>
            <p:ph type="dt" sz="half" idx="10"/>
          </p:nvPr>
        </p:nvSpPr>
        <p:spPr/>
        <p:txBody>
          <a:bodyPr/>
          <a:lstStyle/>
          <a:p>
            <a:fld id="{493D3A4C-5CAB-4E4E-9977-6F434E99559D}" type="datetimeFigureOut">
              <a:rPr lang="en-US" smtClean="0"/>
              <a:t>10/28/2026</a:t>
            </a:fld>
            <a:endParaRPr lang="en-US"/>
          </a:p>
        </p:txBody>
      </p:sp>
      <p:sp>
        <p:nvSpPr>
          <p:cNvPr id="5" name="Footer Placeholder 4">
            <a:extLst>
              <a:ext uri="{FF2B5EF4-FFF2-40B4-BE49-F238E27FC236}">
                <a16:creationId xmlns:a16="http://schemas.microsoft.com/office/drawing/2014/main" id="{4ED22EDF-97C0-46B2-B92F-D5B101D743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5B3A84-03FD-EAF5-7271-A2A205EB302D}"/>
              </a:ext>
            </a:extLst>
          </p:cNvPr>
          <p:cNvSpPr>
            <a:spLocks noGrp="1"/>
          </p:cNvSpPr>
          <p:nvPr>
            <p:ph type="sldNum" sz="quarter" idx="12"/>
          </p:nvPr>
        </p:nvSpPr>
        <p:spPr/>
        <p:txBody>
          <a:bodyPr/>
          <a:lstStyle/>
          <a:p>
            <a:fld id="{3FD5C599-5291-40E1-A344-5648A8262342}" type="slidenum">
              <a:rPr lang="en-US" smtClean="0"/>
              <a:t>‹#›</a:t>
            </a:fld>
            <a:endParaRPr lang="en-US"/>
          </a:p>
        </p:txBody>
      </p:sp>
    </p:spTree>
    <p:extLst>
      <p:ext uri="{BB962C8B-B14F-4D97-AF65-F5344CB8AC3E}">
        <p14:creationId xmlns:p14="http://schemas.microsoft.com/office/powerpoint/2010/main" val="1152683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355840-0DB1-1E00-F720-0DAD420DC9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0516C79-F15A-8ADC-7551-AE651C9ACC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9D4976-6924-11C2-EA2B-83552039BE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93D3A4C-5CAB-4E4E-9977-6F434E99559D}" type="datetimeFigureOut">
              <a:rPr lang="en-US" smtClean="0"/>
              <a:t>10/28/2026</a:t>
            </a:fld>
            <a:endParaRPr lang="en-US"/>
          </a:p>
        </p:txBody>
      </p:sp>
      <p:sp>
        <p:nvSpPr>
          <p:cNvPr id="5" name="Footer Placeholder 4">
            <a:extLst>
              <a:ext uri="{FF2B5EF4-FFF2-40B4-BE49-F238E27FC236}">
                <a16:creationId xmlns:a16="http://schemas.microsoft.com/office/drawing/2014/main" id="{B5F40424-00E0-4EA2-C1B0-2F731FC58F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C6F7BEC-B93C-1C93-9270-A21CFACD80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FD5C599-5291-40E1-A344-5648A8262342}" type="slidenum">
              <a:rPr lang="en-US" smtClean="0"/>
              <a:t>‹#›</a:t>
            </a:fld>
            <a:endParaRPr lang="en-US"/>
          </a:p>
        </p:txBody>
      </p:sp>
    </p:spTree>
    <p:extLst>
      <p:ext uri="{BB962C8B-B14F-4D97-AF65-F5344CB8AC3E}">
        <p14:creationId xmlns:p14="http://schemas.microsoft.com/office/powerpoint/2010/main" val="2559325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6885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3EF7E5-55CF-5955-A95F-13EF0FEFDE42}"/>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5" name="TextBox 4">
            <a:extLst>
              <a:ext uri="{FF2B5EF4-FFF2-40B4-BE49-F238E27FC236}">
                <a16:creationId xmlns:a16="http://schemas.microsoft.com/office/drawing/2014/main" id="{FB98543A-31E8-0E88-1036-F2D8DCFA1B13}"/>
              </a:ext>
            </a:extLst>
          </p:cNvPr>
          <p:cNvSpPr txBox="1"/>
          <p:nvPr/>
        </p:nvSpPr>
        <p:spPr>
          <a:xfrm>
            <a:off x="429491" y="166254"/>
            <a:ext cx="11333018" cy="6091411"/>
          </a:xfrm>
          <a:prstGeom prst="rect">
            <a:avLst/>
          </a:prstGeom>
          <a:noFill/>
        </p:spPr>
        <p:txBody>
          <a:bodyPr wrap="square">
            <a:spAutoFit/>
          </a:bodyPr>
          <a:lstStyle/>
          <a:p>
            <a:pPr marL="0" marR="0" algn="ctr">
              <a:lnSpc>
                <a:spcPct val="100000"/>
              </a:lnSpc>
              <a:spcAft>
                <a:spcPts val="700"/>
              </a:spcAft>
              <a:buNone/>
            </a:pPr>
            <a:r>
              <a:rPr lang="en-US" sz="4800" dirty="0">
                <a:solidFill>
                  <a:schemeClr val="tx1"/>
                </a:solidFill>
                <a:effectLst/>
                <a:latin typeface="+mn-lt"/>
                <a:ea typeface="MS Mincho" panose="02020609040205080304" pitchFamily="49" charset="-128"/>
                <a:cs typeface="Times New Roman" panose="02020603050405020304" pitchFamily="18" charset="0"/>
              </a:rPr>
              <a:t>Central message:</a:t>
            </a:r>
          </a:p>
          <a:p>
            <a:pPr marL="0" marR="0" algn="ctr">
              <a:lnSpc>
                <a:spcPct val="100000"/>
              </a:lnSpc>
              <a:spcAft>
                <a:spcPts val="700"/>
              </a:spcAft>
              <a:buNone/>
            </a:pPr>
            <a:r>
              <a:rPr lang="en-US" sz="4800" dirty="0">
                <a:solidFill>
                  <a:schemeClr val="tx1"/>
                </a:solidFill>
                <a:effectLst/>
                <a:latin typeface="+mn-lt"/>
                <a:ea typeface="MS Mincho" panose="02020609040205080304" pitchFamily="49" charset="-128"/>
                <a:cs typeface="Times New Roman" panose="02020603050405020304" pitchFamily="18" charset="0"/>
              </a:rPr>
              <a:t> I cannot control what people say, what they do, or what circumstances come my way. But with God’s help, I can choose how I respond. My peace is too valuable, my purpose is too important, and my God is too faithful for me to surrender my entire day to somebody else’s attitude!</a:t>
            </a:r>
            <a:endParaRPr lang="en-US" sz="3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664448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2D55B50-B165-F33A-E4AB-D3775E1DF66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EC882B7-05F6-6088-E355-A80F02AC7790}"/>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170209E2-4FEC-9D0C-2901-F2B0DEF7EB90}"/>
              </a:ext>
            </a:extLst>
          </p:cNvPr>
          <p:cNvSpPr txBox="1"/>
          <p:nvPr/>
        </p:nvSpPr>
        <p:spPr>
          <a:xfrm>
            <a:off x="840509" y="275054"/>
            <a:ext cx="10224655" cy="2644314"/>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Have you ever gotten up in the morning feeling good? You prayed your prayer. You thanked God for another day. You got out of bed with a little spring in your step. You were ready to face the world.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And then somebody opened their mouth!</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1D488E81-1F6F-A4C5-7390-0F42E2D2435C}"/>
              </a:ext>
            </a:extLst>
          </p:cNvPr>
          <p:cNvSpPr txBox="1"/>
          <p:nvPr/>
        </p:nvSpPr>
        <p:spPr>
          <a:xfrm>
            <a:off x="323273" y="3486727"/>
            <a:ext cx="11545454" cy="2151871"/>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One phone call. One text message. One rude comment. One disrespectful attitude. One person who knows exactly which button to push.</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And suddenly, the peace you woke up with is gone!</a:t>
            </a:r>
            <a:endParaRPr lang="en-US" sz="3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808780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D11ADD0-5A5E-0DEC-0EA7-59F526AAA5A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15BAE1B-F02F-73C9-1ED6-049324B7986A}"/>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79C683EB-0BEE-9386-466E-20FD10BD93B9}"/>
              </a:ext>
            </a:extLst>
          </p:cNvPr>
          <p:cNvSpPr txBox="1"/>
          <p:nvPr/>
        </p:nvSpPr>
        <p:spPr>
          <a:xfrm>
            <a:off x="230909" y="92364"/>
            <a:ext cx="11222182" cy="6450484"/>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 Everybody who has access to you does not deserve authority over you!</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Some people have access to your phone, but they shouldn’t have access to your peace.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Some people have access to your workplace, but they shouldn’t have access to your joy.</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Some people have access to your past, but they don’t get to write your future.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And some people know your weaknesses, your struggles, your history, and your mistakes—but they still don’t have the final word over your life!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Why? Because the final word belongs to God!</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15786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3C1F20-4BBA-F33E-A0B7-477A571EDF3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60F88B1-DA3E-8271-4D45-0830C9089B6B}"/>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E09EBEB4-8461-EE9F-C2EE-F56AADFC366F}"/>
              </a:ext>
            </a:extLst>
          </p:cNvPr>
          <p:cNvSpPr txBox="1"/>
          <p:nvPr/>
        </p:nvSpPr>
        <p:spPr>
          <a:xfrm>
            <a:off x="429490" y="578906"/>
            <a:ext cx="11333019" cy="5286062"/>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This sermon is not about pretending that nothing hurts. It’s not about smiling when your heart is breaking, ignoring injustice, or allowing people to mistreat you.</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It’s about learning that even when something hurts you, it doesn’t have to own you.</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You can acknowledge the pain without surrendering your peace. You can confront the problem without becoming the problem. You can establish boundaries without becoming bitter.</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And you can walk away from an argument without losing your dignity!</a:t>
            </a:r>
            <a:endParaRPr lang="en-US" sz="3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04403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5C0F024-1260-E2C5-3153-F16350C0675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9D6301F-CF0D-887B-94D8-DF3A7A6E73D9}"/>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B2CF9EBA-D44F-AFDE-445A-AD4588E7C05D}"/>
              </a:ext>
            </a:extLst>
          </p:cNvPr>
          <p:cNvSpPr txBox="1"/>
          <p:nvPr/>
        </p:nvSpPr>
        <p:spPr>
          <a:xfrm>
            <a:off x="-64655" y="238225"/>
            <a:ext cx="11979563" cy="3506088"/>
          </a:xfrm>
          <a:prstGeom prst="rect">
            <a:avLst/>
          </a:prstGeom>
          <a:noFill/>
        </p:spPr>
        <p:txBody>
          <a:bodyPr wrap="square">
            <a:spAutoFit/>
          </a:bodyPr>
          <a:lstStyle/>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Because the enemy doesn’t always need to destroy your whole life to distract you. Sometimes all he needs is one angry conversation to steal your focus, disturb your spirit, and cause you to spend the entire day fighting a battle that God never assigned to you.</a:t>
            </a:r>
          </a:p>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But today, we’re changing the way we respond!</a:t>
            </a:r>
          </a:p>
        </p:txBody>
      </p:sp>
      <p:sp>
        <p:nvSpPr>
          <p:cNvPr id="6" name="TextBox 5">
            <a:extLst>
              <a:ext uri="{FF2B5EF4-FFF2-40B4-BE49-F238E27FC236}">
                <a16:creationId xmlns:a16="http://schemas.microsoft.com/office/drawing/2014/main" id="{0041C0DD-E04F-FA83-ACAC-4E87767681B1}"/>
              </a:ext>
            </a:extLst>
          </p:cNvPr>
          <p:cNvSpPr txBox="1"/>
          <p:nvPr/>
        </p:nvSpPr>
        <p:spPr>
          <a:xfrm>
            <a:off x="314036" y="4438364"/>
            <a:ext cx="11074399" cy="1200329"/>
          </a:xfrm>
          <a:prstGeom prst="rect">
            <a:avLst/>
          </a:prstGeom>
          <a:noFill/>
        </p:spPr>
        <p:txBody>
          <a:bodyPr wrap="square">
            <a:spAutoFit/>
          </a:bodyPr>
          <a:lstStyle/>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My </a:t>
            </a:r>
            <a:r>
              <a:rPr lang="en-US" sz="3600" b="1" u="sng" dirty="0">
                <a:solidFill>
                  <a:schemeClr val="tx1"/>
                </a:solidFill>
                <a:effectLst/>
                <a:latin typeface="+mn-lt"/>
                <a:ea typeface="MS Mincho" panose="02020609040205080304" pitchFamily="49" charset="-128"/>
                <a:cs typeface="Times New Roman" panose="02020603050405020304" pitchFamily="18" charset="0"/>
              </a:rPr>
              <a:t>peace is not for sale</a:t>
            </a:r>
            <a:r>
              <a:rPr lang="en-US" sz="3600" dirty="0">
                <a:solidFill>
                  <a:schemeClr val="tx1"/>
                </a:solidFill>
                <a:effectLst/>
                <a:latin typeface="+mn-lt"/>
                <a:ea typeface="MS Mincho" panose="02020609040205080304" pitchFamily="49" charset="-128"/>
                <a:cs typeface="Times New Roman" panose="02020603050405020304" pitchFamily="18" charset="0"/>
              </a:rPr>
              <a:t>. </a:t>
            </a:r>
            <a:r>
              <a:rPr lang="en-US" sz="3600" b="1" u="sng" dirty="0">
                <a:solidFill>
                  <a:schemeClr val="tx1"/>
                </a:solidFill>
                <a:effectLst/>
                <a:latin typeface="+mn-lt"/>
                <a:ea typeface="MS Mincho" panose="02020609040205080304" pitchFamily="49" charset="-128"/>
                <a:cs typeface="Times New Roman" panose="02020603050405020304" pitchFamily="18" charset="0"/>
              </a:rPr>
              <a:t>My joy is not up for negotiation</a:t>
            </a:r>
            <a:r>
              <a:rPr lang="en-US" sz="3600" dirty="0">
                <a:solidFill>
                  <a:schemeClr val="tx1"/>
                </a:solidFill>
                <a:effectLst/>
                <a:latin typeface="+mn-lt"/>
                <a:ea typeface="MS Mincho" panose="02020609040205080304" pitchFamily="49" charset="-128"/>
                <a:cs typeface="Times New Roman" panose="02020603050405020304" pitchFamily="18" charset="0"/>
              </a:rPr>
              <a:t>. And my day </a:t>
            </a:r>
            <a:r>
              <a:rPr lang="en-US" sz="3600" b="1" u="sng" dirty="0">
                <a:solidFill>
                  <a:schemeClr val="tx1"/>
                </a:solidFill>
                <a:effectLst/>
                <a:latin typeface="+mn-lt"/>
                <a:ea typeface="MS Mincho" panose="02020609040205080304" pitchFamily="49" charset="-128"/>
                <a:cs typeface="Times New Roman" panose="02020603050405020304" pitchFamily="18" charset="0"/>
              </a:rPr>
              <a:t>belongs to God</a:t>
            </a:r>
            <a:r>
              <a:rPr lang="en-US" sz="3600" dirty="0">
                <a:solidFill>
                  <a:schemeClr val="tx1"/>
                </a:solidFill>
                <a:effectLst/>
                <a:latin typeface="+mn-lt"/>
                <a:ea typeface="MS Mincho" panose="02020609040205080304" pitchFamily="49" charset="-128"/>
                <a:cs typeface="Times New Roman" panose="02020603050405020304" pitchFamily="18" charset="0"/>
              </a:rPr>
              <a:t>!</a:t>
            </a:r>
            <a:endParaRPr lang="en-US" sz="3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61748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B184CDD-8475-0B9B-F482-7740BAAC139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68172B1-9BF0-EEFA-99A6-CE5FCB325CEA}"/>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0AE88A8E-BAE1-65E9-72EE-35673857CA63}"/>
              </a:ext>
            </a:extLst>
          </p:cNvPr>
          <p:cNvSpPr txBox="1"/>
          <p:nvPr/>
        </p:nvSpPr>
        <p:spPr>
          <a:xfrm>
            <a:off x="886691" y="623658"/>
            <a:ext cx="10289309" cy="584775"/>
          </a:xfrm>
          <a:prstGeom prst="rect">
            <a:avLst/>
          </a:prstGeom>
          <a:noFill/>
        </p:spPr>
        <p:txBody>
          <a:bodyPr wrap="square">
            <a:spAutoFit/>
          </a:bodyPr>
          <a:lstStyle/>
          <a:p>
            <a:pPr marL="0" marR="0" algn="ctr">
              <a:lnSpc>
                <a:spcPct val="100000"/>
              </a:lnSpc>
              <a:spcBef>
                <a:spcPts val="1400"/>
              </a:spcBef>
              <a:spcAft>
                <a:spcPts val="700"/>
              </a:spcAft>
              <a:buNone/>
            </a:pPr>
            <a:r>
              <a:rPr lang="en-US" sz="3200" b="1" u="sng" kern="0" dirty="0">
                <a:solidFill>
                  <a:schemeClr val="tx1"/>
                </a:solidFill>
                <a:effectLst/>
                <a:latin typeface="+mn-lt"/>
                <a:ea typeface="MS Gothic" panose="020B0609070205080204" pitchFamily="49" charset="-128"/>
                <a:cs typeface="Times New Roman" panose="02020603050405020304" pitchFamily="18" charset="0"/>
              </a:rPr>
              <a:t>Stop giving people a remote control to your emotions</a:t>
            </a:r>
          </a:p>
        </p:txBody>
      </p:sp>
      <p:sp>
        <p:nvSpPr>
          <p:cNvPr id="6" name="TextBox 5">
            <a:extLst>
              <a:ext uri="{FF2B5EF4-FFF2-40B4-BE49-F238E27FC236}">
                <a16:creationId xmlns:a16="http://schemas.microsoft.com/office/drawing/2014/main" id="{C088DB8A-CBB8-BCE2-2813-1A4546ECBFFC}"/>
              </a:ext>
            </a:extLst>
          </p:cNvPr>
          <p:cNvSpPr txBox="1"/>
          <p:nvPr/>
        </p:nvSpPr>
        <p:spPr>
          <a:xfrm>
            <a:off x="230910" y="1687195"/>
            <a:ext cx="10945090" cy="1659429"/>
          </a:xfrm>
          <a:prstGeom prst="rect">
            <a:avLst/>
          </a:prstGeom>
          <a:noFill/>
        </p:spPr>
        <p:txBody>
          <a:bodyPr wrap="square">
            <a:spAutoFit/>
          </a:bodyPr>
          <a:lstStyle/>
          <a:p>
            <a:pPr marL="0" marR="0" algn="ctr">
              <a:lnSpc>
                <a:spcPct val="100000"/>
              </a:lnSpc>
              <a:spcAft>
                <a:spcPts val="700"/>
              </a:spcAft>
              <a:buNone/>
            </a:pPr>
            <a:r>
              <a:rPr lang="en-US" sz="3200" b="1" dirty="0">
                <a:solidFill>
                  <a:schemeClr val="tx1"/>
                </a:solidFill>
                <a:effectLst/>
                <a:latin typeface="+mn-lt"/>
                <a:ea typeface="MS Mincho" panose="02020609040205080304" pitchFamily="49" charset="-128"/>
                <a:cs typeface="Times New Roman" panose="02020603050405020304" pitchFamily="18" charset="0"/>
              </a:rPr>
              <a:t>Scripture: Proverbs 4:23</a:t>
            </a:r>
            <a:endParaRPr lang="en-US" sz="32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“Keep thy heart with all diligence; for out of it are the issues of life.”</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8" name="TextBox 7">
            <a:extLst>
              <a:ext uri="{FF2B5EF4-FFF2-40B4-BE49-F238E27FC236}">
                <a16:creationId xmlns:a16="http://schemas.microsoft.com/office/drawing/2014/main" id="{0E5EA68F-8C92-C33A-73D8-A574AE15B099}"/>
              </a:ext>
            </a:extLst>
          </p:cNvPr>
          <p:cNvSpPr txBox="1"/>
          <p:nvPr/>
        </p:nvSpPr>
        <p:spPr>
          <a:xfrm>
            <a:off x="88123" y="3848648"/>
            <a:ext cx="11480799" cy="2644314"/>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Think about a television remote control. With a push of a button, somebody can change the channel. They can turn the volume up. They can turn the television off.</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Now, some of us have handed other people the remote control to our emotions!</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71014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AA92303-1E68-352B-5DC7-2CBEDA32F16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36CCC5C-6FDD-22C0-503F-4599ADAEDE41}"/>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AD002ADD-63C7-F902-D875-5EFF7C3DFBD7}"/>
              </a:ext>
            </a:extLst>
          </p:cNvPr>
          <p:cNvSpPr txBox="1"/>
          <p:nvPr/>
        </p:nvSpPr>
        <p:spPr>
          <a:xfrm>
            <a:off x="434110" y="0"/>
            <a:ext cx="11148290" cy="3136756"/>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If they compliment us, we’re happy. If they criticize us, we’re miserable. If they include us, we feel important. If they leave us out, we feel rejected. If they agree with us, we’re at peace. If they disagree with us, we can’t sleep.</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We’ve allowed somebody else’s opinion to become the thermostat for our entire day!</a:t>
            </a:r>
          </a:p>
        </p:txBody>
      </p:sp>
      <p:sp>
        <p:nvSpPr>
          <p:cNvPr id="6" name="TextBox 5">
            <a:extLst>
              <a:ext uri="{FF2B5EF4-FFF2-40B4-BE49-F238E27FC236}">
                <a16:creationId xmlns:a16="http://schemas.microsoft.com/office/drawing/2014/main" id="{B5B340C7-A7DB-F309-D40F-2CA234941E3D}"/>
              </a:ext>
            </a:extLst>
          </p:cNvPr>
          <p:cNvSpPr txBox="1"/>
          <p:nvPr/>
        </p:nvSpPr>
        <p:spPr>
          <a:xfrm>
            <a:off x="1062182" y="3825818"/>
            <a:ext cx="9716654" cy="1569660"/>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You cannot always control what </a:t>
            </a:r>
            <a:r>
              <a:rPr lang="en-US" sz="3200" b="1" u="sng" dirty="0">
                <a:solidFill>
                  <a:schemeClr val="tx1"/>
                </a:solidFill>
                <a:effectLst/>
                <a:latin typeface="+mn-lt"/>
                <a:ea typeface="MS Mincho" panose="02020609040205080304" pitchFamily="49" charset="-128"/>
                <a:cs typeface="Times New Roman" panose="02020603050405020304" pitchFamily="18" charset="0"/>
              </a:rPr>
              <a:t>comes into your life</a:t>
            </a:r>
            <a:r>
              <a:rPr lang="en-US" sz="3200" dirty="0">
                <a:solidFill>
                  <a:schemeClr val="tx1"/>
                </a:solidFill>
                <a:effectLst/>
                <a:latin typeface="+mn-lt"/>
                <a:ea typeface="MS Mincho" panose="02020609040205080304" pitchFamily="49" charset="-128"/>
                <a:cs typeface="Times New Roman" panose="02020603050405020304" pitchFamily="18" charset="0"/>
              </a:rPr>
              <a:t>, but through God’s grace, you can </a:t>
            </a:r>
            <a:r>
              <a:rPr lang="en-US" sz="3200" b="1" u="sng" dirty="0">
                <a:solidFill>
                  <a:schemeClr val="tx1"/>
                </a:solidFill>
                <a:effectLst/>
                <a:latin typeface="+mn-lt"/>
                <a:ea typeface="MS Mincho" panose="02020609040205080304" pitchFamily="49" charset="-128"/>
                <a:cs typeface="Times New Roman" panose="02020603050405020304" pitchFamily="18" charset="0"/>
              </a:rPr>
              <a:t>learn to control what takes root in your heart</a:t>
            </a:r>
            <a:r>
              <a:rPr lang="en-US" sz="3200" dirty="0">
                <a:solidFill>
                  <a:schemeClr val="tx1"/>
                </a:solidFill>
                <a:effectLst/>
                <a:latin typeface="+mn-lt"/>
                <a:ea typeface="MS Mincho" panose="02020609040205080304" pitchFamily="49" charset="-128"/>
                <a:cs typeface="Times New Roman" panose="02020603050405020304" pitchFamily="18" charset="0"/>
              </a:rPr>
              <a:t>.</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9729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26F0655-5971-A03F-A537-5A01161F9E7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B0B9F3D-D885-4DE8-981A-B542BD06F053}"/>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0" y="0"/>
            <a:ext cx="12185522" cy="6858000"/>
          </a:xfrm>
          <a:prstGeom prst="rect">
            <a:avLst/>
          </a:prstGeom>
        </p:spPr>
      </p:pic>
      <p:sp>
        <p:nvSpPr>
          <p:cNvPr id="4" name="TextBox 3">
            <a:extLst>
              <a:ext uri="{FF2B5EF4-FFF2-40B4-BE49-F238E27FC236}">
                <a16:creationId xmlns:a16="http://schemas.microsoft.com/office/drawing/2014/main" id="{0CA36987-4D7D-E9A5-4470-7568195473E3}"/>
              </a:ext>
            </a:extLst>
          </p:cNvPr>
          <p:cNvSpPr txBox="1"/>
          <p:nvPr/>
        </p:nvSpPr>
        <p:spPr>
          <a:xfrm>
            <a:off x="452581" y="461818"/>
            <a:ext cx="10852728" cy="1290097"/>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Galatians 5:22–23 teaches us about the fruit of the Spirit, including love, joy, peace, patience, gentleness, and self-control.</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Notice that self-control is part of the fruit!</a:t>
            </a:r>
          </a:p>
        </p:txBody>
      </p:sp>
      <p:sp>
        <p:nvSpPr>
          <p:cNvPr id="6" name="TextBox 5">
            <a:extLst>
              <a:ext uri="{FF2B5EF4-FFF2-40B4-BE49-F238E27FC236}">
                <a16:creationId xmlns:a16="http://schemas.microsoft.com/office/drawing/2014/main" id="{E0F93E63-5B9E-86A5-DB14-54A99D4C72EC}"/>
              </a:ext>
            </a:extLst>
          </p:cNvPr>
          <p:cNvSpPr txBox="1"/>
          <p:nvPr/>
        </p:nvSpPr>
        <p:spPr>
          <a:xfrm>
            <a:off x="532470" y="1751915"/>
            <a:ext cx="10852728" cy="2487861"/>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Sometimes the greatest victory isn’t getting the last word. It’s having the opportunity to say something destructive—and choosing not to say it.</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Sometimes the greatest victory isn’t winning the argument. It’s refusing to lose your character while you’re arguing.</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Sometimes the greatest victory is looking at a situation and saying, “This may be difficult, but I am not going to let it turn me into somebody I don’t want to be.”</a:t>
            </a:r>
          </a:p>
        </p:txBody>
      </p:sp>
      <p:sp>
        <p:nvSpPr>
          <p:cNvPr id="8" name="TextBox 7">
            <a:extLst>
              <a:ext uri="{FF2B5EF4-FFF2-40B4-BE49-F238E27FC236}">
                <a16:creationId xmlns:a16="http://schemas.microsoft.com/office/drawing/2014/main" id="{221F28D3-5A26-C3E9-A189-39BEF7F53E3F}"/>
              </a:ext>
            </a:extLst>
          </p:cNvPr>
          <p:cNvSpPr txBox="1"/>
          <p:nvPr/>
        </p:nvSpPr>
        <p:spPr>
          <a:xfrm>
            <a:off x="350983" y="4458349"/>
            <a:ext cx="11308547" cy="830997"/>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I don’t have to answer every </a:t>
            </a:r>
            <a:r>
              <a:rPr lang="en-US" sz="2400" b="1" u="sng" dirty="0">
                <a:solidFill>
                  <a:schemeClr val="tx1"/>
                </a:solidFill>
                <a:effectLst/>
                <a:latin typeface="+mn-lt"/>
                <a:ea typeface="MS Mincho" panose="02020609040205080304" pitchFamily="49" charset="-128"/>
                <a:cs typeface="Times New Roman" panose="02020603050405020304" pitchFamily="18" charset="0"/>
              </a:rPr>
              <a:t>accusation</a:t>
            </a:r>
            <a:r>
              <a:rPr lang="en-US" sz="2400" dirty="0">
                <a:solidFill>
                  <a:schemeClr val="tx1"/>
                </a:solidFill>
                <a:effectLst/>
                <a:latin typeface="+mn-lt"/>
                <a:ea typeface="MS Mincho" panose="02020609040205080304" pitchFamily="49" charset="-128"/>
                <a:cs typeface="Times New Roman" panose="02020603050405020304" pitchFamily="18" charset="0"/>
              </a:rPr>
              <a:t>. I don’t have to </a:t>
            </a:r>
            <a:r>
              <a:rPr lang="en-US" sz="2400" b="1" u="sng" dirty="0">
                <a:solidFill>
                  <a:schemeClr val="tx1"/>
                </a:solidFill>
                <a:effectLst/>
                <a:latin typeface="+mn-lt"/>
                <a:ea typeface="MS Mincho" panose="02020609040205080304" pitchFamily="49" charset="-128"/>
                <a:cs typeface="Times New Roman" panose="02020603050405020304" pitchFamily="18" charset="0"/>
              </a:rPr>
              <a:t>attend every argument</a:t>
            </a:r>
            <a:r>
              <a:rPr lang="en-US" sz="2400" dirty="0">
                <a:solidFill>
                  <a:schemeClr val="tx1"/>
                </a:solidFill>
                <a:effectLst/>
                <a:latin typeface="+mn-lt"/>
                <a:ea typeface="MS Mincho" panose="02020609040205080304" pitchFamily="49" charset="-128"/>
                <a:cs typeface="Times New Roman" panose="02020603050405020304" pitchFamily="18" charset="0"/>
              </a:rPr>
              <a:t>. I don’t have to </a:t>
            </a:r>
            <a:r>
              <a:rPr lang="en-US" sz="2400" b="1" u="sng" dirty="0">
                <a:solidFill>
                  <a:schemeClr val="tx1"/>
                </a:solidFill>
                <a:effectLst/>
                <a:latin typeface="+mn-lt"/>
                <a:ea typeface="MS Mincho" panose="02020609040205080304" pitchFamily="49" charset="-128"/>
                <a:cs typeface="Times New Roman" panose="02020603050405020304" pitchFamily="18" charset="0"/>
              </a:rPr>
              <a:t>prove myself </a:t>
            </a:r>
            <a:r>
              <a:rPr lang="en-US" sz="2400" dirty="0">
                <a:solidFill>
                  <a:schemeClr val="tx1"/>
                </a:solidFill>
                <a:effectLst/>
                <a:latin typeface="+mn-lt"/>
                <a:ea typeface="MS Mincho" panose="02020609040205080304" pitchFamily="49" charset="-128"/>
                <a:cs typeface="Times New Roman" panose="02020603050405020304" pitchFamily="18" charset="0"/>
              </a:rPr>
              <a:t>to everybody who </a:t>
            </a:r>
            <a:r>
              <a:rPr lang="en-US" sz="2400" b="1" u="sng" dirty="0">
                <a:solidFill>
                  <a:schemeClr val="tx1"/>
                </a:solidFill>
                <a:effectLst/>
                <a:latin typeface="+mn-lt"/>
                <a:ea typeface="MS Mincho" panose="02020609040205080304" pitchFamily="49" charset="-128"/>
                <a:cs typeface="Times New Roman" panose="02020603050405020304" pitchFamily="18" charset="0"/>
              </a:rPr>
              <a:t>misunderstands me</a:t>
            </a:r>
            <a:r>
              <a:rPr lang="en-US" sz="2400" dirty="0">
                <a:solidFill>
                  <a:schemeClr val="tx1"/>
                </a:solidFill>
                <a:effectLst/>
                <a:latin typeface="+mn-lt"/>
                <a:ea typeface="MS Mincho" panose="02020609040205080304" pitchFamily="49" charset="-128"/>
                <a:cs typeface="Times New Roman" panose="02020603050405020304" pitchFamily="18" charset="0"/>
              </a:rPr>
              <a:t>!</a:t>
            </a:r>
          </a:p>
        </p:txBody>
      </p:sp>
      <p:sp>
        <p:nvSpPr>
          <p:cNvPr id="10" name="TextBox 9">
            <a:extLst>
              <a:ext uri="{FF2B5EF4-FFF2-40B4-BE49-F238E27FC236}">
                <a16:creationId xmlns:a16="http://schemas.microsoft.com/office/drawing/2014/main" id="{4604EF7E-E1A6-0F7F-1854-405A68338D5A}"/>
              </a:ext>
            </a:extLst>
          </p:cNvPr>
          <p:cNvSpPr txBox="1"/>
          <p:nvPr/>
        </p:nvSpPr>
        <p:spPr>
          <a:xfrm>
            <a:off x="538947" y="5658174"/>
            <a:ext cx="10932617" cy="830997"/>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Some things deserve a </a:t>
            </a:r>
            <a:r>
              <a:rPr lang="en-US" sz="2400" b="1" u="sng" dirty="0">
                <a:solidFill>
                  <a:schemeClr val="tx1"/>
                </a:solidFill>
                <a:effectLst/>
                <a:latin typeface="+mn-lt"/>
                <a:ea typeface="MS Mincho" panose="02020609040205080304" pitchFamily="49" charset="-128"/>
                <a:cs typeface="Times New Roman" panose="02020603050405020304" pitchFamily="18" charset="0"/>
              </a:rPr>
              <a:t>conversation.</a:t>
            </a:r>
            <a:r>
              <a:rPr lang="en-US" sz="2400" dirty="0">
                <a:solidFill>
                  <a:schemeClr val="tx1"/>
                </a:solidFill>
                <a:effectLst/>
                <a:latin typeface="+mn-lt"/>
                <a:ea typeface="MS Mincho" panose="02020609040205080304" pitchFamily="49" charset="-128"/>
                <a:cs typeface="Times New Roman" panose="02020603050405020304" pitchFamily="18" charset="0"/>
              </a:rPr>
              <a:t> Some things require a </a:t>
            </a:r>
            <a:r>
              <a:rPr lang="en-US" sz="2400" b="1" u="sng" dirty="0">
                <a:solidFill>
                  <a:schemeClr val="tx1"/>
                </a:solidFill>
                <a:effectLst/>
                <a:latin typeface="+mn-lt"/>
                <a:ea typeface="MS Mincho" panose="02020609040205080304" pitchFamily="49" charset="-128"/>
                <a:cs typeface="Times New Roman" panose="02020603050405020304" pitchFamily="18" charset="0"/>
              </a:rPr>
              <a:t>boundary</a:t>
            </a:r>
            <a:r>
              <a:rPr lang="en-US" sz="2400" dirty="0">
                <a:solidFill>
                  <a:schemeClr val="tx1"/>
                </a:solidFill>
                <a:effectLst/>
                <a:latin typeface="+mn-lt"/>
                <a:ea typeface="MS Mincho" panose="02020609040205080304" pitchFamily="49" charset="-128"/>
                <a:cs typeface="Times New Roman" panose="02020603050405020304" pitchFamily="18" charset="0"/>
              </a:rPr>
              <a:t>. And some things need to be placed in </a:t>
            </a:r>
            <a:r>
              <a:rPr lang="en-US" sz="2400" b="1" u="sng" dirty="0">
                <a:solidFill>
                  <a:schemeClr val="tx1"/>
                </a:solidFill>
                <a:effectLst/>
                <a:latin typeface="+mn-lt"/>
                <a:ea typeface="MS Mincho" panose="02020609040205080304" pitchFamily="49" charset="-128"/>
                <a:cs typeface="Times New Roman" panose="02020603050405020304" pitchFamily="18" charset="0"/>
              </a:rPr>
              <a:t>God’s hands and left there</a:t>
            </a:r>
            <a:r>
              <a:rPr lang="en-US" sz="2400" dirty="0">
                <a:solidFill>
                  <a:schemeClr val="tx1"/>
                </a:solidFill>
                <a:effectLst/>
                <a:latin typeface="+mn-lt"/>
                <a:ea typeface="MS Mincho" panose="02020609040205080304" pitchFamily="49" charset="-128"/>
                <a:cs typeface="Times New Roman" panose="02020603050405020304" pitchFamily="18" charset="0"/>
              </a:rPr>
              <a:t>.</a:t>
            </a:r>
            <a:endParaRPr lang="en-US" sz="1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795435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18E3985-D50D-70BB-D52A-6076888A5AA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242ECE4-14A8-1E51-8138-BC9749E99BCE}"/>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7BF7D0F9-CF11-6DBC-B22E-3EB69C490591}"/>
              </a:ext>
            </a:extLst>
          </p:cNvPr>
          <p:cNvSpPr txBox="1"/>
          <p:nvPr/>
        </p:nvSpPr>
        <p:spPr>
          <a:xfrm>
            <a:off x="184728" y="315030"/>
            <a:ext cx="11348252" cy="5958041"/>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 1 Samuel 24.</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King Saul was pursuing David, even though David had not committed the crimes Saul imagined. David had an opportunity to strike Saul while Saul was vulnerable inside a cave.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David’s men saw an opportunity for revenge. They could have reasoned that Saul deserved what was coming.</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But David refused to take matters into his own hands.</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David did not pretend Saul’s behavior was acceptable. He recognized that there was a difference between having an opportunity to retaliate and having the right to do so.</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David chose restraint.</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022744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E1C8725-457E-E46C-E56C-C5F6868E129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9B26E96-1CBA-DE25-E037-079197A5374F}"/>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6478" y="0"/>
            <a:ext cx="12185522" cy="6858000"/>
          </a:xfrm>
          <a:prstGeom prst="rect">
            <a:avLst/>
          </a:prstGeom>
        </p:spPr>
      </p:pic>
      <p:sp>
        <p:nvSpPr>
          <p:cNvPr id="4" name="TextBox 3">
            <a:extLst>
              <a:ext uri="{FF2B5EF4-FFF2-40B4-BE49-F238E27FC236}">
                <a16:creationId xmlns:a16="http://schemas.microsoft.com/office/drawing/2014/main" id="{CA0029F4-FF10-CD4F-D364-72107B6506C8}"/>
              </a:ext>
            </a:extLst>
          </p:cNvPr>
          <p:cNvSpPr txBox="1"/>
          <p:nvPr/>
        </p:nvSpPr>
        <p:spPr>
          <a:xfrm>
            <a:off x="591128" y="266883"/>
            <a:ext cx="11157526" cy="1077218"/>
          </a:xfrm>
          <a:prstGeom prst="rect">
            <a:avLst/>
          </a:prstGeom>
          <a:noFill/>
        </p:spPr>
        <p:txBody>
          <a:bodyPr wrap="square">
            <a:spAutoFit/>
          </a:bodyPr>
          <a:lstStyle/>
          <a:p>
            <a:pPr marL="0" marR="0">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David had the opportunity to end the problem with one act of violence. Instead, he walked away with his character intact.</a:t>
            </a:r>
            <a:endParaRPr lang="en-US" sz="3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A7D52F44-C16C-B23B-D14A-BD351F1C6EC7}"/>
              </a:ext>
            </a:extLst>
          </p:cNvPr>
          <p:cNvSpPr txBox="1"/>
          <p:nvPr/>
        </p:nvSpPr>
        <p:spPr>
          <a:xfrm>
            <a:off x="794327" y="1726346"/>
            <a:ext cx="10751127" cy="2151871"/>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Some of us are asking God to </a:t>
            </a:r>
            <a:r>
              <a:rPr lang="en-US" sz="3200" b="1" u="sng" dirty="0">
                <a:solidFill>
                  <a:schemeClr val="tx1"/>
                </a:solidFill>
                <a:effectLst/>
                <a:latin typeface="+mn-lt"/>
                <a:ea typeface="MS Mincho" panose="02020609040205080304" pitchFamily="49" charset="-128"/>
                <a:cs typeface="Times New Roman" panose="02020603050405020304" pitchFamily="18" charset="0"/>
              </a:rPr>
              <a:t>give us peace </a:t>
            </a:r>
            <a:r>
              <a:rPr lang="en-US" sz="3200" dirty="0">
                <a:solidFill>
                  <a:schemeClr val="tx1"/>
                </a:solidFill>
                <a:effectLst/>
                <a:latin typeface="+mn-lt"/>
                <a:ea typeface="MS Mincho" panose="02020609040205080304" pitchFamily="49" charset="-128"/>
                <a:cs typeface="Times New Roman" panose="02020603050405020304" pitchFamily="18" charset="0"/>
              </a:rPr>
              <a:t>while we’re still determined </a:t>
            </a:r>
            <a:r>
              <a:rPr lang="en-US" sz="3200" b="1" u="sng" dirty="0">
                <a:solidFill>
                  <a:schemeClr val="tx1"/>
                </a:solidFill>
                <a:effectLst/>
                <a:latin typeface="+mn-lt"/>
                <a:ea typeface="MS Mincho" panose="02020609040205080304" pitchFamily="49" charset="-128"/>
                <a:cs typeface="Times New Roman" panose="02020603050405020304" pitchFamily="18" charset="0"/>
              </a:rPr>
              <a:t>to get even</a:t>
            </a:r>
            <a:r>
              <a:rPr lang="en-US" sz="3200" dirty="0">
                <a:solidFill>
                  <a:schemeClr val="tx1"/>
                </a:solidFill>
                <a:effectLst/>
                <a:latin typeface="+mn-lt"/>
                <a:ea typeface="MS Mincho" panose="02020609040205080304" pitchFamily="49" charset="-128"/>
                <a:cs typeface="Times New Roman" panose="02020603050405020304" pitchFamily="18" charset="0"/>
              </a:rPr>
              <a:t>.</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We’re praying, “Lord, give me peace,” but we’re rehearsing what we’re going to say when we see them.</a:t>
            </a:r>
            <a:endParaRPr lang="en-US" sz="3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8" name="TextBox 7">
            <a:extLst>
              <a:ext uri="{FF2B5EF4-FFF2-40B4-BE49-F238E27FC236}">
                <a16:creationId xmlns:a16="http://schemas.microsoft.com/office/drawing/2014/main" id="{AAD2032A-AA03-8783-AA70-C8C4CAAAA725}"/>
              </a:ext>
            </a:extLst>
          </p:cNvPr>
          <p:cNvSpPr txBox="1"/>
          <p:nvPr/>
        </p:nvSpPr>
        <p:spPr>
          <a:xfrm>
            <a:off x="946726" y="4290890"/>
            <a:ext cx="10446328" cy="1077218"/>
          </a:xfrm>
          <a:prstGeom prst="rect">
            <a:avLst/>
          </a:prstGeom>
          <a:noFill/>
        </p:spPr>
        <p:txBody>
          <a:bodyPr wrap="square">
            <a:spAutoFit/>
          </a:bodyPr>
          <a:lstStyle/>
          <a:p>
            <a:pPr marL="0" marR="0">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We’re asking God to </a:t>
            </a:r>
            <a:r>
              <a:rPr lang="en-US" sz="3200" b="1" u="sng" dirty="0">
                <a:solidFill>
                  <a:schemeClr val="tx1"/>
                </a:solidFill>
                <a:effectLst/>
                <a:latin typeface="+mn-lt"/>
                <a:ea typeface="MS Mincho" panose="02020609040205080304" pitchFamily="49" charset="-128"/>
                <a:cs typeface="Times New Roman" panose="02020603050405020304" pitchFamily="18" charset="0"/>
              </a:rPr>
              <a:t>heal our hearts </a:t>
            </a:r>
            <a:r>
              <a:rPr lang="en-US" sz="3200" dirty="0">
                <a:solidFill>
                  <a:schemeClr val="tx1"/>
                </a:solidFill>
                <a:effectLst/>
                <a:latin typeface="+mn-lt"/>
                <a:ea typeface="MS Mincho" panose="02020609040205080304" pitchFamily="49" charset="-128"/>
                <a:cs typeface="Times New Roman" panose="02020603050405020304" pitchFamily="18" charset="0"/>
              </a:rPr>
              <a:t>while we’re feeding our </a:t>
            </a:r>
            <a:r>
              <a:rPr lang="en-US" sz="3200" b="1" u="sng" dirty="0">
                <a:solidFill>
                  <a:schemeClr val="tx1"/>
                </a:solidFill>
                <a:effectLst/>
                <a:latin typeface="+mn-lt"/>
                <a:ea typeface="MS Mincho" panose="02020609040205080304" pitchFamily="49" charset="-128"/>
                <a:cs typeface="Times New Roman" panose="02020603050405020304" pitchFamily="18" charset="0"/>
              </a:rPr>
              <a:t>anger</a:t>
            </a:r>
            <a:r>
              <a:rPr lang="en-US" sz="3200" dirty="0">
                <a:solidFill>
                  <a:schemeClr val="tx1"/>
                </a:solidFill>
                <a:effectLst/>
                <a:latin typeface="+mn-lt"/>
                <a:ea typeface="MS Mincho" panose="02020609040205080304" pitchFamily="49" charset="-128"/>
                <a:cs typeface="Times New Roman" panose="02020603050405020304" pitchFamily="18" charset="0"/>
              </a:rPr>
              <a:t> with another conversation about what they did.</a:t>
            </a:r>
            <a:endParaRPr lang="en-US" sz="3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11874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56EF626-5702-8F51-3216-CCCC05E82D6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FEC00ED-1B8F-B791-2BF4-D2265C28AF78}"/>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AFC31A66-7E65-0954-B589-81DCBF827889}"/>
              </a:ext>
            </a:extLst>
          </p:cNvPr>
          <p:cNvSpPr txBox="1"/>
          <p:nvPr/>
        </p:nvSpPr>
        <p:spPr>
          <a:xfrm>
            <a:off x="0" y="1032190"/>
            <a:ext cx="11841017" cy="4793620"/>
          </a:xfrm>
          <a:prstGeom prst="rect">
            <a:avLst/>
          </a:prstGeom>
          <a:noFill/>
        </p:spPr>
        <p:txBody>
          <a:bodyPr wrap="square">
            <a:spAutoFit/>
          </a:bodyPr>
          <a:lstStyle/>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You can stand up for yourself without seeking revenge. You can tell the truth without trying to destroy somebody. You can refuse mistreatment without allowing hatred to take up residence in your heart.</a:t>
            </a:r>
          </a:p>
          <a:p>
            <a:pPr marL="0" marR="0" algn="ctr">
              <a:lnSpc>
                <a:spcPct val="100000"/>
              </a:lnSpc>
              <a:spcAft>
                <a:spcPts val="700"/>
              </a:spcAft>
              <a:buNone/>
            </a:pPr>
            <a:endParaRPr lang="en-US" sz="3600" dirty="0">
              <a:ea typeface="MS Mincho" panose="02020609040205080304" pitchFamily="49" charset="-128"/>
              <a:cs typeface="Times New Roman" panose="02020603050405020304" pitchFamily="18" charset="0"/>
            </a:endParaRPr>
          </a:p>
          <a:p>
            <a:pPr marL="0" marR="0" algn="ctr">
              <a:lnSpc>
                <a:spcPct val="100000"/>
              </a:lnSpc>
              <a:spcAft>
                <a:spcPts val="700"/>
              </a:spcAft>
              <a:buNone/>
            </a:pPr>
            <a:endParaRPr lang="en-US" sz="36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You don’t have to </a:t>
            </a:r>
            <a:r>
              <a:rPr lang="en-US" sz="3600" b="1" u="sng" dirty="0">
                <a:solidFill>
                  <a:schemeClr val="tx1"/>
                </a:solidFill>
                <a:effectLst/>
                <a:latin typeface="+mn-lt"/>
                <a:ea typeface="MS Mincho" panose="02020609040205080304" pitchFamily="49" charset="-128"/>
                <a:cs typeface="Times New Roman" panose="02020603050405020304" pitchFamily="18" charset="0"/>
              </a:rPr>
              <a:t>become like the person </a:t>
            </a:r>
            <a:r>
              <a:rPr lang="en-US" sz="3600" dirty="0">
                <a:solidFill>
                  <a:schemeClr val="tx1"/>
                </a:solidFill>
                <a:effectLst/>
                <a:latin typeface="+mn-lt"/>
                <a:ea typeface="MS Mincho" panose="02020609040205080304" pitchFamily="49" charset="-128"/>
                <a:cs typeface="Times New Roman" panose="02020603050405020304" pitchFamily="18" charset="0"/>
              </a:rPr>
              <a:t>who hurt you to prove that you are </a:t>
            </a:r>
            <a:r>
              <a:rPr lang="en-US" sz="3600" b="1" u="sng" dirty="0">
                <a:solidFill>
                  <a:schemeClr val="tx1"/>
                </a:solidFill>
                <a:effectLst/>
                <a:latin typeface="+mn-lt"/>
                <a:ea typeface="MS Mincho" panose="02020609040205080304" pitchFamily="49" charset="-128"/>
                <a:cs typeface="Times New Roman" panose="02020603050405020304" pitchFamily="18" charset="0"/>
              </a:rPr>
              <a:t>strong</a:t>
            </a:r>
            <a:r>
              <a:rPr lang="en-US" sz="3600" dirty="0">
                <a:solidFill>
                  <a:schemeClr val="tx1"/>
                </a:solidFill>
                <a:effectLst/>
                <a:latin typeface="+mn-lt"/>
                <a:ea typeface="MS Mincho" panose="02020609040205080304" pitchFamily="49" charset="-128"/>
                <a:cs typeface="Times New Roman" panose="02020603050405020304" pitchFamily="18" charset="0"/>
              </a:rPr>
              <a:t>!</a:t>
            </a:r>
            <a:endParaRPr lang="en-US" sz="3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40642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6D7E9EF-5DF6-B645-9BFF-EF10BDCFD2C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DBA4E2B-68C3-F4E1-9F2E-B50507504259}"/>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39A8CC35-6CB5-2DFF-3110-6A1B154AF185}"/>
              </a:ext>
            </a:extLst>
          </p:cNvPr>
          <p:cNvSpPr txBox="1"/>
          <p:nvPr/>
        </p:nvSpPr>
        <p:spPr>
          <a:xfrm>
            <a:off x="286327" y="187087"/>
            <a:ext cx="11065164" cy="6483826"/>
          </a:xfrm>
          <a:prstGeom prst="rect">
            <a:avLst/>
          </a:prstGeom>
          <a:noFill/>
        </p:spPr>
        <p:txBody>
          <a:bodyPr wrap="square">
            <a:spAutoFit/>
          </a:bodyPr>
          <a:lstStyle/>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Picture a woman who spends years allowing a difficult coworker to determine how she feels each morning. Every criticism follows her home. Every insult replays in her mind. She loses sleep over conversations that ended hours ago.</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One day, she begins a new practice. Before going to work, she prays. When an insult comes, she pauses before responding. She documents serious misconduct appropriately, sets clear boundaries, and refuses to spend her evening replaying every ugly word.</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The coworker may not change immediately. But she begins to change.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She discovers that peace isn’t the same as having no problems. Peace is learning how to face problems without allowing them to consume every part of your life.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Church, you don’t need everybody to change before God can begin changing you!</a:t>
            </a:r>
          </a:p>
        </p:txBody>
      </p:sp>
    </p:spTree>
    <p:extLst>
      <p:ext uri="{BB962C8B-B14F-4D97-AF65-F5344CB8AC3E}">
        <p14:creationId xmlns:p14="http://schemas.microsoft.com/office/powerpoint/2010/main" val="105985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8806549-A483-92AB-B30D-AE0F7FF9BEF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74F343F-D101-D650-5602-C39DBA1C9D93}"/>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1BAE9B4B-048C-37A1-ACB5-82F129AAB12F}"/>
              </a:ext>
            </a:extLst>
          </p:cNvPr>
          <p:cNvSpPr txBox="1"/>
          <p:nvPr/>
        </p:nvSpPr>
        <p:spPr>
          <a:xfrm>
            <a:off x="655781" y="965688"/>
            <a:ext cx="10326255" cy="2241639"/>
          </a:xfrm>
          <a:prstGeom prst="rect">
            <a:avLst/>
          </a:prstGeom>
          <a:noFill/>
        </p:spPr>
        <p:txBody>
          <a:bodyPr wrap="square">
            <a:spAutoFit/>
          </a:bodyPr>
          <a:lstStyle/>
          <a:p>
            <a:pPr marL="0" marR="0" algn="ctr">
              <a:lnSpc>
                <a:spcPct val="100000"/>
              </a:lnSpc>
              <a:spcAft>
                <a:spcPts val="700"/>
              </a:spcAft>
              <a:buNone/>
            </a:pPr>
            <a:r>
              <a:rPr lang="en-US" sz="3200" b="1" dirty="0">
                <a:solidFill>
                  <a:schemeClr val="tx1"/>
                </a:solidFill>
                <a:effectLst/>
                <a:latin typeface="+mn-lt"/>
                <a:ea typeface="MS Mincho" panose="02020609040205080304" pitchFamily="49" charset="-128"/>
                <a:cs typeface="Times New Roman" panose="02020603050405020304" pitchFamily="18" charset="0"/>
              </a:rPr>
              <a:t>Scripture: Nehemiah 6:3</a:t>
            </a:r>
            <a:endParaRPr lang="en-US" sz="32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Nehemiah said: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 I sent messengers unto them, saying, I am doing a great work, so that I cannot come down.”</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F826D21E-80D1-03E2-E70E-CB6FE6F22360}"/>
              </a:ext>
            </a:extLst>
          </p:cNvPr>
          <p:cNvSpPr txBox="1"/>
          <p:nvPr/>
        </p:nvSpPr>
        <p:spPr>
          <a:xfrm>
            <a:off x="350982" y="223390"/>
            <a:ext cx="11268363" cy="584775"/>
          </a:xfrm>
          <a:prstGeom prst="rect">
            <a:avLst/>
          </a:prstGeom>
          <a:noFill/>
        </p:spPr>
        <p:txBody>
          <a:bodyPr wrap="square">
            <a:spAutoFit/>
          </a:bodyPr>
          <a:lstStyle/>
          <a:p>
            <a:pPr marL="0" marR="0" algn="ctr">
              <a:lnSpc>
                <a:spcPct val="100000"/>
              </a:lnSpc>
              <a:spcBef>
                <a:spcPts val="1400"/>
              </a:spcBef>
              <a:spcAft>
                <a:spcPts val="700"/>
              </a:spcAft>
              <a:buNone/>
            </a:pPr>
            <a:r>
              <a:rPr lang="en-US" sz="3200" b="1" u="sng" kern="0" dirty="0">
                <a:solidFill>
                  <a:schemeClr val="tx1"/>
                </a:solidFill>
                <a:effectLst/>
                <a:latin typeface="+mn-lt"/>
                <a:ea typeface="MS Gothic" panose="020B0609070205080204" pitchFamily="49" charset="-128"/>
                <a:cs typeface="Times New Roman" panose="02020603050405020304" pitchFamily="18" charset="0"/>
              </a:rPr>
              <a:t>Protect your peace because your purpose is too important</a:t>
            </a:r>
          </a:p>
        </p:txBody>
      </p:sp>
      <p:sp>
        <p:nvSpPr>
          <p:cNvPr id="8" name="TextBox 7">
            <a:extLst>
              <a:ext uri="{FF2B5EF4-FFF2-40B4-BE49-F238E27FC236}">
                <a16:creationId xmlns:a16="http://schemas.microsoft.com/office/drawing/2014/main" id="{19A6737F-5C1D-C1A2-4BA0-F240BD3A0714}"/>
              </a:ext>
            </a:extLst>
          </p:cNvPr>
          <p:cNvSpPr txBox="1"/>
          <p:nvPr/>
        </p:nvSpPr>
        <p:spPr>
          <a:xfrm>
            <a:off x="350981" y="3539406"/>
            <a:ext cx="11369963" cy="3288080"/>
          </a:xfrm>
          <a:prstGeom prst="rect">
            <a:avLst/>
          </a:prstGeom>
          <a:noFill/>
        </p:spPr>
        <p:txBody>
          <a:bodyPr wrap="square">
            <a:spAutoFit/>
          </a:bodyPr>
          <a:lstStyle/>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Nehemiah was rebuilding the walls of Jerusalem. He had a God-given assignment. But while he was building, people came against him. They mocked him, threatened him, and attempted to distract him.</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Eventually, they invited him to meet with them.</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Nehemiah understood that the invitation wasn’t going to help him fulfill his assignment. It was a distraction from the work God had placed in his hands.</a:t>
            </a:r>
            <a:endParaRPr lang="en-US"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130071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5" dur="500"/>
                                        <p:tgtEl>
                                          <p:spTgt spid="4">
                                            <p:txEl>
                                              <p:pRg st="0" end="0"/>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8" dur="500"/>
                                        <p:tgtEl>
                                          <p:spTgt spid="4">
                                            <p:txEl>
                                              <p:pRg st="1" end="1"/>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randombar(horizontal)">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circle(in)">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6"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732FD2D-52E7-448D-67BD-C3CF2EE96FB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A4D129E-A107-ED17-A913-A16BC1337E16}"/>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BD7022F8-4920-97D3-D222-84A39880B7B5}"/>
              </a:ext>
            </a:extLst>
          </p:cNvPr>
          <p:cNvSpPr txBox="1"/>
          <p:nvPr/>
        </p:nvSpPr>
        <p:spPr>
          <a:xfrm>
            <a:off x="886692" y="729398"/>
            <a:ext cx="10381672" cy="5062924"/>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 he sent a message: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 am doing a great work, so that I cannot come down!”</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 love that!</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Nehemiah didn’t say, “I don’t have any enemies.”</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He didn’t say, “Everybody understands me.”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He didn’t say, “Nobody has anything negative to say about me.”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He said, in effect, “I have too much work to do to abandon my assignment for every distraction that comes my way!”</a:t>
            </a:r>
            <a:endParaRPr lang="en-US" sz="20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52837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E412A73-04B9-5991-02C3-6143A8F4F4B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2FF0671-7B9B-8732-C1CD-FB648110B4F6}"/>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C3DFA5CA-4915-6DF3-0B0C-47F2E38E661A}"/>
              </a:ext>
            </a:extLst>
          </p:cNvPr>
          <p:cNvSpPr txBox="1"/>
          <p:nvPr/>
        </p:nvSpPr>
        <p:spPr>
          <a:xfrm>
            <a:off x="295564" y="317207"/>
            <a:ext cx="11462327" cy="461665"/>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You have too much purpose to waste your life responding to every provocation.</a:t>
            </a:r>
          </a:p>
        </p:txBody>
      </p:sp>
      <p:sp>
        <p:nvSpPr>
          <p:cNvPr id="6" name="TextBox 5">
            <a:extLst>
              <a:ext uri="{FF2B5EF4-FFF2-40B4-BE49-F238E27FC236}">
                <a16:creationId xmlns:a16="http://schemas.microsoft.com/office/drawing/2014/main" id="{C4F35F5A-5C48-02C0-8D2B-36230C431867}"/>
              </a:ext>
            </a:extLst>
          </p:cNvPr>
          <p:cNvSpPr txBox="1"/>
          <p:nvPr/>
        </p:nvSpPr>
        <p:spPr>
          <a:xfrm>
            <a:off x="295563" y="918872"/>
            <a:ext cx="11462327" cy="1200329"/>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You’ve got children who need your love. You’ve got a calling that needs your obedience. You’ve got a future that deserves your attention. You’ve got gifts that need to be developed and people who need what God has placed inside you.</a:t>
            </a:r>
          </a:p>
        </p:txBody>
      </p:sp>
      <p:sp>
        <p:nvSpPr>
          <p:cNvPr id="8" name="TextBox 7">
            <a:extLst>
              <a:ext uri="{FF2B5EF4-FFF2-40B4-BE49-F238E27FC236}">
                <a16:creationId xmlns:a16="http://schemas.microsoft.com/office/drawing/2014/main" id="{F5D5EF62-C963-7935-C531-36517DAAD5C7}"/>
              </a:ext>
            </a:extLst>
          </p:cNvPr>
          <p:cNvSpPr txBox="1"/>
          <p:nvPr/>
        </p:nvSpPr>
        <p:spPr>
          <a:xfrm>
            <a:off x="411017" y="2441205"/>
            <a:ext cx="11231418" cy="1290097"/>
          </a:xfrm>
          <a:prstGeom prst="rect">
            <a:avLst/>
          </a:prstGeom>
          <a:noFill/>
        </p:spPr>
        <p:txBody>
          <a:bodyPr wrap="square">
            <a:spAutoFit/>
          </a:bodyPr>
          <a:lstStyle/>
          <a:p>
            <a:pPr marL="0" marR="0" algn="ctr">
              <a:lnSpc>
                <a:spcPct val="100000"/>
              </a:lnSpc>
              <a:spcAft>
                <a:spcPts val="700"/>
              </a:spcAft>
              <a:buNone/>
            </a:pPr>
            <a:r>
              <a:rPr lang="en-US" sz="2400" dirty="0">
                <a:ea typeface="MS Mincho" panose="02020609040205080304" pitchFamily="49" charset="-128"/>
                <a:cs typeface="Times New Roman" panose="02020603050405020304" pitchFamily="18" charset="0"/>
              </a:rPr>
              <a:t>O</a:t>
            </a:r>
            <a:r>
              <a:rPr lang="en-US" sz="2400" dirty="0">
                <a:solidFill>
                  <a:schemeClr val="tx1"/>
                </a:solidFill>
                <a:effectLst/>
                <a:latin typeface="+mn-lt"/>
                <a:ea typeface="MS Mincho" panose="02020609040205080304" pitchFamily="49" charset="-128"/>
                <a:cs typeface="Times New Roman" panose="02020603050405020304" pitchFamily="18" charset="0"/>
              </a:rPr>
              <a:t>ne person’s opinion can occupy your mind for an entire week!</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How much time have you lost arguing with somebody who had no intention of understanding you?</a:t>
            </a:r>
          </a:p>
        </p:txBody>
      </p:sp>
      <p:sp>
        <p:nvSpPr>
          <p:cNvPr id="10" name="TextBox 9">
            <a:extLst>
              <a:ext uri="{FF2B5EF4-FFF2-40B4-BE49-F238E27FC236}">
                <a16:creationId xmlns:a16="http://schemas.microsoft.com/office/drawing/2014/main" id="{E4131C74-8016-D8D1-F5A8-C23CAA9241D6}"/>
              </a:ext>
            </a:extLst>
          </p:cNvPr>
          <p:cNvSpPr txBox="1"/>
          <p:nvPr/>
        </p:nvSpPr>
        <p:spPr>
          <a:xfrm>
            <a:off x="699654" y="3731302"/>
            <a:ext cx="10654144" cy="830997"/>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How much energy have you spent trying to prove yourself to somebody who had already decided what they wanted to believe?</a:t>
            </a:r>
          </a:p>
        </p:txBody>
      </p:sp>
      <p:sp>
        <p:nvSpPr>
          <p:cNvPr id="12" name="TextBox 11">
            <a:extLst>
              <a:ext uri="{FF2B5EF4-FFF2-40B4-BE49-F238E27FC236}">
                <a16:creationId xmlns:a16="http://schemas.microsoft.com/office/drawing/2014/main" id="{8BEB4968-4447-B526-420E-594E7FBB5A93}"/>
              </a:ext>
            </a:extLst>
          </p:cNvPr>
          <p:cNvSpPr txBox="1"/>
          <p:nvPr/>
        </p:nvSpPr>
        <p:spPr>
          <a:xfrm>
            <a:off x="699654" y="4562299"/>
            <a:ext cx="10467109" cy="830997"/>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How many nights have you lost sleep because somebody else couldn’t recognize your value?</a:t>
            </a:r>
          </a:p>
        </p:txBody>
      </p:sp>
      <p:sp>
        <p:nvSpPr>
          <p:cNvPr id="14" name="TextBox 13">
            <a:extLst>
              <a:ext uri="{FF2B5EF4-FFF2-40B4-BE49-F238E27FC236}">
                <a16:creationId xmlns:a16="http://schemas.microsoft.com/office/drawing/2014/main" id="{A298EB45-E617-52B2-3826-E69A6392BED3}"/>
              </a:ext>
            </a:extLst>
          </p:cNvPr>
          <p:cNvSpPr txBox="1"/>
          <p:nvPr/>
        </p:nvSpPr>
        <p:spPr>
          <a:xfrm>
            <a:off x="512619" y="5338353"/>
            <a:ext cx="10654144" cy="1290097"/>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Your assignment is too important!</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Don’t come down from what God called you to build just because somebody wants to pull you into what they are trying to destroy.</a:t>
            </a:r>
            <a:endParaRPr lang="en-US" sz="1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535460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randombar(horizont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randombar(horizontal)">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0"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2C94E85-1616-C558-7F81-CD8F5618B0D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908A812-3E01-42E2-EC9E-B38710722113}"/>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47BE5A7D-1D76-319C-7EBE-E85EFE3B34A5}"/>
              </a:ext>
            </a:extLst>
          </p:cNvPr>
          <p:cNvSpPr txBox="1"/>
          <p:nvPr/>
        </p:nvSpPr>
        <p:spPr>
          <a:xfrm>
            <a:off x="674254" y="0"/>
            <a:ext cx="10400146" cy="6799297"/>
          </a:xfrm>
          <a:prstGeom prst="rect">
            <a:avLst/>
          </a:prstGeom>
          <a:noFill/>
        </p:spPr>
        <p:txBody>
          <a:bodyPr wrap="square">
            <a:spAutoFit/>
          </a:bodyPr>
          <a:lstStyle/>
          <a:p>
            <a:pPr marL="0" marR="0" algn="ctr">
              <a:lnSpc>
                <a:spcPct val="100000"/>
              </a:lnSpc>
              <a:spcBef>
                <a:spcPts val="1400"/>
              </a:spcBef>
              <a:spcAft>
                <a:spcPts val="700"/>
              </a:spcAft>
              <a:buNone/>
            </a:pPr>
            <a:r>
              <a:rPr lang="en-US" sz="2000" b="1" dirty="0">
                <a:solidFill>
                  <a:schemeClr val="tx1"/>
                </a:solidFill>
                <a:effectLst/>
                <a:latin typeface="+mn-lt"/>
                <a:ea typeface="MS Gothic" panose="020B0609070205080204" pitchFamily="49" charset="-128"/>
                <a:cs typeface="Times New Roman" panose="02020603050405020304" pitchFamily="18" charset="0"/>
              </a:rPr>
              <a:t>The construction site</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Imagine a construction crew building a beautiful house.</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The workers have plans. They have materials. They have a deadline. They know what they’re building, and they understand what it will take to finish.</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But every time somebody walking past the construction site shouts an insult, the entire crew stops working.</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One person says, “They don’t like the color of the bricks!”</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Another says, “They don’t think we’re qualified!”</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Another says, “Let’s go outside and show them who’s right!”</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And before long, nobody is building the house.</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The workers have become so occupied with responding to the critics that they have abandoned the very work they were hired to complete.</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That is what happens when you let every critic interrupt your calling.</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You stop building your future because you’re too busy defending your past.</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You stop investing in your family because you’re too busy fighting with strangers.</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You stop growing spiritually because you’re too busy keeping score.</a:t>
            </a:r>
          </a:p>
          <a:p>
            <a:pPr marL="0" marR="0" algn="ctr">
              <a:lnSpc>
                <a:spcPct val="100000"/>
              </a:lnSpc>
              <a:spcAft>
                <a:spcPts val="7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You stop moving forward because you’re trying to convince everybody behind you that you’re going in the right direction.</a:t>
            </a:r>
            <a:endParaRPr lang="en-US" sz="14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97850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3585D00-9466-58F3-73A1-974FEEE88CC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5ECAD8B-57B0-015E-9956-93AC21CCE679}"/>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3D28D03B-F0E9-6E95-B822-E40551FD8818}"/>
              </a:ext>
            </a:extLst>
          </p:cNvPr>
          <p:cNvSpPr txBox="1"/>
          <p:nvPr/>
        </p:nvSpPr>
        <p:spPr>
          <a:xfrm>
            <a:off x="378691" y="91626"/>
            <a:ext cx="11296073" cy="2516073"/>
          </a:xfrm>
          <a:prstGeom prst="rect">
            <a:avLst/>
          </a:prstGeom>
          <a:noFill/>
        </p:spPr>
        <p:txBody>
          <a:bodyPr wrap="square">
            <a:spAutoFit/>
          </a:bodyPr>
          <a:lstStyle/>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Proverbs 16:3 </a:t>
            </a:r>
            <a:endParaRPr lang="en-US" sz="2800" dirty="0">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 “Commit thy works unto the LORD, and thy thoughts shall be established.”</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Give God your work. Give Him your plans. Give Him your future.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And when distraction comes, remember what you’re building!</a:t>
            </a:r>
            <a:endParaRPr lang="en-US"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69832188-9C2C-E75B-8D2F-1C32C26923EF}"/>
              </a:ext>
            </a:extLst>
          </p:cNvPr>
          <p:cNvSpPr txBox="1"/>
          <p:nvPr/>
        </p:nvSpPr>
        <p:spPr>
          <a:xfrm>
            <a:off x="190965" y="2947706"/>
            <a:ext cx="11810069" cy="3539430"/>
          </a:xfrm>
          <a:prstGeom prst="rect">
            <a:avLst/>
          </a:prstGeom>
          <a:noFill/>
        </p:spPr>
        <p:txBody>
          <a:bodyPr wrap="square">
            <a:spAutoFit/>
          </a:bodyPr>
          <a:lstStyle/>
          <a:p>
            <a:pPr algn="ctr">
              <a:buNone/>
            </a:pPr>
            <a:r>
              <a:rPr lang="en-US" sz="2800" b="1" dirty="0"/>
              <a:t>Luke 4:28–30</a:t>
            </a:r>
            <a:r>
              <a:rPr lang="en-US" sz="2800" dirty="0"/>
              <a:t>, describing Jesus being rejected in His hometown of Nazareth.</a:t>
            </a:r>
          </a:p>
          <a:p>
            <a:pPr algn="ctr">
              <a:buNone/>
            </a:pPr>
            <a:r>
              <a:rPr lang="en-US" sz="2800" dirty="0"/>
              <a:t>The people became furious after Jesus reminded them that God had shown mercy to outsiders through Elijah and Elisha. Their anger escalated until they drove Him toward a cliff but </a:t>
            </a:r>
            <a:r>
              <a:rPr lang="en-US" sz="2800" b="1" dirty="0"/>
              <a:t>“he walked right through the crowd and went on his way.”</a:t>
            </a:r>
            <a:endParaRPr lang="en-US" sz="2800" dirty="0"/>
          </a:p>
          <a:p>
            <a:pPr algn="ctr">
              <a:buNone/>
            </a:pPr>
            <a:r>
              <a:rPr lang="en-US" sz="2800" dirty="0"/>
              <a:t>Scripture does not explain exactly how He passed through them. The clear outcome is that their attempt to kill Him failed, and Jesus continued His mission.</a:t>
            </a:r>
          </a:p>
        </p:txBody>
      </p:sp>
    </p:spTree>
    <p:extLst>
      <p:ext uri="{BB962C8B-B14F-4D97-AF65-F5344CB8AC3E}">
        <p14:creationId xmlns:p14="http://schemas.microsoft.com/office/powerpoint/2010/main" val="3724814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15B90E7-A818-15CB-9EF6-9BD703B6247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91DB4E8-8247-9797-0307-69A14C5A1DFA}"/>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3CAB75BA-E029-CE26-58F1-9905C3AF7AB6}"/>
              </a:ext>
            </a:extLst>
          </p:cNvPr>
          <p:cNvSpPr txBox="1"/>
          <p:nvPr/>
        </p:nvSpPr>
        <p:spPr>
          <a:xfrm>
            <a:off x="378690" y="741084"/>
            <a:ext cx="10898909" cy="5375831"/>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And throughout His ministry, He continued to face rejection, accusations, and misunderstanding. Yet He remained committed to the Father’s will.</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If Jesus had stopped every time somebody misunderstood Him, where would we be?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If He had abandoned His mission every time somebody rejected Him, where would we be?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If He had surrendered to every critic, the cross would never have been reached.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But Jesus kept going!</a:t>
            </a:r>
            <a:endParaRPr lang="en-US" sz="3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3981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8F9AFE7-B8C7-13F8-EFE7-47A485821EE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829C1CA-3149-0970-85BB-83A0F9F7DF05}"/>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A91511C3-B9F6-271A-8377-2F9C754BBAC4}"/>
              </a:ext>
            </a:extLst>
          </p:cNvPr>
          <p:cNvSpPr txBox="1"/>
          <p:nvPr/>
        </p:nvSpPr>
        <p:spPr>
          <a:xfrm>
            <a:off x="203200" y="385774"/>
            <a:ext cx="11369964" cy="1569660"/>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If you’re going to fulfill what God has called you to do, you must learn the difference between a genuine problem that requires your attention and a distraction that demands your reaction.</a:t>
            </a:r>
            <a:endParaRPr lang="en-US" sz="3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154C235C-03B1-D83F-735D-466519DF1984}"/>
              </a:ext>
            </a:extLst>
          </p:cNvPr>
          <p:cNvSpPr txBox="1"/>
          <p:nvPr/>
        </p:nvSpPr>
        <p:spPr>
          <a:xfrm>
            <a:off x="350699" y="2681337"/>
            <a:ext cx="11490602" cy="3036729"/>
          </a:xfrm>
          <a:prstGeom prst="rect">
            <a:avLst/>
          </a:prstGeom>
          <a:noFill/>
        </p:spPr>
        <p:txBody>
          <a:bodyPr wrap="square">
            <a:spAutoFit/>
          </a:bodyPr>
          <a:lstStyle/>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Not every battle is your battle.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Not every comment deserves a response.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Not every closed door requires you to kick it down.</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Sometimes God is calling you to stand. Sometimes He’s calling you to speak. And sometimes He’s calling you to keep building!</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Your future is too valuable to mortgage it to somebody else’s negativity.</a:t>
            </a:r>
            <a:endParaRPr lang="en-US" sz="28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7561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577B2F6-8BBA-7AF8-1BAE-B2D72F4C302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BCD5F1A-D52D-A244-51D0-E299551128B1}"/>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DFFD1F38-9422-14F2-EB14-8CF85E23E0D7}"/>
              </a:ext>
            </a:extLst>
          </p:cNvPr>
          <p:cNvSpPr txBox="1"/>
          <p:nvPr/>
        </p:nvSpPr>
        <p:spPr>
          <a:xfrm>
            <a:off x="309418" y="289890"/>
            <a:ext cx="11573164" cy="5868273"/>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Consider a person who has been trying to rebuild life after a painful setback. They have made mistakes, faced criticism, and heard people say they will never succeed.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For a while, those words become a soundtrack in their mind.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But slowly, they begin to measure progress differently. Instead of asking, “What are people saying about me?” they begin asking, “Am I being faithful to what God has placed before me?”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They seek wise counsel, make better choices, take responsibility for what they can change, and keep moving forward.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The critics may continue talking. But the person is no longer organizing their life around the critics.</a:t>
            </a:r>
          </a:p>
        </p:txBody>
      </p:sp>
    </p:spTree>
    <p:extLst>
      <p:ext uri="{BB962C8B-B14F-4D97-AF65-F5344CB8AC3E}">
        <p14:creationId xmlns:p14="http://schemas.microsoft.com/office/powerpoint/2010/main" val="2542285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260D653-0E50-6509-0A84-895B9D43D2F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4116EC5-DB21-F631-7B62-DA2BA7767584}"/>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CF9F0E50-6C63-B1C7-8FCA-3B19E120AF47}"/>
              </a:ext>
            </a:extLst>
          </p:cNvPr>
          <p:cNvSpPr txBox="1"/>
          <p:nvPr/>
        </p:nvSpPr>
        <p:spPr>
          <a:xfrm>
            <a:off x="461818" y="538330"/>
            <a:ext cx="10557163" cy="5465599"/>
          </a:xfrm>
          <a:prstGeom prst="rect">
            <a:avLst/>
          </a:prstGeom>
          <a:noFill/>
        </p:spPr>
        <p:txBody>
          <a:bodyPr wrap="square">
            <a:spAutoFit/>
          </a:bodyPr>
          <a:lstStyle/>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Somebody needs to stop waiting for an apology before they move forward.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Somebody needs to stop waiting for recognition before they serve.</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Somebody needs to stop waiting for everybody to agree before they obey God.</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Keep building! Keep praying! Keep believing! Keep walking!</a:t>
            </a:r>
          </a:p>
          <a:p>
            <a:pPr marL="0" marR="0" algn="ctr">
              <a:lnSpc>
                <a:spcPct val="100000"/>
              </a:lnSpc>
              <a:spcAft>
                <a:spcPts val="7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And when the enemy tries to pull you down into another argument, remind yourself:</a:t>
            </a:r>
          </a:p>
          <a:p>
            <a:pPr marL="0" marR="0" algn="ctr">
              <a:lnSpc>
                <a:spcPct val="100000"/>
              </a:lnSpc>
              <a:spcAft>
                <a:spcPts val="700"/>
              </a:spcAft>
              <a:buNone/>
            </a:pPr>
            <a:r>
              <a:rPr lang="en-US" sz="3200" b="1" dirty="0">
                <a:solidFill>
                  <a:schemeClr val="tx1"/>
                </a:solidFill>
                <a:effectLst/>
                <a:ea typeface="MS Mincho" panose="02020609040205080304" pitchFamily="49" charset="-128"/>
                <a:cs typeface="Times New Roman" panose="02020603050405020304" pitchFamily="18" charset="0"/>
              </a:rPr>
              <a:t>“I’m doing a great work. I cannot come down!”</a:t>
            </a:r>
            <a:endParaRPr lang="en-US" sz="2000" b="1"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987718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4B72A41-EC99-2449-EFBA-14712380575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DF4CA35-43DB-4332-6F7E-1973F7CB7B3E}"/>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0" y="0"/>
            <a:ext cx="12185522" cy="6858000"/>
          </a:xfrm>
          <a:prstGeom prst="rect">
            <a:avLst/>
          </a:prstGeom>
        </p:spPr>
      </p:pic>
      <p:sp>
        <p:nvSpPr>
          <p:cNvPr id="4" name="TextBox 3">
            <a:extLst>
              <a:ext uri="{FF2B5EF4-FFF2-40B4-BE49-F238E27FC236}">
                <a16:creationId xmlns:a16="http://schemas.microsoft.com/office/drawing/2014/main" id="{4156D8EF-26B6-B58A-6139-C7A125D76B22}"/>
              </a:ext>
            </a:extLst>
          </p:cNvPr>
          <p:cNvSpPr txBox="1"/>
          <p:nvPr/>
        </p:nvSpPr>
        <p:spPr>
          <a:xfrm>
            <a:off x="1163781" y="1472729"/>
            <a:ext cx="9227128" cy="1474763"/>
          </a:xfrm>
          <a:prstGeom prst="rect">
            <a:avLst/>
          </a:prstGeom>
          <a:noFill/>
        </p:spPr>
        <p:txBody>
          <a:bodyPr wrap="square">
            <a:spAutoFit/>
          </a:bodyPr>
          <a:lstStyle/>
          <a:p>
            <a:pPr marL="0" marR="0" algn="ctr">
              <a:lnSpc>
                <a:spcPct val="100000"/>
              </a:lnSpc>
              <a:spcAft>
                <a:spcPts val="700"/>
              </a:spcAft>
              <a:buNone/>
            </a:pPr>
            <a:r>
              <a:rPr lang="en-US" sz="2800" b="1" dirty="0">
                <a:solidFill>
                  <a:schemeClr val="tx1"/>
                </a:solidFill>
                <a:effectLst/>
                <a:latin typeface="+mn-lt"/>
                <a:ea typeface="MS Mincho" panose="02020609040205080304" pitchFamily="49" charset="-128"/>
                <a:cs typeface="Times New Roman" panose="02020603050405020304" pitchFamily="18" charset="0"/>
              </a:rPr>
              <a:t> Romans 8:31</a:t>
            </a:r>
            <a:endParaRPr lang="en-US" sz="28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“What shall we then say to these things? If God be for us, who can be against us?”</a:t>
            </a:r>
            <a:endParaRPr lang="en-US"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F7DA922E-F4D8-2B62-B85D-26981DDB45FE}"/>
              </a:ext>
            </a:extLst>
          </p:cNvPr>
          <p:cNvSpPr txBox="1"/>
          <p:nvPr/>
        </p:nvSpPr>
        <p:spPr>
          <a:xfrm>
            <a:off x="314036" y="411079"/>
            <a:ext cx="11065163" cy="769441"/>
          </a:xfrm>
          <a:prstGeom prst="rect">
            <a:avLst/>
          </a:prstGeom>
          <a:noFill/>
        </p:spPr>
        <p:txBody>
          <a:bodyPr wrap="square">
            <a:spAutoFit/>
          </a:bodyPr>
          <a:lstStyle/>
          <a:p>
            <a:pPr marL="0" marR="0" algn="ctr">
              <a:lnSpc>
                <a:spcPct val="100000"/>
              </a:lnSpc>
              <a:spcBef>
                <a:spcPts val="1400"/>
              </a:spcBef>
              <a:spcAft>
                <a:spcPts val="700"/>
              </a:spcAft>
              <a:buNone/>
            </a:pPr>
            <a:r>
              <a:rPr lang="en-US" sz="4400" b="1" u="sng" kern="0" dirty="0">
                <a:solidFill>
                  <a:schemeClr val="tx1"/>
                </a:solidFill>
                <a:effectLst/>
                <a:latin typeface="+mn-lt"/>
                <a:ea typeface="MS Gothic" panose="020B0609070205080204" pitchFamily="49" charset="-128"/>
                <a:cs typeface="Times New Roman" panose="02020603050405020304" pitchFamily="18" charset="0"/>
              </a:rPr>
              <a:t>Let God have the final word over your life</a:t>
            </a:r>
          </a:p>
        </p:txBody>
      </p:sp>
      <p:sp>
        <p:nvSpPr>
          <p:cNvPr id="8" name="TextBox 7">
            <a:extLst>
              <a:ext uri="{FF2B5EF4-FFF2-40B4-BE49-F238E27FC236}">
                <a16:creationId xmlns:a16="http://schemas.microsoft.com/office/drawing/2014/main" id="{3B4F7434-50E7-A8AD-585F-01165CE85189}"/>
              </a:ext>
            </a:extLst>
          </p:cNvPr>
          <p:cNvSpPr txBox="1"/>
          <p:nvPr/>
        </p:nvSpPr>
        <p:spPr>
          <a:xfrm>
            <a:off x="397668" y="3015049"/>
            <a:ext cx="11237605" cy="3775393"/>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People may criticize you, but they cannot cancel God’s purpose for your life simply by having an opinion.</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People may reject you, but rejection does not erase your worth.</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People may remind you of your past, but your past does not have to determine your future.</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People may tell lies about you, but you don’t have to spend every waking moment trying to manage every lie.</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And people may try to make you feel small, but they cannot measure the greatness of what God can accomplish through a surrendered life!</a:t>
            </a:r>
            <a:endParaRPr lang="en-US" sz="1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9169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1E48C61-4C89-A8EA-AFC9-645239BB284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52B1997-C42E-21CB-A474-6FC249BA3929}"/>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474ED0CE-92D9-9C55-4393-1308F23DA0E5}"/>
              </a:ext>
            </a:extLst>
          </p:cNvPr>
          <p:cNvSpPr txBox="1"/>
          <p:nvPr/>
        </p:nvSpPr>
        <p:spPr>
          <a:xfrm>
            <a:off x="110412" y="146024"/>
            <a:ext cx="11971175" cy="6299160"/>
          </a:xfrm>
          <a:prstGeom prst="rect">
            <a:avLst/>
          </a:prstGeom>
          <a:noFill/>
        </p:spPr>
        <p:txBody>
          <a:bodyPr wrap="square">
            <a:spAutoFit/>
          </a:bodyPr>
          <a:lstStyle/>
          <a:p>
            <a:pPr marL="0" marR="0" algn="ctr">
              <a:lnSpc>
                <a:spcPct val="100000"/>
              </a:lnSpc>
              <a:spcBef>
                <a:spcPts val="1400"/>
              </a:spcBef>
              <a:spcAft>
                <a:spcPts val="700"/>
              </a:spcAft>
              <a:buNone/>
            </a:pPr>
            <a:r>
              <a:rPr lang="en-US" sz="2300" b="1" dirty="0">
                <a:solidFill>
                  <a:schemeClr val="tx1"/>
                </a:solidFill>
                <a:effectLst/>
                <a:latin typeface="+mn-lt"/>
                <a:ea typeface="MS Gothic" panose="020B0609070205080204" pitchFamily="49" charset="-128"/>
                <a:cs typeface="Times New Roman" panose="02020603050405020304" pitchFamily="18" charset="0"/>
              </a:rPr>
              <a:t>The author and the critic</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Imagine a writer sitting at a desk, working on a book that means everything to them.</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A critic walks into the room and says, “That story is terrible. Nobody will ever read it. You should quit.”</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Now, the writer has a choice.</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They can throw the entire manuscript away because one person disapproved of it.</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Or they can listen carefully, learn whatever is useful, make improvements where necessary, and continue writing.</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The critic can offer an opinion. The critic cannot take over the writer’s responsibility to finish the book.</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In the same way, not every criticism should be dismissed. Sometimes God uses correction to help us grow. Sometimes we need to apologize, make amends, or change our behavior.</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But we must never confuse constructive correction with the idea that we are worthless.</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Learn from what is true. Correct what needs correcting. Leave what is false in God’s hands.</a:t>
            </a:r>
          </a:p>
          <a:p>
            <a:pPr marL="0" marR="0" algn="ctr">
              <a:lnSpc>
                <a:spcPct val="100000"/>
              </a:lnSpc>
              <a:spcAft>
                <a:spcPts val="700"/>
              </a:spcAft>
              <a:buNone/>
            </a:pPr>
            <a:r>
              <a:rPr lang="en-US" sz="2300" dirty="0">
                <a:solidFill>
                  <a:schemeClr val="tx1"/>
                </a:solidFill>
                <a:effectLst/>
                <a:latin typeface="+mn-lt"/>
                <a:ea typeface="MS Mincho" panose="02020609040205080304" pitchFamily="49" charset="-128"/>
                <a:cs typeface="Times New Roman" panose="02020603050405020304" pitchFamily="18" charset="0"/>
              </a:rPr>
              <a:t>And keep walking!</a:t>
            </a:r>
            <a:endParaRPr lang="en-US" sz="23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68572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250"/>
                                        <p:tgtEl>
                                          <p:spTgt spid="4"/>
                                        </p:tgtEl>
                                      </p:cBhvr>
                                    </p:animEffect>
                                    <p:anim calcmode="lin" valueType="num">
                                      <p:cBhvr>
                                        <p:cTn id="8" dur="2250" fill="hold"/>
                                        <p:tgtEl>
                                          <p:spTgt spid="4"/>
                                        </p:tgtEl>
                                        <p:attrNameLst>
                                          <p:attrName>ppt_x</p:attrName>
                                        </p:attrNameLst>
                                      </p:cBhvr>
                                      <p:tavLst>
                                        <p:tav tm="0">
                                          <p:val>
                                            <p:strVal val="#ppt_x"/>
                                          </p:val>
                                        </p:tav>
                                        <p:tav tm="100000">
                                          <p:val>
                                            <p:strVal val="#ppt_x"/>
                                          </p:val>
                                        </p:tav>
                                      </p:tavLst>
                                    </p:anim>
                                    <p:anim calcmode="lin" valueType="num">
                                      <p:cBhvr>
                                        <p:cTn id="9" dur="2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999FD4E-FE02-FA35-7596-76CDA08A887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FD45DF4-1F72-5929-018F-CDC4F2D1FADD}"/>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D3B6E8FD-B66A-847C-2F3C-AF4C69C78AFD}"/>
              </a:ext>
            </a:extLst>
          </p:cNvPr>
          <p:cNvSpPr txBox="1"/>
          <p:nvPr/>
        </p:nvSpPr>
        <p:spPr>
          <a:xfrm>
            <a:off x="90390" y="524415"/>
            <a:ext cx="3501896" cy="4334520"/>
          </a:xfrm>
          <a:prstGeom prst="rect">
            <a:avLst/>
          </a:prstGeom>
          <a:noFill/>
        </p:spPr>
        <p:txBody>
          <a:bodyPr wrap="square">
            <a:spAutoFit/>
          </a:bodyPr>
          <a:lstStyle/>
          <a:p>
            <a:pPr marL="0" marR="0" algn="ctr">
              <a:lnSpc>
                <a:spcPct val="100000"/>
              </a:lnSpc>
              <a:spcBef>
                <a:spcPts val="1400"/>
              </a:spcBef>
              <a:spcAft>
                <a:spcPts val="700"/>
              </a:spcAft>
              <a:buNone/>
            </a:pPr>
            <a:r>
              <a:rPr lang="en-US" sz="2400" b="1" dirty="0">
                <a:solidFill>
                  <a:schemeClr val="tx1"/>
                </a:solidFill>
                <a:effectLst/>
                <a:latin typeface="+mn-lt"/>
                <a:ea typeface="MS Gothic" panose="020B0609070205080204" pitchFamily="49" charset="-128"/>
                <a:cs typeface="Times New Roman" panose="02020603050405020304" pitchFamily="18" charset="0"/>
              </a:rPr>
              <a:t>Declaration 1: </a:t>
            </a:r>
            <a:r>
              <a:rPr lang="en-US" sz="2400" b="1" u="sng" dirty="0">
                <a:solidFill>
                  <a:schemeClr val="tx1"/>
                </a:solidFill>
                <a:effectLst/>
                <a:latin typeface="+mn-lt"/>
                <a:ea typeface="MS Gothic" panose="020B0609070205080204" pitchFamily="49" charset="-128"/>
                <a:cs typeface="Times New Roman" panose="02020603050405020304" pitchFamily="18" charset="0"/>
              </a:rPr>
              <a:t>You will not control my </a:t>
            </a:r>
            <a:r>
              <a:rPr lang="en-US" sz="2000" b="1" u="sng" dirty="0">
                <a:solidFill>
                  <a:schemeClr val="tx1"/>
                </a:solidFill>
                <a:effectLst/>
                <a:latin typeface="+mn-lt"/>
                <a:ea typeface="MS Gothic" panose="020B0609070205080204" pitchFamily="49" charset="-128"/>
                <a:cs typeface="Times New Roman" panose="02020603050405020304" pitchFamily="18" charset="0"/>
              </a:rPr>
              <a:t>heart</a:t>
            </a:r>
            <a:r>
              <a:rPr lang="en-US" sz="2400" b="1" u="sng" dirty="0">
                <a:solidFill>
                  <a:schemeClr val="tx1"/>
                </a:solidFill>
                <a:effectLst/>
                <a:latin typeface="+mn-lt"/>
                <a:ea typeface="MS Gothic" panose="020B0609070205080204" pitchFamily="49" charset="-128"/>
                <a:cs typeface="Times New Roman" panose="02020603050405020304" pitchFamily="18" charset="0"/>
              </a:rPr>
              <a:t>.</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“I will guard my heart, watch my words, and choose my response. I can be hurt without becoming hateful. I can be disappointed without becoming defeated.”</a:t>
            </a:r>
          </a:p>
          <a:p>
            <a:pPr marL="0" marR="0" algn="ctr">
              <a:lnSpc>
                <a:spcPct val="100000"/>
              </a:lnSpc>
              <a:spcAft>
                <a:spcPts val="700"/>
              </a:spcAft>
              <a:buNone/>
            </a:pPr>
            <a:r>
              <a:rPr lang="en-US" sz="2400" b="1" dirty="0">
                <a:solidFill>
                  <a:schemeClr val="tx1"/>
                </a:solidFill>
                <a:effectLst/>
                <a:latin typeface="+mn-lt"/>
                <a:ea typeface="MS Mincho" panose="02020609040205080304" pitchFamily="49" charset="-128"/>
                <a:cs typeface="Times New Roman" panose="02020603050405020304" pitchFamily="18" charset="0"/>
              </a:rPr>
              <a:t>Scripture: Proverbs 4:23; Galatians 5:22–23.</a:t>
            </a:r>
            <a:endParaRPr lang="en-US" sz="1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F92B0429-BB90-4864-8743-0E25DDF67414}"/>
              </a:ext>
            </a:extLst>
          </p:cNvPr>
          <p:cNvSpPr txBox="1"/>
          <p:nvPr/>
        </p:nvSpPr>
        <p:spPr>
          <a:xfrm>
            <a:off x="4198777" y="524415"/>
            <a:ext cx="3331027" cy="4703852"/>
          </a:xfrm>
          <a:prstGeom prst="rect">
            <a:avLst/>
          </a:prstGeom>
          <a:noFill/>
        </p:spPr>
        <p:txBody>
          <a:bodyPr wrap="square">
            <a:spAutoFit/>
          </a:bodyPr>
          <a:lstStyle/>
          <a:p>
            <a:pPr marL="0" marR="0" algn="ctr">
              <a:lnSpc>
                <a:spcPct val="100000"/>
              </a:lnSpc>
              <a:spcBef>
                <a:spcPts val="1400"/>
              </a:spcBef>
              <a:spcAft>
                <a:spcPts val="700"/>
              </a:spcAft>
              <a:buNone/>
            </a:pPr>
            <a:r>
              <a:rPr lang="en-US" sz="2400" b="1" dirty="0">
                <a:solidFill>
                  <a:schemeClr val="tx1"/>
                </a:solidFill>
                <a:effectLst/>
                <a:latin typeface="+mn-lt"/>
                <a:ea typeface="MS Gothic" panose="020B0609070205080204" pitchFamily="49" charset="-128"/>
                <a:cs typeface="Times New Roman" panose="02020603050405020304" pitchFamily="18" charset="0"/>
              </a:rPr>
              <a:t>Declaration 2: </a:t>
            </a:r>
            <a:r>
              <a:rPr lang="en-US" sz="2400" b="1" u="sng" dirty="0">
                <a:solidFill>
                  <a:schemeClr val="tx1"/>
                </a:solidFill>
                <a:effectLst/>
                <a:latin typeface="+mn-lt"/>
                <a:ea typeface="MS Gothic" panose="020B0609070205080204" pitchFamily="49" charset="-128"/>
                <a:cs typeface="Times New Roman" panose="02020603050405020304" pitchFamily="18" charset="0"/>
              </a:rPr>
              <a:t>You will not distract me from my purpose.</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“I have a life to live, a calling to fulfill, and work to do. I will not abandon my assignment to answer every accusation.”</a:t>
            </a:r>
          </a:p>
          <a:p>
            <a:pPr marL="0" marR="0" algn="ctr">
              <a:lnSpc>
                <a:spcPct val="100000"/>
              </a:lnSpc>
              <a:spcAft>
                <a:spcPts val="700"/>
              </a:spcAft>
              <a:buNone/>
            </a:pPr>
            <a:r>
              <a:rPr lang="en-US" sz="2400" b="1" dirty="0">
                <a:solidFill>
                  <a:schemeClr val="tx1"/>
                </a:solidFill>
                <a:effectLst/>
                <a:latin typeface="+mn-lt"/>
                <a:ea typeface="MS Mincho" panose="02020609040205080304" pitchFamily="49" charset="-128"/>
                <a:cs typeface="Times New Roman" panose="02020603050405020304" pitchFamily="18" charset="0"/>
              </a:rPr>
              <a:t>Scripture: Nehemiah 6:3; Philippians 3:13–14.</a:t>
            </a:r>
            <a:endParaRPr lang="en-US" sz="24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8" name="TextBox 7">
            <a:extLst>
              <a:ext uri="{FF2B5EF4-FFF2-40B4-BE49-F238E27FC236}">
                <a16:creationId xmlns:a16="http://schemas.microsoft.com/office/drawing/2014/main" id="{8D348407-BB16-3EEB-9681-0AA482C4BCA5}"/>
              </a:ext>
            </a:extLst>
          </p:cNvPr>
          <p:cNvSpPr txBox="1"/>
          <p:nvPr/>
        </p:nvSpPr>
        <p:spPr>
          <a:xfrm>
            <a:off x="8005471" y="524415"/>
            <a:ext cx="3853543" cy="4703852"/>
          </a:xfrm>
          <a:prstGeom prst="rect">
            <a:avLst/>
          </a:prstGeom>
          <a:noFill/>
        </p:spPr>
        <p:txBody>
          <a:bodyPr wrap="square">
            <a:spAutoFit/>
          </a:bodyPr>
          <a:lstStyle/>
          <a:p>
            <a:pPr marL="0" marR="0" algn="ctr">
              <a:lnSpc>
                <a:spcPct val="100000"/>
              </a:lnSpc>
              <a:spcBef>
                <a:spcPts val="1400"/>
              </a:spcBef>
              <a:spcAft>
                <a:spcPts val="700"/>
              </a:spcAft>
              <a:buNone/>
            </a:pPr>
            <a:r>
              <a:rPr lang="en-US" sz="2400" b="1" dirty="0">
                <a:solidFill>
                  <a:schemeClr val="tx1"/>
                </a:solidFill>
                <a:effectLst/>
                <a:latin typeface="+mn-lt"/>
                <a:ea typeface="MS Gothic" panose="020B0609070205080204" pitchFamily="49" charset="-128"/>
                <a:cs typeface="Times New Roman" panose="02020603050405020304" pitchFamily="18" charset="0"/>
              </a:rPr>
              <a:t>Declaration 3: </a:t>
            </a:r>
            <a:r>
              <a:rPr lang="en-US" sz="2400" b="1" u="sng" dirty="0">
                <a:solidFill>
                  <a:schemeClr val="tx1"/>
                </a:solidFill>
                <a:effectLst/>
                <a:latin typeface="+mn-lt"/>
                <a:ea typeface="MS Gothic" panose="020B0609070205080204" pitchFamily="49" charset="-128"/>
                <a:cs typeface="Times New Roman" panose="02020603050405020304" pitchFamily="18" charset="0"/>
              </a:rPr>
              <a:t>You will not steal my expectation of God’s goodness.</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“I will not let one bad moment convince me that God has abandoned me. I will trust Him in the middle of the struggle and keep believing that He can lead me forward.”</a:t>
            </a:r>
          </a:p>
          <a:p>
            <a:pPr marL="0" marR="0" algn="ctr">
              <a:lnSpc>
                <a:spcPct val="100000"/>
              </a:lnSpc>
              <a:spcAft>
                <a:spcPts val="700"/>
              </a:spcAft>
              <a:buNone/>
            </a:pPr>
            <a:r>
              <a:rPr lang="en-US" sz="2400" b="1" dirty="0">
                <a:solidFill>
                  <a:schemeClr val="tx1"/>
                </a:solidFill>
                <a:effectLst/>
                <a:latin typeface="+mn-lt"/>
                <a:ea typeface="MS Mincho" panose="02020609040205080304" pitchFamily="49" charset="-128"/>
                <a:cs typeface="Times New Roman" panose="02020603050405020304" pitchFamily="18" charset="0"/>
              </a:rPr>
              <a:t>Scripture: Romans 8:28; Psalm 27:13–14.</a:t>
            </a:r>
            <a:endParaRPr lang="en-US" sz="1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3077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6AA2CB6-873A-01CF-3824-AB3A9217A50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4C57976-86B4-C28C-30E2-707002F69F1D}"/>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0" y="0"/>
            <a:ext cx="12185522" cy="6858000"/>
          </a:xfrm>
          <a:prstGeom prst="rect">
            <a:avLst/>
          </a:prstGeom>
        </p:spPr>
      </p:pic>
      <p:sp>
        <p:nvSpPr>
          <p:cNvPr id="4" name="TextBox 3">
            <a:extLst>
              <a:ext uri="{FF2B5EF4-FFF2-40B4-BE49-F238E27FC236}">
                <a16:creationId xmlns:a16="http://schemas.microsoft.com/office/drawing/2014/main" id="{B8E91BE2-891D-59CA-D942-6FCF3ECB2DE8}"/>
              </a:ext>
            </a:extLst>
          </p:cNvPr>
          <p:cNvSpPr txBox="1"/>
          <p:nvPr/>
        </p:nvSpPr>
        <p:spPr>
          <a:xfrm>
            <a:off x="989045" y="116777"/>
            <a:ext cx="9890449" cy="1905650"/>
          </a:xfrm>
          <a:prstGeom prst="rect">
            <a:avLst/>
          </a:prstGeom>
          <a:noFill/>
        </p:spPr>
        <p:txBody>
          <a:bodyPr wrap="square">
            <a:spAutoFit/>
          </a:bodyPr>
          <a:lstStyle/>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Your practical faith Homew</a:t>
            </a:r>
            <a:r>
              <a:rPr lang="en-US" sz="2800" dirty="0">
                <a:ea typeface="MS Mincho" panose="02020609040205080304" pitchFamily="49" charset="-128"/>
                <a:cs typeface="Times New Roman" panose="02020603050405020304" pitchFamily="18" charset="0"/>
              </a:rPr>
              <a:t>ork A</a:t>
            </a:r>
            <a:r>
              <a:rPr lang="en-US" sz="2800" dirty="0">
                <a:solidFill>
                  <a:schemeClr val="tx1"/>
                </a:solidFill>
                <a:effectLst/>
                <a:latin typeface="+mn-lt"/>
                <a:ea typeface="MS Mincho" panose="02020609040205080304" pitchFamily="49" charset="-128"/>
                <a:cs typeface="Times New Roman" panose="02020603050405020304" pitchFamily="18" charset="0"/>
              </a:rPr>
              <a:t>ssignment for the coming seven days</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Next week, we’re not just going to shout about having peace. We’re going to practice it!</a:t>
            </a:r>
            <a:endParaRPr lang="en-US"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963A9CC7-0F13-BD6F-6681-5EA26CE60F69}"/>
              </a:ext>
            </a:extLst>
          </p:cNvPr>
          <p:cNvSpPr txBox="1"/>
          <p:nvPr/>
        </p:nvSpPr>
        <p:spPr>
          <a:xfrm>
            <a:off x="643812" y="1877973"/>
            <a:ext cx="10580914" cy="4693593"/>
          </a:xfrm>
          <a:prstGeom prst="rect">
            <a:avLst/>
          </a:prstGeom>
          <a:noFill/>
        </p:spPr>
        <p:txBody>
          <a:bodyPr wrap="square">
            <a:spAutoFit/>
          </a:bodyPr>
          <a:lstStyle/>
          <a:p>
            <a:pPr marL="0" marR="0" algn="ctr">
              <a:lnSpc>
                <a:spcPct val="100000"/>
              </a:lnSpc>
              <a:spcBef>
                <a:spcPts val="1400"/>
              </a:spcBef>
              <a:spcAft>
                <a:spcPts val="700"/>
              </a:spcAft>
              <a:buNone/>
            </a:pPr>
            <a:r>
              <a:rPr lang="en-US" sz="2400" b="1" dirty="0">
                <a:solidFill>
                  <a:schemeClr val="tx1"/>
                </a:solidFill>
                <a:effectLst/>
                <a:latin typeface="+mn-lt"/>
                <a:ea typeface="MS Gothic" panose="020B0609070205080204" pitchFamily="49" charset="-128"/>
                <a:cs typeface="Times New Roman" panose="02020603050405020304" pitchFamily="18" charset="0"/>
              </a:rPr>
              <a:t>1. Monday and Tuesday: </a:t>
            </a:r>
            <a:r>
              <a:rPr lang="en-US" sz="2400" b="1" u="sng" dirty="0">
                <a:solidFill>
                  <a:schemeClr val="tx1"/>
                </a:solidFill>
                <a:effectLst/>
                <a:latin typeface="+mn-lt"/>
                <a:ea typeface="MS Gothic" panose="020B0609070205080204" pitchFamily="49" charset="-128"/>
                <a:cs typeface="Times New Roman" panose="02020603050405020304" pitchFamily="18" charset="0"/>
              </a:rPr>
              <a:t>Guard your peace</a:t>
            </a:r>
          </a:p>
          <a:p>
            <a:pPr marL="0" marR="0" algn="ctr">
              <a:lnSpc>
                <a:spcPct val="100000"/>
              </a:lnSpc>
              <a:spcAft>
                <a:spcPts val="700"/>
              </a:spcAft>
              <a:buNone/>
            </a:pPr>
            <a:r>
              <a:rPr lang="en-US" sz="2400" b="1" dirty="0">
                <a:solidFill>
                  <a:schemeClr val="tx1"/>
                </a:solidFill>
                <a:effectLst/>
                <a:latin typeface="+mn-lt"/>
                <a:ea typeface="MS Mincho" panose="02020609040205080304" pitchFamily="49" charset="-128"/>
                <a:cs typeface="Times New Roman" panose="02020603050405020304" pitchFamily="18" charset="0"/>
              </a:rPr>
              <a:t>Your challenge: Pause before you react.</a:t>
            </a:r>
            <a:endParaRPr lang="en-US" sz="24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Before you answer that text, respond to that comment, or enter that argument, take a breath and pray.</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Ask yourself three questions:</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Does this need a response?</a:t>
            </a:r>
            <a:br>
              <a:rPr lang="en-US" sz="2400" dirty="0">
                <a:solidFill>
                  <a:schemeClr val="tx1"/>
                </a:solidFill>
                <a:effectLst/>
                <a:latin typeface="+mn-lt"/>
                <a:ea typeface="MS Mincho" panose="02020609040205080304" pitchFamily="49" charset="-128"/>
                <a:cs typeface="Times New Roman" panose="02020603050405020304" pitchFamily="18" charset="0"/>
              </a:rPr>
            </a:br>
            <a:r>
              <a:rPr lang="en-US" sz="2400" dirty="0">
                <a:solidFill>
                  <a:schemeClr val="tx1"/>
                </a:solidFill>
                <a:effectLst/>
                <a:latin typeface="+mn-lt"/>
                <a:ea typeface="MS Mincho" panose="02020609040205080304" pitchFamily="49" charset="-128"/>
                <a:cs typeface="Times New Roman" panose="02020603050405020304" pitchFamily="18" charset="0"/>
              </a:rPr>
              <a:t>Will my response help or make things worse?</a:t>
            </a:r>
            <a:br>
              <a:rPr lang="en-US" sz="2400" dirty="0">
                <a:solidFill>
                  <a:schemeClr val="tx1"/>
                </a:solidFill>
                <a:effectLst/>
                <a:latin typeface="+mn-lt"/>
                <a:ea typeface="MS Mincho" panose="02020609040205080304" pitchFamily="49" charset="-128"/>
                <a:cs typeface="Times New Roman" panose="02020603050405020304" pitchFamily="18" charset="0"/>
              </a:rPr>
            </a:br>
            <a:r>
              <a:rPr lang="en-US" sz="2400" dirty="0">
                <a:solidFill>
                  <a:schemeClr val="tx1"/>
                </a:solidFill>
                <a:effectLst/>
                <a:latin typeface="+mn-lt"/>
                <a:ea typeface="MS Mincho" panose="02020609040205080304" pitchFamily="49" charset="-128"/>
                <a:cs typeface="Times New Roman" panose="02020603050405020304" pitchFamily="18" charset="0"/>
              </a:rPr>
              <a:t>Can I respond in a way that honors God and protects my peace?</a:t>
            </a:r>
          </a:p>
          <a:p>
            <a:pPr marL="0" marR="0" algn="ctr">
              <a:lnSpc>
                <a:spcPct val="100000"/>
              </a:lnSpc>
              <a:spcAft>
                <a:spcPts val="700"/>
              </a:spcAft>
              <a:buNone/>
            </a:pPr>
            <a:r>
              <a:rPr lang="en-US" sz="2400" b="1" dirty="0">
                <a:solidFill>
                  <a:schemeClr val="tx1"/>
                </a:solidFill>
                <a:effectLst/>
                <a:latin typeface="+mn-lt"/>
                <a:ea typeface="MS Mincho" panose="02020609040205080304" pitchFamily="49" charset="-128"/>
                <a:cs typeface="Times New Roman" panose="02020603050405020304" pitchFamily="18" charset="0"/>
              </a:rPr>
              <a:t>Scripture: Philippians 4:6–7.</a:t>
            </a:r>
            <a:endParaRPr lang="en-US" sz="24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400" b="1" dirty="0">
                <a:solidFill>
                  <a:schemeClr val="tx1"/>
                </a:solidFill>
                <a:effectLst/>
                <a:latin typeface="+mn-lt"/>
                <a:ea typeface="MS Mincho" panose="02020609040205080304" pitchFamily="49" charset="-128"/>
                <a:cs typeface="Times New Roman" panose="02020603050405020304" pitchFamily="18" charset="0"/>
              </a:rPr>
              <a:t>Daily declaration: “I will not let somebody else’s bad moment become the definition of my entire day.”</a:t>
            </a:r>
            <a:endParaRPr lang="en-US" sz="1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2435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BD37F3D-63C3-B54D-C031-3CE1BC084FE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815A355-40B2-B3C4-03B2-5BE98A2F0536}"/>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951E7964-0271-71A6-2A04-3C13CD923386}"/>
              </a:ext>
            </a:extLst>
          </p:cNvPr>
          <p:cNvSpPr txBox="1"/>
          <p:nvPr/>
        </p:nvSpPr>
        <p:spPr>
          <a:xfrm>
            <a:off x="277091" y="304569"/>
            <a:ext cx="11129819" cy="5801588"/>
          </a:xfrm>
          <a:prstGeom prst="rect">
            <a:avLst/>
          </a:prstGeom>
          <a:noFill/>
        </p:spPr>
        <p:txBody>
          <a:bodyPr wrap="square">
            <a:spAutoFit/>
          </a:bodyPr>
          <a:lstStyle/>
          <a:p>
            <a:pPr marL="0" marR="0" algn="ctr">
              <a:lnSpc>
                <a:spcPct val="100000"/>
              </a:lnSpc>
              <a:spcBef>
                <a:spcPts val="1400"/>
              </a:spcBef>
              <a:spcAft>
                <a:spcPts val="700"/>
              </a:spcAft>
              <a:buNone/>
            </a:pPr>
            <a:r>
              <a:rPr lang="en-US" sz="2800" b="1" dirty="0">
                <a:solidFill>
                  <a:schemeClr val="tx1"/>
                </a:solidFill>
                <a:effectLst/>
                <a:latin typeface="+mn-lt"/>
                <a:ea typeface="MS Gothic" panose="020B0609070205080204" pitchFamily="49" charset="-128"/>
                <a:cs typeface="Times New Roman" panose="02020603050405020304" pitchFamily="18" charset="0"/>
              </a:rPr>
              <a:t>2. Wednesday and Thursday: </a:t>
            </a:r>
            <a:r>
              <a:rPr lang="en-US" sz="2800" b="1" u="sng" dirty="0">
                <a:solidFill>
                  <a:schemeClr val="tx1"/>
                </a:solidFill>
                <a:effectLst/>
                <a:latin typeface="+mn-lt"/>
                <a:ea typeface="MS Gothic" panose="020B0609070205080204" pitchFamily="49" charset="-128"/>
                <a:cs typeface="Times New Roman" panose="02020603050405020304" pitchFamily="18" charset="0"/>
              </a:rPr>
              <a:t>Stay focused on your assignment</a:t>
            </a:r>
          </a:p>
          <a:p>
            <a:pPr marL="0" marR="0" algn="ctr">
              <a:lnSpc>
                <a:spcPct val="100000"/>
              </a:lnSpc>
              <a:spcAft>
                <a:spcPts val="700"/>
              </a:spcAft>
              <a:buNone/>
            </a:pPr>
            <a:r>
              <a:rPr lang="en-US" sz="2800" b="1" dirty="0">
                <a:solidFill>
                  <a:schemeClr val="tx1"/>
                </a:solidFill>
                <a:effectLst/>
                <a:latin typeface="+mn-lt"/>
                <a:ea typeface="MS Mincho" panose="02020609040205080304" pitchFamily="49" charset="-128"/>
                <a:cs typeface="Times New Roman" panose="02020603050405020304" pitchFamily="18" charset="0"/>
              </a:rPr>
              <a:t>Your challenge: Build something instead of feeding a distraction.</a:t>
            </a:r>
            <a:endParaRPr lang="en-US" sz="28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Identify one thing God has placed in front of you that deserves your attention.</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Maybe it’s your marriage. Maybe it’s your children. Maybe it’s your ministry, your work, your health, your finances, or your relationship with God.</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Take one meaningful step toward that responsibility instead of spending that energy on unnecessary conflict.</a:t>
            </a:r>
          </a:p>
          <a:p>
            <a:pPr marL="0" marR="0" algn="ctr">
              <a:lnSpc>
                <a:spcPct val="100000"/>
              </a:lnSpc>
              <a:spcAft>
                <a:spcPts val="700"/>
              </a:spcAft>
              <a:buNone/>
            </a:pPr>
            <a:r>
              <a:rPr lang="en-US" sz="2800" b="1" dirty="0">
                <a:solidFill>
                  <a:schemeClr val="tx1"/>
                </a:solidFill>
                <a:effectLst/>
                <a:latin typeface="+mn-lt"/>
                <a:ea typeface="MS Mincho" panose="02020609040205080304" pitchFamily="49" charset="-128"/>
                <a:cs typeface="Times New Roman" panose="02020603050405020304" pitchFamily="18" charset="0"/>
              </a:rPr>
              <a:t>Scripture: Nehemiah 6:3.</a:t>
            </a:r>
            <a:endParaRPr lang="en-US" sz="28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800" b="1" dirty="0">
                <a:solidFill>
                  <a:schemeClr val="tx1"/>
                </a:solidFill>
                <a:effectLst/>
                <a:latin typeface="+mn-lt"/>
                <a:ea typeface="MS Mincho" panose="02020609040205080304" pitchFamily="49" charset="-128"/>
                <a:cs typeface="Times New Roman" panose="02020603050405020304" pitchFamily="18" charset="0"/>
              </a:rPr>
              <a:t>Daily declaration: “I have too much purpose to waste my energy on every distraction.”</a:t>
            </a:r>
            <a:endParaRPr lang="en-US"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85524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15BF915-97D1-CB76-62B0-1E7D9727E7F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635BD1A-C8EE-2798-E058-3192438E2B00}"/>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CE633C10-247B-2132-AB51-56B7A7634368}"/>
              </a:ext>
            </a:extLst>
          </p:cNvPr>
          <p:cNvSpPr txBox="1"/>
          <p:nvPr/>
        </p:nvSpPr>
        <p:spPr>
          <a:xfrm>
            <a:off x="895927" y="600364"/>
            <a:ext cx="10760363" cy="5280933"/>
          </a:xfrm>
          <a:prstGeom prst="rect">
            <a:avLst/>
          </a:prstGeom>
          <a:noFill/>
        </p:spPr>
        <p:txBody>
          <a:bodyPr wrap="square">
            <a:spAutoFit/>
          </a:bodyPr>
          <a:lstStyle/>
          <a:p>
            <a:pPr marL="0" marR="0" algn="ctr">
              <a:lnSpc>
                <a:spcPct val="100000"/>
              </a:lnSpc>
              <a:spcBef>
                <a:spcPts val="1400"/>
              </a:spcBef>
              <a:spcAft>
                <a:spcPts val="700"/>
              </a:spcAft>
              <a:buNone/>
            </a:pPr>
            <a:r>
              <a:rPr lang="en-US" sz="2800" b="1" dirty="0">
                <a:solidFill>
                  <a:schemeClr val="tx1"/>
                </a:solidFill>
                <a:effectLst/>
                <a:latin typeface="+mn-lt"/>
                <a:ea typeface="MS Gothic" panose="020B0609070205080204" pitchFamily="49" charset="-128"/>
                <a:cs typeface="Times New Roman" panose="02020603050405020304" pitchFamily="18" charset="0"/>
              </a:rPr>
              <a:t>3. Friday through Sunday: </a:t>
            </a:r>
            <a:r>
              <a:rPr lang="en-US" sz="2800" b="1" u="sng" dirty="0">
                <a:solidFill>
                  <a:schemeClr val="tx1"/>
                </a:solidFill>
                <a:effectLst/>
                <a:latin typeface="+mn-lt"/>
                <a:ea typeface="MS Gothic" panose="020B0609070205080204" pitchFamily="49" charset="-128"/>
                <a:cs typeface="Times New Roman" panose="02020603050405020304" pitchFamily="18" charset="0"/>
              </a:rPr>
              <a:t>Release the hurt and walk in freedom</a:t>
            </a:r>
          </a:p>
          <a:p>
            <a:pPr marL="0" marR="0" algn="ctr">
              <a:lnSpc>
                <a:spcPct val="100000"/>
              </a:lnSpc>
              <a:spcAft>
                <a:spcPts val="700"/>
              </a:spcAft>
              <a:buNone/>
            </a:pPr>
            <a:r>
              <a:rPr lang="en-US" sz="2800" b="1" dirty="0">
                <a:solidFill>
                  <a:schemeClr val="tx1"/>
                </a:solidFill>
                <a:effectLst/>
                <a:latin typeface="+mn-lt"/>
                <a:ea typeface="MS Mincho" panose="02020609040205080304" pitchFamily="49" charset="-128"/>
                <a:cs typeface="Times New Roman" panose="02020603050405020304" pitchFamily="18" charset="0"/>
              </a:rPr>
              <a:t>Your challenge: Stop carrying what God is calling you to surrender.</a:t>
            </a:r>
            <a:endParaRPr lang="en-US" sz="28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Pray for the strength to release bitterness. Make amends where you need to. Establish appropriate boundaries where necessary. Talk to a trusted person if the wound is deep.</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don’t have to pretend the hurt never happened. You simply have to stop allowing it to dictate every step you take.</a:t>
            </a:r>
          </a:p>
          <a:p>
            <a:pPr marL="0" marR="0" algn="ctr">
              <a:lnSpc>
                <a:spcPct val="100000"/>
              </a:lnSpc>
              <a:spcAft>
                <a:spcPts val="700"/>
              </a:spcAft>
              <a:buNone/>
            </a:pPr>
            <a:r>
              <a:rPr lang="en-US" sz="2800" b="1" dirty="0">
                <a:solidFill>
                  <a:schemeClr val="tx1"/>
                </a:solidFill>
                <a:effectLst/>
                <a:latin typeface="+mn-lt"/>
                <a:ea typeface="MS Mincho" panose="02020609040205080304" pitchFamily="49" charset="-128"/>
                <a:cs typeface="Times New Roman" panose="02020603050405020304" pitchFamily="18" charset="0"/>
              </a:rPr>
              <a:t>Scripture: Ephesians 4:31–32.</a:t>
            </a:r>
            <a:endParaRPr lang="en-US" sz="2800" dirty="0">
              <a:solidFill>
                <a:schemeClr val="tx1"/>
              </a:solidFill>
              <a:effectLst/>
              <a:latin typeface="+mn-lt"/>
              <a:ea typeface="MS Mincho" panose="02020609040205080304" pitchFamily="49" charset="-128"/>
              <a:cs typeface="Times New Roman" panose="02020603050405020304" pitchFamily="18" charset="0"/>
            </a:endParaRPr>
          </a:p>
          <a:p>
            <a:pPr marL="0" marR="0" algn="ctr">
              <a:lnSpc>
                <a:spcPct val="100000"/>
              </a:lnSpc>
              <a:spcAft>
                <a:spcPts val="700"/>
              </a:spcAft>
              <a:buNone/>
            </a:pPr>
            <a:r>
              <a:rPr lang="en-US" sz="2800" b="1" dirty="0">
                <a:solidFill>
                  <a:schemeClr val="tx1"/>
                </a:solidFill>
                <a:effectLst/>
                <a:latin typeface="+mn-lt"/>
                <a:ea typeface="MS Mincho" panose="02020609040205080304" pitchFamily="49" charset="-128"/>
                <a:cs typeface="Times New Roman" panose="02020603050405020304" pitchFamily="18" charset="0"/>
              </a:rPr>
              <a:t>Daily declaration: “I release revenge, I pursue healing, and I trust God with what I cannot control.”</a:t>
            </a:r>
            <a:endParaRPr lang="en-US"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27785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6279D95-CD97-5CB5-3280-8158E9DFB6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8C415AA-5852-2672-2A59-E9EDB7883E94}"/>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FA38618F-AD24-90CF-F46E-244591AAA214}"/>
              </a:ext>
            </a:extLst>
          </p:cNvPr>
          <p:cNvSpPr txBox="1"/>
          <p:nvPr/>
        </p:nvSpPr>
        <p:spPr>
          <a:xfrm>
            <a:off x="277091" y="403415"/>
            <a:ext cx="11637818" cy="5347618"/>
          </a:xfrm>
          <a:prstGeom prst="rect">
            <a:avLst/>
          </a:prstGeom>
          <a:noFill/>
        </p:spPr>
        <p:txBody>
          <a:bodyPr wrap="square">
            <a:spAutoFit/>
          </a:bodyPr>
          <a:lstStyle/>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The next time somebody wakes up on the wrong side of the bed and tries to make it your problem, remember who you are.</a:t>
            </a:r>
          </a:p>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The next time somebody misunderstands your intentions, remember who you serve.</a:t>
            </a:r>
          </a:p>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The next time somebody says something cruel, remember that you don’t have to return cruelty for cruelty.</a:t>
            </a:r>
          </a:p>
          <a:p>
            <a:pPr marL="0" marR="0" algn="ctr">
              <a:lnSpc>
                <a:spcPct val="100000"/>
              </a:lnSpc>
              <a:spcAft>
                <a:spcPts val="7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And the next time life throws something at you that you didn’t expect, remember that God has not lost His power!</a:t>
            </a:r>
            <a:endParaRPr lang="en-US" sz="24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6547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24CFF72-97EB-949D-A532-4322D8FF023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6368919-F8EF-DD79-2F8E-DEA922BE186D}"/>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7174483E-4445-AE8D-EA16-95F3A09C4683}"/>
              </a:ext>
            </a:extLst>
          </p:cNvPr>
          <p:cNvSpPr txBox="1"/>
          <p:nvPr/>
        </p:nvSpPr>
        <p:spPr>
          <a:xfrm>
            <a:off x="401782" y="69106"/>
            <a:ext cx="11388436" cy="6719788"/>
          </a:xfrm>
          <a:prstGeom prst="rect">
            <a:avLst/>
          </a:prstGeom>
          <a:noFill/>
        </p:spPr>
        <p:txBody>
          <a:bodyPr wrap="square">
            <a:spAutoFit/>
          </a:bodyPr>
          <a:lstStyle/>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You might have to deal with a difficult person today, but you don’t have to become a difficult person.</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You might have to walk through a painful situation today, but you don’t have to surrender every ounce of hope.</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You might have to face an unexpected setback today, but you don’t have to conclude that your entire future is falling apart.</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And you might have to cry today, but tears do not mean that your faith has failed!</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Sometimes the strongest thing you can say is, “Lord, this hurts, but I’m trusting You.”</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Sometimes the most powerful response is silence.</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Sometimes the most spiritual decision is to walk away.</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And sometimes the greatest evidence of God’s work in your life is not that you defeated your enemy, but that you refused to let your enemy turn you into someone you were never called to be.</a:t>
            </a:r>
          </a:p>
          <a:p>
            <a:pPr marL="0" marR="0" algn="ctr">
              <a:lnSpc>
                <a:spcPct val="100000"/>
              </a:lnSpc>
              <a:spcAft>
                <a:spcPts val="7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I’m not giving you permission to disrespect me. I’m not giving you permission to mistreat me. But I’m also not giving you permission to control the condition of my heart!</a:t>
            </a:r>
            <a:endParaRPr lang="en-US" sz="16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61477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6A1ED3E-8458-634E-AF6E-01F5344F2F4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0D1710F-14C3-B947-8158-C17E772BEEF1}"/>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9C055EE6-D820-74A2-DACF-80279C13278D}"/>
              </a:ext>
            </a:extLst>
          </p:cNvPr>
          <p:cNvSpPr txBox="1"/>
          <p:nvPr/>
        </p:nvSpPr>
        <p:spPr>
          <a:xfrm>
            <a:off x="258619" y="0"/>
            <a:ext cx="11480799" cy="6681316"/>
          </a:xfrm>
          <a:prstGeom prst="rect">
            <a:avLst/>
          </a:prstGeom>
          <a:noFill/>
        </p:spPr>
        <p:txBody>
          <a:bodyPr wrap="square">
            <a:spAutoFit/>
          </a:bodyPr>
          <a:lstStyle/>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can have your opinion.</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can have your attitude.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can have your criticism.</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But by the grace of God, I am choosing my response!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don’t have the power to take away the love God has shown me.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don’t have the power to erase the promises I find in His Word.</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don’t have the power to make me stop praying.</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don’t have the power to make me stop believing.</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And you don’t have the power to convince me that one difficult day means God has stopped working in my life!</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Because my joy is rooted deeper than my circumstances.</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My hope is anchored deeper than somebody else’s opinion.</a:t>
            </a:r>
          </a:p>
          <a:p>
            <a:pPr marL="0" marR="0" algn="ctr">
              <a:lnSpc>
                <a:spcPct val="100000"/>
              </a:lnSpc>
              <a:spcAft>
                <a:spcPts val="7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And my faith rests in a God who is faithful even when life is difficult!</a:t>
            </a:r>
            <a:endParaRPr lang="en-US"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589324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713E504-9ABC-C738-70B9-684A06E79B2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1B7FB85-5360-8D4E-390F-2B539EEDC521}"/>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190A61A9-E91D-5B7B-38EC-3027CEE2EBE9}"/>
              </a:ext>
            </a:extLst>
          </p:cNvPr>
          <p:cNvSpPr txBox="1"/>
          <p:nvPr/>
        </p:nvSpPr>
        <p:spPr>
          <a:xfrm>
            <a:off x="822036" y="196580"/>
            <a:ext cx="10935855" cy="6342762"/>
          </a:xfrm>
          <a:prstGeom prst="rect">
            <a:avLst/>
          </a:prstGeom>
          <a:noFill/>
        </p:spPr>
        <p:txBody>
          <a:bodyPr wrap="square">
            <a:spAutoFit/>
          </a:bodyPr>
          <a:lstStyle/>
          <a:p>
            <a:pPr marL="0" marR="0" algn="ctr">
              <a:lnSpc>
                <a:spcPct val="100000"/>
              </a:lnSpc>
              <a:spcBef>
                <a:spcPts val="1400"/>
              </a:spcBef>
              <a:spcAft>
                <a:spcPts val="700"/>
              </a:spcAft>
              <a:buNone/>
            </a:pPr>
            <a:r>
              <a:rPr lang="en-US" b="1" kern="0" dirty="0">
                <a:solidFill>
                  <a:schemeClr val="tx1"/>
                </a:solidFill>
                <a:effectLst/>
                <a:latin typeface="+mn-lt"/>
                <a:ea typeface="MS Gothic" panose="020B0609070205080204" pitchFamily="49" charset="-128"/>
                <a:cs typeface="Times New Roman" panose="02020603050405020304" pitchFamily="18" charset="0"/>
              </a:rPr>
              <a:t>Closing prayer: Lord, protect my peace</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Heavenly Father, in the mighty name of Jesus, thank You for the gift of another day.</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Lord, teach us to guard our hearts, control our tongues, and respond with wisdom when life becomes difficult.</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Give us strength when people disappoint us, patience when we are provoked, and discernment to know when to speak, when to stand, and when to walk away.</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Heal the wounds we have carried for too long. Break the hold of bitterness, resentment, and the desire for revenge. Help us forgive without excusing wrongdoing and establish boundaries without losing our love.</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Father, remind us that our worth is not determined by people’s opinions and our future is not limited by yesterday’s disappointments.</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When we face criticism, help us remain humble. When we face injustice, give us courage. When we face uncertainty, strengthen our faith. And when we feel overwhelmed, remind us that we are never beyond the reach of Your grace.</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Bless our homes, our families, our work, and our ministries. As we enter the coming week, help us guard our peace, stay focused on our purpose, and trust You with what we cannot control.</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Let our lives reflect Your love, even when others fail to show us theirs.</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We declare that we will not surrender our joy to every difficult circumstance. We will keep praying, keep believing, keep growing, and keep moving forward with You.</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In the mighty and matchless name of Jesus, we pray.</a:t>
            </a:r>
          </a:p>
          <a:p>
            <a:pPr marL="0" marR="0" algn="ctr">
              <a:lnSpc>
                <a:spcPct val="100000"/>
              </a:lnSpc>
              <a:spcAft>
                <a:spcPts val="700"/>
              </a:spcAft>
              <a:buNone/>
            </a:pPr>
            <a:r>
              <a:rPr lang="en-US" dirty="0">
                <a:solidFill>
                  <a:schemeClr val="tx1"/>
                </a:solidFill>
                <a:effectLst/>
                <a:latin typeface="+mn-lt"/>
                <a:ea typeface="MS Mincho" panose="02020609040205080304" pitchFamily="49" charset="-128"/>
                <a:cs typeface="Times New Roman" panose="02020603050405020304" pitchFamily="18" charset="0"/>
              </a:rPr>
              <a:t>Amen!</a:t>
            </a:r>
            <a:endParaRPr lang="en-US" sz="1200" dirty="0">
              <a:solidFill>
                <a:srgbClr val="000000"/>
              </a:solidFill>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81050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8CD7758-C980-3313-37CC-A411DB3AFCE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C968EED-483E-6C17-9BF1-63094BC45629}"/>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36963266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68CAE8B-F3B0-9F87-866E-7A67F9C00C3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8E1FBB5-A7E3-09E5-2E27-4EB00B97047E}"/>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34271383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AD601D7-6371-C509-5BDD-0357BF929A6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B5A48FE-61FD-6954-7C4A-486FF6D71769}"/>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7197972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37656B2-41AB-F465-24B8-2C4DA8730FD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7183CA7-DF12-53BB-E277-6C5AD7DED751}"/>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2402121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D2C1E25-DAD4-6AAA-3AF4-95523602037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49C1C80-18BE-551D-C250-2A59B3F0366C}"/>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8742484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ED9C844-3716-1315-BC04-2F6FB1A889D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6128BA9-AE74-0FC3-5FCA-6BD6013789C8}"/>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6980497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DE19FFB-A6A8-8795-CEB6-20A7FE98738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E700D92-A687-BE9B-64C5-D3489920E2C4}"/>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3286669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9F56CC-895A-EAC0-6956-54A5B822593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8ABB777-747D-10F2-361D-68C50B9C97D1}"/>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31625712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E0477DA-1E46-3453-CC2D-FDE2A09EE49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AADB79C-E6A7-FFC6-5238-0728ACAF976B}"/>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31115771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87549E3-F2CB-3438-F2B0-2244765FED2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C2A3819-9B4D-22CD-3C2F-DAF0FCB6788E}"/>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9088912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7CE9331-2397-0943-AC7A-9F669ED2E98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71B6F1C-1DA7-77B9-4A69-E957C36C94BF}"/>
              </a:ext>
            </a:extLst>
          </p:cNvPr>
          <p:cNvPicPr>
            <a:picLocks noChangeAspect="1"/>
          </p:cNvPicPr>
          <p:nvPr/>
        </p:nvPicPr>
        <p:blipFill>
          <a:blip r:embed="rId3">
            <a:alphaModFix amt="14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40624511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4026</TotalTime>
  <Words>3752</Words>
  <Application>Microsoft Office PowerPoint</Application>
  <PresentationFormat>Widescreen</PresentationFormat>
  <Paragraphs>205</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MS Mincho</vt: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Richard Tubbs</dc:creator>
  <cp:lastModifiedBy>Richard Tubbs</cp:lastModifiedBy>
  <cp:revision>1</cp:revision>
  <dcterms:created xsi:type="dcterms:W3CDTF">2026-10-28T19:40:35Z</dcterms:created>
  <dcterms:modified xsi:type="dcterms:W3CDTF">2026-10-31T14:46:51Z</dcterms:modified>
</cp:coreProperties>
</file>