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61" r:id="rId4"/>
    <p:sldId id="262" r:id="rId5"/>
    <p:sldId id="259" r:id="rId6"/>
    <p:sldId id="260"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20BD3A-A03D-4FCB-97EB-C7C44F3F8C91}" v="32" dt="2026-11-06T21:16:35.6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6" d="100"/>
          <a:sy n="106" d="100"/>
        </p:scale>
        <p:origin x="792" y="96"/>
      </p:cViewPr>
      <p:guideLst/>
    </p:cSldViewPr>
  </p:slideViewPr>
  <p:notesTextViewPr>
    <p:cViewPr>
      <p:scale>
        <a:sx n="3" d="2"/>
        <a:sy n="3" d="2"/>
      </p:scale>
      <p:origin x="-6" y="-18"/>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Tubbs" userId="b0993f8c11731488" providerId="LiveId" clId="{8C1B5D34-DD97-4D1D-912B-47F028052740}"/>
    <pc:docChg chg="custSel modSld">
      <pc:chgData name="Richard Tubbs" userId="b0993f8c11731488" providerId="LiveId" clId="{8C1B5D34-DD97-4D1D-912B-47F028052740}" dt="2026-11-06T21:16:35.682" v="359"/>
      <pc:docMkLst>
        <pc:docMk/>
      </pc:docMkLst>
      <pc:sldChg chg="modAnim">
        <pc:chgData name="Richard Tubbs" userId="b0993f8c11731488" providerId="LiveId" clId="{8C1B5D34-DD97-4D1D-912B-47F028052740}" dt="2026-11-06T21:13:04.395" v="353"/>
        <pc:sldMkLst>
          <pc:docMk/>
          <pc:sldMk cId="1585994581" sldId="264"/>
        </pc:sldMkLst>
      </pc:sldChg>
      <pc:sldChg chg="modAnim">
        <pc:chgData name="Richard Tubbs" userId="b0993f8c11731488" providerId="LiveId" clId="{8C1B5D34-DD97-4D1D-912B-47F028052740}" dt="2026-11-06T21:14:05.269" v="354"/>
        <pc:sldMkLst>
          <pc:docMk/>
          <pc:sldMk cId="2372095052" sldId="266"/>
        </pc:sldMkLst>
      </pc:sldChg>
      <pc:sldChg chg="modAnim">
        <pc:chgData name="Richard Tubbs" userId="b0993f8c11731488" providerId="LiveId" clId="{8C1B5D34-DD97-4D1D-912B-47F028052740}" dt="2026-11-06T21:14:42.910" v="356"/>
        <pc:sldMkLst>
          <pc:docMk/>
          <pc:sldMk cId="2755244469" sldId="267"/>
        </pc:sldMkLst>
      </pc:sldChg>
      <pc:sldChg chg="addSp modSp mod modAnim">
        <pc:chgData name="Richard Tubbs" userId="b0993f8c11731488" providerId="LiveId" clId="{8C1B5D34-DD97-4D1D-912B-47F028052740}" dt="2026-11-06T20:48:53.998" v="351" actId="113"/>
        <pc:sldMkLst>
          <pc:docMk/>
          <pc:sldMk cId="461447464" sldId="268"/>
        </pc:sldMkLst>
        <pc:spChg chg="add mod">
          <ac:chgData name="Richard Tubbs" userId="b0993f8c11731488" providerId="LiveId" clId="{8C1B5D34-DD97-4D1D-912B-47F028052740}" dt="2026-11-06T19:42:34.400" v="41" actId="403"/>
          <ac:spMkLst>
            <pc:docMk/>
            <pc:sldMk cId="461447464" sldId="268"/>
            <ac:spMk id="3" creationId="{ACCA10FF-279E-9456-278B-66AEEA1F00E3}"/>
          </ac:spMkLst>
        </pc:spChg>
        <pc:spChg chg="add mod">
          <ac:chgData name="Richard Tubbs" userId="b0993f8c11731488" providerId="LiveId" clId="{8C1B5D34-DD97-4D1D-912B-47F028052740}" dt="2026-11-06T20:48:53.998" v="351" actId="113"/>
          <ac:spMkLst>
            <pc:docMk/>
            <pc:sldMk cId="461447464" sldId="268"/>
            <ac:spMk id="5" creationId="{886EED09-0314-0D9F-11FA-B0D277CAFBD5}"/>
          </ac:spMkLst>
        </pc:spChg>
        <pc:spChg chg="add mod">
          <ac:chgData name="Richard Tubbs" userId="b0993f8c11731488" providerId="LiveId" clId="{8C1B5D34-DD97-4D1D-912B-47F028052740}" dt="2026-11-06T19:41:48.133" v="31"/>
          <ac:spMkLst>
            <pc:docMk/>
            <pc:sldMk cId="461447464" sldId="268"/>
            <ac:spMk id="7" creationId="{AC694353-33D2-F827-6692-5DC441654465}"/>
          </ac:spMkLst>
        </pc:spChg>
        <pc:spChg chg="add mod">
          <ac:chgData name="Richard Tubbs" userId="b0993f8c11731488" providerId="LiveId" clId="{8C1B5D34-DD97-4D1D-912B-47F028052740}" dt="2026-11-06T19:42:09.181" v="37" actId="1076"/>
          <ac:spMkLst>
            <pc:docMk/>
            <pc:sldMk cId="461447464" sldId="268"/>
            <ac:spMk id="9" creationId="{3A98046B-7914-B3AE-385B-E15885A01296}"/>
          </ac:spMkLst>
        </pc:spChg>
      </pc:sldChg>
      <pc:sldChg chg="addSp modSp mod modAnim">
        <pc:chgData name="Richard Tubbs" userId="b0993f8c11731488" providerId="LiveId" clId="{8C1B5D34-DD97-4D1D-912B-47F028052740}" dt="2026-11-06T19:45:13.944" v="89"/>
        <pc:sldMkLst>
          <pc:docMk/>
          <pc:sldMk cId="2977809779" sldId="269"/>
        </pc:sldMkLst>
        <pc:spChg chg="add mod">
          <ac:chgData name="Richard Tubbs" userId="b0993f8c11731488" providerId="LiveId" clId="{8C1B5D34-DD97-4D1D-912B-47F028052740}" dt="2026-11-06T19:43:03.821" v="50" actId="21"/>
          <ac:spMkLst>
            <pc:docMk/>
            <pc:sldMk cId="2977809779" sldId="269"/>
            <ac:spMk id="3" creationId="{EDEE5873-D4AB-E0CF-FEE5-CDB0953EC9C4}"/>
          </ac:spMkLst>
        </pc:spChg>
        <pc:spChg chg="add mod">
          <ac:chgData name="Richard Tubbs" userId="b0993f8c11731488" providerId="LiveId" clId="{8C1B5D34-DD97-4D1D-912B-47F028052740}" dt="2026-11-06T19:43:14.726" v="54" actId="1076"/>
          <ac:spMkLst>
            <pc:docMk/>
            <pc:sldMk cId="2977809779" sldId="269"/>
            <ac:spMk id="5" creationId="{FA4E838B-EE08-DE01-B220-A9ACF371ADB2}"/>
          </ac:spMkLst>
        </pc:spChg>
        <pc:spChg chg="add mod">
          <ac:chgData name="Richard Tubbs" userId="b0993f8c11731488" providerId="LiveId" clId="{8C1B5D34-DD97-4D1D-912B-47F028052740}" dt="2026-11-06T19:44:58.757" v="84" actId="1076"/>
          <ac:spMkLst>
            <pc:docMk/>
            <pc:sldMk cId="2977809779" sldId="269"/>
            <ac:spMk id="7" creationId="{7DF21DE0-3208-4E52-225D-47F3B6B24D54}"/>
          </ac:spMkLst>
        </pc:spChg>
        <pc:spChg chg="add mod">
          <ac:chgData name="Richard Tubbs" userId="b0993f8c11731488" providerId="LiveId" clId="{8C1B5D34-DD97-4D1D-912B-47F028052740}" dt="2026-11-06T19:45:01.148" v="85" actId="1076"/>
          <ac:spMkLst>
            <pc:docMk/>
            <pc:sldMk cId="2977809779" sldId="269"/>
            <ac:spMk id="9" creationId="{029BE46F-E846-71E0-3C0A-09F46FAF6636}"/>
          </ac:spMkLst>
        </pc:spChg>
      </pc:sldChg>
      <pc:sldChg chg="addSp modSp mod modAnim">
        <pc:chgData name="Richard Tubbs" userId="b0993f8c11731488" providerId="LiveId" clId="{8C1B5D34-DD97-4D1D-912B-47F028052740}" dt="2026-11-06T21:16:07.393" v="357"/>
        <pc:sldMkLst>
          <pc:docMk/>
          <pc:sldMk cId="2805733762" sldId="270"/>
        </pc:sldMkLst>
        <pc:spChg chg="add mod">
          <ac:chgData name="Richard Tubbs" userId="b0993f8c11731488" providerId="LiveId" clId="{8C1B5D34-DD97-4D1D-912B-47F028052740}" dt="2026-11-06T19:51:52.218" v="210" actId="6549"/>
          <ac:spMkLst>
            <pc:docMk/>
            <pc:sldMk cId="2805733762" sldId="270"/>
            <ac:spMk id="3" creationId="{B94DC47E-FDD8-6F02-1A7C-2A82C2447ADF}"/>
          </ac:spMkLst>
        </pc:spChg>
        <pc:spChg chg="add mod">
          <ac:chgData name="Richard Tubbs" userId="b0993f8c11731488" providerId="LiveId" clId="{8C1B5D34-DD97-4D1D-912B-47F028052740}" dt="2026-11-06T19:46:25.193" v="107" actId="1076"/>
          <ac:spMkLst>
            <pc:docMk/>
            <pc:sldMk cId="2805733762" sldId="270"/>
            <ac:spMk id="5" creationId="{294436A7-9994-602D-2DB3-CFB9411340DA}"/>
          </ac:spMkLst>
        </pc:spChg>
        <pc:spChg chg="add mod">
          <ac:chgData name="Richard Tubbs" userId="b0993f8c11731488" providerId="LiveId" clId="{8C1B5D34-DD97-4D1D-912B-47F028052740}" dt="2026-11-06T19:49:21.226" v="135" actId="1076"/>
          <ac:spMkLst>
            <pc:docMk/>
            <pc:sldMk cId="2805733762" sldId="270"/>
            <ac:spMk id="7" creationId="{E8EF36CB-E2C6-E054-1414-06128B38EB50}"/>
          </ac:spMkLst>
        </pc:spChg>
        <pc:spChg chg="add mod">
          <ac:chgData name="Richard Tubbs" userId="b0993f8c11731488" providerId="LiveId" clId="{8C1B5D34-DD97-4D1D-912B-47F028052740}" dt="2026-11-06T19:51:31.525" v="206" actId="114"/>
          <ac:spMkLst>
            <pc:docMk/>
            <pc:sldMk cId="2805733762" sldId="270"/>
            <ac:spMk id="9" creationId="{2B89200F-4B67-928E-BF1F-8E8B9912A2B6}"/>
          </ac:spMkLst>
        </pc:spChg>
      </pc:sldChg>
      <pc:sldChg chg="addSp modSp mod modAnim">
        <pc:chgData name="Richard Tubbs" userId="b0993f8c11731488" providerId="LiveId" clId="{8C1B5D34-DD97-4D1D-912B-47F028052740}" dt="2026-11-06T21:16:35.682" v="359"/>
        <pc:sldMkLst>
          <pc:docMk/>
          <pc:sldMk cId="258969758" sldId="271"/>
        </pc:sldMkLst>
        <pc:spChg chg="add mod">
          <ac:chgData name="Richard Tubbs" userId="b0993f8c11731488" providerId="LiveId" clId="{8C1B5D34-DD97-4D1D-912B-47F028052740}" dt="2026-11-06T19:54:10.052" v="226" actId="1076"/>
          <ac:spMkLst>
            <pc:docMk/>
            <pc:sldMk cId="258969758" sldId="271"/>
            <ac:spMk id="3" creationId="{9F131508-876B-3D8C-CBC7-3743E7EBFE37}"/>
          </ac:spMkLst>
        </pc:spChg>
        <pc:spChg chg="add mod">
          <ac:chgData name="Richard Tubbs" userId="b0993f8c11731488" providerId="LiveId" clId="{8C1B5D34-DD97-4D1D-912B-47F028052740}" dt="2026-11-06T19:54:13.667" v="227" actId="1076"/>
          <ac:spMkLst>
            <pc:docMk/>
            <pc:sldMk cId="258969758" sldId="271"/>
            <ac:spMk id="5" creationId="{C7CC5B9C-0FA0-447F-6D43-77B0322D6EA6}"/>
          </ac:spMkLst>
        </pc:spChg>
      </pc:sldChg>
      <pc:sldChg chg="addSp modSp mod modAnim">
        <pc:chgData name="Richard Tubbs" userId="b0993f8c11731488" providerId="LiveId" clId="{8C1B5D34-DD97-4D1D-912B-47F028052740}" dt="2026-11-06T19:59:34.659" v="335"/>
        <pc:sldMkLst>
          <pc:docMk/>
          <pc:sldMk cId="3587157984" sldId="272"/>
        </pc:sldMkLst>
        <pc:spChg chg="add mod">
          <ac:chgData name="Richard Tubbs" userId="b0993f8c11731488" providerId="LiveId" clId="{8C1B5D34-DD97-4D1D-912B-47F028052740}" dt="2026-11-06T19:59:03.393" v="329" actId="1076"/>
          <ac:spMkLst>
            <pc:docMk/>
            <pc:sldMk cId="3587157984" sldId="272"/>
            <ac:spMk id="3" creationId="{077662A8-92EE-BAB4-1291-6D37318F1696}"/>
          </ac:spMkLst>
        </pc:spChg>
        <pc:spChg chg="add mod">
          <ac:chgData name="Richard Tubbs" userId="b0993f8c11731488" providerId="LiveId" clId="{8C1B5D34-DD97-4D1D-912B-47F028052740}" dt="2026-11-06T19:54:42.066" v="235" actId="113"/>
          <ac:spMkLst>
            <pc:docMk/>
            <pc:sldMk cId="3587157984" sldId="272"/>
            <ac:spMk id="5" creationId="{3EF7A4D6-0E07-259F-AC92-361498BC0290}"/>
          </ac:spMkLst>
        </pc:spChg>
        <pc:spChg chg="add mod">
          <ac:chgData name="Richard Tubbs" userId="b0993f8c11731488" providerId="LiveId" clId="{8C1B5D34-DD97-4D1D-912B-47F028052740}" dt="2026-11-06T19:56:41.721" v="294" actId="1076"/>
          <ac:spMkLst>
            <pc:docMk/>
            <pc:sldMk cId="3587157984" sldId="272"/>
            <ac:spMk id="7" creationId="{15A7F377-AEFD-5749-FE8C-A61EA4E7FACD}"/>
          </ac:spMkLst>
        </pc:spChg>
        <pc:spChg chg="add mod">
          <ac:chgData name="Richard Tubbs" userId="b0993f8c11731488" providerId="LiveId" clId="{8C1B5D34-DD97-4D1D-912B-47F028052740}" dt="2026-11-06T19:58:37.362" v="322" actId="1076"/>
          <ac:spMkLst>
            <pc:docMk/>
            <pc:sldMk cId="3587157984" sldId="272"/>
            <ac:spMk id="9" creationId="{A511FF1C-BE2A-F448-6A52-57678DA6BB3C}"/>
          </ac:spMkLst>
        </pc:spChg>
        <pc:spChg chg="add mod">
          <ac:chgData name="Richard Tubbs" userId="b0993f8c11731488" providerId="LiveId" clId="{8C1B5D34-DD97-4D1D-912B-47F028052740}" dt="2026-11-06T19:58:56.876" v="328" actId="1076"/>
          <ac:spMkLst>
            <pc:docMk/>
            <pc:sldMk cId="3587157984" sldId="272"/>
            <ac:spMk id="11" creationId="{D4D47CA6-B8A0-AB8F-E87F-C94579BBFB1B}"/>
          </ac:spMkLst>
        </pc:spChg>
        <pc:spChg chg="add mod">
          <ac:chgData name="Richard Tubbs" userId="b0993f8c11731488" providerId="LiveId" clId="{8C1B5D34-DD97-4D1D-912B-47F028052740}" dt="2026-11-06T19:58:54.255" v="327" actId="1076"/>
          <ac:spMkLst>
            <pc:docMk/>
            <pc:sldMk cId="3587157984" sldId="272"/>
            <ac:spMk id="13" creationId="{5CFAC926-81B1-E1F8-E119-A9F7F45FBDDD}"/>
          </ac:spMkLst>
        </pc:spChg>
      </pc:sldChg>
      <pc:sldChg chg="addSp modSp mod">
        <pc:chgData name="Richard Tubbs" userId="b0993f8c11731488" providerId="LiveId" clId="{8C1B5D34-DD97-4D1D-912B-47F028052740}" dt="2026-11-06T20:00:15.017" v="349" actId="1076"/>
        <pc:sldMkLst>
          <pc:docMk/>
          <pc:sldMk cId="438762102" sldId="273"/>
        </pc:sldMkLst>
        <pc:spChg chg="add mod">
          <ac:chgData name="Richard Tubbs" userId="b0993f8c11731488" providerId="LiveId" clId="{8C1B5D34-DD97-4D1D-912B-47F028052740}" dt="2026-11-06T20:00:15.017" v="349" actId="1076"/>
          <ac:spMkLst>
            <pc:docMk/>
            <pc:sldMk cId="438762102" sldId="273"/>
            <ac:spMk id="3" creationId="{4E107BE0-9CF3-64C7-2192-04F18E6F269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2CD58-BD93-7443-53C9-E8E271F62E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3FC5F1-8C30-1B49-B74D-1A628E8DEE9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AE7F35-0736-2745-5450-1BB116FB6E1D}"/>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5" name="Footer Placeholder 4">
            <a:extLst>
              <a:ext uri="{FF2B5EF4-FFF2-40B4-BE49-F238E27FC236}">
                <a16:creationId xmlns:a16="http://schemas.microsoft.com/office/drawing/2014/main" id="{7D9AEDE7-3131-A99D-8539-79F4573E42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098F35-F3D8-9DE9-ADC9-552198C2F83A}"/>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1996831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7FC88-98F2-77E1-8EDA-D5BD642A3F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3E3AAC2-1A6F-9911-636D-176C770038D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84641C-7A65-CC46-4541-B7FD118DE4F1}"/>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5" name="Footer Placeholder 4">
            <a:extLst>
              <a:ext uri="{FF2B5EF4-FFF2-40B4-BE49-F238E27FC236}">
                <a16:creationId xmlns:a16="http://schemas.microsoft.com/office/drawing/2014/main" id="{3B1E0008-2A58-02C0-7E3F-D2F83CFAA4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CEC4C5-50BA-672B-4A92-D2A7A1EBF9E3}"/>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563352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B3EAF-07E6-B410-B876-05422C3156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AF259A-760B-FADA-9293-84A70A8458D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44B537F-6611-DFF7-EF34-8DE2DD252227}"/>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5" name="Footer Placeholder 4">
            <a:extLst>
              <a:ext uri="{FF2B5EF4-FFF2-40B4-BE49-F238E27FC236}">
                <a16:creationId xmlns:a16="http://schemas.microsoft.com/office/drawing/2014/main" id="{B28EFB44-C029-4B40-8E90-839B10879C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8EFC46-F12D-3082-DB97-A89AE94DD9C5}"/>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4253332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5BDC5-247C-9078-B6B7-FC76CD0011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DA87-B13B-9929-E178-ADAF2DB5FC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928C7F2-89A8-24CC-64CD-11FA339059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15E1C96-7C60-FB09-BA0D-2FF6F57BF63B}"/>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6" name="Footer Placeholder 5">
            <a:extLst>
              <a:ext uri="{FF2B5EF4-FFF2-40B4-BE49-F238E27FC236}">
                <a16:creationId xmlns:a16="http://schemas.microsoft.com/office/drawing/2014/main" id="{097FDC39-9862-6814-A28D-80C82696EB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7FAA5-2CA0-873C-AC90-DDF26040C91F}"/>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1052804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1A9B3-E0B0-12FC-82BB-33D54266F6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F516501-A89D-3577-AEF3-4C6C4820DF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C4EED8-24D8-14DF-3AF7-1FD177A421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D0E7D03-B2C3-E7E8-AF1F-591E55F34D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3E190D-D18B-9A57-C848-430424BA706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B231631-8A1A-7499-03FD-D0FC144F38E0}"/>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8" name="Footer Placeholder 7">
            <a:extLst>
              <a:ext uri="{FF2B5EF4-FFF2-40B4-BE49-F238E27FC236}">
                <a16:creationId xmlns:a16="http://schemas.microsoft.com/office/drawing/2014/main" id="{009AF3CB-527A-CA6A-5660-3CC9C08E3BA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6F09BDE-FBCC-7EE1-0E56-E42731C0A81E}"/>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1177409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6221F-5E40-B08E-8505-11425CE0506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FC9828E-E052-BB7C-2F2F-684C16CB9AF4}"/>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4" name="Footer Placeholder 3">
            <a:extLst>
              <a:ext uri="{FF2B5EF4-FFF2-40B4-BE49-F238E27FC236}">
                <a16:creationId xmlns:a16="http://schemas.microsoft.com/office/drawing/2014/main" id="{5D01A98D-7762-8CCE-C735-C4EFDC8AE7E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1A2BF71-B02E-7A22-2D43-B9C8A0475CA8}"/>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1207976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8E4AF8-A80D-FC9C-9714-6EDFAD586875}"/>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3" name="Footer Placeholder 2">
            <a:extLst>
              <a:ext uri="{FF2B5EF4-FFF2-40B4-BE49-F238E27FC236}">
                <a16:creationId xmlns:a16="http://schemas.microsoft.com/office/drawing/2014/main" id="{C7D5E8D1-448C-FAC7-1402-544B8B82E16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97356EE-5FC8-8080-4509-A98197DB8982}"/>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3835850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D3922-193D-BD5E-31A4-85D75072DB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B10EC5A-CDD4-C99A-AF04-38CE3BBD8E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8D8F1AC-BEF7-C593-9AD4-EA5BCD5CA1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37573E-8326-5C54-0967-A2B46BADF0A3}"/>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6" name="Footer Placeholder 5">
            <a:extLst>
              <a:ext uri="{FF2B5EF4-FFF2-40B4-BE49-F238E27FC236}">
                <a16:creationId xmlns:a16="http://schemas.microsoft.com/office/drawing/2014/main" id="{8B76F057-4E5E-5B7C-03B4-2D509C4039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2C753D3-EFB0-B2B6-877B-DB5BAA8A7BB1}"/>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1260428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288A9-9038-CC8C-DFAE-9737259F1E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381A66D-5389-2C33-4075-40A9D3E42F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A9FF5C6-EE90-9B45-6AA1-429FCD1124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AF1BBE-5967-6E05-EE21-AE5BA3E98A53}"/>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6" name="Footer Placeholder 5">
            <a:extLst>
              <a:ext uri="{FF2B5EF4-FFF2-40B4-BE49-F238E27FC236}">
                <a16:creationId xmlns:a16="http://schemas.microsoft.com/office/drawing/2014/main" id="{B0DD7280-2C63-5341-2885-D6367EA61F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8C3C-4906-FDCF-FDE7-3CFF0907B1F7}"/>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1367627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71E66-3E2C-0E79-3FFE-CF8C3A94E03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D2AC298-A1EE-B0D9-D06B-7FB00FEB72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888364-8802-4965-4104-DBE4B853767A}"/>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5" name="Footer Placeholder 4">
            <a:extLst>
              <a:ext uri="{FF2B5EF4-FFF2-40B4-BE49-F238E27FC236}">
                <a16:creationId xmlns:a16="http://schemas.microsoft.com/office/drawing/2014/main" id="{A51AA82A-8A70-122D-7C6C-B7C6F16613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532A45-98A7-910E-79BD-0F9F417B0053}"/>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753116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295FC2-957A-8D24-21F7-54A7F9397C1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298B4C0-51E3-1069-C11C-95FBC71B80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3E4436E-1A4C-141C-31F7-76937DFA7E71}"/>
              </a:ext>
            </a:extLst>
          </p:cNvPr>
          <p:cNvSpPr>
            <a:spLocks noGrp="1"/>
          </p:cNvSpPr>
          <p:nvPr>
            <p:ph type="dt" sz="half" idx="10"/>
          </p:nvPr>
        </p:nvSpPr>
        <p:spPr/>
        <p:txBody>
          <a:bodyPr/>
          <a:lstStyle/>
          <a:p>
            <a:fld id="{7B062462-68FE-4721-8A14-9F9DC3C3EB2D}" type="datetimeFigureOut">
              <a:rPr lang="en-US" smtClean="0"/>
              <a:t>11/6/2026</a:t>
            </a:fld>
            <a:endParaRPr lang="en-US"/>
          </a:p>
        </p:txBody>
      </p:sp>
      <p:sp>
        <p:nvSpPr>
          <p:cNvPr id="5" name="Footer Placeholder 4">
            <a:extLst>
              <a:ext uri="{FF2B5EF4-FFF2-40B4-BE49-F238E27FC236}">
                <a16:creationId xmlns:a16="http://schemas.microsoft.com/office/drawing/2014/main" id="{CFDCCC08-62D3-54C9-2A23-5DCB861BFC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85E71D-E904-19AD-C09D-87D7AE84370E}"/>
              </a:ext>
            </a:extLst>
          </p:cNvPr>
          <p:cNvSpPr>
            <a:spLocks noGrp="1"/>
          </p:cNvSpPr>
          <p:nvPr>
            <p:ph type="sldNum" sz="quarter" idx="12"/>
          </p:nvPr>
        </p:nvSpPr>
        <p:spPr/>
        <p:txBody>
          <a:bodyPr/>
          <a:lstStyle/>
          <a:p>
            <a:fld id="{E7D9396F-CCCC-4662-81CB-4A76A40B97AC}" type="slidenum">
              <a:rPr lang="en-US" smtClean="0"/>
              <a:t>‹#›</a:t>
            </a:fld>
            <a:endParaRPr lang="en-US"/>
          </a:p>
        </p:txBody>
      </p:sp>
    </p:spTree>
    <p:extLst>
      <p:ext uri="{BB962C8B-B14F-4D97-AF65-F5344CB8AC3E}">
        <p14:creationId xmlns:p14="http://schemas.microsoft.com/office/powerpoint/2010/main" val="2631504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EF5B4C-9126-62D5-794A-7A5CD250E8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DAAA1C3-A513-A274-546C-737643BB9E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3B2726-9990-8F95-A6E7-FB0F22FB97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B062462-68FE-4721-8A14-9F9DC3C3EB2D}" type="datetimeFigureOut">
              <a:rPr lang="en-US" smtClean="0"/>
              <a:t>11/6/2026</a:t>
            </a:fld>
            <a:endParaRPr lang="en-US"/>
          </a:p>
        </p:txBody>
      </p:sp>
      <p:sp>
        <p:nvSpPr>
          <p:cNvPr id="5" name="Footer Placeholder 4">
            <a:extLst>
              <a:ext uri="{FF2B5EF4-FFF2-40B4-BE49-F238E27FC236}">
                <a16:creationId xmlns:a16="http://schemas.microsoft.com/office/drawing/2014/main" id="{C92ABCA8-10D3-A850-E4A3-A22322C89F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1860DE1-069D-F830-ACCB-3CE906D587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7D9396F-CCCC-4662-81CB-4A76A40B97AC}" type="slidenum">
              <a:rPr lang="en-US" smtClean="0"/>
              <a:t>‹#›</a:t>
            </a:fld>
            <a:endParaRPr lang="en-US"/>
          </a:p>
        </p:txBody>
      </p:sp>
    </p:spTree>
    <p:extLst>
      <p:ext uri="{BB962C8B-B14F-4D97-AF65-F5344CB8AC3E}">
        <p14:creationId xmlns:p14="http://schemas.microsoft.com/office/powerpoint/2010/main" val="821271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98675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253C08-B655-9022-F6B9-2F12513E2606}"/>
              </a:ext>
            </a:extLst>
          </p:cNvPr>
          <p:cNvSpPr txBox="1"/>
          <p:nvPr/>
        </p:nvSpPr>
        <p:spPr>
          <a:xfrm>
            <a:off x="286328" y="326126"/>
            <a:ext cx="11905672" cy="5750292"/>
          </a:xfrm>
          <a:prstGeom prst="rect">
            <a:avLst/>
          </a:prstGeom>
          <a:noFill/>
        </p:spPr>
        <p:txBody>
          <a:bodyPr wrap="square">
            <a:spAutoFit/>
          </a:bodyPr>
          <a:lstStyle/>
          <a:p>
            <a:pPr marL="0" marR="0" indent="0" algn="ctr">
              <a:buNone/>
            </a:pPr>
            <a:r>
              <a:rPr lang="en-US" sz="2400" b="1" i="0" dirty="0">
                <a:solidFill>
                  <a:schemeClr val="tx1"/>
                </a:solidFill>
                <a:effectLst/>
                <a:latin typeface="+mn-lt"/>
              </a:rPr>
              <a:t>Revelation 3:14-22    </a:t>
            </a:r>
            <a:r>
              <a:rPr lang="en-US" sz="2400" b="1" i="0" spc="0" dirty="0">
                <a:solidFill>
                  <a:schemeClr val="tx1"/>
                </a:solidFill>
                <a:effectLst/>
                <a:latin typeface="+mn-lt"/>
              </a:rPr>
              <a:t>To the Church in Laodicea</a:t>
            </a:r>
          </a:p>
          <a:p>
            <a:pPr marL="0" marR="0" indent="0" algn="ctr">
              <a:spcBef>
                <a:spcPts val="3750"/>
              </a:spcBef>
              <a:buNone/>
            </a:pPr>
            <a:r>
              <a:rPr lang="en-US" sz="2400" b="1" i="0" baseline="30000" dirty="0">
                <a:solidFill>
                  <a:schemeClr val="tx1"/>
                </a:solidFill>
                <a:effectLst/>
                <a:latin typeface="+mn-lt"/>
              </a:rPr>
              <a:t>14 </a:t>
            </a:r>
            <a:r>
              <a:rPr lang="en-US" sz="2400" b="0" i="0" dirty="0">
                <a:solidFill>
                  <a:schemeClr val="tx1"/>
                </a:solidFill>
                <a:effectLst/>
                <a:latin typeface="+mn-lt"/>
              </a:rPr>
              <a:t>“To the angel of the church in Laodicea write: These are the words of the Amen, the faithful and true witness, the ruler of God’s creation. </a:t>
            </a:r>
            <a:r>
              <a:rPr lang="en-US" sz="2400" b="1" i="0" baseline="30000" dirty="0">
                <a:solidFill>
                  <a:schemeClr val="tx1"/>
                </a:solidFill>
                <a:effectLst/>
                <a:latin typeface="+mn-lt"/>
              </a:rPr>
              <a:t>15 </a:t>
            </a:r>
            <a:r>
              <a:rPr lang="en-US" sz="2400" b="0" i="0" dirty="0">
                <a:solidFill>
                  <a:schemeClr val="tx1"/>
                </a:solidFill>
                <a:effectLst/>
                <a:latin typeface="+mn-lt"/>
              </a:rPr>
              <a:t>I know your deeds, that you are neither cold nor hot. I wish you were either one or the other! </a:t>
            </a:r>
            <a:r>
              <a:rPr lang="en-US" sz="2400" b="1" i="0" baseline="30000" dirty="0">
                <a:solidFill>
                  <a:schemeClr val="tx1"/>
                </a:solidFill>
                <a:effectLst/>
                <a:latin typeface="+mn-lt"/>
              </a:rPr>
              <a:t>16 </a:t>
            </a:r>
            <a:r>
              <a:rPr lang="en-US" sz="2400" b="0" i="0" dirty="0">
                <a:solidFill>
                  <a:schemeClr val="tx1"/>
                </a:solidFill>
                <a:effectLst/>
                <a:latin typeface="+mn-lt"/>
              </a:rPr>
              <a:t>So, because you are lukewarm—neither hot nor cold—I am about to spit you out of my mouth. </a:t>
            </a:r>
            <a:r>
              <a:rPr lang="en-US" sz="2400" b="1" i="0" baseline="30000" dirty="0">
                <a:solidFill>
                  <a:schemeClr val="tx1"/>
                </a:solidFill>
                <a:effectLst/>
                <a:latin typeface="+mn-lt"/>
              </a:rPr>
              <a:t>17 </a:t>
            </a:r>
            <a:r>
              <a:rPr lang="en-US" sz="2400" b="0" i="0" dirty="0">
                <a:solidFill>
                  <a:schemeClr val="tx1"/>
                </a:solidFill>
                <a:effectLst/>
                <a:latin typeface="+mn-lt"/>
              </a:rPr>
              <a:t>You say, ‘I am rich; I have acquired wealth and do not need a thing.’ But you do not realize that you are wretched, pitiful, poor, blind and naked. </a:t>
            </a:r>
            <a:r>
              <a:rPr lang="en-US" sz="2400" b="1" i="0" baseline="30000" dirty="0">
                <a:solidFill>
                  <a:schemeClr val="tx1"/>
                </a:solidFill>
                <a:effectLst/>
                <a:latin typeface="+mn-lt"/>
              </a:rPr>
              <a:t>18 </a:t>
            </a:r>
            <a:r>
              <a:rPr lang="en-US" sz="2400" b="0" i="0" dirty="0">
                <a:solidFill>
                  <a:schemeClr val="tx1"/>
                </a:solidFill>
                <a:effectLst/>
                <a:latin typeface="+mn-lt"/>
              </a:rPr>
              <a:t>I counsel you to buy from me gold refined in the fire, so you can become rich; and white clothes to wear, so you can cover your shameful nakedness; and salve to put on your eyes, so you can see.</a:t>
            </a:r>
            <a:r>
              <a:rPr lang="en-US" sz="2400" b="1" i="0" baseline="30000" dirty="0">
                <a:solidFill>
                  <a:schemeClr val="tx1"/>
                </a:solidFill>
                <a:effectLst/>
                <a:latin typeface="+mn-lt"/>
              </a:rPr>
              <a:t>19 </a:t>
            </a:r>
            <a:r>
              <a:rPr lang="en-US" sz="2400" b="0" i="0" dirty="0">
                <a:solidFill>
                  <a:schemeClr val="tx1"/>
                </a:solidFill>
                <a:effectLst/>
                <a:latin typeface="+mn-lt"/>
              </a:rPr>
              <a:t>Those whom I love I rebuke and discipline. So be earnest and repent. </a:t>
            </a:r>
            <a:r>
              <a:rPr lang="en-US" sz="2400" b="1" i="0" baseline="30000" dirty="0">
                <a:solidFill>
                  <a:schemeClr val="tx1"/>
                </a:solidFill>
                <a:effectLst/>
                <a:latin typeface="+mn-lt"/>
              </a:rPr>
              <a:t>20 </a:t>
            </a:r>
            <a:r>
              <a:rPr lang="en-US" sz="2400" b="0" i="0" dirty="0">
                <a:solidFill>
                  <a:schemeClr val="tx1"/>
                </a:solidFill>
                <a:effectLst/>
                <a:latin typeface="+mn-lt"/>
              </a:rPr>
              <a:t>Here I am! I stand at the door and knock. If anyone hears my voice and opens the door, I will come in and eat with that person, and they with me.</a:t>
            </a:r>
            <a:r>
              <a:rPr lang="en-US" sz="2400" b="1" i="0" baseline="30000" dirty="0">
                <a:solidFill>
                  <a:schemeClr val="tx1"/>
                </a:solidFill>
                <a:effectLst/>
                <a:latin typeface="+mn-lt"/>
              </a:rPr>
              <a:t>21 </a:t>
            </a:r>
            <a:r>
              <a:rPr lang="en-US" sz="2400" b="0" i="0" dirty="0">
                <a:solidFill>
                  <a:schemeClr val="tx1"/>
                </a:solidFill>
                <a:effectLst/>
                <a:latin typeface="+mn-lt"/>
              </a:rPr>
              <a:t>To the one who is victorious, I will give the right to sit with me on my throne, just as I was victorious and sat down with my Father on his throne. </a:t>
            </a:r>
            <a:r>
              <a:rPr lang="en-US" sz="2400" b="1" i="0" baseline="30000" dirty="0">
                <a:solidFill>
                  <a:schemeClr val="tx1"/>
                </a:solidFill>
                <a:effectLst/>
                <a:latin typeface="+mn-lt"/>
              </a:rPr>
              <a:t>22 </a:t>
            </a:r>
            <a:r>
              <a:rPr lang="en-US" sz="2400" b="0" i="0" dirty="0">
                <a:solidFill>
                  <a:schemeClr val="tx1"/>
                </a:solidFill>
                <a:effectLst/>
                <a:latin typeface="+mn-lt"/>
              </a:rPr>
              <a:t>Whoever has ears, let them hear what the Spirit says to the churches.”</a:t>
            </a:r>
            <a:endParaRPr lang="en-US" sz="1600" b="0" i="0" dirty="0">
              <a:solidFill>
                <a:srgbClr val="000000"/>
              </a:solidFill>
              <a:effectLst/>
              <a:latin typeface="system-ui"/>
            </a:endParaRPr>
          </a:p>
        </p:txBody>
      </p:sp>
    </p:spTree>
    <p:extLst>
      <p:ext uri="{BB962C8B-B14F-4D97-AF65-F5344CB8AC3E}">
        <p14:creationId xmlns:p14="http://schemas.microsoft.com/office/powerpoint/2010/main" val="181060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DAE53608-E2F2-7232-9AA4-4D9E7C182A2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667D009-E9C9-2F59-2867-86D5CAD4D757}"/>
              </a:ext>
            </a:extLst>
          </p:cNvPr>
          <p:cNvSpPr txBox="1"/>
          <p:nvPr/>
        </p:nvSpPr>
        <p:spPr>
          <a:xfrm>
            <a:off x="498764" y="286939"/>
            <a:ext cx="11120581" cy="2780248"/>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Some of us have learned how to quiet the very thing God is using to get our attention. A scripture challenges us, and we scroll past it. A friend tells us the truth, and we avoid their calls. We feel the need to pray, but we fill the silence with something else. After a while, what once troubled us barely gets our attention.</a:t>
            </a:r>
            <a:endParaRPr lang="en-US" sz="28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And then we say, “I’m at peace.”</a:t>
            </a:r>
            <a:endParaRPr lang="en-US" sz="28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815AB2A-6566-CCCE-ACE6-28F13E35AA8D}"/>
              </a:ext>
            </a:extLst>
          </p:cNvPr>
          <p:cNvSpPr txBox="1"/>
          <p:nvPr/>
        </p:nvSpPr>
        <p:spPr>
          <a:xfrm>
            <a:off x="498763" y="3790814"/>
            <a:ext cx="11120581" cy="1200329"/>
          </a:xfrm>
          <a:prstGeom prst="rect">
            <a:avLst/>
          </a:prstGeom>
          <a:noFill/>
        </p:spPr>
        <p:txBody>
          <a:bodyPr wrap="square">
            <a:spAutoFit/>
          </a:bodyPr>
          <a:lstStyle/>
          <a:p>
            <a:pPr marL="0" marR="0" algn="ctr">
              <a:lnSpc>
                <a:spcPct val="100000"/>
              </a:lnSpc>
              <a:spcAft>
                <a:spcPts val="800"/>
              </a:spcAft>
              <a:buNone/>
            </a:pPr>
            <a:r>
              <a:rPr lang="en-US" sz="3600" b="1" u="sng" kern="0" dirty="0">
                <a:ea typeface="Times New Roman" panose="02020603050405020304" pitchFamily="18" charset="0"/>
                <a:cs typeface="Times New Roman" panose="02020603050405020304" pitchFamily="18" charset="0"/>
              </a:rPr>
              <a:t>H</a:t>
            </a:r>
            <a:r>
              <a:rPr lang="en-US" sz="3600" b="1" u="sng" kern="0" dirty="0">
                <a:effectLst/>
                <a:ea typeface="Times New Roman" panose="02020603050405020304" pitchFamily="18" charset="0"/>
                <a:cs typeface="Times New Roman" panose="02020603050405020304" pitchFamily="18" charset="0"/>
              </a:rPr>
              <a:t>ave we made peace with something Jesus is asking us to change?</a:t>
            </a:r>
            <a:endParaRPr lang="en-US" sz="24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17232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C8ED1445-52F6-4125-5321-9565A2C3D28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30172AD-C4B4-7876-FEDA-EB461412CAF3}"/>
              </a:ext>
            </a:extLst>
          </p:cNvPr>
          <p:cNvSpPr txBox="1"/>
          <p:nvPr/>
        </p:nvSpPr>
        <p:spPr>
          <a:xfrm>
            <a:off x="226288" y="4156533"/>
            <a:ext cx="11582400" cy="646331"/>
          </a:xfrm>
          <a:prstGeom prst="rect">
            <a:avLst/>
          </a:prstGeom>
          <a:noFill/>
        </p:spPr>
        <p:txBody>
          <a:bodyPr wrap="square">
            <a:spAutoFit/>
          </a:bodyPr>
          <a:lstStyle/>
          <a:p>
            <a:pPr marR="0" lvl="0">
              <a:lnSpc>
                <a:spcPct val="100000"/>
              </a:lnSpc>
              <a:spcAft>
                <a:spcPts val="800"/>
              </a:spcAft>
              <a:buSzPts val="1000"/>
              <a:tabLst>
                <a:tab pos="457200" algn="l"/>
              </a:tabLst>
            </a:pPr>
            <a:r>
              <a:rPr lang="en-US" sz="1800" b="1" kern="0" dirty="0">
                <a:solidFill>
                  <a:srgbClr val="FF0000"/>
                </a:solidFill>
                <a:effectLst/>
                <a:latin typeface="+mn-lt"/>
                <a:ea typeface="Times New Roman" panose="02020603050405020304" pitchFamily="18" charset="0"/>
                <a:cs typeface="Times New Roman" panose="02020603050405020304" pitchFamily="18" charset="0"/>
              </a:rPr>
              <a:t>God becomes your emergency contact.</a:t>
            </a:r>
            <a:r>
              <a:rPr lang="en-US" sz="1800" kern="0" dirty="0">
                <a:solidFill>
                  <a:srgbClr val="FF0000"/>
                </a:solidFill>
                <a:effectLst/>
                <a:latin typeface="+mn-lt"/>
                <a:ea typeface="Times New Roman" panose="02020603050405020304" pitchFamily="18" charset="0"/>
                <a:cs typeface="Times New Roman" panose="02020603050405020304" pitchFamily="18" charset="0"/>
              </a:rPr>
              <a:t> </a:t>
            </a:r>
            <a:r>
              <a:rPr lang="en-US" sz="1800" kern="0" dirty="0">
                <a:effectLst/>
                <a:latin typeface="+mn-lt"/>
                <a:ea typeface="Times New Roman" panose="02020603050405020304" pitchFamily="18" charset="0"/>
                <a:cs typeface="Times New Roman" panose="02020603050405020304" pitchFamily="18" charset="0"/>
              </a:rPr>
              <a:t>You know how to call on Him when the diagnosis comes or the money runs short. What does your conversation with Him sound like when life is going well?</a:t>
            </a:r>
            <a:endParaRPr lang="en-US"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4E0B86D-D69C-9361-0671-7B81DDF87E7C}"/>
              </a:ext>
            </a:extLst>
          </p:cNvPr>
          <p:cNvSpPr txBox="1"/>
          <p:nvPr/>
        </p:nvSpPr>
        <p:spPr>
          <a:xfrm>
            <a:off x="1330036" y="339853"/>
            <a:ext cx="10612582" cy="584775"/>
          </a:xfrm>
          <a:prstGeom prst="rect">
            <a:avLst/>
          </a:prstGeom>
          <a:noFill/>
        </p:spPr>
        <p:txBody>
          <a:bodyPr wrap="square">
            <a:spAutoFit/>
          </a:bodyPr>
          <a:lstStyle/>
          <a:p>
            <a:pPr marR="0">
              <a:lnSpc>
                <a:spcPct val="100000"/>
              </a:lnSpc>
              <a:spcAft>
                <a:spcPts val="800"/>
              </a:spcAft>
            </a:pPr>
            <a:r>
              <a:rPr lang="en-US" sz="3200" kern="0" dirty="0">
                <a:effectLst/>
                <a:latin typeface="+mn-lt"/>
                <a:ea typeface="Times New Roman" panose="02020603050405020304" pitchFamily="18" charset="0"/>
                <a:cs typeface="Times New Roman" panose="02020603050405020304" pitchFamily="18" charset="0"/>
              </a:rPr>
              <a:t>What might that look like in an ordinary week?</a:t>
            </a:r>
            <a:endParaRPr lang="en-US" sz="32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59A1669-4CAA-6393-0D66-514312C8378D}"/>
              </a:ext>
            </a:extLst>
          </p:cNvPr>
          <p:cNvSpPr txBox="1"/>
          <p:nvPr/>
        </p:nvSpPr>
        <p:spPr>
          <a:xfrm>
            <a:off x="212435" y="1198688"/>
            <a:ext cx="11342255" cy="369332"/>
          </a:xfrm>
          <a:prstGeom prst="rect">
            <a:avLst/>
          </a:prstGeom>
          <a:noFill/>
        </p:spPr>
        <p:txBody>
          <a:bodyPr wrap="square">
            <a:spAutoFit/>
          </a:bodyPr>
          <a:lstStyle/>
          <a:p>
            <a:pPr marR="0" lvl="0">
              <a:lnSpc>
                <a:spcPct val="100000"/>
              </a:lnSpc>
              <a:spcAft>
                <a:spcPts val="800"/>
              </a:spcAft>
              <a:buSzPts val="1000"/>
              <a:tabLst>
                <a:tab pos="457200" algn="l"/>
              </a:tabLst>
            </a:pPr>
            <a:r>
              <a:rPr lang="en-US" sz="1800" b="1" kern="0" dirty="0">
                <a:solidFill>
                  <a:srgbClr val="FF0000"/>
                </a:solidFill>
                <a:effectLst/>
                <a:latin typeface="+mn-lt"/>
                <a:ea typeface="Times New Roman" panose="02020603050405020304" pitchFamily="18" charset="0"/>
                <a:cs typeface="Times New Roman" panose="02020603050405020304" pitchFamily="18" charset="0"/>
              </a:rPr>
              <a:t>Prayer becomes rare or mechanical.</a:t>
            </a:r>
            <a:r>
              <a:rPr lang="en-US" sz="1800" kern="0" dirty="0">
                <a:solidFill>
                  <a:srgbClr val="FF0000"/>
                </a:solidFill>
                <a:effectLst/>
                <a:latin typeface="+mn-lt"/>
                <a:ea typeface="Times New Roman" panose="02020603050405020304" pitchFamily="18" charset="0"/>
                <a:cs typeface="Times New Roman" panose="02020603050405020304" pitchFamily="18" charset="0"/>
              </a:rPr>
              <a:t> </a:t>
            </a:r>
            <a:r>
              <a:rPr lang="en-US" sz="1800" kern="0" dirty="0">
                <a:effectLst/>
                <a:latin typeface="+mn-lt"/>
                <a:ea typeface="Times New Roman" panose="02020603050405020304" pitchFamily="18" charset="0"/>
                <a:cs typeface="Times New Roman" panose="02020603050405020304" pitchFamily="18" charset="0"/>
              </a:rPr>
              <a:t>You can say all the right words without telling God what’s actually going on.</a:t>
            </a:r>
            <a:endParaRPr lang="en-US" sz="1800" kern="100" dirty="0">
              <a:effectLst/>
              <a:latin typeface="+mn-lt"/>
              <a:ea typeface="Aptos" panose="020B000402020202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A86183C6-9EFA-FED5-E2B4-36885878FEC1}"/>
              </a:ext>
            </a:extLst>
          </p:cNvPr>
          <p:cNvSpPr txBox="1"/>
          <p:nvPr/>
        </p:nvSpPr>
        <p:spPr>
          <a:xfrm>
            <a:off x="212435" y="1731971"/>
            <a:ext cx="11508510" cy="646331"/>
          </a:xfrm>
          <a:prstGeom prst="rect">
            <a:avLst/>
          </a:prstGeom>
          <a:noFill/>
        </p:spPr>
        <p:txBody>
          <a:bodyPr wrap="square">
            <a:spAutoFit/>
          </a:bodyPr>
          <a:lstStyle/>
          <a:p>
            <a:pPr marR="0" lvl="0">
              <a:lnSpc>
                <a:spcPct val="100000"/>
              </a:lnSpc>
              <a:spcAft>
                <a:spcPts val="800"/>
              </a:spcAft>
              <a:buSzPts val="1000"/>
              <a:tabLst>
                <a:tab pos="457200" algn="l"/>
              </a:tabLst>
            </a:pPr>
            <a:r>
              <a:rPr lang="en-US" sz="1800" b="1" kern="0" dirty="0">
                <a:solidFill>
                  <a:srgbClr val="FF0000"/>
                </a:solidFill>
                <a:effectLst/>
                <a:latin typeface="+mn-lt"/>
                <a:ea typeface="Times New Roman" panose="02020603050405020304" pitchFamily="18" charset="0"/>
                <a:cs typeface="Times New Roman" panose="02020603050405020304" pitchFamily="18" charset="0"/>
              </a:rPr>
              <a:t>Scripture becomes optional.</a:t>
            </a:r>
            <a:r>
              <a:rPr lang="en-US" sz="1800" kern="0" dirty="0">
                <a:solidFill>
                  <a:srgbClr val="FF0000"/>
                </a:solidFill>
                <a:effectLst/>
                <a:latin typeface="+mn-lt"/>
                <a:ea typeface="Times New Roman" panose="02020603050405020304" pitchFamily="18" charset="0"/>
                <a:cs typeface="Times New Roman" panose="02020603050405020304" pitchFamily="18" charset="0"/>
              </a:rPr>
              <a:t> </a:t>
            </a:r>
            <a:r>
              <a:rPr lang="en-US" sz="1800" kern="0" dirty="0">
                <a:effectLst/>
                <a:latin typeface="+mn-lt"/>
                <a:ea typeface="Times New Roman" panose="02020603050405020304" pitchFamily="18" charset="0"/>
                <a:cs typeface="Times New Roman" panose="02020603050405020304" pitchFamily="18" charset="0"/>
              </a:rPr>
              <a:t>You open it when you need comfort, but you rush past the parts that challenge how you live.</a:t>
            </a:r>
            <a:endParaRPr lang="en-US" sz="1800" kern="100" dirty="0">
              <a:effectLst/>
              <a:latin typeface="+mn-lt"/>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85E35DDF-505D-C661-53F4-080478992144}"/>
              </a:ext>
            </a:extLst>
          </p:cNvPr>
          <p:cNvSpPr txBox="1"/>
          <p:nvPr/>
        </p:nvSpPr>
        <p:spPr>
          <a:xfrm>
            <a:off x="212434" y="2505670"/>
            <a:ext cx="11730183" cy="646331"/>
          </a:xfrm>
          <a:prstGeom prst="rect">
            <a:avLst/>
          </a:prstGeom>
          <a:noFill/>
        </p:spPr>
        <p:txBody>
          <a:bodyPr wrap="square">
            <a:spAutoFit/>
          </a:bodyPr>
          <a:lstStyle/>
          <a:p>
            <a:pPr marR="0" lvl="0">
              <a:lnSpc>
                <a:spcPct val="100000"/>
              </a:lnSpc>
              <a:spcAft>
                <a:spcPts val="800"/>
              </a:spcAft>
              <a:buSzPts val="1000"/>
              <a:tabLst>
                <a:tab pos="457200" algn="l"/>
              </a:tabLst>
            </a:pPr>
            <a:r>
              <a:rPr lang="en-US" sz="1800" b="1" kern="0" dirty="0">
                <a:solidFill>
                  <a:srgbClr val="FF0000"/>
                </a:solidFill>
                <a:effectLst/>
                <a:latin typeface="+mn-lt"/>
                <a:ea typeface="Times New Roman" panose="02020603050405020304" pitchFamily="18" charset="0"/>
                <a:cs typeface="Times New Roman" panose="02020603050405020304" pitchFamily="18" charset="0"/>
              </a:rPr>
              <a:t>Faith stays private.</a:t>
            </a:r>
            <a:r>
              <a:rPr lang="en-US" sz="1800" kern="0" dirty="0">
                <a:solidFill>
                  <a:srgbClr val="FF0000"/>
                </a:solidFill>
                <a:effectLst/>
                <a:latin typeface="+mn-lt"/>
                <a:ea typeface="Times New Roman" panose="02020603050405020304" pitchFamily="18" charset="0"/>
                <a:cs typeface="Times New Roman" panose="02020603050405020304" pitchFamily="18" charset="0"/>
              </a:rPr>
              <a:t> </a:t>
            </a:r>
            <a:r>
              <a:rPr lang="en-US" sz="1800" kern="0" dirty="0">
                <a:effectLst/>
                <a:latin typeface="+mn-lt"/>
                <a:ea typeface="Times New Roman" panose="02020603050405020304" pitchFamily="18" charset="0"/>
                <a:cs typeface="Times New Roman" panose="02020603050405020304" pitchFamily="18" charset="0"/>
              </a:rPr>
              <a:t>People hear what you believe on Sunday, but the person you live with is still waiting to see how it changes the way you handle anger.</a:t>
            </a:r>
            <a:endParaRPr lang="en-US" sz="1800" kern="100" dirty="0">
              <a:effectLst/>
              <a:latin typeface="+mn-lt"/>
              <a:ea typeface="Aptos" panose="020B000402020202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FB37DD3C-5FE5-8AAA-B222-D261E156408C}"/>
              </a:ext>
            </a:extLst>
          </p:cNvPr>
          <p:cNvSpPr txBox="1"/>
          <p:nvPr/>
        </p:nvSpPr>
        <p:spPr>
          <a:xfrm>
            <a:off x="212433" y="3315952"/>
            <a:ext cx="11610111" cy="646331"/>
          </a:xfrm>
          <a:prstGeom prst="rect">
            <a:avLst/>
          </a:prstGeom>
          <a:noFill/>
        </p:spPr>
        <p:txBody>
          <a:bodyPr wrap="square">
            <a:spAutoFit/>
          </a:bodyPr>
          <a:lstStyle/>
          <a:p>
            <a:pPr marR="0" lvl="0">
              <a:lnSpc>
                <a:spcPct val="100000"/>
              </a:lnSpc>
              <a:spcAft>
                <a:spcPts val="800"/>
              </a:spcAft>
              <a:buSzPts val="1000"/>
              <a:tabLst>
                <a:tab pos="457200" algn="l"/>
              </a:tabLst>
            </a:pPr>
            <a:r>
              <a:rPr lang="en-US" sz="1800" b="1" kern="0" dirty="0">
                <a:solidFill>
                  <a:srgbClr val="FF0000"/>
                </a:solidFill>
                <a:effectLst/>
                <a:latin typeface="+mn-lt"/>
                <a:ea typeface="Times New Roman" panose="02020603050405020304" pitchFamily="18" charset="0"/>
                <a:cs typeface="Times New Roman" panose="02020603050405020304" pitchFamily="18" charset="0"/>
              </a:rPr>
              <a:t>Sin becomes easier to excuse.</a:t>
            </a:r>
            <a:r>
              <a:rPr lang="en-US" sz="1800" kern="0" dirty="0">
                <a:solidFill>
                  <a:srgbClr val="FF0000"/>
                </a:solidFill>
                <a:effectLst/>
                <a:latin typeface="+mn-lt"/>
                <a:ea typeface="Times New Roman" panose="02020603050405020304" pitchFamily="18" charset="0"/>
                <a:cs typeface="Times New Roman" panose="02020603050405020304" pitchFamily="18" charset="0"/>
              </a:rPr>
              <a:t> </a:t>
            </a:r>
            <a:r>
              <a:rPr lang="en-US" sz="1800" kern="0" dirty="0">
                <a:effectLst/>
                <a:latin typeface="+mn-lt"/>
                <a:ea typeface="Times New Roman" panose="02020603050405020304" pitchFamily="18" charset="0"/>
                <a:cs typeface="Times New Roman" panose="02020603050405020304" pitchFamily="18" charset="0"/>
              </a:rPr>
              <a:t>The first time, it bothered you. Now you’ve told yourself “that’s just how I am” so often that you’ve stopped bringing it to God.</a:t>
            </a:r>
            <a:endParaRPr lang="en-US" sz="1800" kern="100" dirty="0">
              <a:effectLst/>
              <a:latin typeface="+mn-lt"/>
              <a:ea typeface="Aptos" panose="020B00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58FA3E71-3387-893C-CCD9-9631F55E9647}"/>
              </a:ext>
            </a:extLst>
          </p:cNvPr>
          <p:cNvSpPr txBox="1"/>
          <p:nvPr/>
        </p:nvSpPr>
        <p:spPr>
          <a:xfrm>
            <a:off x="593432" y="5042118"/>
            <a:ext cx="10848111" cy="1302921"/>
          </a:xfrm>
          <a:prstGeom prst="rect">
            <a:avLst/>
          </a:prstGeom>
          <a:noFill/>
        </p:spPr>
        <p:txBody>
          <a:bodyPr wrap="square">
            <a:spAutoFit/>
          </a:bodyPr>
          <a:lstStyle/>
          <a:p>
            <a:pPr marL="0" marR="0" algn="ctr">
              <a:lnSpc>
                <a:spcPct val="100000"/>
              </a:lnSpc>
              <a:spcAft>
                <a:spcPts val="800"/>
              </a:spcAft>
              <a:buNone/>
            </a:pPr>
            <a:r>
              <a:rPr lang="en-US" sz="2400" kern="0" dirty="0">
                <a:ea typeface="Times New Roman" panose="02020603050405020304" pitchFamily="18" charset="0"/>
                <a:cs typeface="Times New Roman" panose="02020603050405020304" pitchFamily="18" charset="0"/>
              </a:rPr>
              <a:t>T</a:t>
            </a:r>
            <a:r>
              <a:rPr lang="en-US" sz="2400" kern="0" dirty="0">
                <a:effectLst/>
                <a:latin typeface="+mn-lt"/>
                <a:ea typeface="Times New Roman" panose="02020603050405020304" pitchFamily="18" charset="0"/>
                <a:cs typeface="Times New Roman" panose="02020603050405020304" pitchFamily="18" charset="0"/>
              </a:rPr>
              <a:t>o the person who’s grieving or exhausted and can barely get a prayer out, bring Jesus the words you have. </a:t>
            </a:r>
            <a:r>
              <a:rPr lang="en-US" sz="2400" b="1" kern="0" dirty="0">
                <a:effectLst/>
                <a:latin typeface="+mn-lt"/>
                <a:ea typeface="Times New Roman" panose="02020603050405020304" pitchFamily="18" charset="0"/>
                <a:cs typeface="Times New Roman" panose="02020603050405020304" pitchFamily="18" charset="0"/>
              </a:rPr>
              <a:t>“Lord, I need You” is a prayer.</a:t>
            </a: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 Laodicea’s problem was that it had become convinced it didn’t need anything.</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68349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wheel(1)">
                                      <p:cBhvr>
                                        <p:cTn id="17" dur="20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wheel(1)">
                                      <p:cBhvr>
                                        <p:cTn id="22" dur="20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13">
                                            <p:txEl>
                                              <p:pRg st="0" end="0"/>
                                            </p:txEl>
                                          </p:spTgt>
                                        </p:tgtEl>
                                        <p:attrNameLst>
                                          <p:attrName>style.visibility</p:attrName>
                                        </p:attrNameLst>
                                      </p:cBhvr>
                                      <p:to>
                                        <p:strVal val="visible"/>
                                      </p:to>
                                    </p:set>
                                    <p:animEffect transition="in" filter="wheel(1)">
                                      <p:cBhvr>
                                        <p:cTn id="27" dur="2000"/>
                                        <p:tgtEl>
                                          <p:spTgt spid="13">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wheel(1)">
                                      <p:cBhvr>
                                        <p:cTn id="32" dur="2000"/>
                                        <p:tgtEl>
                                          <p:spTgt spid="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5">
                                            <p:txEl>
                                              <p:pRg st="0" end="0"/>
                                            </p:txEl>
                                          </p:spTgt>
                                        </p:tgtEl>
                                        <p:attrNameLst>
                                          <p:attrName>style.visibility</p:attrName>
                                        </p:attrNameLst>
                                      </p:cBhvr>
                                      <p:to>
                                        <p:strVal val="visible"/>
                                      </p:to>
                                    </p:set>
                                    <p:animEffect transition="in" filter="fade">
                                      <p:cBhvr>
                                        <p:cTn id="37" dur="3000"/>
                                        <p:tgtEl>
                                          <p:spTgt spid="15">
                                            <p:txEl>
                                              <p:pRg st="0" end="0"/>
                                            </p:txEl>
                                          </p:spTgt>
                                        </p:tgtEl>
                                      </p:cBhvr>
                                    </p:animEffect>
                                    <p:anim calcmode="lin" valueType="num">
                                      <p:cBhvr>
                                        <p:cTn id="38" dur="3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39" dur="3000" fill="hold"/>
                                        <p:tgtEl>
                                          <p:spTgt spid="15">
                                            <p:txEl>
                                              <p:pRg st="0" end="0"/>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xEl>
                                              <p:pRg st="1" end="1"/>
                                            </p:txEl>
                                          </p:spTgt>
                                        </p:tgtEl>
                                        <p:attrNameLst>
                                          <p:attrName>style.visibility</p:attrName>
                                        </p:attrNameLst>
                                      </p:cBhvr>
                                      <p:to>
                                        <p:strVal val="visible"/>
                                      </p:to>
                                    </p:set>
                                    <p:animEffect transition="in" filter="fade">
                                      <p:cBhvr>
                                        <p:cTn id="42" dur="3000"/>
                                        <p:tgtEl>
                                          <p:spTgt spid="15">
                                            <p:txEl>
                                              <p:pRg st="1" end="1"/>
                                            </p:txEl>
                                          </p:spTgt>
                                        </p:tgtEl>
                                      </p:cBhvr>
                                    </p:animEffect>
                                    <p:anim calcmode="lin" valueType="num">
                                      <p:cBhvr>
                                        <p:cTn id="43" dur="30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44" dur="3000" fill="hold"/>
                                        <p:tgtEl>
                                          <p:spTgt spid="1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E93E2A8D-6AB3-5EF7-D4BF-A7D5CD4F82B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8663A7A-3C16-3FA5-34AE-3EAB75228C9F}"/>
              </a:ext>
            </a:extLst>
          </p:cNvPr>
          <p:cNvSpPr txBox="1"/>
          <p:nvPr/>
        </p:nvSpPr>
        <p:spPr>
          <a:xfrm>
            <a:off x="251925" y="383064"/>
            <a:ext cx="12083143" cy="2062103"/>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Jesus used the word </a:t>
            </a:r>
            <a:r>
              <a:rPr lang="en-US" sz="3200" b="1" kern="0" dirty="0">
                <a:effectLst/>
                <a:latin typeface="+mn-lt"/>
                <a:ea typeface="Times New Roman" panose="02020603050405020304" pitchFamily="18" charset="0"/>
                <a:cs typeface="Times New Roman" panose="02020603050405020304" pitchFamily="18" charset="0"/>
              </a:rPr>
              <a:t>lukewarm</a:t>
            </a:r>
            <a:r>
              <a:rPr lang="en-US" sz="3200" kern="0" dirty="0">
                <a:effectLst/>
                <a:latin typeface="+mn-lt"/>
                <a:ea typeface="Times New Roman" panose="02020603050405020304" pitchFamily="18" charset="0"/>
                <a:cs typeface="Times New Roman" panose="02020603050405020304" pitchFamily="18" charset="0"/>
              </a:rPr>
              <a:t> to describe the church at Laodicea. What makes this passage so unsettling is that the people thought they were doing fine. They said, “I am rich, and increased with goods, and have need of nothing” (Revelation 3:17, KJV).</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BE6788E6-C76E-E494-FF2E-DB999AAE8EE2}"/>
              </a:ext>
            </a:extLst>
          </p:cNvPr>
          <p:cNvSpPr txBox="1"/>
          <p:nvPr/>
        </p:nvSpPr>
        <p:spPr>
          <a:xfrm>
            <a:off x="886691" y="3072589"/>
            <a:ext cx="10861964" cy="1077218"/>
          </a:xfrm>
          <a:prstGeom prst="rect">
            <a:avLst/>
          </a:prstGeom>
          <a:noFill/>
        </p:spPr>
        <p:txBody>
          <a:bodyPr wrap="square">
            <a:spAutoFit/>
          </a:bodyPr>
          <a:lstStyle/>
          <a:p>
            <a:pPr marL="0" marR="0" algn="ctr">
              <a:lnSpc>
                <a:spcPct val="100000"/>
              </a:lnSpc>
              <a:spcAft>
                <a:spcPts val="800"/>
              </a:spcAft>
              <a:buNone/>
            </a:pPr>
            <a:r>
              <a:rPr lang="en-US" sz="3200" b="1" u="sng" kern="0" dirty="0">
                <a:ea typeface="Times New Roman" panose="02020603050405020304" pitchFamily="18" charset="0"/>
                <a:cs typeface="Times New Roman" panose="02020603050405020304" pitchFamily="18" charset="0"/>
              </a:rPr>
              <a:t>H</a:t>
            </a:r>
            <a:r>
              <a:rPr lang="en-US" sz="3200" b="1" u="sng" kern="0" dirty="0">
                <a:effectLst/>
                <a:ea typeface="Times New Roman" panose="02020603050405020304" pitchFamily="18" charset="0"/>
                <a:cs typeface="Times New Roman" panose="02020603050405020304" pitchFamily="18" charset="0"/>
              </a:rPr>
              <a:t>ow long can our faith sit unattended before we notice what’s changed?</a:t>
            </a:r>
            <a:r>
              <a:rPr lang="en-US" sz="3200" u="sng" kern="0" dirty="0">
                <a:effectLst/>
                <a:ea typeface="Times New Roman" panose="02020603050405020304" pitchFamily="18" charset="0"/>
                <a:cs typeface="Times New Roman" panose="02020603050405020304" pitchFamily="18" charset="0"/>
              </a:rPr>
              <a:t> </a:t>
            </a:r>
          </a:p>
        </p:txBody>
      </p:sp>
      <p:sp>
        <p:nvSpPr>
          <p:cNvPr id="7" name="TextBox 6">
            <a:extLst>
              <a:ext uri="{FF2B5EF4-FFF2-40B4-BE49-F238E27FC236}">
                <a16:creationId xmlns:a16="http://schemas.microsoft.com/office/drawing/2014/main" id="{72E8BAF5-ABB8-6153-F732-3D4775108121}"/>
              </a:ext>
            </a:extLst>
          </p:cNvPr>
          <p:cNvSpPr txBox="1"/>
          <p:nvPr/>
        </p:nvSpPr>
        <p:spPr>
          <a:xfrm>
            <a:off x="-185858" y="4905276"/>
            <a:ext cx="12182763" cy="1569660"/>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You can still believe in God, still know the songs, still show up on Sunday, and grow so comfortable that conviction rarely changes what you do on Monday.</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18891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F3A895E8-50D6-14EE-46CA-DA87B24468F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3A1C09B-DEEA-1CF4-5716-DEC3B0C09D06}"/>
              </a:ext>
            </a:extLst>
          </p:cNvPr>
          <p:cNvSpPr txBox="1"/>
          <p:nvPr/>
        </p:nvSpPr>
        <p:spPr>
          <a:xfrm>
            <a:off x="-32328" y="264734"/>
            <a:ext cx="12256655" cy="1569660"/>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The same Jesus who tells the church the truth says, “As many as I love, I rebuke and chasten” (verse 19, KJV). Then He stands at the door and knocks. </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E1A80D40-8374-F21F-E48C-9B9AFE311979}"/>
              </a:ext>
            </a:extLst>
          </p:cNvPr>
          <p:cNvSpPr txBox="1"/>
          <p:nvPr/>
        </p:nvSpPr>
        <p:spPr>
          <a:xfrm>
            <a:off x="581891" y="2507934"/>
            <a:ext cx="10668000" cy="1077218"/>
          </a:xfrm>
          <a:prstGeom prst="rect">
            <a:avLst/>
          </a:prstGeom>
          <a:noFill/>
        </p:spPr>
        <p:txBody>
          <a:bodyPr wrap="square">
            <a:spAutoFit/>
          </a:bodyPr>
          <a:lstStyle/>
          <a:p>
            <a:pPr algn="ctr"/>
            <a:r>
              <a:rPr lang="en-US" sz="3200" kern="0" dirty="0">
                <a:effectLst/>
                <a:ea typeface="Times New Roman" panose="02020603050405020304" pitchFamily="18" charset="0"/>
                <a:cs typeface="Times New Roman" panose="02020603050405020304" pitchFamily="18" charset="0"/>
              </a:rPr>
              <a:t>Jesus cares enough to tell us </a:t>
            </a:r>
            <a:r>
              <a:rPr lang="en-US" sz="3200" b="1" u="sng" kern="0" dirty="0">
                <a:effectLst/>
                <a:ea typeface="Times New Roman" panose="02020603050405020304" pitchFamily="18" charset="0"/>
                <a:cs typeface="Times New Roman" panose="02020603050405020304" pitchFamily="18" charset="0"/>
              </a:rPr>
              <a:t>where we’ve drifted</a:t>
            </a:r>
            <a:r>
              <a:rPr lang="en-US" sz="3200" kern="0" dirty="0">
                <a:effectLst/>
                <a:ea typeface="Times New Roman" panose="02020603050405020304" pitchFamily="18" charset="0"/>
                <a:cs typeface="Times New Roman" panose="02020603050405020304" pitchFamily="18" charset="0"/>
              </a:rPr>
              <a:t>, and He wants us </a:t>
            </a:r>
            <a:r>
              <a:rPr lang="en-US" sz="3200" b="1" u="sng" kern="0" dirty="0">
                <a:effectLst/>
                <a:ea typeface="Times New Roman" panose="02020603050405020304" pitchFamily="18" charset="0"/>
                <a:cs typeface="Times New Roman" panose="02020603050405020304" pitchFamily="18" charset="0"/>
              </a:rPr>
              <a:t>close again.</a:t>
            </a:r>
            <a:endParaRPr lang="en-US" b="1" u="sng" dirty="0"/>
          </a:p>
        </p:txBody>
      </p:sp>
      <p:sp>
        <p:nvSpPr>
          <p:cNvPr id="7" name="TextBox 6">
            <a:extLst>
              <a:ext uri="{FF2B5EF4-FFF2-40B4-BE49-F238E27FC236}">
                <a16:creationId xmlns:a16="http://schemas.microsoft.com/office/drawing/2014/main" id="{8305D964-C2E4-E7D6-606C-9C9207432981}"/>
              </a:ext>
            </a:extLst>
          </p:cNvPr>
          <p:cNvSpPr txBox="1"/>
          <p:nvPr/>
        </p:nvSpPr>
        <p:spPr>
          <a:xfrm>
            <a:off x="581892" y="4032005"/>
            <a:ext cx="10667999" cy="1569660"/>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Laodicea said, “I have need of nothing.” That’s the false security of lukewarm faith. You look around and see things going well, so you assume your soul is doing well, too.</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691758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D7A4B40C-AB5B-D048-1C73-2EBE625CE7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B2E1EC5-E541-5740-F90E-B7593F35E06B}"/>
              </a:ext>
            </a:extLst>
          </p:cNvPr>
          <p:cNvSpPr txBox="1"/>
          <p:nvPr/>
        </p:nvSpPr>
        <p:spPr>
          <a:xfrm>
            <a:off x="471054" y="1547073"/>
            <a:ext cx="10889673" cy="1672253"/>
          </a:xfrm>
          <a:prstGeom prst="rect">
            <a:avLst/>
          </a:prstGeom>
          <a:noFill/>
        </p:spPr>
        <p:txBody>
          <a:bodyPr wrap="square">
            <a:spAutoFit/>
          </a:bodyPr>
          <a:lstStyle/>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Revelation 3:17–19</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Laodicea’s most revealing words were, “I have need of nothing.” You can be competent, generous, busy serving, and so accustomed to managing everything that you rarely stop to ask, “Lord, what do You want from me today?”</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C21BA694-026B-94AA-2846-C373C71B5CFE}"/>
              </a:ext>
            </a:extLst>
          </p:cNvPr>
          <p:cNvSpPr txBox="1"/>
          <p:nvPr/>
        </p:nvSpPr>
        <p:spPr>
          <a:xfrm>
            <a:off x="965200" y="296661"/>
            <a:ext cx="10113818" cy="707886"/>
          </a:xfrm>
          <a:prstGeom prst="rect">
            <a:avLst/>
          </a:prstGeom>
          <a:noFill/>
        </p:spPr>
        <p:txBody>
          <a:bodyPr wrap="square">
            <a:spAutoFit/>
          </a:bodyPr>
          <a:lstStyle/>
          <a:p>
            <a:pPr marL="0" marR="0" algn="ctr">
              <a:lnSpc>
                <a:spcPct val="100000"/>
              </a:lnSpc>
              <a:spcAft>
                <a:spcPts val="800"/>
              </a:spcAft>
              <a:buNone/>
            </a:pPr>
            <a:r>
              <a:rPr lang="en-US" sz="4000" b="1" u="sng" kern="0" dirty="0">
                <a:effectLst/>
                <a:latin typeface="+mn-lt"/>
                <a:ea typeface="Times New Roman" panose="02020603050405020304" pitchFamily="18" charset="0"/>
                <a:cs typeface="Times New Roman" panose="02020603050405020304" pitchFamily="18" charset="0"/>
              </a:rPr>
              <a:t>Let Jesus tell you how your heart is doing</a:t>
            </a:r>
            <a:endParaRPr lang="en-US" sz="4000" u="sng"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B46C37F-EB87-9262-0348-C3FAC2B84B27}"/>
              </a:ext>
            </a:extLst>
          </p:cNvPr>
          <p:cNvSpPr txBox="1"/>
          <p:nvPr/>
        </p:nvSpPr>
        <p:spPr>
          <a:xfrm>
            <a:off x="0" y="3985786"/>
            <a:ext cx="12044218" cy="2677656"/>
          </a:xfrm>
          <a:prstGeom prst="rect">
            <a:avLst/>
          </a:prstGeom>
          <a:noFill/>
        </p:spPr>
        <p:txBody>
          <a:bodyPr wrap="square">
            <a:spAutoFit/>
          </a:bodyPr>
          <a:lstStyle/>
          <a:p>
            <a:pPr marL="0" marR="0" algn="ctr">
              <a:lnSpc>
                <a:spcPct val="100000"/>
              </a:lnSpc>
              <a:spcAft>
                <a:spcPts val="800"/>
              </a:spcAft>
              <a:buNone/>
            </a:pPr>
            <a:r>
              <a:rPr lang="en-US" sz="2800" kern="0" dirty="0">
                <a:effectLst/>
                <a:latin typeface="+mn-lt"/>
                <a:ea typeface="Times New Roman" panose="02020603050405020304" pitchFamily="18" charset="0"/>
                <a:cs typeface="Times New Roman" panose="02020603050405020304" pitchFamily="18" charset="0"/>
              </a:rPr>
              <a:t>Spiritual drift often shows up in ordinary moments. You used to pray before you answered when you were angry. Now you send the message and justify it afterward. You used to ask God what to do with an offense. Now you rehearse it until bitterness feels reasonable. You used to sit with Scripture long enough to let it question you. Now you read just far enough to find a verse that agrees with you.</a:t>
            </a:r>
            <a:endParaRPr lang="en-US"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218240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531B473B-D7BA-AEE6-3C2A-C3D93B5B5DA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12D8EDA-F52D-9A22-B590-1BAF0DEAB636}"/>
              </a:ext>
            </a:extLst>
          </p:cNvPr>
          <p:cNvSpPr txBox="1"/>
          <p:nvPr/>
        </p:nvSpPr>
        <p:spPr>
          <a:xfrm>
            <a:off x="1565988" y="230546"/>
            <a:ext cx="9060024" cy="646331"/>
          </a:xfrm>
          <a:prstGeom prst="rect">
            <a:avLst/>
          </a:prstGeom>
          <a:noFill/>
        </p:spPr>
        <p:txBody>
          <a:bodyPr wrap="square">
            <a:spAutoFit/>
          </a:bodyPr>
          <a:lstStyle/>
          <a:p>
            <a:pPr algn="ctr"/>
            <a:r>
              <a:rPr lang="en-US" sz="3600" b="1" u="sng" kern="0" dirty="0">
                <a:effectLst/>
                <a:latin typeface="+mn-lt"/>
                <a:ea typeface="Times New Roman" panose="02020603050405020304" pitchFamily="18" charset="0"/>
              </a:rPr>
              <a:t>Repair the altar before you ask for fire</a:t>
            </a:r>
            <a:endParaRPr lang="en-US" sz="3600" u="sng" dirty="0"/>
          </a:p>
        </p:txBody>
      </p:sp>
      <p:sp>
        <p:nvSpPr>
          <p:cNvPr id="5" name="TextBox 4">
            <a:extLst>
              <a:ext uri="{FF2B5EF4-FFF2-40B4-BE49-F238E27FC236}">
                <a16:creationId xmlns:a16="http://schemas.microsoft.com/office/drawing/2014/main" id="{1286EB4D-BEB7-7C0E-704F-0AC97D73901C}"/>
              </a:ext>
            </a:extLst>
          </p:cNvPr>
          <p:cNvSpPr txBox="1"/>
          <p:nvPr/>
        </p:nvSpPr>
        <p:spPr>
          <a:xfrm>
            <a:off x="600269" y="1721862"/>
            <a:ext cx="10991461" cy="3621504"/>
          </a:xfrm>
          <a:prstGeom prst="rect">
            <a:avLst/>
          </a:prstGeom>
          <a:noFill/>
        </p:spPr>
        <p:txBody>
          <a:bodyPr wrap="square">
            <a:spAutoFit/>
          </a:bodyPr>
          <a:lstStyle/>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1 Kings 18:30–39</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On Mount Carmel, the people of Israel had divided loyalties. Elijah called them near, and while everybody was waiting to see what would happen, he began repairing the altar of the Lord.</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Picture him bending down, picking up a stone, setting it in place, and going back for another. The people could see exactly what had fallen into ruin. Then Elijah prayed that they would know the Lord and see that God was turning their hearts back to Him. When the fire fell, the people cried, “The LORD, he is the God” (verse 39, KJV).</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58599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EF373447-2A57-088B-8372-C390BF4ED20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BF21F3F-5939-55FD-EBAA-C3631D42E37B}"/>
              </a:ext>
            </a:extLst>
          </p:cNvPr>
          <p:cNvSpPr txBox="1"/>
          <p:nvPr/>
        </p:nvSpPr>
        <p:spPr>
          <a:xfrm>
            <a:off x="698241" y="4837309"/>
            <a:ext cx="10823510" cy="1200329"/>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God says in Malachi 3:7, “Return unto me, and I will return unto you” (KJV). Some of us have been asking God for a fresh fire when the clearest thing we can do today is pick up the stone that’s already at our feet.</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619533B-7B21-2ABA-5ADE-EAB8F2FAF5DF}"/>
              </a:ext>
            </a:extLst>
          </p:cNvPr>
          <p:cNvSpPr txBox="1"/>
          <p:nvPr/>
        </p:nvSpPr>
        <p:spPr>
          <a:xfrm>
            <a:off x="1063690" y="286529"/>
            <a:ext cx="9377265" cy="646331"/>
          </a:xfrm>
          <a:prstGeom prst="rect">
            <a:avLst/>
          </a:prstGeom>
          <a:noFill/>
        </p:spPr>
        <p:txBody>
          <a:bodyPr wrap="square">
            <a:spAutoFit/>
          </a:bodyPr>
          <a:lstStyle/>
          <a:p>
            <a:pPr marL="0" marR="0" algn="ctr">
              <a:lnSpc>
                <a:spcPct val="100000"/>
              </a:lnSpc>
              <a:spcAft>
                <a:spcPts val="800"/>
              </a:spcAft>
              <a:buNone/>
            </a:pPr>
            <a:r>
              <a:rPr lang="en-US" sz="3600" b="1" kern="0" dirty="0">
                <a:effectLst/>
                <a:latin typeface="+mn-lt"/>
                <a:ea typeface="Times New Roman" panose="02020603050405020304" pitchFamily="18" charset="0"/>
                <a:cs typeface="Times New Roman" panose="02020603050405020304" pitchFamily="18" charset="0"/>
              </a:rPr>
              <a:t>What’s the first stone you need to pick up?</a:t>
            </a:r>
            <a:endParaRPr lang="en-US" sz="3600"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EC78A0CB-10C5-B35E-FA06-3A8F34DA0F14}"/>
              </a:ext>
            </a:extLst>
          </p:cNvPr>
          <p:cNvSpPr txBox="1"/>
          <p:nvPr/>
        </p:nvSpPr>
        <p:spPr>
          <a:xfrm>
            <a:off x="393441" y="1420526"/>
            <a:ext cx="11128310" cy="1569660"/>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Maybe you’ve been asking God for peace in your home while putting off an apology. Maybe you’ve been asking Him to help you pray while giving every spare minute to your phone. Maybe you’ve promised yourself you’ll deal with a private habit, and today the first step is telling someone you trust.</a:t>
            </a:r>
            <a:endParaRPr lang="en-US" sz="2400" kern="100" dirty="0">
              <a:effectLst/>
              <a:latin typeface="+mn-lt"/>
              <a:ea typeface="Aptos" panose="020B000402020202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AF438670-04D0-3C68-91FD-315C8F28D925}"/>
              </a:ext>
            </a:extLst>
          </p:cNvPr>
          <p:cNvSpPr txBox="1"/>
          <p:nvPr/>
        </p:nvSpPr>
        <p:spPr>
          <a:xfrm>
            <a:off x="393441" y="3429000"/>
            <a:ext cx="10719318" cy="830997"/>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Repentance gets specific. It sounds like, “Lord, I’ve been making excuses for this. I’m turning back to You, and here’s the step I’m taking today.”</a:t>
            </a:r>
            <a:endParaRPr lang="en-US" sz="2400" kern="100" dirty="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484344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circle(in)">
                                      <p:cBhvr>
                                        <p:cTn id="12" dur="20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circle(in)">
                                      <p:cBhvr>
                                        <p:cTn id="17" dur="20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circle(in)">
                                      <p:cBhvr>
                                        <p:cTn id="2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987BBA37-63DF-F86E-4D3C-627CCF5E3D6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DC415A2-CF0C-D09E-61AB-B99DD18CB432}"/>
              </a:ext>
            </a:extLst>
          </p:cNvPr>
          <p:cNvSpPr txBox="1"/>
          <p:nvPr/>
        </p:nvSpPr>
        <p:spPr>
          <a:xfrm>
            <a:off x="774440" y="1349125"/>
            <a:ext cx="10403633" cy="1672253"/>
          </a:xfrm>
          <a:prstGeom prst="rect">
            <a:avLst/>
          </a:prstGeom>
          <a:noFill/>
        </p:spPr>
        <p:txBody>
          <a:bodyPr wrap="square">
            <a:spAutoFit/>
          </a:bodyPr>
          <a:lstStyle/>
          <a:p>
            <a:pPr marL="0" marR="0" algn="ctr">
              <a:lnSpc>
                <a:spcPct val="100000"/>
              </a:lnSpc>
              <a:spcAft>
                <a:spcPts val="800"/>
              </a:spcAft>
              <a:buNone/>
            </a:pPr>
            <a:r>
              <a:rPr lang="en-US" sz="2400" b="1" kern="0" dirty="0">
                <a:effectLst/>
                <a:latin typeface="+mn-lt"/>
                <a:ea typeface="Times New Roman" panose="02020603050405020304" pitchFamily="18" charset="0"/>
                <a:cs typeface="Times New Roman" panose="02020603050405020304" pitchFamily="18" charset="0"/>
              </a:rPr>
              <a:t>Revelation 3:20 · Luke 24:13–35</a:t>
            </a:r>
            <a:endParaRPr lang="en-US" sz="24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Jesus says, “Behold, I stand at the door, and knock” (Revelation 3:20, KJV). He’s speaking to a church. And when the door opens, what does He offer? A meal. He wants to sit at the table with them.</a:t>
            </a:r>
            <a:endParaRPr lang="en-US" sz="2400" kern="100" dirty="0">
              <a:effectLst/>
              <a:latin typeface="+mn-lt"/>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AE4F9462-6509-0901-8C5C-70A49256E80F}"/>
              </a:ext>
            </a:extLst>
          </p:cNvPr>
          <p:cNvSpPr txBox="1"/>
          <p:nvPr/>
        </p:nvSpPr>
        <p:spPr>
          <a:xfrm>
            <a:off x="1812083" y="135580"/>
            <a:ext cx="8026659" cy="646331"/>
          </a:xfrm>
          <a:prstGeom prst="rect">
            <a:avLst/>
          </a:prstGeom>
          <a:noFill/>
        </p:spPr>
        <p:txBody>
          <a:bodyPr wrap="square">
            <a:spAutoFit/>
          </a:bodyPr>
          <a:lstStyle/>
          <a:p>
            <a:pPr marL="0" marR="0" algn="ctr">
              <a:lnSpc>
                <a:spcPct val="100000"/>
              </a:lnSpc>
              <a:spcAft>
                <a:spcPts val="800"/>
              </a:spcAft>
              <a:buNone/>
            </a:pPr>
            <a:r>
              <a:rPr lang="en-US" sz="3600" b="1" u="sng" kern="0" dirty="0">
                <a:effectLst/>
                <a:latin typeface="+mn-lt"/>
                <a:ea typeface="Times New Roman" panose="02020603050405020304" pitchFamily="18" charset="0"/>
                <a:cs typeface="Times New Roman" panose="02020603050405020304" pitchFamily="18" charset="0"/>
              </a:rPr>
              <a:t>Open the door and invite Jesus to stay</a:t>
            </a:r>
            <a:endParaRPr lang="en-US" sz="3600" u="sng" kern="100" dirty="0">
              <a:effectLst/>
              <a:latin typeface="+mn-lt"/>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BF068A3-2DD8-75FC-B899-8B35C622AEB0}"/>
              </a:ext>
            </a:extLst>
          </p:cNvPr>
          <p:cNvSpPr txBox="1"/>
          <p:nvPr/>
        </p:nvSpPr>
        <p:spPr>
          <a:xfrm>
            <a:off x="715347" y="3051793"/>
            <a:ext cx="10702213" cy="1569660"/>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Think about the two disciples walking to Emmaus. They were disappointed and confused after the crucifixion. The risen Jesus walked beside them, listened to their sorrow, and opened the Scriptures to them. They still didn’t recognize Him when they asked, “Abide with us” (Luke 24:29, KJV).</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E6CB7306-12F0-843A-C495-FF8B6F05FC31}"/>
              </a:ext>
            </a:extLst>
          </p:cNvPr>
          <p:cNvSpPr txBox="1"/>
          <p:nvPr/>
        </p:nvSpPr>
        <p:spPr>
          <a:xfrm>
            <a:off x="205273" y="4782470"/>
            <a:ext cx="11635273" cy="830997"/>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Later, at the table, their eyes were opened. Looking back, they asked each other, “Did not our heart burn within us, while he talked with us by the way?” (verse 32, KJV).</a:t>
            </a:r>
            <a:endParaRPr lang="en-US" sz="2400" kern="100" dirty="0">
              <a:effectLst/>
              <a:latin typeface="+mn-lt"/>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F1A190B4-B599-B843-E771-BEFC91C4AC0E}"/>
              </a:ext>
            </a:extLst>
          </p:cNvPr>
          <p:cNvSpPr txBox="1"/>
          <p:nvPr/>
        </p:nvSpPr>
        <p:spPr>
          <a:xfrm>
            <a:off x="160175" y="5937589"/>
            <a:ext cx="11812556" cy="461665"/>
          </a:xfrm>
          <a:prstGeom prst="rect">
            <a:avLst/>
          </a:prstGeom>
          <a:noFill/>
        </p:spPr>
        <p:txBody>
          <a:bodyPr wrap="square">
            <a:spAutoFit/>
          </a:bodyPr>
          <a:lstStyle/>
          <a:p>
            <a:pPr marL="0" marR="0" algn="ctr">
              <a:lnSpc>
                <a:spcPct val="100000"/>
              </a:lnSpc>
              <a:spcAft>
                <a:spcPts val="800"/>
              </a:spcAft>
              <a:buNone/>
            </a:pPr>
            <a:r>
              <a:rPr lang="en-US" sz="2400" kern="0" dirty="0">
                <a:effectLst/>
                <a:latin typeface="+mn-lt"/>
                <a:ea typeface="Times New Roman" panose="02020603050405020304" pitchFamily="18" charset="0"/>
                <a:cs typeface="Times New Roman" panose="02020603050405020304" pitchFamily="18" charset="0"/>
              </a:rPr>
              <a:t>They invited Him to stay </a:t>
            </a:r>
            <a:r>
              <a:rPr lang="en-US" sz="2400" b="1" u="sng" kern="0" dirty="0">
                <a:effectLst/>
                <a:latin typeface="+mn-lt"/>
                <a:ea typeface="Times New Roman" panose="02020603050405020304" pitchFamily="18" charset="0"/>
                <a:cs typeface="Times New Roman" panose="02020603050405020304" pitchFamily="18" charset="0"/>
              </a:rPr>
              <a:t>before they understood </a:t>
            </a:r>
            <a:r>
              <a:rPr lang="en-US" sz="2400" kern="0" dirty="0">
                <a:effectLst/>
                <a:latin typeface="+mn-lt"/>
                <a:ea typeface="Times New Roman" panose="02020603050405020304" pitchFamily="18" charset="0"/>
                <a:cs typeface="Times New Roman" panose="02020603050405020304" pitchFamily="18" charset="0"/>
              </a:rPr>
              <a:t>what was happening </a:t>
            </a:r>
            <a:r>
              <a:rPr lang="en-US" sz="2400" b="1" u="sng" kern="0" dirty="0">
                <a:effectLst/>
                <a:latin typeface="+mn-lt"/>
                <a:ea typeface="Times New Roman" panose="02020603050405020304" pitchFamily="18" charset="0"/>
                <a:cs typeface="Times New Roman" panose="02020603050405020304" pitchFamily="18" charset="0"/>
              </a:rPr>
              <a:t>in their hearts.</a:t>
            </a:r>
            <a:endParaRPr lang="en-US" sz="1600" b="1" u="sng"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372095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heel(1)">
                                      <p:cBhvr>
                                        <p:cTn id="15" dur="20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wheel(1)">
                                      <p:cBhvr>
                                        <p:cTn id="20" dur="2000"/>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Effect transition="in" filter="circle(in)">
                                      <p:cBhvr>
                                        <p:cTn id="25" dur="2000"/>
                                        <p:tgtEl>
                                          <p:spTgt spid="9">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11">
                                            <p:txEl>
                                              <p:pRg st="0" end="0"/>
                                            </p:txEl>
                                          </p:spTgt>
                                        </p:tgtEl>
                                        <p:attrNameLst>
                                          <p:attrName>style.visibility</p:attrName>
                                        </p:attrNameLst>
                                      </p:cBhvr>
                                      <p:to>
                                        <p:strVal val="visible"/>
                                      </p:to>
                                    </p:set>
                                    <p:animEffect transition="in" filter="fade">
                                      <p:cBhvr>
                                        <p:cTn id="30" dur="1000"/>
                                        <p:tgtEl>
                                          <p:spTgt spid="11">
                                            <p:txEl>
                                              <p:pRg st="0" end="0"/>
                                            </p:txEl>
                                          </p:spTgt>
                                        </p:tgtEl>
                                      </p:cBhvr>
                                    </p:animEffect>
                                    <p:anim calcmode="lin" valueType="num">
                                      <p:cBhvr>
                                        <p:cTn id="31"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BFDA9E10-41AF-FE3E-7918-1A239E65335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40A848E-B86D-C134-01B6-9D32F2C1A0F0}"/>
              </a:ext>
            </a:extLst>
          </p:cNvPr>
          <p:cNvSpPr txBox="1"/>
          <p:nvPr/>
        </p:nvSpPr>
        <p:spPr>
          <a:xfrm>
            <a:off x="0" y="361290"/>
            <a:ext cx="12016509" cy="4237057"/>
          </a:xfrm>
          <a:prstGeom prst="rect">
            <a:avLst/>
          </a:prstGeom>
          <a:noFill/>
        </p:spPr>
        <p:txBody>
          <a:bodyPr wrap="square">
            <a:spAutoFit/>
          </a:bodyPr>
          <a:lstStyle/>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You can do that this week. </a:t>
            </a:r>
          </a:p>
          <a:p>
            <a:pPr marL="0" marR="0" algn="ctr">
              <a:lnSpc>
                <a:spcPct val="100000"/>
              </a:lnSpc>
              <a:spcAft>
                <a:spcPts val="800"/>
              </a:spcAft>
              <a:buNone/>
            </a:pPr>
            <a:r>
              <a:rPr lang="en-US" sz="3200" kern="0" dirty="0">
                <a:effectLst/>
                <a:latin typeface="+mn-lt"/>
                <a:ea typeface="Times New Roman" panose="02020603050405020304" pitchFamily="18" charset="0"/>
                <a:cs typeface="Times New Roman" panose="02020603050405020304" pitchFamily="18" charset="0"/>
              </a:rPr>
              <a:t>Open your Bible even on a morning when you don’t feel like it. Tell Jesus what’s been weighing on you. Ask Him to renew your hunger for His Word. Then make room for Him in the next decision you have to make.</a:t>
            </a:r>
            <a:endParaRPr lang="en-US" sz="3200"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3200" kern="0" dirty="0">
                <a:ea typeface="Times New Roman" panose="02020603050405020304" pitchFamily="18" charset="0"/>
                <a:cs typeface="Times New Roman" panose="02020603050405020304" pitchFamily="18" charset="0"/>
              </a:rPr>
              <a:t>If you’re</a:t>
            </a:r>
            <a:r>
              <a:rPr lang="en-US" sz="3200" kern="0" dirty="0">
                <a:effectLst/>
                <a:latin typeface="+mn-lt"/>
                <a:ea typeface="Times New Roman" panose="02020603050405020304" pitchFamily="18" charset="0"/>
                <a:cs typeface="Times New Roman" panose="02020603050405020304" pitchFamily="18" charset="0"/>
              </a:rPr>
              <a:t> wondering today if there was any way back to the closeness you used to have with God. Hear what Jesus says to the church that had drifted</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CB5A0B0-2B1A-9EE5-1D29-E108E0601173}"/>
              </a:ext>
            </a:extLst>
          </p:cNvPr>
          <p:cNvSpPr txBox="1"/>
          <p:nvPr/>
        </p:nvSpPr>
        <p:spPr>
          <a:xfrm>
            <a:off x="2216728" y="5422408"/>
            <a:ext cx="8599054" cy="923330"/>
          </a:xfrm>
          <a:prstGeom prst="rect">
            <a:avLst/>
          </a:prstGeom>
          <a:noFill/>
        </p:spPr>
        <p:txBody>
          <a:bodyPr wrap="square">
            <a:spAutoFit/>
          </a:bodyPr>
          <a:lstStyle/>
          <a:p>
            <a:pPr algn="ctr"/>
            <a:r>
              <a:rPr lang="en-US" sz="5400" kern="0" dirty="0">
                <a:effectLst/>
                <a:latin typeface="+mn-lt"/>
                <a:ea typeface="Times New Roman" panose="02020603050405020304" pitchFamily="18" charset="0"/>
                <a:cs typeface="Times New Roman" panose="02020603050405020304" pitchFamily="18" charset="0"/>
              </a:rPr>
              <a:t> </a:t>
            </a:r>
            <a:r>
              <a:rPr lang="en-US" sz="5400" b="1" kern="0" dirty="0">
                <a:effectLst/>
                <a:latin typeface="+mn-lt"/>
                <a:ea typeface="Times New Roman" panose="02020603050405020304" pitchFamily="18" charset="0"/>
                <a:cs typeface="Times New Roman" panose="02020603050405020304" pitchFamily="18" charset="0"/>
              </a:rPr>
              <a:t>He’s at the door. Open it.</a:t>
            </a:r>
            <a:endParaRPr lang="en-US" sz="3600" dirty="0"/>
          </a:p>
        </p:txBody>
      </p:sp>
    </p:spTree>
    <p:extLst>
      <p:ext uri="{BB962C8B-B14F-4D97-AF65-F5344CB8AC3E}">
        <p14:creationId xmlns:p14="http://schemas.microsoft.com/office/powerpoint/2010/main" val="2755244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down)">
                                      <p:cBhvr>
                                        <p:cTn id="15" dur="580">
                                          <p:stCondLst>
                                            <p:cond delay="0"/>
                                          </p:stCondLst>
                                        </p:cTn>
                                        <p:tgtEl>
                                          <p:spTgt spid="5">
                                            <p:txEl>
                                              <p:pRg st="0" end="0"/>
                                            </p:txEl>
                                          </p:spTgt>
                                        </p:tgtEl>
                                      </p:cBhvr>
                                    </p:animEffect>
                                    <p:anim calcmode="lin" valueType="num">
                                      <p:cBhvr>
                                        <p:cTn id="16"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xEl>
                                              <p:pRg st="0" end="0"/>
                                            </p:txEl>
                                          </p:spTgt>
                                        </p:tgtEl>
                                      </p:cBhvr>
                                      <p:to x="100000" y="60000"/>
                                    </p:animScale>
                                    <p:animScale>
                                      <p:cBhvr>
                                        <p:cTn id="22" dur="166" decel="50000">
                                          <p:stCondLst>
                                            <p:cond delay="676"/>
                                          </p:stCondLst>
                                        </p:cTn>
                                        <p:tgtEl>
                                          <p:spTgt spid="5">
                                            <p:txEl>
                                              <p:pRg st="0" end="0"/>
                                            </p:txEl>
                                          </p:spTgt>
                                        </p:tgtEl>
                                      </p:cBhvr>
                                      <p:to x="100000" y="100000"/>
                                    </p:animScale>
                                    <p:animScale>
                                      <p:cBhvr>
                                        <p:cTn id="23" dur="26">
                                          <p:stCondLst>
                                            <p:cond delay="1312"/>
                                          </p:stCondLst>
                                        </p:cTn>
                                        <p:tgtEl>
                                          <p:spTgt spid="5">
                                            <p:txEl>
                                              <p:pRg st="0" end="0"/>
                                            </p:txEl>
                                          </p:spTgt>
                                        </p:tgtEl>
                                      </p:cBhvr>
                                      <p:to x="100000" y="80000"/>
                                    </p:animScale>
                                    <p:animScale>
                                      <p:cBhvr>
                                        <p:cTn id="24" dur="166" decel="50000">
                                          <p:stCondLst>
                                            <p:cond delay="1338"/>
                                          </p:stCondLst>
                                        </p:cTn>
                                        <p:tgtEl>
                                          <p:spTgt spid="5">
                                            <p:txEl>
                                              <p:pRg st="0" end="0"/>
                                            </p:txEl>
                                          </p:spTgt>
                                        </p:tgtEl>
                                      </p:cBhvr>
                                      <p:to x="100000" y="100000"/>
                                    </p:animScale>
                                    <p:animScale>
                                      <p:cBhvr>
                                        <p:cTn id="25" dur="26">
                                          <p:stCondLst>
                                            <p:cond delay="1642"/>
                                          </p:stCondLst>
                                        </p:cTn>
                                        <p:tgtEl>
                                          <p:spTgt spid="5">
                                            <p:txEl>
                                              <p:pRg st="0" end="0"/>
                                            </p:txEl>
                                          </p:spTgt>
                                        </p:tgtEl>
                                      </p:cBhvr>
                                      <p:to x="100000" y="90000"/>
                                    </p:animScale>
                                    <p:animScale>
                                      <p:cBhvr>
                                        <p:cTn id="26" dur="166" decel="50000">
                                          <p:stCondLst>
                                            <p:cond delay="1668"/>
                                          </p:stCondLst>
                                        </p:cTn>
                                        <p:tgtEl>
                                          <p:spTgt spid="5">
                                            <p:txEl>
                                              <p:pRg st="0" end="0"/>
                                            </p:txEl>
                                          </p:spTgt>
                                        </p:tgtEl>
                                      </p:cBhvr>
                                      <p:to x="100000" y="100000"/>
                                    </p:animScale>
                                    <p:animScale>
                                      <p:cBhvr>
                                        <p:cTn id="27" dur="26">
                                          <p:stCondLst>
                                            <p:cond delay="1808"/>
                                          </p:stCondLst>
                                        </p:cTn>
                                        <p:tgtEl>
                                          <p:spTgt spid="5">
                                            <p:txEl>
                                              <p:pRg st="0" end="0"/>
                                            </p:txEl>
                                          </p:spTgt>
                                        </p:tgtEl>
                                      </p:cBhvr>
                                      <p:to x="100000" y="95000"/>
                                    </p:animScale>
                                    <p:animScale>
                                      <p:cBhvr>
                                        <p:cTn id="28" dur="166" decel="50000">
                                          <p:stCondLst>
                                            <p:cond delay="1834"/>
                                          </p:stCondLst>
                                        </p:cTn>
                                        <p:tgtEl>
                                          <p:spTgt spid="5">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B9136EB3-2B65-74B6-962D-BEA135E0D29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CCA10FF-279E-9456-278B-66AEEA1F00E3}"/>
              </a:ext>
            </a:extLst>
          </p:cNvPr>
          <p:cNvSpPr txBox="1"/>
          <p:nvPr/>
        </p:nvSpPr>
        <p:spPr>
          <a:xfrm>
            <a:off x="554182" y="4350719"/>
            <a:ext cx="10547927" cy="1815882"/>
          </a:xfrm>
          <a:prstGeom prst="rect">
            <a:avLst/>
          </a:prstGeom>
          <a:noFill/>
        </p:spPr>
        <p:txBody>
          <a:bodyPr wrap="square">
            <a:spAutoFit/>
          </a:bodyPr>
          <a:lstStyle/>
          <a:p>
            <a:pPr algn="ctr">
              <a:buNone/>
            </a:pPr>
            <a:r>
              <a:rPr lang="en-US" sz="2800" dirty="0"/>
              <a:t>Picture Peter stepping out of that boat and smelling the charcoal. The last time we saw him beside a fire like this, he was trying to save himself by pretending he had never known Jesus. Now the very One he denied is inviting him to come and eat.</a:t>
            </a:r>
          </a:p>
        </p:txBody>
      </p:sp>
      <p:sp>
        <p:nvSpPr>
          <p:cNvPr id="5" name="TextBox 4">
            <a:extLst>
              <a:ext uri="{FF2B5EF4-FFF2-40B4-BE49-F238E27FC236}">
                <a16:creationId xmlns:a16="http://schemas.microsoft.com/office/drawing/2014/main" id="{886EED09-0314-0D9F-11FA-B0D277CAFBD5}"/>
              </a:ext>
            </a:extLst>
          </p:cNvPr>
          <p:cNvSpPr txBox="1"/>
          <p:nvPr/>
        </p:nvSpPr>
        <p:spPr>
          <a:xfrm>
            <a:off x="1588655" y="249443"/>
            <a:ext cx="8266545" cy="584775"/>
          </a:xfrm>
          <a:prstGeom prst="rect">
            <a:avLst/>
          </a:prstGeom>
          <a:noFill/>
        </p:spPr>
        <p:txBody>
          <a:bodyPr wrap="square">
            <a:spAutoFit/>
          </a:bodyPr>
          <a:lstStyle/>
          <a:p>
            <a:pPr algn="ctr">
              <a:buNone/>
            </a:pPr>
            <a:r>
              <a:rPr lang="en-US" sz="3200" b="1" u="sng" dirty="0"/>
              <a:t>Bring Jesus to the place where you failed</a:t>
            </a:r>
          </a:p>
        </p:txBody>
      </p:sp>
      <p:sp>
        <p:nvSpPr>
          <p:cNvPr id="7" name="TextBox 6">
            <a:extLst>
              <a:ext uri="{FF2B5EF4-FFF2-40B4-BE49-F238E27FC236}">
                <a16:creationId xmlns:a16="http://schemas.microsoft.com/office/drawing/2014/main" id="{AC694353-33D2-F827-6692-5DC441654465}"/>
              </a:ext>
            </a:extLst>
          </p:cNvPr>
          <p:cNvSpPr txBox="1"/>
          <p:nvPr/>
        </p:nvSpPr>
        <p:spPr>
          <a:xfrm>
            <a:off x="775854" y="953009"/>
            <a:ext cx="10104581" cy="3108543"/>
          </a:xfrm>
          <a:prstGeom prst="rect">
            <a:avLst/>
          </a:prstGeom>
          <a:noFill/>
        </p:spPr>
        <p:txBody>
          <a:bodyPr wrap="square">
            <a:spAutoFit/>
          </a:bodyPr>
          <a:lstStyle/>
          <a:p>
            <a:pPr algn="ctr">
              <a:buNone/>
            </a:pPr>
            <a:r>
              <a:rPr lang="en-US" sz="2800" b="1" dirty="0"/>
              <a:t>John 18:17–18, 25–27 · John 21:9–19</a:t>
            </a:r>
            <a:endParaRPr lang="en-US" sz="2800" dirty="0"/>
          </a:p>
          <a:p>
            <a:pPr algn="ctr">
              <a:buNone/>
            </a:pPr>
            <a:r>
              <a:rPr lang="en-US" sz="2800" dirty="0"/>
              <a:t>Peter stood beside a charcoal fire and denied knowing Jesus. Three times he had the opportunity to say, “Yes, I’m with Him.” Three times he denied it.</a:t>
            </a:r>
          </a:p>
          <a:p>
            <a:pPr algn="ctr">
              <a:buNone/>
            </a:pPr>
            <a:r>
              <a:rPr lang="en-US" sz="2800" dirty="0"/>
              <a:t>After the resurrection, Peter comes ashore and finds Jesus beside another charcoal fire. And what does Jesus have waiting for him? </a:t>
            </a:r>
          </a:p>
        </p:txBody>
      </p:sp>
      <p:sp>
        <p:nvSpPr>
          <p:cNvPr id="9" name="TextBox 8">
            <a:extLst>
              <a:ext uri="{FF2B5EF4-FFF2-40B4-BE49-F238E27FC236}">
                <a16:creationId xmlns:a16="http://schemas.microsoft.com/office/drawing/2014/main" id="{3A98046B-7914-B3AE-385B-E15885A01296}"/>
              </a:ext>
            </a:extLst>
          </p:cNvPr>
          <p:cNvSpPr txBox="1"/>
          <p:nvPr/>
        </p:nvSpPr>
        <p:spPr>
          <a:xfrm>
            <a:off x="6474408" y="3538332"/>
            <a:ext cx="1923143" cy="523220"/>
          </a:xfrm>
          <a:prstGeom prst="rect">
            <a:avLst/>
          </a:prstGeom>
          <a:noFill/>
        </p:spPr>
        <p:txBody>
          <a:bodyPr wrap="square">
            <a:spAutoFit/>
          </a:bodyPr>
          <a:lstStyle/>
          <a:p>
            <a:r>
              <a:rPr lang="en-US" sz="2800" b="1" dirty="0"/>
              <a:t>Breakfast!</a:t>
            </a:r>
            <a:endParaRPr lang="en-US" dirty="0"/>
          </a:p>
        </p:txBody>
      </p:sp>
    </p:spTree>
    <p:extLst>
      <p:ext uri="{BB962C8B-B14F-4D97-AF65-F5344CB8AC3E}">
        <p14:creationId xmlns:p14="http://schemas.microsoft.com/office/powerpoint/2010/main" val="461447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arn(inVertical)">
                                      <p:cBhvr>
                                        <p:cTn id="12" dur="500"/>
                                        <p:tgtEl>
                                          <p:spTgt spid="7">
                                            <p:txEl>
                                              <p:pRg st="0" end="0"/>
                                            </p:txEl>
                                          </p:spTgt>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barn(inVertical)">
                                      <p:cBhvr>
                                        <p:cTn id="15" dur="500"/>
                                        <p:tgtEl>
                                          <p:spTgt spid="7">
                                            <p:txEl>
                                              <p:pRg st="1" end="1"/>
                                            </p:txEl>
                                          </p:spTgt>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barn(inVertical)">
                                      <p:cBhvr>
                                        <p:cTn id="18" dur="500"/>
                                        <p:tgtEl>
                                          <p:spTgt spid="7">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heel(1)">
                                      <p:cBhvr>
                                        <p:cTn id="23" dur="2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circle(in)">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build="allAtOnce"/>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71C705A8-CAB7-CC24-3389-9271BEBDAE0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DEE5873-D4AB-E0CF-FEE5-CDB0953EC9C4}"/>
              </a:ext>
            </a:extLst>
          </p:cNvPr>
          <p:cNvSpPr txBox="1"/>
          <p:nvPr/>
        </p:nvSpPr>
        <p:spPr>
          <a:xfrm>
            <a:off x="214604" y="632650"/>
            <a:ext cx="11131420" cy="954107"/>
          </a:xfrm>
          <a:prstGeom prst="rect">
            <a:avLst/>
          </a:prstGeom>
          <a:noFill/>
        </p:spPr>
        <p:txBody>
          <a:bodyPr wrap="square">
            <a:spAutoFit/>
          </a:bodyPr>
          <a:lstStyle/>
          <a:p>
            <a:pPr algn="ctr">
              <a:buNone/>
            </a:pPr>
            <a:r>
              <a:rPr lang="en-US" sz="2800" dirty="0"/>
              <a:t>After breakfast, Jesus asks Peter three times, </a:t>
            </a:r>
            <a:r>
              <a:rPr lang="en-US" sz="2800" b="1" dirty="0"/>
              <a:t>“</a:t>
            </a:r>
            <a:r>
              <a:rPr lang="en-US" sz="2800" b="1" dirty="0" err="1"/>
              <a:t>Lovest</a:t>
            </a:r>
            <a:r>
              <a:rPr lang="en-US" sz="2800" b="1" dirty="0"/>
              <a:t> thou me?”</a:t>
            </a:r>
            <a:r>
              <a:rPr lang="en-US" sz="2800" dirty="0"/>
              <a:t> And He gives Peter people to care for: </a:t>
            </a:r>
            <a:r>
              <a:rPr lang="en-US" sz="2800" b="1" dirty="0"/>
              <a:t>“Feed my sheep”</a:t>
            </a:r>
            <a:r>
              <a:rPr lang="en-US" sz="2800" dirty="0"/>
              <a:t> (John 21:17, KJV).</a:t>
            </a:r>
          </a:p>
        </p:txBody>
      </p:sp>
      <p:sp>
        <p:nvSpPr>
          <p:cNvPr id="5" name="TextBox 4">
            <a:extLst>
              <a:ext uri="{FF2B5EF4-FFF2-40B4-BE49-F238E27FC236}">
                <a16:creationId xmlns:a16="http://schemas.microsoft.com/office/drawing/2014/main" id="{FA4E838B-EE08-DE01-B220-A9ACF371ADB2}"/>
              </a:ext>
            </a:extLst>
          </p:cNvPr>
          <p:cNvSpPr txBox="1"/>
          <p:nvPr/>
        </p:nvSpPr>
        <p:spPr>
          <a:xfrm>
            <a:off x="802432" y="1920895"/>
            <a:ext cx="10403633" cy="1815882"/>
          </a:xfrm>
          <a:prstGeom prst="rect">
            <a:avLst/>
          </a:prstGeom>
          <a:noFill/>
        </p:spPr>
        <p:txBody>
          <a:bodyPr wrap="square">
            <a:spAutoFit/>
          </a:bodyPr>
          <a:lstStyle/>
          <a:p>
            <a:pPr algn="ctr">
              <a:buNone/>
            </a:pPr>
            <a:r>
              <a:rPr lang="en-US" sz="2800" dirty="0"/>
              <a:t>Some of us have one memory we keep using as a reason to stay away from God. We say, “Lord, I knew better. I promised I wouldn’t do it again.” Peter knew what he had said by that first fire. Jesus knew it, too. And Jesus still made him breakfast.</a:t>
            </a:r>
          </a:p>
        </p:txBody>
      </p:sp>
      <p:sp>
        <p:nvSpPr>
          <p:cNvPr id="7" name="TextBox 6">
            <a:extLst>
              <a:ext uri="{FF2B5EF4-FFF2-40B4-BE49-F238E27FC236}">
                <a16:creationId xmlns:a16="http://schemas.microsoft.com/office/drawing/2014/main" id="{7DF21DE0-3208-4E52-225D-47F3B6B24D54}"/>
              </a:ext>
            </a:extLst>
          </p:cNvPr>
          <p:cNvSpPr txBox="1"/>
          <p:nvPr/>
        </p:nvSpPr>
        <p:spPr>
          <a:xfrm>
            <a:off x="690464" y="5298530"/>
            <a:ext cx="10963468" cy="1384995"/>
          </a:xfrm>
          <a:prstGeom prst="rect">
            <a:avLst/>
          </a:prstGeom>
          <a:noFill/>
        </p:spPr>
        <p:txBody>
          <a:bodyPr wrap="square">
            <a:spAutoFit/>
          </a:bodyPr>
          <a:lstStyle/>
          <a:p>
            <a:pPr algn="ctr"/>
            <a:r>
              <a:rPr lang="en-US" sz="2800" dirty="0"/>
              <a:t>Tell Him the truth about what happened. Then listen for what He’s asking of you today. Peter came to shore carrying the memory of his denial. He left with sheep to feed.</a:t>
            </a:r>
          </a:p>
        </p:txBody>
      </p:sp>
      <p:sp>
        <p:nvSpPr>
          <p:cNvPr id="9" name="TextBox 8">
            <a:extLst>
              <a:ext uri="{FF2B5EF4-FFF2-40B4-BE49-F238E27FC236}">
                <a16:creationId xmlns:a16="http://schemas.microsoft.com/office/drawing/2014/main" id="{029BE46F-E846-71E0-3C0A-09F46FAF6636}"/>
              </a:ext>
            </a:extLst>
          </p:cNvPr>
          <p:cNvSpPr txBox="1"/>
          <p:nvPr/>
        </p:nvSpPr>
        <p:spPr>
          <a:xfrm>
            <a:off x="777551" y="3923389"/>
            <a:ext cx="10636897" cy="954107"/>
          </a:xfrm>
          <a:prstGeom prst="rect">
            <a:avLst/>
          </a:prstGeom>
          <a:noFill/>
        </p:spPr>
        <p:txBody>
          <a:bodyPr wrap="square">
            <a:spAutoFit/>
          </a:bodyPr>
          <a:lstStyle/>
          <a:p>
            <a:pPr algn="ctr"/>
            <a:r>
              <a:rPr lang="en-US" sz="2800" dirty="0"/>
              <a:t>What if the </a:t>
            </a:r>
            <a:r>
              <a:rPr lang="en-US" sz="2800" b="1" u="sng" dirty="0"/>
              <a:t>place</a:t>
            </a:r>
            <a:r>
              <a:rPr lang="en-US" sz="2800" dirty="0"/>
              <a:t> you’re most </a:t>
            </a:r>
            <a:r>
              <a:rPr lang="en-US" sz="2800" b="1" u="sng" dirty="0"/>
              <a:t>ashamed to talk about </a:t>
            </a:r>
            <a:r>
              <a:rPr lang="en-US" sz="2800" dirty="0"/>
              <a:t>is the very place Jesus </a:t>
            </a:r>
            <a:r>
              <a:rPr lang="en-US" sz="2800" b="1" u="sng" dirty="0"/>
              <a:t>wants to meet you</a:t>
            </a:r>
            <a:r>
              <a:rPr lang="en-US" sz="2800" dirty="0"/>
              <a:t>?</a:t>
            </a:r>
          </a:p>
        </p:txBody>
      </p:sp>
    </p:spTree>
    <p:extLst>
      <p:ext uri="{BB962C8B-B14F-4D97-AF65-F5344CB8AC3E}">
        <p14:creationId xmlns:p14="http://schemas.microsoft.com/office/powerpoint/2010/main" val="2977809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ircle(in)">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circle(in)">
                                      <p:cBhvr>
                                        <p:cTn id="17" dur="20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F17A74AB-49A5-05E7-B077-FF3F7662562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94DC47E-FDD8-6F02-1A7C-2A82C2447ADF}"/>
              </a:ext>
            </a:extLst>
          </p:cNvPr>
          <p:cNvSpPr txBox="1"/>
          <p:nvPr/>
        </p:nvSpPr>
        <p:spPr>
          <a:xfrm>
            <a:off x="821093" y="3572630"/>
            <a:ext cx="10702213" cy="1384995"/>
          </a:xfrm>
          <a:prstGeom prst="rect">
            <a:avLst/>
          </a:prstGeom>
          <a:noFill/>
        </p:spPr>
        <p:txBody>
          <a:bodyPr wrap="square">
            <a:spAutoFit/>
          </a:bodyPr>
          <a:lstStyle/>
          <a:p>
            <a:pPr algn="ctr">
              <a:buNone/>
            </a:pPr>
            <a:r>
              <a:rPr lang="en-US" sz="2800" dirty="0"/>
              <a:t>James asks us to picture someone who needs clothes and food. We tell them to go in peace, stay warm, and eat well. Then we send them away without anything to wear or eat.</a:t>
            </a:r>
          </a:p>
        </p:txBody>
      </p:sp>
      <p:sp>
        <p:nvSpPr>
          <p:cNvPr id="5" name="TextBox 4">
            <a:extLst>
              <a:ext uri="{FF2B5EF4-FFF2-40B4-BE49-F238E27FC236}">
                <a16:creationId xmlns:a16="http://schemas.microsoft.com/office/drawing/2014/main" id="{294436A7-9994-602D-2DB3-CFB9411340DA}"/>
              </a:ext>
            </a:extLst>
          </p:cNvPr>
          <p:cNvSpPr txBox="1"/>
          <p:nvPr/>
        </p:nvSpPr>
        <p:spPr>
          <a:xfrm>
            <a:off x="1175657" y="174563"/>
            <a:ext cx="10189029" cy="646331"/>
          </a:xfrm>
          <a:prstGeom prst="rect">
            <a:avLst/>
          </a:prstGeom>
          <a:noFill/>
        </p:spPr>
        <p:txBody>
          <a:bodyPr wrap="square">
            <a:spAutoFit/>
          </a:bodyPr>
          <a:lstStyle/>
          <a:p>
            <a:pPr>
              <a:buNone/>
            </a:pPr>
            <a:r>
              <a:rPr lang="en-US" sz="3600" b="1" u="sng" dirty="0"/>
              <a:t>Let your faith show up where nobody’s clapping</a:t>
            </a:r>
          </a:p>
        </p:txBody>
      </p:sp>
      <p:sp>
        <p:nvSpPr>
          <p:cNvPr id="7" name="TextBox 6">
            <a:extLst>
              <a:ext uri="{FF2B5EF4-FFF2-40B4-BE49-F238E27FC236}">
                <a16:creationId xmlns:a16="http://schemas.microsoft.com/office/drawing/2014/main" id="{E8EF36CB-E2C6-E054-1414-06128B38EB50}"/>
              </a:ext>
            </a:extLst>
          </p:cNvPr>
          <p:cNvSpPr txBox="1"/>
          <p:nvPr/>
        </p:nvSpPr>
        <p:spPr>
          <a:xfrm>
            <a:off x="360786" y="5560051"/>
            <a:ext cx="10919925" cy="954107"/>
          </a:xfrm>
          <a:prstGeom prst="rect">
            <a:avLst/>
          </a:prstGeom>
          <a:noFill/>
        </p:spPr>
        <p:txBody>
          <a:bodyPr wrap="square">
            <a:spAutoFit/>
          </a:bodyPr>
          <a:lstStyle/>
          <a:p>
            <a:pPr algn="ctr"/>
            <a:r>
              <a:rPr lang="en-US" sz="2800" dirty="0"/>
              <a:t>We can </a:t>
            </a:r>
            <a:r>
              <a:rPr lang="en-US" sz="2800" b="1" u="sng" dirty="0"/>
              <a:t>say something </a:t>
            </a:r>
            <a:r>
              <a:rPr lang="en-US" sz="2800" dirty="0"/>
              <a:t>that sounds like </a:t>
            </a:r>
            <a:r>
              <a:rPr lang="en-US" sz="2800" b="1" u="sng" dirty="0"/>
              <a:t>faith </a:t>
            </a:r>
            <a:r>
              <a:rPr lang="en-US" sz="2800" dirty="0"/>
              <a:t>and </a:t>
            </a:r>
            <a:r>
              <a:rPr lang="en-US" sz="2800" b="1" u="sng" dirty="0"/>
              <a:t>walk </a:t>
            </a:r>
            <a:r>
              <a:rPr lang="en-US" sz="2800" dirty="0"/>
              <a:t>right past the </a:t>
            </a:r>
            <a:r>
              <a:rPr lang="en-US" sz="2800" b="1" u="sng" dirty="0"/>
              <a:t>opportunity to live it.</a:t>
            </a:r>
            <a:endParaRPr lang="en-US" b="1" u="sng" dirty="0"/>
          </a:p>
        </p:txBody>
      </p:sp>
      <p:sp>
        <p:nvSpPr>
          <p:cNvPr id="9" name="TextBox 8">
            <a:extLst>
              <a:ext uri="{FF2B5EF4-FFF2-40B4-BE49-F238E27FC236}">
                <a16:creationId xmlns:a16="http://schemas.microsoft.com/office/drawing/2014/main" id="{2B89200F-4B67-928E-BF1F-8E8B9912A2B6}"/>
              </a:ext>
            </a:extLst>
          </p:cNvPr>
          <p:cNvSpPr txBox="1"/>
          <p:nvPr/>
        </p:nvSpPr>
        <p:spPr>
          <a:xfrm>
            <a:off x="821093" y="977047"/>
            <a:ext cx="11010123" cy="2308324"/>
          </a:xfrm>
          <a:prstGeom prst="rect">
            <a:avLst/>
          </a:prstGeom>
          <a:noFill/>
        </p:spPr>
        <p:txBody>
          <a:bodyPr wrap="square">
            <a:spAutoFit/>
          </a:bodyPr>
          <a:lstStyle/>
          <a:p>
            <a:pPr marL="0" marR="0" indent="0" algn="ctr">
              <a:buNone/>
            </a:pPr>
            <a:r>
              <a:rPr lang="en-US" sz="2400" b="1" i="0" dirty="0">
                <a:solidFill>
                  <a:schemeClr val="tx1"/>
                </a:solidFill>
                <a:effectLst/>
                <a:latin typeface="+mn-lt"/>
              </a:rPr>
              <a:t>James 2:14-17 </a:t>
            </a:r>
          </a:p>
          <a:p>
            <a:pPr marL="0" marR="0" indent="0" algn="ctr">
              <a:buNone/>
            </a:pPr>
            <a:r>
              <a:rPr lang="en-US" sz="2400" b="1" i="1" baseline="30000" dirty="0">
                <a:solidFill>
                  <a:schemeClr val="tx1"/>
                </a:solidFill>
                <a:effectLst/>
                <a:latin typeface="+mn-lt"/>
              </a:rPr>
              <a:t>14 </a:t>
            </a:r>
            <a:r>
              <a:rPr lang="en-US" sz="2400" b="0" i="1" dirty="0">
                <a:solidFill>
                  <a:schemeClr val="tx1"/>
                </a:solidFill>
                <a:effectLst/>
                <a:latin typeface="+mn-lt"/>
              </a:rPr>
              <a:t>What good is it, my brothers and sisters, if someone claims to have faith but has no deeds? Can such faith save them? </a:t>
            </a:r>
            <a:r>
              <a:rPr lang="en-US" sz="2400" b="1" i="1" baseline="30000" dirty="0">
                <a:solidFill>
                  <a:schemeClr val="tx1"/>
                </a:solidFill>
                <a:effectLst/>
                <a:latin typeface="+mn-lt"/>
              </a:rPr>
              <a:t>15 </a:t>
            </a:r>
            <a:r>
              <a:rPr lang="en-US" sz="2400" b="0" i="1" dirty="0">
                <a:solidFill>
                  <a:schemeClr val="tx1"/>
                </a:solidFill>
                <a:effectLst/>
                <a:latin typeface="+mn-lt"/>
              </a:rPr>
              <a:t>Suppose a brother or a sister is without clothes and daily food. </a:t>
            </a:r>
            <a:r>
              <a:rPr lang="en-US" sz="2400" b="1" i="1" baseline="30000" dirty="0">
                <a:solidFill>
                  <a:schemeClr val="tx1"/>
                </a:solidFill>
                <a:effectLst/>
                <a:latin typeface="+mn-lt"/>
              </a:rPr>
              <a:t>16 </a:t>
            </a:r>
            <a:r>
              <a:rPr lang="en-US" sz="2400" b="0" i="1" dirty="0">
                <a:solidFill>
                  <a:schemeClr val="tx1"/>
                </a:solidFill>
                <a:effectLst/>
                <a:latin typeface="+mn-lt"/>
              </a:rPr>
              <a:t>If one of you says to them, “Go in peace; keep warm and well fed,” but does nothing about their physical needs, what good is it? </a:t>
            </a:r>
            <a:r>
              <a:rPr lang="en-US" sz="2400" b="1" i="1" baseline="30000" dirty="0">
                <a:solidFill>
                  <a:schemeClr val="tx1"/>
                </a:solidFill>
                <a:effectLst/>
                <a:latin typeface="+mn-lt"/>
              </a:rPr>
              <a:t>17 </a:t>
            </a:r>
            <a:r>
              <a:rPr lang="en-US" sz="2400" b="0" i="1" dirty="0">
                <a:solidFill>
                  <a:schemeClr val="tx1"/>
                </a:solidFill>
                <a:effectLst/>
                <a:latin typeface="+mn-lt"/>
              </a:rPr>
              <a:t>In the same way, faith by itself, if it is not accompanied by action, is dead.</a:t>
            </a:r>
            <a:endParaRPr lang="en-US" sz="2400" b="0" i="1" dirty="0">
              <a:solidFill>
                <a:srgbClr val="000000"/>
              </a:solidFill>
              <a:effectLst/>
              <a:latin typeface="system-ui"/>
            </a:endParaRPr>
          </a:p>
        </p:txBody>
      </p:sp>
    </p:spTree>
    <p:extLst>
      <p:ext uri="{BB962C8B-B14F-4D97-AF65-F5344CB8AC3E}">
        <p14:creationId xmlns:p14="http://schemas.microsoft.com/office/powerpoint/2010/main" val="280573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heel(1)">
                                      <p:cBhvr>
                                        <p:cTn id="12" dur="2000"/>
                                        <p:tgtEl>
                                          <p:spTgt spid="9">
                                            <p:txEl>
                                              <p:pRg st="0" end="0"/>
                                            </p:txEl>
                                          </p:spTgt>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wheel(1)">
                                      <p:cBhvr>
                                        <p:cTn id="15" dur="2000"/>
                                        <p:tgtEl>
                                          <p:spTgt spid="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circle(in)">
                                      <p:cBhvr>
                                        <p:cTn id="20" dur="2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circle(in)">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build="allAtOnce"/>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1CC838F8-F9CF-DD12-34E8-4215BD8C10E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F131508-876B-3D8C-CBC7-3743E7EBFE37}"/>
              </a:ext>
            </a:extLst>
          </p:cNvPr>
          <p:cNvSpPr txBox="1"/>
          <p:nvPr/>
        </p:nvSpPr>
        <p:spPr>
          <a:xfrm>
            <a:off x="480291" y="614970"/>
            <a:ext cx="11065164" cy="1815882"/>
          </a:xfrm>
          <a:prstGeom prst="rect">
            <a:avLst/>
          </a:prstGeom>
          <a:noFill/>
        </p:spPr>
        <p:txBody>
          <a:bodyPr wrap="square">
            <a:spAutoFit/>
          </a:bodyPr>
          <a:lstStyle/>
          <a:p>
            <a:pPr algn="ctr">
              <a:buNone/>
            </a:pPr>
            <a:r>
              <a:rPr lang="en-US" sz="2800" dirty="0"/>
              <a:t>Imagine a neighbor whose porch light is always on. One evening you knock because your car won’t start and you need a ride. The light lets you see the steps. What gets you where you need to go is the neighbor who opens the door, grabs the keys, and says, “Come on. I’ll take you.”</a:t>
            </a:r>
          </a:p>
        </p:txBody>
      </p:sp>
      <p:sp>
        <p:nvSpPr>
          <p:cNvPr id="5" name="TextBox 4">
            <a:extLst>
              <a:ext uri="{FF2B5EF4-FFF2-40B4-BE49-F238E27FC236}">
                <a16:creationId xmlns:a16="http://schemas.microsoft.com/office/drawing/2014/main" id="{C7CC5B9C-0FA0-447F-6D43-77B0322D6EA6}"/>
              </a:ext>
            </a:extLst>
          </p:cNvPr>
          <p:cNvSpPr txBox="1"/>
          <p:nvPr/>
        </p:nvSpPr>
        <p:spPr>
          <a:xfrm>
            <a:off x="397165" y="3333590"/>
            <a:ext cx="10963562" cy="2677656"/>
          </a:xfrm>
          <a:prstGeom prst="rect">
            <a:avLst/>
          </a:prstGeom>
          <a:noFill/>
        </p:spPr>
        <p:txBody>
          <a:bodyPr wrap="square">
            <a:spAutoFit/>
          </a:bodyPr>
          <a:lstStyle/>
          <a:p>
            <a:pPr algn="ctr">
              <a:buNone/>
            </a:pPr>
            <a:r>
              <a:rPr lang="en-US" sz="2800" dirty="0"/>
              <a:t>Jesus says to let our light shine so people can see our good works and glorify our Father in heaven. Sometimes that light looks like a ride. Sometimes it looks like taking a meal to a family without waiting to be asked. Sometimes it looks like telling the truth at work when it costs you something, or going back to your child and saying, “I was wrong for the way I spoke to you.”</a:t>
            </a:r>
          </a:p>
        </p:txBody>
      </p:sp>
    </p:spTree>
    <p:extLst>
      <p:ext uri="{BB962C8B-B14F-4D97-AF65-F5344CB8AC3E}">
        <p14:creationId xmlns:p14="http://schemas.microsoft.com/office/powerpoint/2010/main" val="25896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B4D90598-EA38-9ED7-D91D-9552438B4A2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77662A8-92EE-BAB4-1291-6D37318F1696}"/>
              </a:ext>
            </a:extLst>
          </p:cNvPr>
          <p:cNvSpPr txBox="1"/>
          <p:nvPr/>
        </p:nvSpPr>
        <p:spPr>
          <a:xfrm>
            <a:off x="475673" y="6182059"/>
            <a:ext cx="11240654" cy="461665"/>
          </a:xfrm>
          <a:prstGeom prst="rect">
            <a:avLst/>
          </a:prstGeom>
          <a:noFill/>
        </p:spPr>
        <p:txBody>
          <a:bodyPr wrap="square">
            <a:spAutoFit/>
          </a:bodyPr>
          <a:lstStyle/>
          <a:p>
            <a:pPr algn="ctr">
              <a:buNone/>
            </a:pPr>
            <a:r>
              <a:rPr lang="en-US" sz="2400" i="1" dirty="0"/>
              <a:t>“Let somebody feel the warmth of the fire you’ve been asking God to rekindle.”</a:t>
            </a:r>
            <a:endParaRPr lang="en-US" sz="2400" dirty="0"/>
          </a:p>
        </p:txBody>
      </p:sp>
      <p:sp>
        <p:nvSpPr>
          <p:cNvPr id="5" name="TextBox 4">
            <a:extLst>
              <a:ext uri="{FF2B5EF4-FFF2-40B4-BE49-F238E27FC236}">
                <a16:creationId xmlns:a16="http://schemas.microsoft.com/office/drawing/2014/main" id="{3EF7A4D6-0E07-259F-AC92-361498BC0290}"/>
              </a:ext>
            </a:extLst>
          </p:cNvPr>
          <p:cNvSpPr txBox="1"/>
          <p:nvPr/>
        </p:nvSpPr>
        <p:spPr>
          <a:xfrm>
            <a:off x="554182" y="214276"/>
            <a:ext cx="10825018" cy="954107"/>
          </a:xfrm>
          <a:prstGeom prst="rect">
            <a:avLst/>
          </a:prstGeom>
          <a:noFill/>
        </p:spPr>
        <p:txBody>
          <a:bodyPr wrap="square">
            <a:spAutoFit/>
          </a:bodyPr>
          <a:lstStyle/>
          <a:p>
            <a:pPr algn="ctr">
              <a:buNone/>
            </a:pPr>
            <a:r>
              <a:rPr lang="en-US" sz="2800" dirty="0"/>
              <a:t>Who will experience the love of Jesus this week because you followed through on something He put on your heart?</a:t>
            </a:r>
          </a:p>
        </p:txBody>
      </p:sp>
      <p:sp>
        <p:nvSpPr>
          <p:cNvPr id="7" name="TextBox 6">
            <a:extLst>
              <a:ext uri="{FF2B5EF4-FFF2-40B4-BE49-F238E27FC236}">
                <a16:creationId xmlns:a16="http://schemas.microsoft.com/office/drawing/2014/main" id="{15A7F377-AEFD-5749-FE8C-A61EA4E7FACD}"/>
              </a:ext>
            </a:extLst>
          </p:cNvPr>
          <p:cNvSpPr txBox="1"/>
          <p:nvPr/>
        </p:nvSpPr>
        <p:spPr>
          <a:xfrm>
            <a:off x="3048000" y="1270061"/>
            <a:ext cx="6096000" cy="584775"/>
          </a:xfrm>
          <a:prstGeom prst="rect">
            <a:avLst/>
          </a:prstGeom>
          <a:noFill/>
        </p:spPr>
        <p:txBody>
          <a:bodyPr wrap="square">
            <a:spAutoFit/>
          </a:bodyPr>
          <a:lstStyle/>
          <a:p>
            <a:pPr algn="ctr"/>
            <a:r>
              <a:rPr lang="en-US" sz="3200" dirty="0"/>
              <a:t>This week, let’s answer the knock. </a:t>
            </a:r>
          </a:p>
        </p:txBody>
      </p:sp>
      <p:sp>
        <p:nvSpPr>
          <p:cNvPr id="9" name="TextBox 8">
            <a:extLst>
              <a:ext uri="{FF2B5EF4-FFF2-40B4-BE49-F238E27FC236}">
                <a16:creationId xmlns:a16="http://schemas.microsoft.com/office/drawing/2014/main" id="{A511FF1C-BE2A-F448-6A52-57678DA6BB3C}"/>
              </a:ext>
            </a:extLst>
          </p:cNvPr>
          <p:cNvSpPr txBox="1"/>
          <p:nvPr/>
        </p:nvSpPr>
        <p:spPr>
          <a:xfrm>
            <a:off x="715819" y="1851942"/>
            <a:ext cx="3158836" cy="3990836"/>
          </a:xfrm>
          <a:prstGeom prst="rect">
            <a:avLst/>
          </a:prstGeom>
          <a:noFill/>
        </p:spPr>
        <p:txBody>
          <a:bodyPr wrap="square">
            <a:spAutoFit/>
          </a:bodyPr>
          <a:lstStyle/>
          <a:p>
            <a:pPr marL="342900" marR="0" indent="-342900" algn="ctr">
              <a:lnSpc>
                <a:spcPct val="100000"/>
              </a:lnSpc>
              <a:spcAft>
                <a:spcPts val="800"/>
              </a:spcAft>
              <a:buAutoNum type="arabicPeriod"/>
            </a:pPr>
            <a:r>
              <a:rPr lang="en-US" sz="2000" b="1" u="sng" kern="0" dirty="0">
                <a:effectLst/>
                <a:latin typeface="+mn-lt"/>
                <a:ea typeface="Times New Roman" panose="02020603050405020304" pitchFamily="18" charset="0"/>
                <a:cs typeface="Times New Roman" panose="02020603050405020304" pitchFamily="18" charset="0"/>
              </a:rPr>
              <a:t>Get honest today </a:t>
            </a:r>
          </a:p>
          <a:p>
            <a:pPr marR="0" algn="ctr">
              <a:lnSpc>
                <a:spcPct val="100000"/>
              </a:lnSpc>
              <a:spcAft>
                <a:spcPts val="800"/>
              </a:spcAft>
            </a:pPr>
            <a:r>
              <a:rPr lang="en-US" sz="2000" b="1" u="sng" kern="0" dirty="0">
                <a:effectLst/>
                <a:latin typeface="+mn-lt"/>
                <a:ea typeface="Times New Roman" panose="02020603050405020304" pitchFamily="18" charset="0"/>
                <a:cs typeface="Times New Roman" panose="02020603050405020304" pitchFamily="18" charset="0"/>
              </a:rPr>
              <a:t> “Lord, show me.”</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Before you leave, name one place where you’ve grown comfortable ignoring God. You don’t have to say it out loud. Say it plainly to Him. If you’re struggling to find the words, begin with Psalm 139:23–24: “Search me, O God, and know my heart.”</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D4D47CA6-B8A0-AB8F-E87F-C94579BBFB1B}"/>
              </a:ext>
            </a:extLst>
          </p:cNvPr>
          <p:cNvSpPr txBox="1"/>
          <p:nvPr/>
        </p:nvSpPr>
        <p:spPr>
          <a:xfrm>
            <a:off x="4073236" y="2058573"/>
            <a:ext cx="3334328" cy="3580467"/>
          </a:xfrm>
          <a:prstGeom prst="rect">
            <a:avLst/>
          </a:prstGeom>
          <a:noFill/>
        </p:spPr>
        <p:txBody>
          <a:bodyPr wrap="square">
            <a:spAutoFit/>
          </a:bodyPr>
          <a:lstStyle/>
          <a:p>
            <a:pPr marL="0" marR="0" algn="ctr">
              <a:lnSpc>
                <a:spcPct val="100000"/>
              </a:lnSpc>
              <a:spcAft>
                <a:spcPts val="800"/>
              </a:spcAft>
              <a:buNone/>
            </a:pPr>
            <a:r>
              <a:rPr lang="en-US" sz="2000" b="1" kern="0" dirty="0">
                <a:effectLst/>
                <a:latin typeface="+mn-lt"/>
                <a:ea typeface="Times New Roman" panose="02020603050405020304" pitchFamily="18" charset="0"/>
                <a:cs typeface="Times New Roman" panose="02020603050405020304" pitchFamily="18" charset="0"/>
              </a:rPr>
              <a:t>2. </a:t>
            </a:r>
            <a:r>
              <a:rPr lang="en-US" sz="2000" b="1" u="sng" kern="0" dirty="0">
                <a:effectLst/>
                <a:latin typeface="+mn-lt"/>
                <a:ea typeface="Times New Roman" panose="02020603050405020304" pitchFamily="18" charset="0"/>
                <a:cs typeface="Times New Roman" panose="02020603050405020304" pitchFamily="18" charset="0"/>
              </a:rPr>
              <a:t>Turn back this week  “Lord, I’ll take the step.”</a:t>
            </a:r>
            <a:endParaRPr lang="en-US" sz="2000" u="sng" kern="100" dirty="0">
              <a:effectLst/>
              <a:latin typeface="+mn-lt"/>
              <a:ea typeface="Aptos" panose="020B0004020202020204" pitchFamily="34" charset="0"/>
              <a:cs typeface="Times New Roman" panose="02020603050405020304" pitchFamily="18" charset="0"/>
            </a:endParaRPr>
          </a:p>
          <a:p>
            <a:pPr marL="0" marR="0" algn="ctr">
              <a:lnSpc>
                <a:spcPct val="100000"/>
              </a:lnSpc>
              <a:spcAft>
                <a:spcPts val="800"/>
              </a:spcAft>
              <a:buNone/>
            </a:pPr>
            <a:r>
              <a:rPr lang="en-US" sz="2000" kern="0" dirty="0">
                <a:effectLst/>
                <a:latin typeface="+mn-lt"/>
                <a:ea typeface="Times New Roman" panose="02020603050405020304" pitchFamily="18" charset="0"/>
                <a:cs typeface="Times New Roman" panose="02020603050405020304" pitchFamily="18" charset="0"/>
              </a:rPr>
              <a:t>Choose one act of obedience and put it on your calendar. Make the call. Offer the apology. Ask for help. Set aside the distraction that keeps swallowing your time with God. If you already know the step, take it this week.</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5CFAC926-81B1-E1F8-E119-A9F7F45FBDDD}"/>
              </a:ext>
            </a:extLst>
          </p:cNvPr>
          <p:cNvSpPr txBox="1"/>
          <p:nvPr/>
        </p:nvSpPr>
        <p:spPr>
          <a:xfrm>
            <a:off x="8054109" y="2080366"/>
            <a:ext cx="3048000" cy="3272691"/>
          </a:xfrm>
          <a:prstGeom prst="rect">
            <a:avLst/>
          </a:prstGeom>
          <a:noFill/>
        </p:spPr>
        <p:txBody>
          <a:bodyPr wrap="square">
            <a:spAutoFit/>
          </a:bodyPr>
          <a:lstStyle/>
          <a:p>
            <a:pPr marL="0" marR="0" algn="ctr">
              <a:lnSpc>
                <a:spcPct val="100000"/>
              </a:lnSpc>
              <a:spcAft>
                <a:spcPts val="800"/>
              </a:spcAft>
              <a:buNone/>
            </a:pPr>
            <a:r>
              <a:rPr lang="en-US" sz="2000" b="1" u="sng" kern="0" dirty="0">
                <a:effectLst/>
                <a:latin typeface="+mn-lt"/>
                <a:ea typeface="Times New Roman" panose="02020603050405020304" pitchFamily="18" charset="0"/>
                <a:cs typeface="Times New Roman" panose="02020603050405020304" pitchFamily="18" charset="0"/>
              </a:rPr>
              <a:t>3. Make room every day “Jesus, stay with me.”</a:t>
            </a:r>
            <a:endParaRPr lang="en-US" sz="2000" u="sng" kern="100" dirty="0">
              <a:effectLst/>
              <a:latin typeface="+mn-lt"/>
              <a:ea typeface="Aptos" panose="020B0004020202020204" pitchFamily="34" charset="0"/>
              <a:cs typeface="Times New Roman" panose="02020603050405020304" pitchFamily="18" charset="0"/>
            </a:endParaRPr>
          </a:p>
          <a:p>
            <a:pPr algn="ctr">
              <a:buNone/>
            </a:pPr>
            <a:r>
              <a:rPr lang="en-US" sz="2000" kern="0" dirty="0">
                <a:effectLst/>
                <a:latin typeface="+mn-lt"/>
                <a:ea typeface="Times New Roman" panose="02020603050405020304" pitchFamily="18" charset="0"/>
              </a:rPr>
              <a:t>For the next seven days, give Jesus ten unhurried minutes before the day gets away from you. Read a few verses. Tell Him what’s really going on. Ask, </a:t>
            </a:r>
            <a:r>
              <a:rPr lang="en-US" sz="2000" b="1" kern="0" dirty="0">
                <a:effectLst/>
                <a:latin typeface="+mn-lt"/>
                <a:ea typeface="Times New Roman" panose="02020603050405020304" pitchFamily="18" charset="0"/>
              </a:rPr>
              <a:t>“What would it look like to obey You today?”</a:t>
            </a:r>
            <a:r>
              <a:rPr lang="en-US" sz="2000" kern="0" dirty="0">
                <a:effectLst/>
                <a:latin typeface="+mn-lt"/>
                <a:ea typeface="Times New Roman" panose="02020603050405020304" pitchFamily="18" charset="0"/>
              </a:rPr>
              <a:t> </a:t>
            </a:r>
            <a:endParaRPr lang="en-US" sz="2000" dirty="0"/>
          </a:p>
        </p:txBody>
      </p:sp>
    </p:spTree>
    <p:extLst>
      <p:ext uri="{BB962C8B-B14F-4D97-AF65-F5344CB8AC3E}">
        <p14:creationId xmlns:p14="http://schemas.microsoft.com/office/powerpoint/2010/main" val="3587157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 calcmode="lin" valueType="num">
                                      <p:cBhvr>
                                        <p:cTn id="19" dur="1000" fill="hold"/>
                                        <p:tgtEl>
                                          <p:spTgt spid="9"/>
                                        </p:tgtEl>
                                        <p:attrNameLst>
                                          <p:attrName>style.rotation</p:attrName>
                                        </p:attrNameLst>
                                      </p:cBhvr>
                                      <p:tavLst>
                                        <p:tav tm="0">
                                          <p:val>
                                            <p:fltVal val="90"/>
                                          </p:val>
                                        </p:tav>
                                        <p:tav tm="100000">
                                          <p:val>
                                            <p:fltVal val="0"/>
                                          </p:val>
                                        </p:tav>
                                      </p:tavLst>
                                    </p:anim>
                                    <p:animEffect transition="in" filter="fade">
                                      <p:cBhvr>
                                        <p:cTn id="20" dur="1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1000" fill="hold"/>
                                        <p:tgtEl>
                                          <p:spTgt spid="11"/>
                                        </p:tgtEl>
                                        <p:attrNameLst>
                                          <p:attrName>ppt_w</p:attrName>
                                        </p:attrNameLst>
                                      </p:cBhvr>
                                      <p:tavLst>
                                        <p:tav tm="0">
                                          <p:val>
                                            <p:fltVal val="0"/>
                                          </p:val>
                                        </p:tav>
                                        <p:tav tm="100000">
                                          <p:val>
                                            <p:strVal val="#ppt_w"/>
                                          </p:val>
                                        </p:tav>
                                      </p:tavLst>
                                    </p:anim>
                                    <p:anim calcmode="lin" valueType="num">
                                      <p:cBhvr>
                                        <p:cTn id="26" dur="1000" fill="hold"/>
                                        <p:tgtEl>
                                          <p:spTgt spid="11"/>
                                        </p:tgtEl>
                                        <p:attrNameLst>
                                          <p:attrName>ppt_h</p:attrName>
                                        </p:attrNameLst>
                                      </p:cBhvr>
                                      <p:tavLst>
                                        <p:tav tm="0">
                                          <p:val>
                                            <p:fltVal val="0"/>
                                          </p:val>
                                        </p:tav>
                                        <p:tav tm="100000">
                                          <p:val>
                                            <p:strVal val="#ppt_h"/>
                                          </p:val>
                                        </p:tav>
                                      </p:tavLst>
                                    </p:anim>
                                    <p:anim calcmode="lin" valueType="num">
                                      <p:cBhvr>
                                        <p:cTn id="27" dur="1000" fill="hold"/>
                                        <p:tgtEl>
                                          <p:spTgt spid="11"/>
                                        </p:tgtEl>
                                        <p:attrNameLst>
                                          <p:attrName>style.rotation</p:attrName>
                                        </p:attrNameLst>
                                      </p:cBhvr>
                                      <p:tavLst>
                                        <p:tav tm="0">
                                          <p:val>
                                            <p:fltVal val="90"/>
                                          </p:val>
                                        </p:tav>
                                        <p:tav tm="100000">
                                          <p:val>
                                            <p:fltVal val="0"/>
                                          </p:val>
                                        </p:tav>
                                      </p:tavLst>
                                    </p:anim>
                                    <p:animEffect transition="in" filter="fade">
                                      <p:cBhvr>
                                        <p:cTn id="28" dur="10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 calcmode="lin" valueType="num">
                                      <p:cBhvr>
                                        <p:cTn id="35" dur="1000" fill="hold"/>
                                        <p:tgtEl>
                                          <p:spTgt spid="13"/>
                                        </p:tgtEl>
                                        <p:attrNameLst>
                                          <p:attrName>style.rotation</p:attrName>
                                        </p:attrNameLst>
                                      </p:cBhvr>
                                      <p:tavLst>
                                        <p:tav tm="0">
                                          <p:val>
                                            <p:fltVal val="90"/>
                                          </p:val>
                                        </p:tav>
                                        <p:tav tm="100000">
                                          <p:val>
                                            <p:fltVal val="0"/>
                                          </p:val>
                                        </p:tav>
                                      </p:tavLst>
                                    </p:anim>
                                    <p:animEffect transition="in" filter="fade">
                                      <p:cBhvr>
                                        <p:cTn id="36" dur="10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wipe(down)">
                                      <p:cBhvr>
                                        <p:cTn id="41" dur="580">
                                          <p:stCondLst>
                                            <p:cond delay="0"/>
                                          </p:stCondLst>
                                        </p:cTn>
                                        <p:tgtEl>
                                          <p:spTgt spid="3"/>
                                        </p:tgtEl>
                                      </p:cBhvr>
                                    </p:animEffect>
                                    <p:anim calcmode="lin" valueType="num">
                                      <p:cBhvr>
                                        <p:cTn id="4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gtEl>
                                      </p:cBhvr>
                                      <p:to x="100000" y="60000"/>
                                    </p:animScale>
                                    <p:animScale>
                                      <p:cBhvr>
                                        <p:cTn id="48" dur="166" decel="50000">
                                          <p:stCondLst>
                                            <p:cond delay="676"/>
                                          </p:stCondLst>
                                        </p:cTn>
                                        <p:tgtEl>
                                          <p:spTgt spid="3"/>
                                        </p:tgtEl>
                                      </p:cBhvr>
                                      <p:to x="100000" y="100000"/>
                                    </p:animScale>
                                    <p:animScale>
                                      <p:cBhvr>
                                        <p:cTn id="49" dur="26">
                                          <p:stCondLst>
                                            <p:cond delay="1312"/>
                                          </p:stCondLst>
                                        </p:cTn>
                                        <p:tgtEl>
                                          <p:spTgt spid="3"/>
                                        </p:tgtEl>
                                      </p:cBhvr>
                                      <p:to x="100000" y="80000"/>
                                    </p:animScale>
                                    <p:animScale>
                                      <p:cBhvr>
                                        <p:cTn id="50" dur="166" decel="50000">
                                          <p:stCondLst>
                                            <p:cond delay="1338"/>
                                          </p:stCondLst>
                                        </p:cTn>
                                        <p:tgtEl>
                                          <p:spTgt spid="3"/>
                                        </p:tgtEl>
                                      </p:cBhvr>
                                      <p:to x="100000" y="100000"/>
                                    </p:animScale>
                                    <p:animScale>
                                      <p:cBhvr>
                                        <p:cTn id="51" dur="26">
                                          <p:stCondLst>
                                            <p:cond delay="1642"/>
                                          </p:stCondLst>
                                        </p:cTn>
                                        <p:tgtEl>
                                          <p:spTgt spid="3"/>
                                        </p:tgtEl>
                                      </p:cBhvr>
                                      <p:to x="100000" y="90000"/>
                                    </p:animScale>
                                    <p:animScale>
                                      <p:cBhvr>
                                        <p:cTn id="52" dur="166" decel="50000">
                                          <p:stCondLst>
                                            <p:cond delay="1668"/>
                                          </p:stCondLst>
                                        </p:cTn>
                                        <p:tgtEl>
                                          <p:spTgt spid="3"/>
                                        </p:tgtEl>
                                      </p:cBhvr>
                                      <p:to x="100000" y="100000"/>
                                    </p:animScale>
                                    <p:animScale>
                                      <p:cBhvr>
                                        <p:cTn id="53" dur="26">
                                          <p:stCondLst>
                                            <p:cond delay="1808"/>
                                          </p:stCondLst>
                                        </p:cTn>
                                        <p:tgtEl>
                                          <p:spTgt spid="3"/>
                                        </p:tgtEl>
                                      </p:cBhvr>
                                      <p:to x="100000" y="95000"/>
                                    </p:animScale>
                                    <p:animScale>
                                      <p:cBhvr>
                                        <p:cTn id="54"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P spid="11"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17E57791-B1CC-967C-8562-3574BF0353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E107BE0-9CF3-64C7-2192-04F18E6F2698}"/>
              </a:ext>
            </a:extLst>
          </p:cNvPr>
          <p:cNvSpPr txBox="1"/>
          <p:nvPr/>
        </p:nvSpPr>
        <p:spPr>
          <a:xfrm>
            <a:off x="577272" y="305068"/>
            <a:ext cx="11037455" cy="6247864"/>
          </a:xfrm>
          <a:prstGeom prst="rect">
            <a:avLst/>
          </a:prstGeom>
          <a:noFill/>
        </p:spPr>
        <p:txBody>
          <a:bodyPr wrap="square">
            <a:spAutoFit/>
          </a:bodyPr>
          <a:lstStyle/>
          <a:p>
            <a:pPr marL="0" marR="0" algn="ctr">
              <a:lnSpc>
                <a:spcPct val="100000"/>
              </a:lnSpc>
              <a:spcAft>
                <a:spcPts val="800"/>
              </a:spcAft>
              <a:buNone/>
            </a:pPr>
            <a:r>
              <a:rPr lang="en-US" sz="4000" kern="0" dirty="0">
                <a:effectLst/>
                <a:latin typeface="+mn-lt"/>
                <a:ea typeface="Times New Roman" panose="02020603050405020304" pitchFamily="18" charset="0"/>
                <a:cs typeface="Times New Roman" panose="02020603050405020304" pitchFamily="18" charset="0"/>
              </a:rPr>
              <a:t>Father, thank You for loving us enough to tell us the truth. Show us where we’ve grown comfortable with distance from You. Give us courage to confess what we’ve excused and to take the step we’ve delayed. Jesus, we open the door to You. Meet the weary, restore the wandering, and give us a fresh hunger for Your Word. Let what begins here reach our homes, our conversations, and the choices we make when nobody is watching. In Jesus’ name, amen.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4387621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A316B3FE-82EF-4AE0-55EA-B6D3459BE493}"/>
            </a:ext>
          </a:extLst>
        </p:cNvPr>
        <p:cNvGrpSpPr/>
        <p:nvPr/>
      </p:nvGrpSpPr>
      <p:grpSpPr>
        <a:xfrm>
          <a:off x="0" y="0"/>
          <a:ext cx="0" cy="0"/>
          <a:chOff x="0" y="0"/>
          <a:chExt cx="0" cy="0"/>
        </a:xfrm>
      </p:grpSpPr>
    </p:spTree>
    <p:extLst>
      <p:ext uri="{BB962C8B-B14F-4D97-AF65-F5344CB8AC3E}">
        <p14:creationId xmlns:p14="http://schemas.microsoft.com/office/powerpoint/2010/main" val="6996038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60E5B5D9-B12C-0EB3-C59F-3CFCD4186E16}"/>
            </a:ext>
          </a:extLst>
        </p:cNvPr>
        <p:cNvGrpSpPr/>
        <p:nvPr/>
      </p:nvGrpSpPr>
      <p:grpSpPr>
        <a:xfrm>
          <a:off x="0" y="0"/>
          <a:ext cx="0" cy="0"/>
          <a:chOff x="0" y="0"/>
          <a:chExt cx="0" cy="0"/>
        </a:xfrm>
      </p:grpSpPr>
    </p:spTree>
    <p:extLst>
      <p:ext uri="{BB962C8B-B14F-4D97-AF65-F5344CB8AC3E}">
        <p14:creationId xmlns:p14="http://schemas.microsoft.com/office/powerpoint/2010/main" val="849400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F79E8BD2-DC02-C553-931C-06A231806F10}"/>
            </a:ext>
          </a:extLst>
        </p:cNvPr>
        <p:cNvGrpSpPr/>
        <p:nvPr/>
      </p:nvGrpSpPr>
      <p:grpSpPr>
        <a:xfrm>
          <a:off x="0" y="0"/>
          <a:ext cx="0" cy="0"/>
          <a:chOff x="0" y="0"/>
          <a:chExt cx="0" cy="0"/>
        </a:xfrm>
      </p:grpSpPr>
    </p:spTree>
    <p:extLst>
      <p:ext uri="{BB962C8B-B14F-4D97-AF65-F5344CB8AC3E}">
        <p14:creationId xmlns:p14="http://schemas.microsoft.com/office/powerpoint/2010/main" val="1543435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CE0D56A3-A9DB-E431-A46A-13C6D04E5774}"/>
            </a:ext>
          </a:extLst>
        </p:cNvPr>
        <p:cNvGrpSpPr/>
        <p:nvPr/>
      </p:nvGrpSpPr>
      <p:grpSpPr>
        <a:xfrm>
          <a:off x="0" y="0"/>
          <a:ext cx="0" cy="0"/>
          <a:chOff x="0" y="0"/>
          <a:chExt cx="0" cy="0"/>
        </a:xfrm>
      </p:grpSpPr>
    </p:spTree>
    <p:extLst>
      <p:ext uri="{BB962C8B-B14F-4D97-AF65-F5344CB8AC3E}">
        <p14:creationId xmlns:p14="http://schemas.microsoft.com/office/powerpoint/2010/main" val="3710040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07B3EC99-2A8F-920F-3D06-B9F6C1E36B68}"/>
            </a:ext>
          </a:extLst>
        </p:cNvPr>
        <p:cNvGrpSpPr/>
        <p:nvPr/>
      </p:nvGrpSpPr>
      <p:grpSpPr>
        <a:xfrm>
          <a:off x="0" y="0"/>
          <a:ext cx="0" cy="0"/>
          <a:chOff x="0" y="0"/>
          <a:chExt cx="0" cy="0"/>
        </a:xfrm>
      </p:grpSpPr>
    </p:spTree>
    <p:extLst>
      <p:ext uri="{BB962C8B-B14F-4D97-AF65-F5344CB8AC3E}">
        <p14:creationId xmlns:p14="http://schemas.microsoft.com/office/powerpoint/2010/main" val="1416990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534FE2F6-1B95-B9EA-54CE-CC5BC2EC193D}"/>
            </a:ext>
          </a:extLst>
        </p:cNvPr>
        <p:cNvGrpSpPr/>
        <p:nvPr/>
      </p:nvGrpSpPr>
      <p:grpSpPr>
        <a:xfrm>
          <a:off x="0" y="0"/>
          <a:ext cx="0" cy="0"/>
          <a:chOff x="0" y="0"/>
          <a:chExt cx="0" cy="0"/>
        </a:xfrm>
      </p:grpSpPr>
    </p:spTree>
    <p:extLst>
      <p:ext uri="{BB962C8B-B14F-4D97-AF65-F5344CB8AC3E}">
        <p14:creationId xmlns:p14="http://schemas.microsoft.com/office/powerpoint/2010/main" val="4039697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BE5CFC4F-870F-83C6-80A3-72E1CAA07838}"/>
            </a:ext>
          </a:extLst>
        </p:cNvPr>
        <p:cNvGrpSpPr/>
        <p:nvPr/>
      </p:nvGrpSpPr>
      <p:grpSpPr>
        <a:xfrm>
          <a:off x="0" y="0"/>
          <a:ext cx="0" cy="0"/>
          <a:chOff x="0" y="0"/>
          <a:chExt cx="0" cy="0"/>
        </a:xfrm>
      </p:grpSpPr>
    </p:spTree>
    <p:extLst>
      <p:ext uri="{BB962C8B-B14F-4D97-AF65-F5344CB8AC3E}">
        <p14:creationId xmlns:p14="http://schemas.microsoft.com/office/powerpoint/2010/main" val="254226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C222FD85-BBFF-3C0B-2155-470D7D724DCB}"/>
            </a:ext>
          </a:extLst>
        </p:cNvPr>
        <p:cNvGrpSpPr/>
        <p:nvPr/>
      </p:nvGrpSpPr>
      <p:grpSpPr>
        <a:xfrm>
          <a:off x="0" y="0"/>
          <a:ext cx="0" cy="0"/>
          <a:chOff x="0" y="0"/>
          <a:chExt cx="0" cy="0"/>
        </a:xfrm>
      </p:grpSpPr>
    </p:spTree>
    <p:extLst>
      <p:ext uri="{BB962C8B-B14F-4D97-AF65-F5344CB8AC3E}">
        <p14:creationId xmlns:p14="http://schemas.microsoft.com/office/powerpoint/2010/main" val="26074348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D302EC8E-A186-1882-59F9-B7A2D40CE702}"/>
            </a:ext>
          </a:extLst>
        </p:cNvPr>
        <p:cNvGrpSpPr/>
        <p:nvPr/>
      </p:nvGrpSpPr>
      <p:grpSpPr>
        <a:xfrm>
          <a:off x="0" y="0"/>
          <a:ext cx="0" cy="0"/>
          <a:chOff x="0" y="0"/>
          <a:chExt cx="0" cy="0"/>
        </a:xfrm>
      </p:grpSpPr>
    </p:spTree>
    <p:extLst>
      <p:ext uri="{BB962C8B-B14F-4D97-AF65-F5344CB8AC3E}">
        <p14:creationId xmlns:p14="http://schemas.microsoft.com/office/powerpoint/2010/main" val="34062241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3B9BD141-6EC6-BE5C-DDEC-93010BABD5D2}"/>
            </a:ext>
          </a:extLst>
        </p:cNvPr>
        <p:cNvGrpSpPr/>
        <p:nvPr/>
      </p:nvGrpSpPr>
      <p:grpSpPr>
        <a:xfrm>
          <a:off x="0" y="0"/>
          <a:ext cx="0" cy="0"/>
          <a:chOff x="0" y="0"/>
          <a:chExt cx="0" cy="0"/>
        </a:xfrm>
      </p:grpSpPr>
    </p:spTree>
    <p:extLst>
      <p:ext uri="{BB962C8B-B14F-4D97-AF65-F5344CB8AC3E}">
        <p14:creationId xmlns:p14="http://schemas.microsoft.com/office/powerpoint/2010/main" val="10141190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7159112A-02C9-2552-55B6-21D4E443900C}"/>
            </a:ext>
          </a:extLst>
        </p:cNvPr>
        <p:cNvGrpSpPr/>
        <p:nvPr/>
      </p:nvGrpSpPr>
      <p:grpSpPr>
        <a:xfrm>
          <a:off x="0" y="0"/>
          <a:ext cx="0" cy="0"/>
          <a:chOff x="0" y="0"/>
          <a:chExt cx="0" cy="0"/>
        </a:xfrm>
      </p:grpSpPr>
    </p:spTree>
    <p:extLst>
      <p:ext uri="{BB962C8B-B14F-4D97-AF65-F5344CB8AC3E}">
        <p14:creationId xmlns:p14="http://schemas.microsoft.com/office/powerpoint/2010/main" val="2341248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370A1B2C-B4ED-FA8A-0BF0-8F79EB1F2CA1}"/>
            </a:ext>
          </a:extLst>
        </p:cNvPr>
        <p:cNvGrpSpPr/>
        <p:nvPr/>
      </p:nvGrpSpPr>
      <p:grpSpPr>
        <a:xfrm>
          <a:off x="0" y="0"/>
          <a:ext cx="0" cy="0"/>
          <a:chOff x="0" y="0"/>
          <a:chExt cx="0" cy="0"/>
        </a:xfrm>
      </p:grpSpPr>
    </p:spTree>
    <p:extLst>
      <p:ext uri="{BB962C8B-B14F-4D97-AF65-F5344CB8AC3E}">
        <p14:creationId xmlns:p14="http://schemas.microsoft.com/office/powerpoint/2010/main" val="2679720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810359BF-7C40-ED60-8EF1-DB8B644A2929}"/>
            </a:ext>
          </a:extLst>
        </p:cNvPr>
        <p:cNvGrpSpPr/>
        <p:nvPr/>
      </p:nvGrpSpPr>
      <p:grpSpPr>
        <a:xfrm>
          <a:off x="0" y="0"/>
          <a:ext cx="0" cy="0"/>
          <a:chOff x="0" y="0"/>
          <a:chExt cx="0" cy="0"/>
        </a:xfrm>
      </p:grpSpPr>
    </p:spTree>
    <p:extLst>
      <p:ext uri="{BB962C8B-B14F-4D97-AF65-F5344CB8AC3E}">
        <p14:creationId xmlns:p14="http://schemas.microsoft.com/office/powerpoint/2010/main" val="4659634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4E94B2E4-4DD6-EA1B-6034-B879DB0A9688}"/>
            </a:ext>
          </a:extLst>
        </p:cNvPr>
        <p:cNvGrpSpPr/>
        <p:nvPr/>
      </p:nvGrpSpPr>
      <p:grpSpPr>
        <a:xfrm>
          <a:off x="0" y="0"/>
          <a:ext cx="0" cy="0"/>
          <a:chOff x="0" y="0"/>
          <a:chExt cx="0" cy="0"/>
        </a:xfrm>
      </p:grpSpPr>
    </p:spTree>
    <p:extLst>
      <p:ext uri="{BB962C8B-B14F-4D97-AF65-F5344CB8AC3E}">
        <p14:creationId xmlns:p14="http://schemas.microsoft.com/office/powerpoint/2010/main" val="34095218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98BEF828-2A28-68AB-EEF9-B9032AC53666}"/>
            </a:ext>
          </a:extLst>
        </p:cNvPr>
        <p:cNvGrpSpPr/>
        <p:nvPr/>
      </p:nvGrpSpPr>
      <p:grpSpPr>
        <a:xfrm>
          <a:off x="0" y="0"/>
          <a:ext cx="0" cy="0"/>
          <a:chOff x="0" y="0"/>
          <a:chExt cx="0" cy="0"/>
        </a:xfrm>
      </p:grpSpPr>
    </p:spTree>
    <p:extLst>
      <p:ext uri="{BB962C8B-B14F-4D97-AF65-F5344CB8AC3E}">
        <p14:creationId xmlns:p14="http://schemas.microsoft.com/office/powerpoint/2010/main" val="10449258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27028312-AC07-AB68-CBA3-41B182E5FBF0}"/>
            </a:ext>
          </a:extLst>
        </p:cNvPr>
        <p:cNvGrpSpPr/>
        <p:nvPr/>
      </p:nvGrpSpPr>
      <p:grpSpPr>
        <a:xfrm>
          <a:off x="0" y="0"/>
          <a:ext cx="0" cy="0"/>
          <a:chOff x="0" y="0"/>
          <a:chExt cx="0" cy="0"/>
        </a:xfrm>
      </p:grpSpPr>
    </p:spTree>
    <p:extLst>
      <p:ext uri="{BB962C8B-B14F-4D97-AF65-F5344CB8AC3E}">
        <p14:creationId xmlns:p14="http://schemas.microsoft.com/office/powerpoint/2010/main" val="38812679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0F057E03-10AA-14AA-EE06-D040B0CD788D}"/>
            </a:ext>
          </a:extLst>
        </p:cNvPr>
        <p:cNvGrpSpPr/>
        <p:nvPr/>
      </p:nvGrpSpPr>
      <p:grpSpPr>
        <a:xfrm>
          <a:off x="0" y="0"/>
          <a:ext cx="0" cy="0"/>
          <a:chOff x="0" y="0"/>
          <a:chExt cx="0" cy="0"/>
        </a:xfrm>
      </p:grpSpPr>
    </p:spTree>
    <p:extLst>
      <p:ext uri="{BB962C8B-B14F-4D97-AF65-F5344CB8AC3E}">
        <p14:creationId xmlns:p14="http://schemas.microsoft.com/office/powerpoint/2010/main" val="29776335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12D87F35-D006-0FBE-0347-C4E001C21843}"/>
            </a:ext>
          </a:extLst>
        </p:cNvPr>
        <p:cNvGrpSpPr/>
        <p:nvPr/>
      </p:nvGrpSpPr>
      <p:grpSpPr>
        <a:xfrm>
          <a:off x="0" y="0"/>
          <a:ext cx="0" cy="0"/>
          <a:chOff x="0" y="0"/>
          <a:chExt cx="0" cy="0"/>
        </a:xfrm>
      </p:grpSpPr>
    </p:spTree>
    <p:extLst>
      <p:ext uri="{BB962C8B-B14F-4D97-AF65-F5344CB8AC3E}">
        <p14:creationId xmlns:p14="http://schemas.microsoft.com/office/powerpoint/2010/main" val="41488636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4000"/>
            <a:lum/>
          </a:blip>
          <a:srcRect/>
          <a:stretch>
            <a:fillRect/>
          </a:stretch>
        </a:blipFill>
        <a:effectLst/>
      </p:bgPr>
    </p:bg>
    <p:spTree>
      <p:nvGrpSpPr>
        <p:cNvPr id="1" name="">
          <a:extLst>
            <a:ext uri="{FF2B5EF4-FFF2-40B4-BE49-F238E27FC236}">
              <a16:creationId xmlns:a16="http://schemas.microsoft.com/office/drawing/2014/main" id="{D051FE17-EFD6-B8BF-EF15-5AB6842BEF63}"/>
            </a:ext>
          </a:extLst>
        </p:cNvPr>
        <p:cNvGrpSpPr/>
        <p:nvPr/>
      </p:nvGrpSpPr>
      <p:grpSpPr>
        <a:xfrm>
          <a:off x="0" y="0"/>
          <a:ext cx="0" cy="0"/>
          <a:chOff x="0" y="0"/>
          <a:chExt cx="0" cy="0"/>
        </a:xfrm>
      </p:grpSpPr>
    </p:spTree>
    <p:extLst>
      <p:ext uri="{BB962C8B-B14F-4D97-AF65-F5344CB8AC3E}">
        <p14:creationId xmlns:p14="http://schemas.microsoft.com/office/powerpoint/2010/main" val="34774121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224</TotalTime>
  <Words>2362</Words>
  <Application>Microsoft Office PowerPoint</Application>
  <PresentationFormat>Widescreen</PresentationFormat>
  <Paragraphs>69</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Aptos</vt:lpstr>
      <vt:lpstr>Aptos Display</vt:lpstr>
      <vt:lpstr>Arial</vt:lpstr>
      <vt:lpstr>system-ui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Richard Tubbs</dc:creator>
  <cp:lastModifiedBy>Richard Tubbs</cp:lastModifiedBy>
  <cp:revision>1</cp:revision>
  <dcterms:created xsi:type="dcterms:W3CDTF">2026-11-06T17:32:36Z</dcterms:created>
  <dcterms:modified xsi:type="dcterms:W3CDTF">2026-11-06T21:16:42Z</dcterms:modified>
</cp:coreProperties>
</file>