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0" autoAdjust="0"/>
    <p:restoredTop sz="94660"/>
  </p:normalViewPr>
  <p:slideViewPr>
    <p:cSldViewPr snapToGrid="0">
      <p:cViewPr varScale="1">
        <p:scale>
          <a:sx n="96" d="100"/>
          <a:sy n="96" d="100"/>
        </p:scale>
        <p:origin x="8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3466A-4005-2B7D-F97F-991C8DED9A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1A7976-9DB0-D400-7270-090BB08B00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F6C173-FC91-23E3-87B6-20A44E747258}"/>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5" name="Footer Placeholder 4">
            <a:extLst>
              <a:ext uri="{FF2B5EF4-FFF2-40B4-BE49-F238E27FC236}">
                <a16:creationId xmlns:a16="http://schemas.microsoft.com/office/drawing/2014/main" id="{889273F6-A921-905C-F49E-B4AC0E0659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FDBD1-8D52-B343-63CA-B07CD32EEBEB}"/>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2472156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72CD0-1CE7-78E3-1FF9-62951AC0F2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6CE059-CDFA-19CA-5978-7293242B24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B1683D-3330-103D-7827-574FD4DDC664}"/>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5" name="Footer Placeholder 4">
            <a:extLst>
              <a:ext uri="{FF2B5EF4-FFF2-40B4-BE49-F238E27FC236}">
                <a16:creationId xmlns:a16="http://schemas.microsoft.com/office/drawing/2014/main" id="{9F155C81-EB4F-04BF-78D1-E533C59595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9882AC-9613-DFD1-26A5-1A59C6A52A68}"/>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718091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6B2F91-CD40-2AE1-C197-CE4F24F908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F40A54-3E4D-E6F5-CF83-9021FD074F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1D90D7-4BA6-18F6-DC00-09292B34F2C2}"/>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5" name="Footer Placeholder 4">
            <a:extLst>
              <a:ext uri="{FF2B5EF4-FFF2-40B4-BE49-F238E27FC236}">
                <a16:creationId xmlns:a16="http://schemas.microsoft.com/office/drawing/2014/main" id="{CB3AD0CB-A81D-7EAE-A44E-88FC368A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19C371-0F1B-46F7-F88C-7F036D0F7D9F}"/>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460566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02F01-869B-4E41-9CF3-9DA5BE0931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9506C2-2304-DC94-6EBC-B9F824D5E2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418851-65A9-EA78-4ED2-BF2C1A8A1439}"/>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5" name="Footer Placeholder 4">
            <a:extLst>
              <a:ext uri="{FF2B5EF4-FFF2-40B4-BE49-F238E27FC236}">
                <a16:creationId xmlns:a16="http://schemas.microsoft.com/office/drawing/2014/main" id="{D4DE32D1-E4DF-D382-B3FA-D51610CAC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423B69-BB87-DBC1-440D-66B45AC3AD85}"/>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307086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019BC-3E00-A597-AA2C-DF9D112E0A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6AD668-9183-CD80-34A3-B562D92BE3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66C5DF-7095-36EF-99DC-74BEE03F20C4}"/>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5" name="Footer Placeholder 4">
            <a:extLst>
              <a:ext uri="{FF2B5EF4-FFF2-40B4-BE49-F238E27FC236}">
                <a16:creationId xmlns:a16="http://schemas.microsoft.com/office/drawing/2014/main" id="{2B98CC20-C8E6-97C9-2558-3B9E22DF77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50FD45-74DD-9EDA-E428-C127768F3C30}"/>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106620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CD79D-759B-9E16-0EDE-ABBBD9DFB4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3A21BA-FE97-C50A-CB95-D731D0262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97A4D2-8EF3-F7AD-2BF4-1BBD575862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7BDA5-B203-D8C0-A044-6C7236AEDB26}"/>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6" name="Footer Placeholder 5">
            <a:extLst>
              <a:ext uri="{FF2B5EF4-FFF2-40B4-BE49-F238E27FC236}">
                <a16:creationId xmlns:a16="http://schemas.microsoft.com/office/drawing/2014/main" id="{40BDFBEF-9784-AAA0-5E21-0A80A14FD4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F5C1CD-65FD-9336-EF86-EFE2E4E67FDB}"/>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262374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7D923-824E-FF16-4F21-1D1781CE2C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BD38F2-CB59-9DE2-1342-FA14340677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FE53FB-6229-F527-2975-933D9E6573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CEF0A5-910B-00D6-24B7-CF8B17A22A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D94ED7-CC16-BE69-2D51-0666D1B9CB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19F1AC-DC97-E245-3F2C-8B5FA87A0E7C}"/>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8" name="Footer Placeholder 7">
            <a:extLst>
              <a:ext uri="{FF2B5EF4-FFF2-40B4-BE49-F238E27FC236}">
                <a16:creationId xmlns:a16="http://schemas.microsoft.com/office/drawing/2014/main" id="{79D3B620-7CCB-0960-AF42-A5499CA7D8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FE3F34-C4E1-847C-8887-5758B1E5F9C3}"/>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185221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C7B6B-4235-B57B-E56A-78344B820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64AA1D-E084-36B1-A4AD-FA60298B24BE}"/>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4" name="Footer Placeholder 3">
            <a:extLst>
              <a:ext uri="{FF2B5EF4-FFF2-40B4-BE49-F238E27FC236}">
                <a16:creationId xmlns:a16="http://schemas.microsoft.com/office/drawing/2014/main" id="{0463BB61-8E96-98DC-B5A7-B8FB08276C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35DEB7-7A6D-5193-2C77-408BD22B24AE}"/>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1468774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91DBB-26C6-347C-349F-DA3C44638248}"/>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3" name="Footer Placeholder 2">
            <a:extLst>
              <a:ext uri="{FF2B5EF4-FFF2-40B4-BE49-F238E27FC236}">
                <a16:creationId xmlns:a16="http://schemas.microsoft.com/office/drawing/2014/main" id="{22CF6688-4203-657E-275B-89B2EF65F9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054FFE-A6E5-637D-DC83-69F797CFDA81}"/>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2112466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42A6D-FFEA-10DB-C5BE-BA009E9A1B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61DA04-C61C-3E49-56EE-796B27E036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3F2CBA-22F0-1998-33A3-22D83B969D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C43836-3A09-EFDE-3D85-B89EB787F344}"/>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6" name="Footer Placeholder 5">
            <a:extLst>
              <a:ext uri="{FF2B5EF4-FFF2-40B4-BE49-F238E27FC236}">
                <a16:creationId xmlns:a16="http://schemas.microsoft.com/office/drawing/2014/main" id="{F3B6AEDC-7B1E-2A0C-DEB1-46533C04B2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36BC46-AE25-7EE9-1A41-D3C4F6B29E4B}"/>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1689378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17E0F-AC2F-1EC1-3C32-377502459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DC8063-0E2D-DC2A-6866-229CABF9FF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1CFBE9-9DC8-0666-1453-41C86A8788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CAF294-72DE-58E0-C794-0F4EE561BA23}"/>
              </a:ext>
            </a:extLst>
          </p:cNvPr>
          <p:cNvSpPr>
            <a:spLocks noGrp="1"/>
          </p:cNvSpPr>
          <p:nvPr>
            <p:ph type="dt" sz="half" idx="10"/>
          </p:nvPr>
        </p:nvSpPr>
        <p:spPr/>
        <p:txBody>
          <a:bodyPr/>
          <a:lstStyle/>
          <a:p>
            <a:fld id="{4C3FE0ED-AAB2-4F30-BE17-4D66B976C2CB}" type="datetimeFigureOut">
              <a:rPr lang="en-US" smtClean="0"/>
              <a:t>12/8/2023</a:t>
            </a:fld>
            <a:endParaRPr lang="en-US"/>
          </a:p>
        </p:txBody>
      </p:sp>
      <p:sp>
        <p:nvSpPr>
          <p:cNvPr id="6" name="Footer Placeholder 5">
            <a:extLst>
              <a:ext uri="{FF2B5EF4-FFF2-40B4-BE49-F238E27FC236}">
                <a16:creationId xmlns:a16="http://schemas.microsoft.com/office/drawing/2014/main" id="{6C031B57-9AAF-F082-A267-212FBFC808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55EABA-7690-19DE-A861-31BAD504CFD2}"/>
              </a:ext>
            </a:extLst>
          </p:cNvPr>
          <p:cNvSpPr>
            <a:spLocks noGrp="1"/>
          </p:cNvSpPr>
          <p:nvPr>
            <p:ph type="sldNum" sz="quarter" idx="12"/>
          </p:nvPr>
        </p:nvSpPr>
        <p:spPr/>
        <p:txBody>
          <a:bodyPr/>
          <a:lstStyle/>
          <a:p>
            <a:fld id="{CB8F2861-F3AD-4498-A54E-672DADC9663C}" type="slidenum">
              <a:rPr lang="en-US" smtClean="0"/>
              <a:t>‹#›</a:t>
            </a:fld>
            <a:endParaRPr lang="en-US"/>
          </a:p>
        </p:txBody>
      </p:sp>
    </p:spTree>
    <p:extLst>
      <p:ext uri="{BB962C8B-B14F-4D97-AF65-F5344CB8AC3E}">
        <p14:creationId xmlns:p14="http://schemas.microsoft.com/office/powerpoint/2010/main" val="2912353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CEC9C5-39C5-7262-6696-77CAB0D2B4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F018F6-761C-ACB4-FF58-D360A35961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9E660E-6CD4-1FD2-86CA-5EB5EBFB7D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3FE0ED-AAB2-4F30-BE17-4D66B976C2CB}" type="datetimeFigureOut">
              <a:rPr lang="en-US" smtClean="0"/>
              <a:t>12/8/2023</a:t>
            </a:fld>
            <a:endParaRPr lang="en-US"/>
          </a:p>
        </p:txBody>
      </p:sp>
      <p:sp>
        <p:nvSpPr>
          <p:cNvPr id="5" name="Footer Placeholder 4">
            <a:extLst>
              <a:ext uri="{FF2B5EF4-FFF2-40B4-BE49-F238E27FC236}">
                <a16:creationId xmlns:a16="http://schemas.microsoft.com/office/drawing/2014/main" id="{CB99CBD9-7FC7-AACE-A9B3-FCBAC81893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2E3168-FB5A-8DBC-D324-FCF37383D1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F2861-F3AD-4498-A54E-672DADC9663C}" type="slidenum">
              <a:rPr lang="en-US" smtClean="0"/>
              <a:t>‹#›</a:t>
            </a:fld>
            <a:endParaRPr lang="en-US"/>
          </a:p>
        </p:txBody>
      </p:sp>
    </p:spTree>
    <p:extLst>
      <p:ext uri="{BB962C8B-B14F-4D97-AF65-F5344CB8AC3E}">
        <p14:creationId xmlns:p14="http://schemas.microsoft.com/office/powerpoint/2010/main" val="2492986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biblegateway.com/passage/?search=Galatians%205%3A16-25&amp;version=NIV#fen-NIV-29180a"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B44E44-967D-B5EB-4228-F4450C40D569}"/>
              </a:ext>
            </a:extLst>
          </p:cNvPr>
          <p:cNvSpPr txBox="1"/>
          <p:nvPr/>
        </p:nvSpPr>
        <p:spPr>
          <a:xfrm>
            <a:off x="2266545" y="894945"/>
            <a:ext cx="8142051" cy="2123658"/>
          </a:xfrm>
          <a:prstGeom prst="rect">
            <a:avLst/>
          </a:prstGeom>
          <a:noFill/>
        </p:spPr>
        <p:txBody>
          <a:bodyPr wrap="square" rtlCol="0">
            <a:spAutoFit/>
          </a:bodyPr>
          <a:lstStyle/>
          <a:p>
            <a:pPr algn="ctr"/>
            <a:r>
              <a:rPr lang="en-US" sz="4400" b="1" dirty="0"/>
              <a:t>Welcome </a:t>
            </a:r>
          </a:p>
          <a:p>
            <a:pPr algn="ctr"/>
            <a:r>
              <a:rPr lang="en-US" sz="4400" b="1" dirty="0"/>
              <a:t>Grace Tabernacle of Peace</a:t>
            </a:r>
          </a:p>
          <a:p>
            <a:pPr algn="ctr"/>
            <a:r>
              <a:rPr lang="en-US" sz="4400" b="1" dirty="0"/>
              <a:t>December 10, 2023 </a:t>
            </a:r>
          </a:p>
        </p:txBody>
      </p:sp>
      <p:pic>
        <p:nvPicPr>
          <p:cNvPr id="4" name="Picture 3" descr="A bird with a branch in its beak">
            <a:extLst>
              <a:ext uri="{FF2B5EF4-FFF2-40B4-BE49-F238E27FC236}">
                <a16:creationId xmlns:a16="http://schemas.microsoft.com/office/drawing/2014/main" id="{5F5062F5-465A-EF91-9B07-8D44CCA393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6960" y="3104091"/>
            <a:ext cx="4258079" cy="3041485"/>
          </a:xfrm>
          <a:prstGeom prst="rect">
            <a:avLst/>
          </a:prstGeom>
        </p:spPr>
      </p:pic>
    </p:spTree>
    <p:extLst>
      <p:ext uri="{BB962C8B-B14F-4D97-AF65-F5344CB8AC3E}">
        <p14:creationId xmlns:p14="http://schemas.microsoft.com/office/powerpoint/2010/main" val="2271968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81FFCB-0D6F-75C9-D3C0-6AEEC715356E}"/>
              </a:ext>
            </a:extLst>
          </p:cNvPr>
          <p:cNvSpPr txBox="1"/>
          <p:nvPr/>
        </p:nvSpPr>
        <p:spPr>
          <a:xfrm>
            <a:off x="652546" y="200501"/>
            <a:ext cx="11131185" cy="1795363"/>
          </a:xfrm>
          <a:prstGeom prst="rect">
            <a:avLst/>
          </a:prstGeom>
          <a:noFill/>
        </p:spPr>
        <p:txBody>
          <a:bodyPr wrap="square">
            <a:spAutoFit/>
          </a:bodyPr>
          <a:lstStyle/>
          <a:p>
            <a:pPr marL="0" marR="0" algn="ctr">
              <a:spcBef>
                <a:spcPts val="1500"/>
              </a:spcBef>
              <a:spcAft>
                <a:spcPts val="750"/>
              </a:spcAft>
            </a:pPr>
            <a:r>
              <a:rPr lang="en-US" sz="3200" b="1" dirty="0">
                <a:solidFill>
                  <a:srgbClr val="1A1A1A"/>
                </a:solidFill>
                <a:effectLst/>
                <a:latin typeface="Segoe UI" panose="020B0502040204020203" pitchFamily="34" charset="0"/>
                <a:ea typeface="Times New Roman" panose="02020603050405020304" pitchFamily="18" charset="0"/>
              </a:rPr>
              <a:t>“Let the Dog Die and The Dove Fly"</a:t>
            </a:r>
            <a:endParaRPr lang="en-US" sz="2800" b="1" dirty="0">
              <a:effectLst/>
              <a:latin typeface="Times New Roman" panose="02020603050405020304" pitchFamily="18" charset="0"/>
              <a:ea typeface="Times New Roman" panose="02020603050405020304" pitchFamily="18" charset="0"/>
            </a:endParaRPr>
          </a:p>
          <a:p>
            <a:pPr algn="ctr"/>
            <a:r>
              <a:rPr lang="en-US" dirty="0"/>
              <a:t>Revelation 22:14-15</a:t>
            </a:r>
          </a:p>
          <a:p>
            <a:pPr algn="ctr"/>
            <a:r>
              <a:rPr lang="en-US" b="1" baseline="30000" dirty="0"/>
              <a:t>14 </a:t>
            </a:r>
            <a:r>
              <a:rPr lang="en-US" dirty="0"/>
              <a:t>“Blessed are those who wash their robes, that they may have the right to the tree of life and may go through the gates into the city. </a:t>
            </a:r>
            <a:r>
              <a:rPr lang="en-US" b="1" baseline="30000" dirty="0"/>
              <a:t>15 </a:t>
            </a:r>
            <a:r>
              <a:rPr lang="en-US" dirty="0"/>
              <a:t>Outside are the dogs, those who practice magic arts, the sexually immoral, the murderers, the idolaters and everyone who loves and practices falsehood.</a:t>
            </a:r>
          </a:p>
        </p:txBody>
      </p:sp>
      <p:sp>
        <p:nvSpPr>
          <p:cNvPr id="5" name="TextBox 4">
            <a:extLst>
              <a:ext uri="{FF2B5EF4-FFF2-40B4-BE49-F238E27FC236}">
                <a16:creationId xmlns:a16="http://schemas.microsoft.com/office/drawing/2014/main" id="{19FB6DC2-7B06-223E-7B83-55B7601F4DD1}"/>
              </a:ext>
            </a:extLst>
          </p:cNvPr>
          <p:cNvSpPr txBox="1"/>
          <p:nvPr/>
        </p:nvSpPr>
        <p:spPr>
          <a:xfrm>
            <a:off x="507247" y="2768765"/>
            <a:ext cx="10835640" cy="369332"/>
          </a:xfrm>
          <a:prstGeom prst="rect">
            <a:avLst/>
          </a:prstGeom>
          <a:noFill/>
        </p:spPr>
        <p:txBody>
          <a:bodyPr wrap="square">
            <a:spAutoFit/>
          </a:bodyPr>
          <a:lstStyle/>
          <a:p>
            <a:pPr marL="0" marR="0">
              <a:spcBef>
                <a:spcPts val="1500"/>
              </a:spcBef>
              <a:spcAft>
                <a:spcPts val="750"/>
              </a:spcAft>
            </a:pPr>
            <a:r>
              <a:rPr lang="en-US" sz="1800" b="1" dirty="0">
                <a:solidFill>
                  <a:srgbClr val="1A1A1A"/>
                </a:solidFill>
                <a:effectLst/>
                <a:latin typeface="Segoe UI" panose="020B0502040204020203" pitchFamily="34" charset="0"/>
                <a:ea typeface="Times New Roman" panose="02020603050405020304" pitchFamily="18" charset="0"/>
              </a:rPr>
              <a:t>1. Inside every believer there is a flesh nature and his spirit nature's battling for position</a:t>
            </a:r>
            <a:endParaRPr lang="en-US" sz="1600" b="1"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385003CD-F6F5-2228-F128-6977FBBB3066}"/>
              </a:ext>
            </a:extLst>
          </p:cNvPr>
          <p:cNvSpPr txBox="1"/>
          <p:nvPr/>
        </p:nvSpPr>
        <p:spPr>
          <a:xfrm>
            <a:off x="507247" y="3889427"/>
            <a:ext cx="10835640" cy="369332"/>
          </a:xfrm>
          <a:prstGeom prst="rect">
            <a:avLst/>
          </a:prstGeom>
          <a:noFill/>
        </p:spPr>
        <p:txBody>
          <a:bodyPr wrap="square">
            <a:spAutoFit/>
          </a:bodyPr>
          <a:lstStyle/>
          <a:p>
            <a:pPr marL="0" marR="0">
              <a:spcBef>
                <a:spcPts val="1500"/>
              </a:spcBef>
              <a:spcAft>
                <a:spcPts val="750"/>
              </a:spcAft>
            </a:pPr>
            <a:r>
              <a:rPr lang="en-US" sz="1800" b="1" dirty="0">
                <a:solidFill>
                  <a:srgbClr val="1A1A1A"/>
                </a:solidFill>
                <a:effectLst/>
                <a:latin typeface="Segoe UI" panose="020B0502040204020203" pitchFamily="34" charset="0"/>
                <a:ea typeface="Times New Roman" panose="02020603050405020304" pitchFamily="18" charset="0"/>
              </a:rPr>
              <a:t>2. You have to feed the nature you want to live and starve the nature you want to die   starve it!!!!!</a:t>
            </a:r>
            <a:endParaRPr lang="en-US" sz="1600" b="1"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4C971D31-823F-548E-CB64-41133A6FE4D3}"/>
              </a:ext>
            </a:extLst>
          </p:cNvPr>
          <p:cNvSpPr txBox="1"/>
          <p:nvPr/>
        </p:nvSpPr>
        <p:spPr>
          <a:xfrm>
            <a:off x="507247" y="5013908"/>
            <a:ext cx="11421781" cy="1084912"/>
          </a:xfrm>
          <a:prstGeom prst="rect">
            <a:avLst/>
          </a:prstGeom>
          <a:noFill/>
        </p:spPr>
        <p:txBody>
          <a:bodyPr wrap="square">
            <a:spAutoFit/>
          </a:bodyPr>
          <a:lstStyle/>
          <a:p>
            <a:r>
              <a:rPr lang="en-US" sz="1800" b="1" dirty="0">
                <a:solidFill>
                  <a:srgbClr val="1A1A1A"/>
                </a:solidFill>
                <a:effectLst/>
                <a:latin typeface="Segoe UI" panose="020B0502040204020203" pitchFamily="34" charset="0"/>
                <a:ea typeface="Times New Roman" panose="02020603050405020304" pitchFamily="18" charset="0"/>
              </a:rPr>
              <a:t>3. </a:t>
            </a:r>
            <a:r>
              <a:rPr lang="en-US" b="1" dirty="0"/>
              <a:t>Psalm 74:19  </a:t>
            </a:r>
            <a:r>
              <a:rPr lang="en-US" b="1" baseline="30000" dirty="0"/>
              <a:t>19 </a:t>
            </a:r>
            <a:r>
              <a:rPr lang="en-US" b="1" dirty="0"/>
              <a:t>Do not hand over the life of your dove to wild beasts;  do not forget the lives of your afflicted people forever.</a:t>
            </a:r>
          </a:p>
          <a:p>
            <a:pPr marL="0" marR="0">
              <a:spcBef>
                <a:spcPts val="1500"/>
              </a:spcBef>
              <a:spcAft>
                <a:spcPts val="750"/>
              </a:spcAft>
            </a:pPr>
            <a:endParaRPr lang="en-US" sz="16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710291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6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0" fill="hold"/>
                                        <p:tgtEl>
                                          <p:spTgt spid="5"/>
                                        </p:tgtEl>
                                        <p:attrNameLst>
                                          <p:attrName>ppt_w</p:attrName>
                                        </p:attrNameLst>
                                      </p:cBhvr>
                                      <p:tavLst>
                                        <p:tav tm="0">
                                          <p:val>
                                            <p:strVal val="#ppt_w*0.70"/>
                                          </p:val>
                                        </p:tav>
                                        <p:tav tm="100000">
                                          <p:val>
                                            <p:strVal val="#ppt_w"/>
                                          </p:val>
                                        </p:tav>
                                      </p:tavLst>
                                    </p:anim>
                                    <p:anim calcmode="lin" valueType="num">
                                      <p:cBhvr>
                                        <p:cTn id="13" dur="5000" fill="hold"/>
                                        <p:tgtEl>
                                          <p:spTgt spid="5"/>
                                        </p:tgtEl>
                                        <p:attrNameLst>
                                          <p:attrName>ppt_h</p:attrName>
                                        </p:attrNameLst>
                                      </p:cBhvr>
                                      <p:tavLst>
                                        <p:tav tm="0">
                                          <p:val>
                                            <p:strVal val="#ppt_h"/>
                                          </p:val>
                                        </p:tav>
                                        <p:tav tm="100000">
                                          <p:val>
                                            <p:strVal val="#ppt_h"/>
                                          </p:val>
                                        </p:tav>
                                      </p:tavLst>
                                    </p:anim>
                                    <p:animEffect transition="in" filter="fade">
                                      <p:cBhvr>
                                        <p:cTn id="14" dur="5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1885">
                                          <p:stCondLst>
                                            <p:cond delay="0"/>
                                          </p:stCondLst>
                                        </p:cTn>
                                        <p:tgtEl>
                                          <p:spTgt spid="7"/>
                                        </p:tgtEl>
                                      </p:cBhvr>
                                    </p:animEffect>
                                    <p:anim calcmode="lin" valueType="num">
                                      <p:cBhvr>
                                        <p:cTn id="20" dur="59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1" dur="2158"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2" dur="2158" tmFilter="0, 0; 0.125,0.2665; 0.25,0.4; 0.375,0.465; 0.5,0.5;  0.625,0.535; 0.75,0.6; 0.875,0.7335; 1,1">
                                          <p:stCondLst>
                                            <p:cond delay="2158"/>
                                          </p:stCondLst>
                                        </p:cTn>
                                        <p:tgtEl>
                                          <p:spTgt spid="7"/>
                                        </p:tgtEl>
                                        <p:attrNameLst>
                                          <p:attrName>ppt_y</p:attrName>
                                        </p:attrNameLst>
                                      </p:cBhvr>
                                      <p:tavLst>
                                        <p:tav tm="0" fmla="#ppt_y-sin(pi*$)/9">
                                          <p:val>
                                            <p:fltVal val="0"/>
                                          </p:val>
                                        </p:tav>
                                        <p:tav tm="100000">
                                          <p:val>
                                            <p:fltVal val="1"/>
                                          </p:val>
                                        </p:tav>
                                      </p:tavLst>
                                    </p:anim>
                                    <p:anim calcmode="lin" valueType="num">
                                      <p:cBhvr>
                                        <p:cTn id="23" dur="1079" tmFilter="0, 0; 0.125,0.2665; 0.25,0.4; 0.375,0.465; 0.5,0.5;  0.625,0.535; 0.75,0.6; 0.875,0.7335; 1,1">
                                          <p:stCondLst>
                                            <p:cond delay="4303"/>
                                          </p:stCondLst>
                                        </p:cTn>
                                        <p:tgtEl>
                                          <p:spTgt spid="7"/>
                                        </p:tgtEl>
                                        <p:attrNameLst>
                                          <p:attrName>ppt_y</p:attrName>
                                        </p:attrNameLst>
                                      </p:cBhvr>
                                      <p:tavLst>
                                        <p:tav tm="0" fmla="#ppt_y-sin(pi*$)/27">
                                          <p:val>
                                            <p:fltVal val="0"/>
                                          </p:val>
                                        </p:tav>
                                        <p:tav tm="100000">
                                          <p:val>
                                            <p:fltVal val="1"/>
                                          </p:val>
                                        </p:tav>
                                      </p:tavLst>
                                    </p:anim>
                                    <p:anim calcmode="lin" valueType="num">
                                      <p:cBhvr>
                                        <p:cTn id="24" dur="533" tmFilter="0, 0; 0.125,0.2665; 0.25,0.4; 0.375,0.465; 0.5,0.5;  0.625,0.535; 0.75,0.6; 0.875,0.7335; 1,1">
                                          <p:stCondLst>
                                            <p:cond delay="5382"/>
                                          </p:stCondLst>
                                        </p:cTn>
                                        <p:tgtEl>
                                          <p:spTgt spid="7"/>
                                        </p:tgtEl>
                                        <p:attrNameLst>
                                          <p:attrName>ppt_y</p:attrName>
                                        </p:attrNameLst>
                                      </p:cBhvr>
                                      <p:tavLst>
                                        <p:tav tm="0" fmla="#ppt_y-sin(pi*$)/81">
                                          <p:val>
                                            <p:fltVal val="0"/>
                                          </p:val>
                                        </p:tav>
                                        <p:tav tm="100000">
                                          <p:val>
                                            <p:fltVal val="1"/>
                                          </p:val>
                                        </p:tav>
                                      </p:tavLst>
                                    </p:anim>
                                    <p:animScale>
                                      <p:cBhvr>
                                        <p:cTn id="25" dur="85">
                                          <p:stCondLst>
                                            <p:cond delay="2112"/>
                                          </p:stCondLst>
                                        </p:cTn>
                                        <p:tgtEl>
                                          <p:spTgt spid="7"/>
                                        </p:tgtEl>
                                      </p:cBhvr>
                                      <p:to x="100000" y="60000"/>
                                    </p:animScale>
                                    <p:animScale>
                                      <p:cBhvr>
                                        <p:cTn id="26" dur="539" decel="50000">
                                          <p:stCondLst>
                                            <p:cond delay="2197"/>
                                          </p:stCondLst>
                                        </p:cTn>
                                        <p:tgtEl>
                                          <p:spTgt spid="7"/>
                                        </p:tgtEl>
                                      </p:cBhvr>
                                      <p:to x="100000" y="100000"/>
                                    </p:animScale>
                                    <p:animScale>
                                      <p:cBhvr>
                                        <p:cTn id="27" dur="85">
                                          <p:stCondLst>
                                            <p:cond delay="4264"/>
                                          </p:stCondLst>
                                        </p:cTn>
                                        <p:tgtEl>
                                          <p:spTgt spid="7"/>
                                        </p:tgtEl>
                                      </p:cBhvr>
                                      <p:to x="100000" y="80000"/>
                                    </p:animScale>
                                    <p:animScale>
                                      <p:cBhvr>
                                        <p:cTn id="28" dur="539" decel="50000">
                                          <p:stCondLst>
                                            <p:cond delay="4349"/>
                                          </p:stCondLst>
                                        </p:cTn>
                                        <p:tgtEl>
                                          <p:spTgt spid="7"/>
                                        </p:tgtEl>
                                      </p:cBhvr>
                                      <p:to x="100000" y="100000"/>
                                    </p:animScale>
                                    <p:animScale>
                                      <p:cBhvr>
                                        <p:cTn id="29" dur="85">
                                          <p:stCondLst>
                                            <p:cond delay="5336"/>
                                          </p:stCondLst>
                                        </p:cTn>
                                        <p:tgtEl>
                                          <p:spTgt spid="7"/>
                                        </p:tgtEl>
                                      </p:cBhvr>
                                      <p:to x="100000" y="90000"/>
                                    </p:animScale>
                                    <p:animScale>
                                      <p:cBhvr>
                                        <p:cTn id="30" dur="539" decel="50000">
                                          <p:stCondLst>
                                            <p:cond delay="5421"/>
                                          </p:stCondLst>
                                        </p:cTn>
                                        <p:tgtEl>
                                          <p:spTgt spid="7"/>
                                        </p:tgtEl>
                                      </p:cBhvr>
                                      <p:to x="100000" y="100000"/>
                                    </p:animScale>
                                    <p:animScale>
                                      <p:cBhvr>
                                        <p:cTn id="31" dur="85">
                                          <p:stCondLst>
                                            <p:cond delay="5876"/>
                                          </p:stCondLst>
                                        </p:cTn>
                                        <p:tgtEl>
                                          <p:spTgt spid="7"/>
                                        </p:tgtEl>
                                      </p:cBhvr>
                                      <p:to x="100000" y="95000"/>
                                    </p:animScale>
                                    <p:animScale>
                                      <p:cBhvr>
                                        <p:cTn id="32" dur="539" decel="50000">
                                          <p:stCondLst>
                                            <p:cond delay="5961"/>
                                          </p:stCondLst>
                                        </p:cTn>
                                        <p:tgtEl>
                                          <p:spTgt spid="7"/>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8A57ED-9F46-BBEE-FF74-0E9F46BB74D0}"/>
              </a:ext>
            </a:extLst>
          </p:cNvPr>
          <p:cNvSpPr txBox="1"/>
          <p:nvPr/>
        </p:nvSpPr>
        <p:spPr>
          <a:xfrm>
            <a:off x="836577" y="255242"/>
            <a:ext cx="10486417" cy="802207"/>
          </a:xfrm>
          <a:prstGeom prst="rect">
            <a:avLst/>
          </a:prstGeom>
          <a:noFill/>
        </p:spPr>
        <p:txBody>
          <a:bodyPr wrap="square">
            <a:spAutoFit/>
          </a:bodyPr>
          <a:lstStyle/>
          <a:p>
            <a:pPr marR="0" algn="ctr">
              <a:lnSpc>
                <a:spcPct val="107000"/>
              </a:lnSpc>
              <a:spcBef>
                <a:spcPts val="0"/>
              </a:spcBef>
              <a:spcAft>
                <a:spcPts val="0"/>
              </a:spcAft>
            </a:pPr>
            <a:r>
              <a:rPr lang="en-US" sz="2400" b="1" kern="0" dirty="0">
                <a:solidFill>
                  <a:srgbClr val="333333"/>
                </a:solidFill>
                <a:effectLst/>
                <a:latin typeface="Segoe UI" panose="020B0502040204020203" pitchFamily="34" charset="0"/>
                <a:ea typeface="Times New Roman" panose="02020603050405020304" pitchFamily="18" charset="0"/>
                <a:cs typeface="Times New Roman" panose="02020603050405020304" pitchFamily="18" charset="0"/>
              </a:rPr>
              <a:t>2 Sam 8:6</a:t>
            </a:r>
            <a:r>
              <a:rPr lang="en-US" sz="1050" b="1" baseline="30000" dirty="0"/>
              <a:t>   </a:t>
            </a:r>
            <a:r>
              <a:rPr lang="en-US" sz="1600" b="1" baseline="30000" dirty="0"/>
              <a:t> </a:t>
            </a:r>
            <a:r>
              <a:rPr lang="en-US" sz="2000" b="1" dirty="0"/>
              <a:t>He put garrisons in the Aramean kingdom of Damascus, and the Arameans became subject to him and brought tribute. </a:t>
            </a:r>
            <a:r>
              <a:rPr lang="en-US" sz="2000" b="1" u="sng" dirty="0"/>
              <a:t>The </a:t>
            </a:r>
            <a:r>
              <a:rPr lang="en-US" sz="2000" b="1" u="sng" cap="small" dirty="0"/>
              <a:t>Lord</a:t>
            </a:r>
            <a:r>
              <a:rPr lang="en-US" sz="2000" b="1" u="sng" dirty="0"/>
              <a:t> gave David victory wherever he went.</a:t>
            </a:r>
            <a:endParaRPr lang="en-US" sz="2400" b="1" u="sng"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ECC83C1D-CE19-0EDF-14FD-31F00D98B5BA}"/>
              </a:ext>
            </a:extLst>
          </p:cNvPr>
          <p:cNvSpPr txBox="1"/>
          <p:nvPr/>
        </p:nvSpPr>
        <p:spPr>
          <a:xfrm>
            <a:off x="722502" y="1315763"/>
            <a:ext cx="9879628" cy="1239122"/>
          </a:xfrm>
          <a:prstGeom prst="rect">
            <a:avLst/>
          </a:prstGeom>
          <a:noFill/>
        </p:spPr>
        <p:txBody>
          <a:bodyPr wrap="none" rtlCol="0">
            <a:spAutoFit/>
          </a:bodyPr>
          <a:lstStyle/>
          <a:p>
            <a:pPr marR="0" lvl="0" algn="ctr">
              <a:lnSpc>
                <a:spcPct val="107000"/>
              </a:lnSpc>
              <a:spcBef>
                <a:spcPts val="0"/>
              </a:spcBef>
              <a:spcAft>
                <a:spcPts val="0"/>
              </a:spcAft>
              <a:buSzPts val="1000"/>
              <a:tabLst>
                <a:tab pos="457200" algn="l"/>
              </a:tabLst>
            </a:pPr>
            <a:r>
              <a:rPr lang="en-US" sz="3600" i="1" kern="0" dirty="0">
                <a:solidFill>
                  <a:srgbClr val="333333"/>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cs typeface="Times New Roman" panose="02020603050405020304" pitchFamily="18" charset="0"/>
              </a:rPr>
              <a:t>Get out of the bed and back on the battlefield </a:t>
            </a:r>
            <a:endParaRPr lang="en-US" sz="3600" i="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endParaRPr lang="en-US" sz="3600" i="1" dirty="0">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91D184AA-EAB5-CC31-59E3-5D6C50452743}"/>
              </a:ext>
            </a:extLst>
          </p:cNvPr>
          <p:cNvSpPr txBox="1"/>
          <p:nvPr/>
        </p:nvSpPr>
        <p:spPr>
          <a:xfrm>
            <a:off x="356783" y="2723504"/>
            <a:ext cx="10814492" cy="1323439"/>
          </a:xfrm>
          <a:prstGeom prst="rect">
            <a:avLst/>
          </a:prstGeom>
          <a:noFill/>
        </p:spPr>
        <p:txBody>
          <a:bodyPr wrap="square">
            <a:spAutoFit/>
          </a:bodyPr>
          <a:lstStyle/>
          <a:p>
            <a:r>
              <a:rPr lang="en-US" sz="2000" b="1" dirty="0"/>
              <a:t>James 1:13-14</a:t>
            </a:r>
          </a:p>
          <a:p>
            <a:r>
              <a:rPr lang="en-US" sz="2000" b="1" baseline="30000" dirty="0"/>
              <a:t>13 </a:t>
            </a:r>
            <a:r>
              <a:rPr lang="en-US" sz="2000" b="1" dirty="0"/>
              <a:t>When tempted, no one should say, “God is tempting me.” For God cannot be tempted by evil, nor does he tempt anyone; </a:t>
            </a:r>
            <a:r>
              <a:rPr lang="en-US" sz="2000" b="1" baseline="30000" dirty="0"/>
              <a:t>14 </a:t>
            </a:r>
            <a:r>
              <a:rPr lang="en-US" sz="2000" b="1" dirty="0"/>
              <a:t>but each person is tempted when they are dragged away by their own evil desire and enticed.</a:t>
            </a:r>
          </a:p>
        </p:txBody>
      </p:sp>
      <p:sp>
        <p:nvSpPr>
          <p:cNvPr id="8" name="TextBox 7">
            <a:extLst>
              <a:ext uri="{FF2B5EF4-FFF2-40B4-BE49-F238E27FC236}">
                <a16:creationId xmlns:a16="http://schemas.microsoft.com/office/drawing/2014/main" id="{4191FF95-1CCC-3755-C2BA-25FF8415760E}"/>
              </a:ext>
            </a:extLst>
          </p:cNvPr>
          <p:cNvSpPr txBox="1"/>
          <p:nvPr/>
        </p:nvSpPr>
        <p:spPr>
          <a:xfrm>
            <a:off x="-257152" y="4288095"/>
            <a:ext cx="11838936" cy="1119602"/>
          </a:xfrm>
          <a:prstGeom prst="rect">
            <a:avLst/>
          </a:prstGeom>
          <a:noFill/>
        </p:spPr>
        <p:txBody>
          <a:bodyPr wrap="square">
            <a:spAutoFit/>
          </a:bodyPr>
          <a:lstStyle/>
          <a:p>
            <a:pPr marR="0" lvl="0" algn="ctr">
              <a:lnSpc>
                <a:spcPct val="107000"/>
              </a:lnSpc>
              <a:spcBef>
                <a:spcPts val="0"/>
              </a:spcBef>
              <a:spcAft>
                <a:spcPts val="0"/>
              </a:spcAft>
              <a:buSzPts val="1000"/>
              <a:tabLst>
                <a:tab pos="457200" algn="l"/>
              </a:tabLst>
            </a:pPr>
            <a:r>
              <a:rPr lang="en-US" sz="3200" i="1" kern="0" dirty="0">
                <a:solidFill>
                  <a:srgbClr val="333333"/>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cs typeface="Times New Roman" panose="02020603050405020304" pitchFamily="18" charset="0"/>
              </a:rPr>
              <a:t>When you were saved God does not take away your appetite He allows you to put it under Control</a:t>
            </a:r>
            <a:endParaRPr lang="en-US" sz="1400" i="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066454C-D5B6-A8E8-B297-D9C420AC1B40}"/>
              </a:ext>
            </a:extLst>
          </p:cNvPr>
          <p:cNvSpPr txBox="1"/>
          <p:nvPr/>
        </p:nvSpPr>
        <p:spPr>
          <a:xfrm>
            <a:off x="356783" y="2002509"/>
            <a:ext cx="10321046" cy="959686"/>
          </a:xfrm>
          <a:prstGeom prst="rect">
            <a:avLst/>
          </a:prstGeom>
          <a:noFill/>
        </p:spPr>
        <p:txBody>
          <a:bodyPr wrap="square">
            <a:spAutoFit/>
          </a:bodyPr>
          <a:lstStyle/>
          <a:p>
            <a:pPr marR="0" lvl="0" algn="ctr">
              <a:lnSpc>
                <a:spcPct val="107000"/>
              </a:lnSpc>
              <a:spcBef>
                <a:spcPts val="0"/>
              </a:spcBef>
              <a:spcAft>
                <a:spcPts val="0"/>
              </a:spcAft>
              <a:buSzPts val="1000"/>
              <a:tabLst>
                <a:tab pos="457200" algn="l"/>
              </a:tabLst>
            </a:pPr>
            <a:r>
              <a:rPr lang="en-US" sz="3600" i="1" kern="0" dirty="0">
                <a:solidFill>
                  <a:srgbClr val="333333"/>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cs typeface="Segoe UI" panose="020B0502040204020203" pitchFamily="34" charset="0"/>
              </a:rPr>
              <a:t>God Does not Tempt anyone</a:t>
            </a:r>
            <a:endParaRPr lang="en-US" sz="1600" i="1" kern="100" dirty="0">
              <a:effectLst>
                <a:outerShdw blurRad="38100" dist="38100" dir="2700000" algn="tl">
                  <a:srgbClr val="000000">
                    <a:alpha val="43137"/>
                  </a:srgbClr>
                </a:outerShdw>
              </a:effectLst>
              <a:latin typeface="Segoe UI" panose="020B0502040204020203" pitchFamily="34" charset="0"/>
              <a:ea typeface="Calibri" panose="020F0502020204030204" pitchFamily="34" charset="0"/>
              <a:cs typeface="Segoe UI" panose="020B0502040204020203" pitchFamily="34" charset="0"/>
            </a:endParaRPr>
          </a:p>
          <a:p>
            <a:pPr marR="0" lvl="0" algn="ctr">
              <a:lnSpc>
                <a:spcPct val="107000"/>
              </a:lnSpc>
              <a:spcBef>
                <a:spcPts val="0"/>
              </a:spcBef>
              <a:spcAft>
                <a:spcPts val="0"/>
              </a:spcAft>
              <a:buSzPts val="1000"/>
              <a:tabLst>
                <a:tab pos="457200" algn="l"/>
              </a:tabLst>
            </a:pPr>
            <a:endParaRPr lang="en-US" sz="1600" i="1" kern="100" dirty="0">
              <a:effectLst>
                <a:outerShdw blurRad="38100" dist="38100" dir="2700000" algn="tl">
                  <a:srgbClr val="000000">
                    <a:alpha val="43137"/>
                  </a:srgbClr>
                </a:outerShdw>
              </a:effectLst>
              <a:latin typeface="Segoe UI" panose="020B0502040204020203" pitchFamily="34" charset="0"/>
              <a:ea typeface="Calibri" panose="020F0502020204030204" pitchFamily="34" charset="0"/>
              <a:cs typeface="Segoe UI" panose="020B0502040204020203" pitchFamily="34" charset="0"/>
            </a:endParaRPr>
          </a:p>
        </p:txBody>
      </p:sp>
      <p:sp>
        <p:nvSpPr>
          <p:cNvPr id="12" name="TextBox 11">
            <a:extLst>
              <a:ext uri="{FF2B5EF4-FFF2-40B4-BE49-F238E27FC236}">
                <a16:creationId xmlns:a16="http://schemas.microsoft.com/office/drawing/2014/main" id="{0283F723-C8C2-C538-F94D-9A464CC762CC}"/>
              </a:ext>
            </a:extLst>
          </p:cNvPr>
          <p:cNvSpPr txBox="1"/>
          <p:nvPr/>
        </p:nvSpPr>
        <p:spPr>
          <a:xfrm>
            <a:off x="722502" y="5648849"/>
            <a:ext cx="9982200" cy="655116"/>
          </a:xfrm>
          <a:prstGeom prst="rect">
            <a:avLst/>
          </a:prstGeom>
          <a:noFill/>
        </p:spPr>
        <p:txBody>
          <a:bodyPr wrap="square">
            <a:spAutoFit/>
          </a:bodyPr>
          <a:lstStyle/>
          <a:p>
            <a:pPr marR="0" lvl="0" algn="ctr">
              <a:lnSpc>
                <a:spcPct val="107000"/>
              </a:lnSpc>
              <a:spcBef>
                <a:spcPts val="0"/>
              </a:spcBef>
              <a:spcAft>
                <a:spcPts val="0"/>
              </a:spcAft>
              <a:buSzPts val="1000"/>
              <a:tabLst>
                <a:tab pos="457200" algn="l"/>
              </a:tabLst>
            </a:pPr>
            <a:r>
              <a:rPr lang="en-US" sz="3600" i="1" kern="0" dirty="0">
                <a:solidFill>
                  <a:srgbClr val="333333"/>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cs typeface="Times New Roman" panose="02020603050405020304" pitchFamily="18" charset="0"/>
              </a:rPr>
              <a:t>A </a:t>
            </a:r>
            <a:r>
              <a:rPr lang="en-US" sz="3600" i="1" u="sng" kern="0" dirty="0">
                <a:solidFill>
                  <a:srgbClr val="333333"/>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cs typeface="Times New Roman" panose="02020603050405020304" pitchFamily="18" charset="0"/>
              </a:rPr>
              <a:t>lust</a:t>
            </a:r>
            <a:r>
              <a:rPr lang="en-US" sz="3600" i="1" kern="0" dirty="0">
                <a:solidFill>
                  <a:srgbClr val="333333"/>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cs typeface="Times New Roman" panose="02020603050405020304" pitchFamily="18" charset="0"/>
              </a:rPr>
              <a:t> is an appetite that has gone out of control</a:t>
            </a:r>
            <a:endParaRPr lang="en-US" sz="1600" i="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524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305">
                                          <p:stCondLst>
                                            <p:cond delay="0"/>
                                          </p:stCondLst>
                                        </p:cTn>
                                        <p:tgtEl>
                                          <p:spTgt spid="3"/>
                                        </p:tgtEl>
                                      </p:cBhvr>
                                    </p:animEffect>
                                    <p:anim calcmode="lin" valueType="num">
                                      <p:cBhvr>
                                        <p:cTn id="8" dur="4100"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149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1494" tmFilter="0, 0; 0.125,0.2665; 0.25,0.4; 0.375,0.465; 0.5,0.5;  0.625,0.535; 0.75,0.6; 0.875,0.7335; 1,1">
                                          <p:stCondLst>
                                            <p:cond delay="1494"/>
                                          </p:stCondLst>
                                        </p:cTn>
                                        <p:tgtEl>
                                          <p:spTgt spid="3"/>
                                        </p:tgtEl>
                                        <p:attrNameLst>
                                          <p:attrName>ppt_y</p:attrName>
                                        </p:attrNameLst>
                                      </p:cBhvr>
                                      <p:tavLst>
                                        <p:tav tm="0" fmla="#ppt_y-sin(pi*$)/9">
                                          <p:val>
                                            <p:fltVal val="0"/>
                                          </p:val>
                                        </p:tav>
                                        <p:tav tm="100000">
                                          <p:val>
                                            <p:fltVal val="1"/>
                                          </p:val>
                                        </p:tav>
                                      </p:tavLst>
                                    </p:anim>
                                    <p:anim calcmode="lin" valueType="num">
                                      <p:cBhvr>
                                        <p:cTn id="11" dur="747" tmFilter="0, 0; 0.125,0.2665; 0.25,0.4; 0.375,0.465; 0.5,0.5;  0.625,0.535; 0.75,0.6; 0.875,0.7335; 1,1">
                                          <p:stCondLst>
                                            <p:cond delay="2979"/>
                                          </p:stCondLst>
                                        </p:cTn>
                                        <p:tgtEl>
                                          <p:spTgt spid="3"/>
                                        </p:tgtEl>
                                        <p:attrNameLst>
                                          <p:attrName>ppt_y</p:attrName>
                                        </p:attrNameLst>
                                      </p:cBhvr>
                                      <p:tavLst>
                                        <p:tav tm="0" fmla="#ppt_y-sin(pi*$)/27">
                                          <p:val>
                                            <p:fltVal val="0"/>
                                          </p:val>
                                        </p:tav>
                                        <p:tav tm="100000">
                                          <p:val>
                                            <p:fltVal val="1"/>
                                          </p:val>
                                        </p:tav>
                                      </p:tavLst>
                                    </p:anim>
                                    <p:anim calcmode="lin" valueType="num">
                                      <p:cBhvr>
                                        <p:cTn id="12" dur="369" tmFilter="0, 0; 0.125,0.2665; 0.25,0.4; 0.375,0.465; 0.5,0.5;  0.625,0.535; 0.75,0.6; 0.875,0.7335; 1,1">
                                          <p:stCondLst>
                                            <p:cond delay="3726"/>
                                          </p:stCondLst>
                                        </p:cTn>
                                        <p:tgtEl>
                                          <p:spTgt spid="3"/>
                                        </p:tgtEl>
                                        <p:attrNameLst>
                                          <p:attrName>ppt_y</p:attrName>
                                        </p:attrNameLst>
                                      </p:cBhvr>
                                      <p:tavLst>
                                        <p:tav tm="0" fmla="#ppt_y-sin(pi*$)/81">
                                          <p:val>
                                            <p:fltVal val="0"/>
                                          </p:val>
                                        </p:tav>
                                        <p:tav tm="100000">
                                          <p:val>
                                            <p:fltVal val="1"/>
                                          </p:val>
                                        </p:tav>
                                      </p:tavLst>
                                    </p:anim>
                                    <p:animScale>
                                      <p:cBhvr>
                                        <p:cTn id="13" dur="59">
                                          <p:stCondLst>
                                            <p:cond delay="1462"/>
                                          </p:stCondLst>
                                        </p:cTn>
                                        <p:tgtEl>
                                          <p:spTgt spid="3"/>
                                        </p:tgtEl>
                                      </p:cBhvr>
                                      <p:to x="100000" y="60000"/>
                                    </p:animScale>
                                    <p:animScale>
                                      <p:cBhvr>
                                        <p:cTn id="14" dur="373" decel="50000">
                                          <p:stCondLst>
                                            <p:cond delay="1521"/>
                                          </p:stCondLst>
                                        </p:cTn>
                                        <p:tgtEl>
                                          <p:spTgt spid="3"/>
                                        </p:tgtEl>
                                      </p:cBhvr>
                                      <p:to x="100000" y="100000"/>
                                    </p:animScale>
                                    <p:animScale>
                                      <p:cBhvr>
                                        <p:cTn id="15" dur="59">
                                          <p:stCondLst>
                                            <p:cond delay="2952"/>
                                          </p:stCondLst>
                                        </p:cTn>
                                        <p:tgtEl>
                                          <p:spTgt spid="3"/>
                                        </p:tgtEl>
                                      </p:cBhvr>
                                      <p:to x="100000" y="80000"/>
                                    </p:animScale>
                                    <p:animScale>
                                      <p:cBhvr>
                                        <p:cTn id="16" dur="373" decel="50000">
                                          <p:stCondLst>
                                            <p:cond delay="3011"/>
                                          </p:stCondLst>
                                        </p:cTn>
                                        <p:tgtEl>
                                          <p:spTgt spid="3"/>
                                        </p:tgtEl>
                                      </p:cBhvr>
                                      <p:to x="100000" y="100000"/>
                                    </p:animScale>
                                    <p:animScale>
                                      <p:cBhvr>
                                        <p:cTn id="17" dur="59">
                                          <p:stCondLst>
                                            <p:cond delay="3694"/>
                                          </p:stCondLst>
                                        </p:cTn>
                                        <p:tgtEl>
                                          <p:spTgt spid="3"/>
                                        </p:tgtEl>
                                      </p:cBhvr>
                                      <p:to x="100000" y="90000"/>
                                    </p:animScale>
                                    <p:animScale>
                                      <p:cBhvr>
                                        <p:cTn id="18" dur="373" decel="50000">
                                          <p:stCondLst>
                                            <p:cond delay="3753"/>
                                          </p:stCondLst>
                                        </p:cTn>
                                        <p:tgtEl>
                                          <p:spTgt spid="3"/>
                                        </p:tgtEl>
                                      </p:cBhvr>
                                      <p:to x="100000" y="100000"/>
                                    </p:animScale>
                                    <p:animScale>
                                      <p:cBhvr>
                                        <p:cTn id="19" dur="59">
                                          <p:stCondLst>
                                            <p:cond delay="4068"/>
                                          </p:stCondLst>
                                        </p:cTn>
                                        <p:tgtEl>
                                          <p:spTgt spid="3"/>
                                        </p:tgtEl>
                                      </p:cBhvr>
                                      <p:to x="100000" y="95000"/>
                                    </p:animScale>
                                    <p:animScale>
                                      <p:cBhvr>
                                        <p:cTn id="20" dur="373" decel="50000">
                                          <p:stCondLst>
                                            <p:cond delay="4127"/>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275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3500" fill="hold"/>
                                        <p:tgtEl>
                                          <p:spTgt spid="10"/>
                                        </p:tgtEl>
                                        <p:attrNameLst>
                                          <p:attrName>ppt_x</p:attrName>
                                        </p:attrNameLst>
                                      </p:cBhvr>
                                      <p:tavLst>
                                        <p:tav tm="0">
                                          <p:val>
                                            <p:strVal val="#ppt_x"/>
                                          </p:val>
                                        </p:tav>
                                        <p:tav tm="100000">
                                          <p:val>
                                            <p:strVal val="#ppt_x"/>
                                          </p:val>
                                        </p:tav>
                                      </p:tavLst>
                                    </p:anim>
                                    <p:anim calcmode="lin" valueType="num">
                                      <p:cBhvr additive="base">
                                        <p:cTn id="31" dur="3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randombar(horizontal)">
                                      <p:cBhvr>
                                        <p:cTn id="36" dur="2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4500"/>
                                        <p:tgtEl>
                                          <p:spTgt spid="8"/>
                                        </p:tgtEl>
                                      </p:cBhvr>
                                    </p:animEffect>
                                    <p:anim calcmode="lin" valueType="num">
                                      <p:cBhvr>
                                        <p:cTn id="42" dur="4500" fill="hold"/>
                                        <p:tgtEl>
                                          <p:spTgt spid="8"/>
                                        </p:tgtEl>
                                        <p:attrNameLst>
                                          <p:attrName>ppt_w</p:attrName>
                                        </p:attrNameLst>
                                      </p:cBhvr>
                                      <p:tavLst>
                                        <p:tav tm="0" fmla="#ppt_w*sin(2.5*pi*$)">
                                          <p:val>
                                            <p:fltVal val="0"/>
                                          </p:val>
                                        </p:tav>
                                        <p:tav tm="100000">
                                          <p:val>
                                            <p:fltVal val="1"/>
                                          </p:val>
                                        </p:tav>
                                      </p:tavLst>
                                    </p:anim>
                                    <p:anim calcmode="lin" valueType="num">
                                      <p:cBhvr>
                                        <p:cTn id="43" dur="4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additive="base">
                                        <p:cTn id="48" dur="3750" fill="hold"/>
                                        <p:tgtEl>
                                          <p:spTgt spid="12"/>
                                        </p:tgtEl>
                                        <p:attrNameLst>
                                          <p:attrName>ppt_x</p:attrName>
                                        </p:attrNameLst>
                                      </p:cBhvr>
                                      <p:tavLst>
                                        <p:tav tm="0">
                                          <p:val>
                                            <p:strVal val="#ppt_x"/>
                                          </p:val>
                                        </p:tav>
                                        <p:tav tm="100000">
                                          <p:val>
                                            <p:strVal val="#ppt_x"/>
                                          </p:val>
                                        </p:tav>
                                      </p:tavLst>
                                    </p:anim>
                                    <p:anim calcmode="lin" valueType="num">
                                      <p:cBhvr additive="base">
                                        <p:cTn id="49" dur="375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163F06-B3B9-32BB-9F0F-6F00B19CFE86}"/>
              </a:ext>
            </a:extLst>
          </p:cNvPr>
          <p:cNvSpPr txBox="1"/>
          <p:nvPr/>
        </p:nvSpPr>
        <p:spPr>
          <a:xfrm>
            <a:off x="526774" y="1043608"/>
            <a:ext cx="10992677" cy="1569660"/>
          </a:xfrm>
          <a:prstGeom prst="rect">
            <a:avLst/>
          </a:prstGeom>
          <a:noFill/>
        </p:spPr>
        <p:txBody>
          <a:bodyPr wrap="square" rtlCol="0">
            <a:spAutoFit/>
          </a:bodyPr>
          <a:lstStyle/>
          <a:p>
            <a:r>
              <a:rPr lang="en-US" sz="2400" b="1" i="0" baseline="30000" dirty="0">
                <a:solidFill>
                  <a:srgbClr val="000000"/>
                </a:solidFill>
                <a:effectLst/>
                <a:latin typeface="system-ui"/>
              </a:rPr>
              <a:t>16 </a:t>
            </a:r>
            <a:r>
              <a:rPr lang="en-US" sz="2400" b="0" i="0" dirty="0">
                <a:solidFill>
                  <a:srgbClr val="000000"/>
                </a:solidFill>
                <a:effectLst/>
                <a:latin typeface="system-ui"/>
              </a:rPr>
              <a:t>So I say, walk by the Spirit, and you will not gratify the desires of the flesh. </a:t>
            </a:r>
            <a:r>
              <a:rPr lang="en-US" sz="2400" b="1" i="0" baseline="30000" dirty="0">
                <a:solidFill>
                  <a:srgbClr val="000000"/>
                </a:solidFill>
                <a:effectLst/>
                <a:latin typeface="system-ui"/>
              </a:rPr>
              <a:t>17 </a:t>
            </a:r>
            <a:r>
              <a:rPr lang="en-US" sz="2400" b="0" i="0" dirty="0">
                <a:solidFill>
                  <a:srgbClr val="000000"/>
                </a:solidFill>
                <a:effectLst/>
                <a:latin typeface="system-ui"/>
              </a:rPr>
              <a:t>For the flesh desires what is contrary to the Spirit, and the Spirit what is contrary to the flesh. They are in conflict with each other, so that you are not to do whatever</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2" tooltip="See footnote a"/>
              </a:rPr>
              <a:t>a</a:t>
            </a:r>
            <a:r>
              <a:rPr lang="en-US" sz="2400" b="0" i="0" baseline="30000" dirty="0">
                <a:solidFill>
                  <a:srgbClr val="000000"/>
                </a:solidFill>
                <a:effectLst/>
                <a:latin typeface="system-ui"/>
              </a:rPr>
              <a:t>]</a:t>
            </a:r>
            <a:r>
              <a:rPr lang="en-US" sz="2400" b="0" i="0" dirty="0">
                <a:solidFill>
                  <a:srgbClr val="000000"/>
                </a:solidFill>
                <a:effectLst/>
                <a:latin typeface="system-ui"/>
              </a:rPr>
              <a:t> you want. </a:t>
            </a:r>
            <a:r>
              <a:rPr lang="en-US" sz="2400" b="1" i="0" baseline="30000" dirty="0">
                <a:solidFill>
                  <a:srgbClr val="000000"/>
                </a:solidFill>
                <a:effectLst/>
                <a:latin typeface="system-ui"/>
              </a:rPr>
              <a:t>18 </a:t>
            </a:r>
            <a:r>
              <a:rPr lang="en-US" sz="2400" b="0" i="0" dirty="0">
                <a:solidFill>
                  <a:srgbClr val="000000"/>
                </a:solidFill>
                <a:effectLst/>
                <a:latin typeface="system-ui"/>
              </a:rPr>
              <a:t>But if you are led by the Spirit, you are not under the law.</a:t>
            </a:r>
            <a:endParaRPr lang="en-US" sz="2400" dirty="0"/>
          </a:p>
        </p:txBody>
      </p:sp>
      <p:sp>
        <p:nvSpPr>
          <p:cNvPr id="3" name="TextBox 2">
            <a:extLst>
              <a:ext uri="{FF2B5EF4-FFF2-40B4-BE49-F238E27FC236}">
                <a16:creationId xmlns:a16="http://schemas.microsoft.com/office/drawing/2014/main" id="{6563BCAB-38C5-85AF-8C9A-F3BF3E6F80F9}"/>
              </a:ext>
            </a:extLst>
          </p:cNvPr>
          <p:cNvSpPr txBox="1"/>
          <p:nvPr/>
        </p:nvSpPr>
        <p:spPr>
          <a:xfrm>
            <a:off x="3528389" y="182070"/>
            <a:ext cx="4989443" cy="523220"/>
          </a:xfrm>
          <a:prstGeom prst="rect">
            <a:avLst/>
          </a:prstGeom>
          <a:noFill/>
        </p:spPr>
        <p:txBody>
          <a:bodyPr wrap="square" rtlCol="0">
            <a:spAutoFit/>
          </a:bodyPr>
          <a:lstStyle/>
          <a:p>
            <a:pPr algn="ctr"/>
            <a:r>
              <a:rPr lang="en-US" sz="2800" dirty="0"/>
              <a:t>Galatians 5:16-25</a:t>
            </a:r>
          </a:p>
        </p:txBody>
      </p:sp>
      <p:sp>
        <p:nvSpPr>
          <p:cNvPr id="4" name="TextBox 3">
            <a:extLst>
              <a:ext uri="{FF2B5EF4-FFF2-40B4-BE49-F238E27FC236}">
                <a16:creationId xmlns:a16="http://schemas.microsoft.com/office/drawing/2014/main" id="{2FE2697F-02EA-5A70-CED9-5F097E29B415}"/>
              </a:ext>
            </a:extLst>
          </p:cNvPr>
          <p:cNvSpPr txBox="1"/>
          <p:nvPr/>
        </p:nvSpPr>
        <p:spPr>
          <a:xfrm>
            <a:off x="3372678" y="2832652"/>
            <a:ext cx="5446644" cy="523220"/>
          </a:xfrm>
          <a:prstGeom prst="rect">
            <a:avLst/>
          </a:prstGeom>
          <a:noFill/>
        </p:spPr>
        <p:txBody>
          <a:bodyPr wrap="square" rtlCol="0">
            <a:spAutoFit/>
          </a:bodyPr>
          <a:lstStyle/>
          <a:p>
            <a:pPr algn="ctr"/>
            <a:r>
              <a:rPr lang="en-US" sz="2800" dirty="0">
                <a:solidFill>
                  <a:srgbClr val="FF0000"/>
                </a:solidFill>
              </a:rPr>
              <a:t>What Feeds the Dog/Beast</a:t>
            </a:r>
          </a:p>
        </p:txBody>
      </p:sp>
      <p:sp>
        <p:nvSpPr>
          <p:cNvPr id="6" name="TextBox 5">
            <a:extLst>
              <a:ext uri="{FF2B5EF4-FFF2-40B4-BE49-F238E27FC236}">
                <a16:creationId xmlns:a16="http://schemas.microsoft.com/office/drawing/2014/main" id="{6B5F2203-29E9-93E9-7AE8-FCDE27892B56}"/>
              </a:ext>
            </a:extLst>
          </p:cNvPr>
          <p:cNvSpPr txBox="1"/>
          <p:nvPr/>
        </p:nvSpPr>
        <p:spPr>
          <a:xfrm>
            <a:off x="357807" y="3429000"/>
            <a:ext cx="11479697" cy="1015663"/>
          </a:xfrm>
          <a:prstGeom prst="rect">
            <a:avLst/>
          </a:prstGeom>
          <a:noFill/>
        </p:spPr>
        <p:txBody>
          <a:bodyPr wrap="square">
            <a:spAutoFit/>
          </a:bodyPr>
          <a:lstStyle/>
          <a:p>
            <a:pPr algn="ctr"/>
            <a:r>
              <a:rPr lang="en-US" sz="2000" b="1" i="0" baseline="30000" dirty="0">
                <a:solidFill>
                  <a:srgbClr val="000000"/>
                </a:solidFill>
                <a:effectLst/>
                <a:latin typeface="system-ui"/>
              </a:rPr>
              <a:t>19 </a:t>
            </a:r>
            <a:r>
              <a:rPr lang="en-US" sz="2000" b="0" i="0" dirty="0">
                <a:solidFill>
                  <a:srgbClr val="000000"/>
                </a:solidFill>
                <a:effectLst/>
                <a:latin typeface="system-ui"/>
              </a:rPr>
              <a:t>The acts of the flesh are obvious: sexual immorality, impurity and debauchery; </a:t>
            </a:r>
            <a:r>
              <a:rPr lang="en-US" sz="2000" b="1" i="0" baseline="30000" dirty="0">
                <a:solidFill>
                  <a:srgbClr val="000000"/>
                </a:solidFill>
                <a:effectLst/>
                <a:latin typeface="system-ui"/>
              </a:rPr>
              <a:t>20 </a:t>
            </a:r>
            <a:r>
              <a:rPr lang="en-US" sz="2000" b="0" i="0" dirty="0">
                <a:solidFill>
                  <a:srgbClr val="000000"/>
                </a:solidFill>
                <a:effectLst/>
                <a:latin typeface="system-ui"/>
              </a:rPr>
              <a:t>idolatry and witchcraft; hatred, discord, jealousy, fits of rage, selfish ambition, dissensions, factions </a:t>
            </a:r>
            <a:r>
              <a:rPr lang="en-US" sz="2000" b="1" i="0" baseline="30000" dirty="0">
                <a:solidFill>
                  <a:srgbClr val="000000"/>
                </a:solidFill>
                <a:effectLst/>
                <a:latin typeface="system-ui"/>
              </a:rPr>
              <a:t>21 </a:t>
            </a:r>
            <a:r>
              <a:rPr lang="en-US" sz="2000" b="0" i="0" dirty="0">
                <a:solidFill>
                  <a:srgbClr val="000000"/>
                </a:solidFill>
                <a:effectLst/>
                <a:latin typeface="system-ui"/>
              </a:rPr>
              <a:t>and envy; drunkenness, orgies, and the like. I warn you, as I did before, that those who live like this will not inherit the kingdom of God.</a:t>
            </a:r>
            <a:endParaRPr lang="en-US" sz="2000" dirty="0"/>
          </a:p>
        </p:txBody>
      </p:sp>
      <p:sp>
        <p:nvSpPr>
          <p:cNvPr id="7" name="TextBox 6">
            <a:extLst>
              <a:ext uri="{FF2B5EF4-FFF2-40B4-BE49-F238E27FC236}">
                <a16:creationId xmlns:a16="http://schemas.microsoft.com/office/drawing/2014/main" id="{7AA1BD6E-546A-5FFB-C5E6-9356B1FF19FB}"/>
              </a:ext>
            </a:extLst>
          </p:cNvPr>
          <p:cNvSpPr txBox="1"/>
          <p:nvPr/>
        </p:nvSpPr>
        <p:spPr>
          <a:xfrm>
            <a:off x="3157330" y="4752439"/>
            <a:ext cx="5446644" cy="523220"/>
          </a:xfrm>
          <a:prstGeom prst="rect">
            <a:avLst/>
          </a:prstGeom>
          <a:noFill/>
        </p:spPr>
        <p:txBody>
          <a:bodyPr wrap="square" rtlCol="0">
            <a:spAutoFit/>
          </a:bodyPr>
          <a:lstStyle/>
          <a:p>
            <a:pPr algn="ctr"/>
            <a:r>
              <a:rPr lang="en-US" sz="2800" dirty="0">
                <a:solidFill>
                  <a:srgbClr val="FF0000"/>
                </a:solidFill>
              </a:rPr>
              <a:t>What Feeds the Dove</a:t>
            </a:r>
          </a:p>
        </p:txBody>
      </p:sp>
      <p:sp>
        <p:nvSpPr>
          <p:cNvPr id="9" name="TextBox 8">
            <a:extLst>
              <a:ext uri="{FF2B5EF4-FFF2-40B4-BE49-F238E27FC236}">
                <a16:creationId xmlns:a16="http://schemas.microsoft.com/office/drawing/2014/main" id="{CA576344-334F-B4E9-A96B-4361FEADCA2C}"/>
              </a:ext>
            </a:extLst>
          </p:cNvPr>
          <p:cNvSpPr txBox="1"/>
          <p:nvPr/>
        </p:nvSpPr>
        <p:spPr>
          <a:xfrm>
            <a:off x="435661" y="5402423"/>
            <a:ext cx="11174897" cy="1015663"/>
          </a:xfrm>
          <a:prstGeom prst="rect">
            <a:avLst/>
          </a:prstGeom>
          <a:noFill/>
        </p:spPr>
        <p:txBody>
          <a:bodyPr wrap="square">
            <a:spAutoFit/>
          </a:bodyPr>
          <a:lstStyle/>
          <a:p>
            <a:pPr algn="ctr"/>
            <a:r>
              <a:rPr lang="en-US" sz="2000" b="1" i="0" baseline="30000" dirty="0">
                <a:solidFill>
                  <a:srgbClr val="000000"/>
                </a:solidFill>
                <a:effectLst/>
                <a:latin typeface="system-ui"/>
              </a:rPr>
              <a:t>22 </a:t>
            </a:r>
            <a:r>
              <a:rPr lang="en-US" sz="2000" b="0" i="0" dirty="0">
                <a:solidFill>
                  <a:srgbClr val="000000"/>
                </a:solidFill>
                <a:effectLst/>
                <a:latin typeface="system-ui"/>
              </a:rPr>
              <a:t>But the fruit of the Spirit is love, joy, peace, forbearance, kindness, goodness, faithfulness, </a:t>
            </a:r>
            <a:r>
              <a:rPr lang="en-US" sz="2000" b="1" i="0" baseline="30000" dirty="0">
                <a:solidFill>
                  <a:srgbClr val="000000"/>
                </a:solidFill>
                <a:effectLst/>
                <a:latin typeface="system-ui"/>
              </a:rPr>
              <a:t>23 </a:t>
            </a:r>
            <a:r>
              <a:rPr lang="en-US" sz="2000" b="0" i="0" dirty="0">
                <a:solidFill>
                  <a:srgbClr val="000000"/>
                </a:solidFill>
                <a:effectLst/>
                <a:latin typeface="system-ui"/>
              </a:rPr>
              <a:t>gentleness and self-control. Against such things there is no law. </a:t>
            </a:r>
            <a:r>
              <a:rPr lang="en-US" sz="2000" b="1" i="0" baseline="30000" dirty="0">
                <a:solidFill>
                  <a:srgbClr val="000000"/>
                </a:solidFill>
                <a:effectLst/>
                <a:latin typeface="system-ui"/>
              </a:rPr>
              <a:t>24 </a:t>
            </a:r>
            <a:r>
              <a:rPr lang="en-US" sz="2000" b="0" i="0" dirty="0">
                <a:solidFill>
                  <a:srgbClr val="000000"/>
                </a:solidFill>
                <a:effectLst/>
                <a:latin typeface="system-ui"/>
              </a:rPr>
              <a:t>Those who belong to Christ Jesus have crucified the flesh with its passions and desires. </a:t>
            </a:r>
            <a:r>
              <a:rPr lang="en-US" sz="2000" b="1" i="0" baseline="30000" dirty="0">
                <a:solidFill>
                  <a:srgbClr val="000000"/>
                </a:solidFill>
                <a:effectLst/>
                <a:latin typeface="system-ui"/>
              </a:rPr>
              <a:t>25 </a:t>
            </a:r>
            <a:r>
              <a:rPr lang="en-US" sz="2000" b="0" i="0" u="sng" dirty="0">
                <a:solidFill>
                  <a:srgbClr val="000000"/>
                </a:solidFill>
                <a:effectLst/>
                <a:latin typeface="system-ui"/>
              </a:rPr>
              <a:t>Since we live by the Spirit, let us keep in step with the Spirit.</a:t>
            </a:r>
            <a:endParaRPr lang="en-US" sz="2000" u="sng" dirty="0"/>
          </a:p>
        </p:txBody>
      </p:sp>
    </p:spTree>
    <p:extLst>
      <p:ext uri="{BB962C8B-B14F-4D97-AF65-F5344CB8AC3E}">
        <p14:creationId xmlns:p14="http://schemas.microsoft.com/office/powerpoint/2010/main" val="82555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anim calcmode="lin" valueType="num">
                                      <p:cBhvr>
                                        <p:cTn id="8" dur="2250" fill="hold"/>
                                        <p:tgtEl>
                                          <p:spTgt spid="3"/>
                                        </p:tgtEl>
                                        <p:attrNameLst>
                                          <p:attrName>ppt_x</p:attrName>
                                        </p:attrNameLst>
                                      </p:cBhvr>
                                      <p:tavLst>
                                        <p:tav tm="0">
                                          <p:val>
                                            <p:strVal val="#ppt_x"/>
                                          </p:val>
                                        </p:tav>
                                        <p:tav tm="100000">
                                          <p:val>
                                            <p:strVal val="#ppt_x"/>
                                          </p:val>
                                        </p:tav>
                                      </p:tavLst>
                                    </p:anim>
                                    <p:anim calcmode="lin" valueType="num">
                                      <p:cBhvr>
                                        <p:cTn id="9" dur="2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1232">
                                          <p:stCondLst>
                                            <p:cond delay="0"/>
                                          </p:stCondLst>
                                        </p:cTn>
                                        <p:tgtEl>
                                          <p:spTgt spid="2"/>
                                        </p:tgtEl>
                                      </p:cBhvr>
                                    </p:animEffect>
                                    <p:anim calcmode="lin" valueType="num">
                                      <p:cBhvr>
                                        <p:cTn id="15" dur="387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1411"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1411" tmFilter="0, 0; 0.125,0.2665; 0.25,0.4; 0.375,0.465; 0.5,0.5;  0.625,0.535; 0.75,0.6; 0.875,0.7335; 1,1">
                                          <p:stCondLst>
                                            <p:cond delay="1411"/>
                                          </p:stCondLst>
                                        </p:cTn>
                                        <p:tgtEl>
                                          <p:spTgt spid="2"/>
                                        </p:tgtEl>
                                        <p:attrNameLst>
                                          <p:attrName>ppt_y</p:attrName>
                                        </p:attrNameLst>
                                      </p:cBhvr>
                                      <p:tavLst>
                                        <p:tav tm="0" fmla="#ppt_y-sin(pi*$)/9">
                                          <p:val>
                                            <p:fltVal val="0"/>
                                          </p:val>
                                        </p:tav>
                                        <p:tav tm="100000">
                                          <p:val>
                                            <p:fltVal val="1"/>
                                          </p:val>
                                        </p:tav>
                                      </p:tavLst>
                                    </p:anim>
                                    <p:anim calcmode="lin" valueType="num">
                                      <p:cBhvr>
                                        <p:cTn id="18" dur="705" tmFilter="0, 0; 0.125,0.2665; 0.25,0.4; 0.375,0.465; 0.5,0.5;  0.625,0.535; 0.75,0.6; 0.875,0.7335; 1,1">
                                          <p:stCondLst>
                                            <p:cond delay="2814"/>
                                          </p:stCondLst>
                                        </p:cTn>
                                        <p:tgtEl>
                                          <p:spTgt spid="2"/>
                                        </p:tgtEl>
                                        <p:attrNameLst>
                                          <p:attrName>ppt_y</p:attrName>
                                        </p:attrNameLst>
                                      </p:cBhvr>
                                      <p:tavLst>
                                        <p:tav tm="0" fmla="#ppt_y-sin(pi*$)/27">
                                          <p:val>
                                            <p:fltVal val="0"/>
                                          </p:val>
                                        </p:tav>
                                        <p:tav tm="100000">
                                          <p:val>
                                            <p:fltVal val="1"/>
                                          </p:val>
                                        </p:tav>
                                      </p:tavLst>
                                    </p:anim>
                                    <p:anim calcmode="lin" valueType="num">
                                      <p:cBhvr>
                                        <p:cTn id="19" dur="349" tmFilter="0, 0; 0.125,0.2665; 0.25,0.4; 0.375,0.465; 0.5,0.5;  0.625,0.535; 0.75,0.6; 0.875,0.7335; 1,1">
                                          <p:stCondLst>
                                            <p:cond delay="3519"/>
                                          </p:stCondLst>
                                        </p:cTn>
                                        <p:tgtEl>
                                          <p:spTgt spid="2"/>
                                        </p:tgtEl>
                                        <p:attrNameLst>
                                          <p:attrName>ppt_y</p:attrName>
                                        </p:attrNameLst>
                                      </p:cBhvr>
                                      <p:tavLst>
                                        <p:tav tm="0" fmla="#ppt_y-sin(pi*$)/81">
                                          <p:val>
                                            <p:fltVal val="0"/>
                                          </p:val>
                                        </p:tav>
                                        <p:tav tm="100000">
                                          <p:val>
                                            <p:fltVal val="1"/>
                                          </p:val>
                                        </p:tav>
                                      </p:tavLst>
                                    </p:anim>
                                    <p:animScale>
                                      <p:cBhvr>
                                        <p:cTn id="20" dur="55">
                                          <p:stCondLst>
                                            <p:cond delay="1381"/>
                                          </p:stCondLst>
                                        </p:cTn>
                                        <p:tgtEl>
                                          <p:spTgt spid="2"/>
                                        </p:tgtEl>
                                      </p:cBhvr>
                                      <p:to x="100000" y="60000"/>
                                    </p:animScale>
                                    <p:animScale>
                                      <p:cBhvr>
                                        <p:cTn id="21" dur="353" decel="50000">
                                          <p:stCondLst>
                                            <p:cond delay="1437"/>
                                          </p:stCondLst>
                                        </p:cTn>
                                        <p:tgtEl>
                                          <p:spTgt spid="2"/>
                                        </p:tgtEl>
                                      </p:cBhvr>
                                      <p:to x="100000" y="100000"/>
                                    </p:animScale>
                                    <p:animScale>
                                      <p:cBhvr>
                                        <p:cTn id="22" dur="55">
                                          <p:stCondLst>
                                            <p:cond delay="2788"/>
                                          </p:stCondLst>
                                        </p:cTn>
                                        <p:tgtEl>
                                          <p:spTgt spid="2"/>
                                        </p:tgtEl>
                                      </p:cBhvr>
                                      <p:to x="100000" y="80000"/>
                                    </p:animScale>
                                    <p:animScale>
                                      <p:cBhvr>
                                        <p:cTn id="23" dur="353" decel="50000">
                                          <p:stCondLst>
                                            <p:cond delay="2843"/>
                                          </p:stCondLst>
                                        </p:cTn>
                                        <p:tgtEl>
                                          <p:spTgt spid="2"/>
                                        </p:tgtEl>
                                      </p:cBhvr>
                                      <p:to x="100000" y="100000"/>
                                    </p:animScale>
                                    <p:animScale>
                                      <p:cBhvr>
                                        <p:cTn id="24" dur="55">
                                          <p:stCondLst>
                                            <p:cond delay="3489"/>
                                          </p:stCondLst>
                                        </p:cTn>
                                        <p:tgtEl>
                                          <p:spTgt spid="2"/>
                                        </p:tgtEl>
                                      </p:cBhvr>
                                      <p:to x="100000" y="90000"/>
                                    </p:animScale>
                                    <p:animScale>
                                      <p:cBhvr>
                                        <p:cTn id="25" dur="353" decel="50000">
                                          <p:stCondLst>
                                            <p:cond delay="3544"/>
                                          </p:stCondLst>
                                        </p:cTn>
                                        <p:tgtEl>
                                          <p:spTgt spid="2"/>
                                        </p:tgtEl>
                                      </p:cBhvr>
                                      <p:to x="100000" y="100000"/>
                                    </p:animScale>
                                    <p:animScale>
                                      <p:cBhvr>
                                        <p:cTn id="26" dur="55">
                                          <p:stCondLst>
                                            <p:cond delay="3842"/>
                                          </p:stCondLst>
                                        </p:cTn>
                                        <p:tgtEl>
                                          <p:spTgt spid="2"/>
                                        </p:tgtEl>
                                      </p:cBhvr>
                                      <p:to x="100000" y="95000"/>
                                    </p:animScale>
                                    <p:animScale>
                                      <p:cBhvr>
                                        <p:cTn id="27" dur="353" decel="50000">
                                          <p:stCondLst>
                                            <p:cond delay="3897"/>
                                          </p:stCondLst>
                                        </p:cTn>
                                        <p:tgtEl>
                                          <p:spTgt spid="2"/>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4750"/>
                                        <p:tgtEl>
                                          <p:spTgt spid="4"/>
                                        </p:tgtEl>
                                      </p:cBhvr>
                                    </p:animEffect>
                                    <p:anim calcmode="lin" valueType="num">
                                      <p:cBhvr>
                                        <p:cTn id="33" dur="4750" fill="hold"/>
                                        <p:tgtEl>
                                          <p:spTgt spid="4"/>
                                        </p:tgtEl>
                                        <p:attrNameLst>
                                          <p:attrName>ppt_w</p:attrName>
                                        </p:attrNameLst>
                                      </p:cBhvr>
                                      <p:tavLst>
                                        <p:tav tm="0" fmla="#ppt_w*sin(2.5*pi*$)">
                                          <p:val>
                                            <p:fltVal val="0"/>
                                          </p:val>
                                        </p:tav>
                                        <p:tav tm="100000">
                                          <p:val>
                                            <p:fltVal val="1"/>
                                          </p:val>
                                        </p:tav>
                                      </p:tavLst>
                                    </p:anim>
                                    <p:anim calcmode="lin" valueType="num">
                                      <p:cBhvr>
                                        <p:cTn id="34" dur="475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2750" fill="hold"/>
                                        <p:tgtEl>
                                          <p:spTgt spid="6"/>
                                        </p:tgtEl>
                                        <p:attrNameLst>
                                          <p:attrName>ppt_x</p:attrName>
                                        </p:attrNameLst>
                                      </p:cBhvr>
                                      <p:tavLst>
                                        <p:tav tm="0">
                                          <p:val>
                                            <p:strVal val="#ppt_x"/>
                                          </p:val>
                                        </p:tav>
                                        <p:tav tm="100000">
                                          <p:val>
                                            <p:strVal val="#ppt_x"/>
                                          </p:val>
                                        </p:tav>
                                      </p:tavLst>
                                    </p:anim>
                                    <p:anim calcmode="lin" valueType="num">
                                      <p:cBhvr additive="base">
                                        <p:cTn id="40" dur="275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wipe(down)">
                                      <p:cBhvr>
                                        <p:cTn id="45" dur="4250"/>
                                        <p:tgtEl>
                                          <p:spTgt spid="7"/>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6000"/>
                                        <p:tgtEl>
                                          <p:spTgt spid="9"/>
                                        </p:tgtEl>
                                      </p:cBhvr>
                                    </p:animEffect>
                                    <p:anim calcmode="lin" valueType="num">
                                      <p:cBhvr>
                                        <p:cTn id="51" dur="6000" fill="hold"/>
                                        <p:tgtEl>
                                          <p:spTgt spid="9"/>
                                        </p:tgtEl>
                                        <p:attrNameLst>
                                          <p:attrName>ppt_w</p:attrName>
                                        </p:attrNameLst>
                                      </p:cBhvr>
                                      <p:tavLst>
                                        <p:tav tm="0" fmla="#ppt_w*sin(2.5*pi*$)">
                                          <p:val>
                                            <p:fltVal val="0"/>
                                          </p:val>
                                        </p:tav>
                                        <p:tav tm="100000">
                                          <p:val>
                                            <p:fltVal val="1"/>
                                          </p:val>
                                        </p:tav>
                                      </p:tavLst>
                                    </p:anim>
                                    <p:anim calcmode="lin" valueType="num">
                                      <p:cBhvr>
                                        <p:cTn id="52" dur="6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B44E44-967D-B5EB-4228-F4450C40D569}"/>
              </a:ext>
            </a:extLst>
          </p:cNvPr>
          <p:cNvSpPr txBox="1"/>
          <p:nvPr/>
        </p:nvSpPr>
        <p:spPr>
          <a:xfrm>
            <a:off x="2266545" y="894945"/>
            <a:ext cx="8142051" cy="2123658"/>
          </a:xfrm>
          <a:prstGeom prst="rect">
            <a:avLst/>
          </a:prstGeom>
          <a:noFill/>
        </p:spPr>
        <p:txBody>
          <a:bodyPr wrap="square" rtlCol="0">
            <a:spAutoFit/>
          </a:bodyPr>
          <a:lstStyle/>
          <a:p>
            <a:pPr algn="ctr"/>
            <a:r>
              <a:rPr lang="en-US" sz="4400" b="1" dirty="0"/>
              <a:t>Welcome </a:t>
            </a:r>
          </a:p>
          <a:p>
            <a:pPr algn="ctr"/>
            <a:r>
              <a:rPr lang="en-US" sz="4400" b="1" dirty="0"/>
              <a:t>Grace Tabernacle of Peace</a:t>
            </a:r>
          </a:p>
          <a:p>
            <a:pPr algn="ctr"/>
            <a:r>
              <a:rPr lang="en-US" sz="4400" b="1" dirty="0"/>
              <a:t>December 10, 2023 </a:t>
            </a:r>
          </a:p>
        </p:txBody>
      </p:sp>
      <p:pic>
        <p:nvPicPr>
          <p:cNvPr id="4" name="Picture 3" descr="A bird with a branch in its beak">
            <a:extLst>
              <a:ext uri="{FF2B5EF4-FFF2-40B4-BE49-F238E27FC236}">
                <a16:creationId xmlns:a16="http://schemas.microsoft.com/office/drawing/2014/main" id="{5F5062F5-465A-EF91-9B07-8D44CCA393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2685" y="3093496"/>
            <a:ext cx="4086629" cy="2919021"/>
          </a:xfrm>
          <a:prstGeom prst="rect">
            <a:avLst/>
          </a:prstGeom>
        </p:spPr>
      </p:pic>
    </p:spTree>
    <p:extLst>
      <p:ext uri="{BB962C8B-B14F-4D97-AF65-F5344CB8AC3E}">
        <p14:creationId xmlns:p14="http://schemas.microsoft.com/office/powerpoint/2010/main" val="33140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747</TotalTime>
  <Words>522</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Segoe UI</vt:lpstr>
      <vt:lpstr>system-ui</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6</cp:revision>
  <dcterms:created xsi:type="dcterms:W3CDTF">2023-11-25T16:01:21Z</dcterms:created>
  <dcterms:modified xsi:type="dcterms:W3CDTF">2023-12-08T18:39:45Z</dcterms:modified>
</cp:coreProperties>
</file>