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4" r:id="rId19"/>
    <p:sldId id="276" r:id="rId20"/>
    <p:sldId id="277" r:id="rId21"/>
    <p:sldId id="278" r:id="rId22"/>
    <p:sldId id="279" r:id="rId23"/>
    <p:sldId id="280" r:id="rId24"/>
    <p:sldId id="281" r:id="rId25"/>
    <p:sldId id="282"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89522-C7E3-4289-884D-76174FBBA3BD}" v="77" dt="2026-02-06T18:37:43.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5FAD-9FDC-3F6D-2300-3EAA3AEEC1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A6625-D735-1775-2892-2AA7860A3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4EEF62-F257-DC35-FC96-F04821B0F445}"/>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5" name="Footer Placeholder 4">
            <a:extLst>
              <a:ext uri="{FF2B5EF4-FFF2-40B4-BE49-F238E27FC236}">
                <a16:creationId xmlns:a16="http://schemas.microsoft.com/office/drawing/2014/main" id="{34692C9C-2AC3-44EB-E636-66F211849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D5B73-4BBD-E733-2FC5-68119B2A2E3C}"/>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244197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ACEE-36E5-CA98-3748-0F94E3E5A1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690C55-60EF-1854-FAA7-A77AE613FD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20814-D0BF-1587-AED4-E2AAD486A190}"/>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5" name="Footer Placeholder 4">
            <a:extLst>
              <a:ext uri="{FF2B5EF4-FFF2-40B4-BE49-F238E27FC236}">
                <a16:creationId xmlns:a16="http://schemas.microsoft.com/office/drawing/2014/main" id="{FA1222B6-4AF0-A61B-A57D-638027021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FB2492-5C89-4708-CF36-C299EB8D05D8}"/>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215701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A52FD8-2383-DE1D-ACB2-C51299F810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128CD5-F946-1F34-F81A-347586E68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7EFE7-6B5C-2CE6-82A3-3209446CE8F2}"/>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5" name="Footer Placeholder 4">
            <a:extLst>
              <a:ext uri="{FF2B5EF4-FFF2-40B4-BE49-F238E27FC236}">
                <a16:creationId xmlns:a16="http://schemas.microsoft.com/office/drawing/2014/main" id="{2332E7CB-353C-58FB-2C98-286DE1EBD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50DC-45D9-293D-DE4C-6BD21BB08B48}"/>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416504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C400-DFBA-F1EA-8D98-7410F2FA7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0D4C8-60C5-0A2B-84B8-4516E4C07C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579F5-67B4-1672-788A-0CAD268C0AD4}"/>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5" name="Footer Placeholder 4">
            <a:extLst>
              <a:ext uri="{FF2B5EF4-FFF2-40B4-BE49-F238E27FC236}">
                <a16:creationId xmlns:a16="http://schemas.microsoft.com/office/drawing/2014/main" id="{2010AA39-6169-7361-230F-2F551B59D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3475C-A430-FF62-1DE5-8F3B09C9B75E}"/>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9637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AF2B-17CA-8967-C2AC-1B5A8AC1A5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747426-2E35-89EA-85B2-E4662E9CD7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45422-9B9A-4B2A-60C8-8B5B57959574}"/>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5" name="Footer Placeholder 4">
            <a:extLst>
              <a:ext uri="{FF2B5EF4-FFF2-40B4-BE49-F238E27FC236}">
                <a16:creationId xmlns:a16="http://schemas.microsoft.com/office/drawing/2014/main" id="{34AB1C9D-A178-329C-6A57-58E660F67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A578F-0C67-363A-2B03-7FFDF7CED148}"/>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184627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FA41-8E36-D0E4-F3AD-1F20A37FD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FE5FE-134B-9B48-F8DA-5DDA15862C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3C994-DF8A-040F-B0F0-FA8623875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A519A-17F1-8C1F-6007-0F4A50B18EA3}"/>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6" name="Footer Placeholder 5">
            <a:extLst>
              <a:ext uri="{FF2B5EF4-FFF2-40B4-BE49-F238E27FC236}">
                <a16:creationId xmlns:a16="http://schemas.microsoft.com/office/drawing/2014/main" id="{38959BE1-D650-DC22-50EB-21B4F2ACCB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9D865-369C-D8FF-3255-30FBBE9B6BE3}"/>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326611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9334-073C-68AD-B859-5EC790B51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EA1-F63B-CE4E-2A9A-871AE46C2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128D6-2111-2750-53EF-3BB9D5C791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671698-410B-7A10-B2EE-0170E26B4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FA6008-DF5E-F13C-FB3C-F9AC3C20B6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332504-26E4-8A6E-F6EF-C0692BFBF2BA}"/>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8" name="Footer Placeholder 7">
            <a:extLst>
              <a:ext uri="{FF2B5EF4-FFF2-40B4-BE49-F238E27FC236}">
                <a16:creationId xmlns:a16="http://schemas.microsoft.com/office/drawing/2014/main" id="{8F4C4533-4164-91BF-4780-9BAE0605DB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8A8C2A-8A24-890E-8A9A-933D6DC27779}"/>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394691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32D9-A528-B605-DBDF-400B92A90A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8D0FF8-001D-6C9C-769C-2D6B8CD2A455}"/>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4" name="Footer Placeholder 3">
            <a:extLst>
              <a:ext uri="{FF2B5EF4-FFF2-40B4-BE49-F238E27FC236}">
                <a16:creationId xmlns:a16="http://schemas.microsoft.com/office/drawing/2014/main" id="{9F161DF3-D071-FFE1-BB3A-F9D2931740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BFEFF1-2E75-1AA2-5C5A-5579BE2B0DF1}"/>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333547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64D1F-ADAE-3532-6B24-1141B3E98F42}"/>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3" name="Footer Placeholder 2">
            <a:extLst>
              <a:ext uri="{FF2B5EF4-FFF2-40B4-BE49-F238E27FC236}">
                <a16:creationId xmlns:a16="http://schemas.microsoft.com/office/drawing/2014/main" id="{365D6969-8495-EB8D-A29E-3EA6AFA4C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BCCBF4-D31F-3317-06CE-EBBFF46428B8}"/>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407532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DFAF-78F1-3EC4-CF71-647499EBB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802C5C-93EB-4432-F584-38D3E1BBF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1EDF61-FD88-2B0D-E446-A8E39FD92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A4C0EB-DB81-7E9A-C101-E817015B3B75}"/>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6" name="Footer Placeholder 5">
            <a:extLst>
              <a:ext uri="{FF2B5EF4-FFF2-40B4-BE49-F238E27FC236}">
                <a16:creationId xmlns:a16="http://schemas.microsoft.com/office/drawing/2014/main" id="{C3B7D751-AE64-70BF-7833-188F4A0E7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64623-9232-4066-E927-557254F2BD86}"/>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77028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DA98-D04C-13DD-EC8A-0BEE67638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053ADB-5EF8-5B6E-79D2-4B23135EC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218B4C-355E-ACAC-53AC-0A61F0604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32BB3-FD0E-31DE-CAA0-C91A286F5AB5}"/>
              </a:ext>
            </a:extLst>
          </p:cNvPr>
          <p:cNvSpPr>
            <a:spLocks noGrp="1"/>
          </p:cNvSpPr>
          <p:nvPr>
            <p:ph type="dt" sz="half" idx="10"/>
          </p:nvPr>
        </p:nvSpPr>
        <p:spPr/>
        <p:txBody>
          <a:bodyPr/>
          <a:lstStyle/>
          <a:p>
            <a:fld id="{AEEC2A7D-482A-4AD3-B807-6C1A783B7903}" type="datetimeFigureOut">
              <a:rPr lang="en-US" smtClean="0"/>
              <a:t>2/6/2026</a:t>
            </a:fld>
            <a:endParaRPr lang="en-US"/>
          </a:p>
        </p:txBody>
      </p:sp>
      <p:sp>
        <p:nvSpPr>
          <p:cNvPr id="6" name="Footer Placeholder 5">
            <a:extLst>
              <a:ext uri="{FF2B5EF4-FFF2-40B4-BE49-F238E27FC236}">
                <a16:creationId xmlns:a16="http://schemas.microsoft.com/office/drawing/2014/main" id="{BC6D9790-94DC-3DF2-195F-D242E86AF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F1810-D13E-CDDC-E60D-936A095CB2FF}"/>
              </a:ext>
            </a:extLst>
          </p:cNvPr>
          <p:cNvSpPr>
            <a:spLocks noGrp="1"/>
          </p:cNvSpPr>
          <p:nvPr>
            <p:ph type="sldNum" sz="quarter" idx="12"/>
          </p:nvPr>
        </p:nvSpPr>
        <p:spPr/>
        <p:txBody>
          <a:bodyPr/>
          <a:lstStyle/>
          <a:p>
            <a:fld id="{A65F1322-C5DE-4749-A0AE-5FC816EBF2C1}" type="slidenum">
              <a:rPr lang="en-US" smtClean="0"/>
              <a:t>‹#›</a:t>
            </a:fld>
            <a:endParaRPr lang="en-US"/>
          </a:p>
        </p:txBody>
      </p:sp>
    </p:spTree>
    <p:extLst>
      <p:ext uri="{BB962C8B-B14F-4D97-AF65-F5344CB8AC3E}">
        <p14:creationId xmlns:p14="http://schemas.microsoft.com/office/powerpoint/2010/main" val="85792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F08ADE-A77B-A88B-D5D7-E66EB6866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8EBFFF-5BE7-992B-8F79-F16F78342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A8492-D66E-692B-BEA1-D97093E9D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EC2A7D-482A-4AD3-B807-6C1A783B7903}" type="datetimeFigureOut">
              <a:rPr lang="en-US" smtClean="0"/>
              <a:t>2/6/2026</a:t>
            </a:fld>
            <a:endParaRPr lang="en-US"/>
          </a:p>
        </p:txBody>
      </p:sp>
      <p:sp>
        <p:nvSpPr>
          <p:cNvPr id="5" name="Footer Placeholder 4">
            <a:extLst>
              <a:ext uri="{FF2B5EF4-FFF2-40B4-BE49-F238E27FC236}">
                <a16:creationId xmlns:a16="http://schemas.microsoft.com/office/drawing/2014/main" id="{CA1AF2B7-2257-BCF4-6C26-FFF685A25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D35A2E6-11F5-B8A4-480F-80E3D254A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5F1322-C5DE-4749-A0AE-5FC816EBF2C1}" type="slidenum">
              <a:rPr lang="en-US" smtClean="0"/>
              <a:t>‹#›</a:t>
            </a:fld>
            <a:endParaRPr lang="en-US"/>
          </a:p>
        </p:txBody>
      </p:sp>
    </p:spTree>
    <p:extLst>
      <p:ext uri="{BB962C8B-B14F-4D97-AF65-F5344CB8AC3E}">
        <p14:creationId xmlns:p14="http://schemas.microsoft.com/office/powerpoint/2010/main" val="3784507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2%20Thessalonians%203&amp;version=NIV#fen-NIV-29685a"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15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EC7A01-8436-37BB-E94D-7CF23F07FC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B3612B-D782-7863-45A9-EF9941A17C68}"/>
              </a:ext>
            </a:extLst>
          </p:cNvPr>
          <p:cNvSpPr txBox="1"/>
          <p:nvPr/>
        </p:nvSpPr>
        <p:spPr>
          <a:xfrm>
            <a:off x="1992328" y="167970"/>
            <a:ext cx="8010697" cy="827278"/>
          </a:xfrm>
          <a:prstGeom prst="rect">
            <a:avLst/>
          </a:prstGeom>
          <a:noFill/>
        </p:spPr>
        <p:txBody>
          <a:bodyPr wrap="square">
            <a:spAutoFit/>
          </a:bodyPr>
          <a:lstStyle/>
          <a:p>
            <a:pPr marR="0" algn="ctr">
              <a:lnSpc>
                <a:spcPct val="115000"/>
              </a:lnSpc>
              <a:spcAft>
                <a:spcPts val="800"/>
              </a:spcAft>
            </a:pPr>
            <a:r>
              <a:rPr lang="en-US" sz="4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Sometimes people stay in:</a:t>
            </a:r>
            <a:endParaRPr lang="en-US" sz="4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5F2B25B-15CF-AE06-6E88-5EEF30438A30}"/>
              </a:ext>
            </a:extLst>
          </p:cNvPr>
          <p:cNvSpPr txBox="1"/>
          <p:nvPr/>
        </p:nvSpPr>
        <p:spPr>
          <a:xfrm>
            <a:off x="3048000" y="2021426"/>
            <a:ext cx="6096000" cy="760465"/>
          </a:xfrm>
          <a:prstGeom prst="rect">
            <a:avLst/>
          </a:prstGeom>
          <a:noFill/>
        </p:spPr>
        <p:txBody>
          <a:bodyPr wrap="square">
            <a:spAutoFit/>
          </a:bodyPr>
          <a:lstStyle/>
          <a:p>
            <a:pPr marR="0" lvl="0" algn="ctr">
              <a:lnSpc>
                <a:spcPct val="115000"/>
              </a:lnSpc>
              <a:spcAft>
                <a:spcPts val="800"/>
              </a:spcAft>
              <a:buSzPts val="1000"/>
              <a:tabLst>
                <a:tab pos="457200" algn="l"/>
              </a:tabLst>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Spiritual dependency</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367B6A0-B847-D80A-FEEB-A12EA5F1068B}"/>
              </a:ext>
            </a:extLst>
          </p:cNvPr>
          <p:cNvSpPr txBox="1"/>
          <p:nvPr/>
        </p:nvSpPr>
        <p:spPr>
          <a:xfrm>
            <a:off x="-335161" y="1082163"/>
            <a:ext cx="6096000" cy="760465"/>
          </a:xfrm>
          <a:prstGeom prst="rect">
            <a:avLst/>
          </a:prstGeom>
          <a:noFill/>
        </p:spPr>
        <p:txBody>
          <a:bodyPr wrap="square">
            <a:spAutoFit/>
          </a:bodyPr>
          <a:lstStyle/>
          <a:p>
            <a:pPr marR="0" lvl="0" algn="ctr">
              <a:lnSpc>
                <a:spcPct val="115000"/>
              </a:lnSpc>
              <a:spcAft>
                <a:spcPts val="800"/>
              </a:spcAft>
              <a:buSzPts val="1000"/>
              <a:tabLst>
                <a:tab pos="457200" algn="l"/>
              </a:tabLst>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Emotional dependency</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4EDBEB9-A3EB-166B-2EE9-4928AF5BF1E6}"/>
              </a:ext>
            </a:extLst>
          </p:cNvPr>
          <p:cNvSpPr txBox="1"/>
          <p:nvPr/>
        </p:nvSpPr>
        <p:spPr>
          <a:xfrm>
            <a:off x="6096000" y="2781891"/>
            <a:ext cx="6096000" cy="760465"/>
          </a:xfrm>
          <a:prstGeom prst="rect">
            <a:avLst/>
          </a:prstGeom>
          <a:noFill/>
        </p:spPr>
        <p:txBody>
          <a:bodyPr wrap="square">
            <a:spAutoFit/>
          </a:bodyPr>
          <a:lstStyle/>
          <a:p>
            <a:pPr marR="0" lvl="0" algn="ctr">
              <a:lnSpc>
                <a:spcPct val="115000"/>
              </a:lnSpc>
              <a:spcAft>
                <a:spcPts val="800"/>
              </a:spcAft>
              <a:buSzPts val="1000"/>
              <a:tabLst>
                <a:tab pos="457200" algn="l"/>
              </a:tabLst>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Financial dependency</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CFE1564-CE7A-A2E4-B353-E6C077C265DC}"/>
              </a:ext>
            </a:extLst>
          </p:cNvPr>
          <p:cNvSpPr txBox="1"/>
          <p:nvPr/>
        </p:nvSpPr>
        <p:spPr>
          <a:xfrm>
            <a:off x="538210" y="5221679"/>
            <a:ext cx="10695848" cy="1468351"/>
          </a:xfrm>
          <a:prstGeom prst="rect">
            <a:avLst/>
          </a:prstGeom>
          <a:noFill/>
        </p:spPr>
        <p:txBody>
          <a:bodyPr wrap="square">
            <a:spAutoFit/>
          </a:bodyPr>
          <a:lstStyle/>
          <a:p>
            <a:pPr marR="0" algn="ctr">
              <a:lnSpc>
                <a:spcPct val="115000"/>
              </a:lnSpc>
              <a:spcAft>
                <a:spcPts val="800"/>
              </a:spcAft>
            </a:pPr>
            <a:r>
              <a:rPr lang="en-US" sz="4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But growth always lives on the other side of responsibility.</a:t>
            </a:r>
            <a:endParaRPr lang="en-US" sz="40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304B67D-9F04-3C24-FF18-61D74DC0428D}"/>
              </a:ext>
            </a:extLst>
          </p:cNvPr>
          <p:cNvSpPr txBox="1"/>
          <p:nvPr/>
        </p:nvSpPr>
        <p:spPr>
          <a:xfrm>
            <a:off x="1294037" y="3808069"/>
            <a:ext cx="9184194" cy="760465"/>
          </a:xfrm>
          <a:prstGeom prst="rect">
            <a:avLst/>
          </a:prstGeom>
          <a:noFill/>
        </p:spPr>
        <p:txBody>
          <a:bodyPr wrap="square">
            <a:spAutoFit/>
          </a:bodyPr>
          <a:lstStyle/>
          <a:p>
            <a:pPr marR="0" algn="ctr">
              <a:lnSpc>
                <a:spcPct val="115000"/>
              </a:lnSpc>
              <a:spcAft>
                <a:spcPts val="800"/>
              </a:spcAft>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Because responsibility feels scary.</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3900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80">
                                          <p:stCondLst>
                                            <p:cond delay="0"/>
                                          </p:stCondLst>
                                        </p:cTn>
                                        <p:tgtEl>
                                          <p:spTgt spid="9"/>
                                        </p:tgtEl>
                                      </p:cBhvr>
                                    </p:animEffect>
                                    <p:anim calcmode="lin" valueType="num">
                                      <p:cBhvr>
                                        <p:cTn id="4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gtEl>
                                      </p:cBhvr>
                                      <p:to x="100000" y="60000"/>
                                    </p:animScale>
                                    <p:animScale>
                                      <p:cBhvr>
                                        <p:cTn id="55" dur="166" decel="50000">
                                          <p:stCondLst>
                                            <p:cond delay="676"/>
                                          </p:stCondLst>
                                        </p:cTn>
                                        <p:tgtEl>
                                          <p:spTgt spid="9"/>
                                        </p:tgtEl>
                                      </p:cBhvr>
                                      <p:to x="100000" y="100000"/>
                                    </p:animScale>
                                    <p:animScale>
                                      <p:cBhvr>
                                        <p:cTn id="56" dur="26">
                                          <p:stCondLst>
                                            <p:cond delay="1312"/>
                                          </p:stCondLst>
                                        </p:cTn>
                                        <p:tgtEl>
                                          <p:spTgt spid="9"/>
                                        </p:tgtEl>
                                      </p:cBhvr>
                                      <p:to x="100000" y="80000"/>
                                    </p:animScale>
                                    <p:animScale>
                                      <p:cBhvr>
                                        <p:cTn id="57" dur="166" decel="50000">
                                          <p:stCondLst>
                                            <p:cond delay="1338"/>
                                          </p:stCondLst>
                                        </p:cTn>
                                        <p:tgtEl>
                                          <p:spTgt spid="9"/>
                                        </p:tgtEl>
                                      </p:cBhvr>
                                      <p:to x="100000" y="100000"/>
                                    </p:animScale>
                                    <p:animScale>
                                      <p:cBhvr>
                                        <p:cTn id="58" dur="26">
                                          <p:stCondLst>
                                            <p:cond delay="1642"/>
                                          </p:stCondLst>
                                        </p:cTn>
                                        <p:tgtEl>
                                          <p:spTgt spid="9"/>
                                        </p:tgtEl>
                                      </p:cBhvr>
                                      <p:to x="100000" y="90000"/>
                                    </p:animScale>
                                    <p:animScale>
                                      <p:cBhvr>
                                        <p:cTn id="59" dur="166" decel="50000">
                                          <p:stCondLst>
                                            <p:cond delay="1668"/>
                                          </p:stCondLst>
                                        </p:cTn>
                                        <p:tgtEl>
                                          <p:spTgt spid="9"/>
                                        </p:tgtEl>
                                      </p:cBhvr>
                                      <p:to x="100000" y="100000"/>
                                    </p:animScale>
                                    <p:animScale>
                                      <p:cBhvr>
                                        <p:cTn id="60" dur="26">
                                          <p:stCondLst>
                                            <p:cond delay="1808"/>
                                          </p:stCondLst>
                                        </p:cTn>
                                        <p:tgtEl>
                                          <p:spTgt spid="9"/>
                                        </p:tgtEl>
                                      </p:cBhvr>
                                      <p:to x="100000" y="95000"/>
                                    </p:animScale>
                                    <p:animScale>
                                      <p:cBhvr>
                                        <p:cTn id="61" dur="166" decel="50000">
                                          <p:stCondLst>
                                            <p:cond delay="1834"/>
                                          </p:stCondLst>
                                        </p:cTn>
                                        <p:tgtEl>
                                          <p:spTgt spid="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style.rotation</p:attrName>
                                        </p:attrNameLst>
                                      </p:cBhvr>
                                      <p:tavLst>
                                        <p:tav tm="0">
                                          <p:val>
                                            <p:fltVal val="90"/>
                                          </p:val>
                                        </p:tav>
                                        <p:tav tm="100000">
                                          <p:val>
                                            <p:fltVal val="0"/>
                                          </p:val>
                                        </p:tav>
                                      </p:tavLst>
                                    </p:anim>
                                    <p:animEffect transition="in" filter="fade">
                                      <p:cBhvr>
                                        <p:cTn id="7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83F31F-EFF1-199D-F378-E2586C9517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A28DF0-8C4E-73E0-9E6C-A9015D16B0E7}"/>
              </a:ext>
            </a:extLst>
          </p:cNvPr>
          <p:cNvSpPr txBox="1"/>
          <p:nvPr/>
        </p:nvSpPr>
        <p:spPr>
          <a:xfrm>
            <a:off x="-25121" y="4895521"/>
            <a:ext cx="12027876" cy="1468351"/>
          </a:xfrm>
          <a:prstGeom prst="rect">
            <a:avLst/>
          </a:prstGeom>
          <a:noFill/>
        </p:spPr>
        <p:txBody>
          <a:bodyPr wrap="square">
            <a:spAutoFit/>
          </a:bodyPr>
          <a:lstStyle/>
          <a:p>
            <a:pPr marL="0" marR="0" algn="ctr">
              <a:lnSpc>
                <a:spcPct val="115000"/>
              </a:lnSpc>
              <a:spcAft>
                <a:spcPts val="800"/>
              </a:spcAft>
              <a:buNone/>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master </a:t>
            </a:r>
            <a:r>
              <a:rPr lang="en-US" sz="4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didn’t reward preservation.</a:t>
            </a:r>
            <a:br>
              <a:rPr lang="en-US" sz="4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4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rewarded production</a:t>
            </a: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7DE7FC3-F22F-E1E6-3928-FEBC53B3E5FD}"/>
              </a:ext>
            </a:extLst>
          </p:cNvPr>
          <p:cNvSpPr txBox="1"/>
          <p:nvPr/>
        </p:nvSpPr>
        <p:spPr>
          <a:xfrm>
            <a:off x="1145512" y="316860"/>
            <a:ext cx="9686611" cy="1743554"/>
          </a:xfrm>
          <a:prstGeom prst="rect">
            <a:avLst/>
          </a:prstGeom>
          <a:noFill/>
        </p:spPr>
        <p:txBody>
          <a:bodyPr wrap="square">
            <a:spAutoFit/>
          </a:bodyPr>
          <a:lstStyle/>
          <a:p>
            <a:pPr marL="0" marR="0" algn="ctr">
              <a:lnSpc>
                <a:spcPct val="115000"/>
              </a:lnSpc>
              <a:spcAft>
                <a:spcPts val="800"/>
              </a:spcAft>
              <a:buNone/>
            </a:pPr>
            <a:r>
              <a:rPr lang="en-US" sz="48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Jesus Called Us To Multiply What We’re Given</a:t>
            </a:r>
            <a:endParaRPr lang="en-US" sz="48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B0C0BF8-45C1-5CEB-ABB5-C6EA8BFC2A64}"/>
              </a:ext>
            </a:extLst>
          </p:cNvPr>
          <p:cNvSpPr txBox="1"/>
          <p:nvPr/>
        </p:nvSpPr>
        <p:spPr>
          <a:xfrm>
            <a:off x="2785904" y="2316688"/>
            <a:ext cx="6950947" cy="2322559"/>
          </a:xfrm>
          <a:prstGeom prst="rect">
            <a:avLst/>
          </a:prstGeom>
          <a:noFill/>
        </p:spPr>
        <p:txBody>
          <a:bodyPr wrap="square">
            <a:spAutoFit/>
          </a:bodyPr>
          <a:lstStyle/>
          <a:p>
            <a:pPr marL="0" marR="0" algn="ctr">
              <a:lnSpc>
                <a:spcPct val="115000"/>
              </a:lnSpc>
              <a:spcAft>
                <a:spcPts val="800"/>
              </a:spcAft>
              <a:buNone/>
            </a:pPr>
            <a:r>
              <a:rPr lang="en-US" sz="32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Matthew 25:14-30 – Parable of the Talents</a:t>
            </a:r>
            <a:endPar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One buried his talent.</a:t>
            </a:r>
            <a:br>
              <a:rPr lang="en-US"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Two invested and multiplied.</a:t>
            </a:r>
            <a:endPar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9216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7C2D364-1FC4-13DF-305B-EC7FADD1DE5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57F8BA-440D-A730-4D36-634C6D3C7419}"/>
              </a:ext>
            </a:extLst>
          </p:cNvPr>
          <p:cNvSpPr txBox="1"/>
          <p:nvPr/>
        </p:nvSpPr>
        <p:spPr>
          <a:xfrm>
            <a:off x="0" y="201913"/>
            <a:ext cx="12192000" cy="5675913"/>
          </a:xfrm>
          <a:prstGeom prst="rect">
            <a:avLst/>
          </a:prstGeom>
          <a:noFill/>
        </p:spPr>
        <p:txBody>
          <a:bodyPr wrap="square">
            <a:spAutoFit/>
          </a:bodyPr>
          <a:lstStyle/>
          <a:p>
            <a:pPr marL="0" marR="0" algn="ctr">
              <a:lnSpc>
                <a:spcPct val="115000"/>
              </a:lnSpc>
              <a:spcAft>
                <a:spcPts val="800"/>
              </a:spcAft>
              <a:buNone/>
            </a:pPr>
            <a:r>
              <a:rPr lang="en-US" sz="8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is not </a:t>
            </a:r>
            <a:r>
              <a:rPr lang="en-US" sz="8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asking you to be perfect</a:t>
            </a:r>
            <a:r>
              <a:rPr lang="en-US" sz="8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8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8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He’s </a:t>
            </a:r>
            <a:r>
              <a:rPr lang="en-US" sz="8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asking you to be faithful with what you have</a:t>
            </a:r>
            <a:r>
              <a:rPr lang="en-US" sz="8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8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4396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 calcmode="lin" valueType="num">
                                      <p:cBhvr>
                                        <p:cTn id="9" dur="3000" fill="hold"/>
                                        <p:tgtEl>
                                          <p:spTgt spid="3"/>
                                        </p:tgtEl>
                                        <p:attrNameLst>
                                          <p:attrName>style.rotation</p:attrName>
                                        </p:attrNameLst>
                                      </p:cBhvr>
                                      <p:tavLst>
                                        <p:tav tm="0">
                                          <p:val>
                                            <p:fltVal val="90"/>
                                          </p:val>
                                        </p:tav>
                                        <p:tav tm="100000">
                                          <p:val>
                                            <p:fltVal val="0"/>
                                          </p:val>
                                        </p:tav>
                                      </p:tavLst>
                                    </p:anim>
                                    <p:animEffect transition="in" filter="fad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931CDB-47A5-BF25-E24F-A43A499CCB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7A7363-6394-7D8B-34B9-AAA812778AA0}"/>
              </a:ext>
            </a:extLst>
          </p:cNvPr>
          <p:cNvSpPr txBox="1"/>
          <p:nvPr/>
        </p:nvSpPr>
        <p:spPr>
          <a:xfrm>
            <a:off x="2040193" y="3291940"/>
            <a:ext cx="7865807" cy="2888996"/>
          </a:xfrm>
          <a:prstGeom prst="rect">
            <a:avLst/>
          </a:prstGeom>
          <a:noFill/>
        </p:spPr>
        <p:txBody>
          <a:bodyPr wrap="square">
            <a:spAutoFit/>
          </a:bodyPr>
          <a:lstStyle/>
          <a:p>
            <a:pPr marL="0" marR="0" algn="ctr">
              <a:lnSpc>
                <a:spcPct val="115000"/>
              </a:lnSpc>
              <a:spcAft>
                <a:spcPts val="800"/>
              </a:spcAft>
              <a:buNone/>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You can:</a:t>
            </a:r>
            <a:b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D90148-3FA3-01FF-4E3F-D6DBBE9E60EB}"/>
              </a:ext>
            </a:extLst>
          </p:cNvPr>
          <p:cNvSpPr txBox="1"/>
          <p:nvPr/>
        </p:nvSpPr>
        <p:spPr>
          <a:xfrm>
            <a:off x="260555" y="41731"/>
            <a:ext cx="11670890" cy="894091"/>
          </a:xfrm>
          <a:prstGeom prst="rect">
            <a:avLst/>
          </a:prstGeom>
          <a:noFill/>
        </p:spPr>
        <p:txBody>
          <a:bodyPr wrap="square">
            <a:spAutoFit/>
          </a:bodyPr>
          <a:lstStyle/>
          <a:p>
            <a:pPr marL="0" marR="0" algn="ctr">
              <a:lnSpc>
                <a:spcPct val="115000"/>
              </a:lnSpc>
              <a:spcAft>
                <a:spcPts val="800"/>
              </a:spcAft>
              <a:buNone/>
            </a:pPr>
            <a:r>
              <a:rPr lang="en-US" sz="48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Danger of Living Only as a Consumer</a:t>
            </a:r>
            <a:endParaRPr lang="en-US" sz="48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5556CB6-318C-2F6A-4CC8-5E46C62A6575}"/>
              </a:ext>
            </a:extLst>
          </p:cNvPr>
          <p:cNvSpPr txBox="1"/>
          <p:nvPr/>
        </p:nvSpPr>
        <p:spPr>
          <a:xfrm>
            <a:off x="2286000" y="1113541"/>
            <a:ext cx="7620000" cy="2043380"/>
          </a:xfrm>
          <a:prstGeom prst="rect">
            <a:avLst/>
          </a:prstGeom>
          <a:noFill/>
        </p:spPr>
        <p:txBody>
          <a:bodyPr wrap="square">
            <a:spAutoFit/>
          </a:bodyPr>
          <a:lstStyle/>
          <a:p>
            <a:pPr marL="0" marR="0" algn="ctr">
              <a:lnSpc>
                <a:spcPct val="115000"/>
              </a:lnSpc>
              <a:spcAft>
                <a:spcPts val="800"/>
              </a:spcAft>
              <a:buNone/>
            </a:pPr>
            <a:r>
              <a:rPr lang="en-US"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James 1:22 (NIV)</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“Do not merely listen to the word, and so deceive yourselves. Do what it says.”</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42C79F7-B5E2-5032-DBF9-DA00A8609582}"/>
              </a:ext>
            </a:extLst>
          </p:cNvPr>
          <p:cNvSpPr txBox="1"/>
          <p:nvPr/>
        </p:nvSpPr>
        <p:spPr>
          <a:xfrm>
            <a:off x="363794" y="3900068"/>
            <a:ext cx="6096000" cy="1323439"/>
          </a:xfrm>
          <a:prstGeom prst="rect">
            <a:avLst/>
          </a:prstGeom>
          <a:noFill/>
        </p:spPr>
        <p:txBody>
          <a:bodyPr wrap="square">
            <a:spAutoFit/>
          </a:bodyPr>
          <a:lstStyle/>
          <a:p>
            <a:pPr algn="ct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Consume sermons</a:t>
            </a:r>
            <a:b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4000" dirty="0"/>
          </a:p>
        </p:txBody>
      </p:sp>
      <p:sp>
        <p:nvSpPr>
          <p:cNvPr id="11" name="TextBox 10">
            <a:extLst>
              <a:ext uri="{FF2B5EF4-FFF2-40B4-BE49-F238E27FC236}">
                <a16:creationId xmlns:a16="http://schemas.microsoft.com/office/drawing/2014/main" id="{16FDAD51-9D31-1BB4-D8F5-F3A38F009576}"/>
              </a:ext>
            </a:extLst>
          </p:cNvPr>
          <p:cNvSpPr txBox="1"/>
          <p:nvPr/>
        </p:nvSpPr>
        <p:spPr>
          <a:xfrm>
            <a:off x="655087" y="5105122"/>
            <a:ext cx="6096000" cy="707886"/>
          </a:xfrm>
          <a:prstGeom prst="rect">
            <a:avLst/>
          </a:prstGeom>
          <a:noFill/>
        </p:spPr>
        <p:txBody>
          <a:bodyPr wrap="square">
            <a:spAutoFit/>
          </a:bodyPr>
          <a:lstStyle/>
          <a:p>
            <a:pPr algn="ct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Consume worship</a:t>
            </a:r>
            <a:endParaRPr lang="en-US" sz="4000" dirty="0"/>
          </a:p>
        </p:txBody>
      </p:sp>
      <p:sp>
        <p:nvSpPr>
          <p:cNvPr id="13" name="TextBox 12">
            <a:extLst>
              <a:ext uri="{FF2B5EF4-FFF2-40B4-BE49-F238E27FC236}">
                <a16:creationId xmlns:a16="http://schemas.microsoft.com/office/drawing/2014/main" id="{8055354E-8BA2-E919-B868-3C918FB898FF}"/>
              </a:ext>
            </a:extLst>
          </p:cNvPr>
          <p:cNvSpPr txBox="1"/>
          <p:nvPr/>
        </p:nvSpPr>
        <p:spPr>
          <a:xfrm>
            <a:off x="6018125" y="5167527"/>
            <a:ext cx="6096000" cy="707886"/>
          </a:xfrm>
          <a:prstGeom prst="rect">
            <a:avLst/>
          </a:prstGeom>
          <a:noFill/>
        </p:spPr>
        <p:txBody>
          <a:bodyPr wrap="square">
            <a:spAutoFit/>
          </a:bodyPr>
          <a:lstStyle/>
          <a:p>
            <a:pPr algn="ct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Consume resources</a:t>
            </a:r>
            <a:endParaRPr lang="en-US" sz="4000" dirty="0"/>
          </a:p>
        </p:txBody>
      </p:sp>
      <p:sp>
        <p:nvSpPr>
          <p:cNvPr id="15" name="TextBox 14">
            <a:extLst>
              <a:ext uri="{FF2B5EF4-FFF2-40B4-BE49-F238E27FC236}">
                <a16:creationId xmlns:a16="http://schemas.microsoft.com/office/drawing/2014/main" id="{9E9D6EB6-5F0F-8161-9A2C-ECC9C6C4FFA1}"/>
              </a:ext>
            </a:extLst>
          </p:cNvPr>
          <p:cNvSpPr txBox="1"/>
          <p:nvPr/>
        </p:nvSpPr>
        <p:spPr>
          <a:xfrm>
            <a:off x="5622053" y="3890254"/>
            <a:ext cx="6888144" cy="707886"/>
          </a:xfrm>
          <a:prstGeom prst="rect">
            <a:avLst/>
          </a:prstGeom>
          <a:noFill/>
        </p:spPr>
        <p:txBody>
          <a:bodyPr wrap="square">
            <a:spAutoFit/>
          </a:bodyPr>
          <a:lstStyle/>
          <a:p>
            <a:pPr algn="ct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Consume help</a:t>
            </a:r>
            <a:endParaRPr lang="en-US" sz="4000" dirty="0"/>
          </a:p>
        </p:txBody>
      </p:sp>
      <p:sp>
        <p:nvSpPr>
          <p:cNvPr id="17" name="TextBox 16">
            <a:extLst>
              <a:ext uri="{FF2B5EF4-FFF2-40B4-BE49-F238E27FC236}">
                <a16:creationId xmlns:a16="http://schemas.microsoft.com/office/drawing/2014/main" id="{1AEDE4CD-79C4-5EB2-5303-38ECD9E62B8D}"/>
              </a:ext>
            </a:extLst>
          </p:cNvPr>
          <p:cNvSpPr txBox="1"/>
          <p:nvPr/>
        </p:nvSpPr>
        <p:spPr>
          <a:xfrm>
            <a:off x="3165988" y="5931234"/>
            <a:ext cx="6253316" cy="769441"/>
          </a:xfrm>
          <a:prstGeom prst="rect">
            <a:avLst/>
          </a:prstGeom>
          <a:noFill/>
        </p:spPr>
        <p:txBody>
          <a:bodyPr wrap="square">
            <a:spAutoFit/>
          </a:bodyPr>
          <a:lstStyle/>
          <a:p>
            <a:pPr algn="ctr"/>
            <a:r>
              <a:rPr lang="en-US" sz="4400" u="sng" kern="0" dirty="0">
                <a:solidFill>
                  <a:schemeClr val="bg1"/>
                </a:solidFill>
                <a:effectLst/>
                <a:latin typeface="Times New Roman" panose="02020603050405020304" pitchFamily="18" charset="0"/>
                <a:ea typeface="Times New Roman" panose="02020603050405020304" pitchFamily="18" charset="0"/>
              </a:rPr>
              <a:t>And still never grow</a:t>
            </a:r>
            <a:endParaRPr lang="en-US" sz="4400" u="sng" dirty="0">
              <a:solidFill>
                <a:schemeClr val="bg1"/>
              </a:solidFill>
            </a:endParaRPr>
          </a:p>
        </p:txBody>
      </p:sp>
    </p:spTree>
    <p:extLst>
      <p:ext uri="{BB962C8B-B14F-4D97-AF65-F5344CB8AC3E}">
        <p14:creationId xmlns:p14="http://schemas.microsoft.com/office/powerpoint/2010/main" val="198486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80">
                                          <p:stCondLst>
                                            <p:cond delay="0"/>
                                          </p:stCondLst>
                                        </p:cTn>
                                        <p:tgtEl>
                                          <p:spTgt spid="15"/>
                                        </p:tgtEl>
                                      </p:cBhvr>
                                    </p:animEffect>
                                    <p:anim calcmode="lin" valueType="num">
                                      <p:cBhvr>
                                        <p:cTn id="4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2" dur="26">
                                          <p:stCondLst>
                                            <p:cond delay="650"/>
                                          </p:stCondLst>
                                        </p:cTn>
                                        <p:tgtEl>
                                          <p:spTgt spid="15"/>
                                        </p:tgtEl>
                                      </p:cBhvr>
                                      <p:to x="100000" y="60000"/>
                                    </p:animScale>
                                    <p:animScale>
                                      <p:cBhvr>
                                        <p:cTn id="53" dur="166" decel="50000">
                                          <p:stCondLst>
                                            <p:cond delay="676"/>
                                          </p:stCondLst>
                                        </p:cTn>
                                        <p:tgtEl>
                                          <p:spTgt spid="15"/>
                                        </p:tgtEl>
                                      </p:cBhvr>
                                      <p:to x="100000" y="100000"/>
                                    </p:animScale>
                                    <p:animScale>
                                      <p:cBhvr>
                                        <p:cTn id="54" dur="26">
                                          <p:stCondLst>
                                            <p:cond delay="1312"/>
                                          </p:stCondLst>
                                        </p:cTn>
                                        <p:tgtEl>
                                          <p:spTgt spid="15"/>
                                        </p:tgtEl>
                                      </p:cBhvr>
                                      <p:to x="100000" y="80000"/>
                                    </p:animScale>
                                    <p:animScale>
                                      <p:cBhvr>
                                        <p:cTn id="55" dur="166" decel="50000">
                                          <p:stCondLst>
                                            <p:cond delay="1338"/>
                                          </p:stCondLst>
                                        </p:cTn>
                                        <p:tgtEl>
                                          <p:spTgt spid="15"/>
                                        </p:tgtEl>
                                      </p:cBhvr>
                                      <p:to x="100000" y="100000"/>
                                    </p:animScale>
                                    <p:animScale>
                                      <p:cBhvr>
                                        <p:cTn id="56" dur="26">
                                          <p:stCondLst>
                                            <p:cond delay="1642"/>
                                          </p:stCondLst>
                                        </p:cTn>
                                        <p:tgtEl>
                                          <p:spTgt spid="15"/>
                                        </p:tgtEl>
                                      </p:cBhvr>
                                      <p:to x="100000" y="90000"/>
                                    </p:animScale>
                                    <p:animScale>
                                      <p:cBhvr>
                                        <p:cTn id="57" dur="166" decel="50000">
                                          <p:stCondLst>
                                            <p:cond delay="1668"/>
                                          </p:stCondLst>
                                        </p:cTn>
                                        <p:tgtEl>
                                          <p:spTgt spid="15"/>
                                        </p:tgtEl>
                                      </p:cBhvr>
                                      <p:to x="100000" y="100000"/>
                                    </p:animScale>
                                    <p:animScale>
                                      <p:cBhvr>
                                        <p:cTn id="58" dur="26">
                                          <p:stCondLst>
                                            <p:cond delay="1808"/>
                                          </p:stCondLst>
                                        </p:cTn>
                                        <p:tgtEl>
                                          <p:spTgt spid="15"/>
                                        </p:tgtEl>
                                      </p:cBhvr>
                                      <p:to x="100000" y="95000"/>
                                    </p:animScale>
                                    <p:animScale>
                                      <p:cBhvr>
                                        <p:cTn id="59" dur="166" decel="50000">
                                          <p:stCondLst>
                                            <p:cond delay="1834"/>
                                          </p:stCondLst>
                                        </p:cTn>
                                        <p:tgtEl>
                                          <p:spTgt spid="15"/>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down)">
                                      <p:cBhvr>
                                        <p:cTn id="64" dur="580">
                                          <p:stCondLst>
                                            <p:cond delay="0"/>
                                          </p:stCondLst>
                                        </p:cTn>
                                        <p:tgtEl>
                                          <p:spTgt spid="11"/>
                                        </p:tgtEl>
                                      </p:cBhvr>
                                    </p:animEffect>
                                    <p:anim calcmode="lin" valueType="num">
                                      <p:cBhvr>
                                        <p:cTn id="6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0" dur="26">
                                          <p:stCondLst>
                                            <p:cond delay="650"/>
                                          </p:stCondLst>
                                        </p:cTn>
                                        <p:tgtEl>
                                          <p:spTgt spid="11"/>
                                        </p:tgtEl>
                                      </p:cBhvr>
                                      <p:to x="100000" y="60000"/>
                                    </p:animScale>
                                    <p:animScale>
                                      <p:cBhvr>
                                        <p:cTn id="71" dur="166" decel="50000">
                                          <p:stCondLst>
                                            <p:cond delay="676"/>
                                          </p:stCondLst>
                                        </p:cTn>
                                        <p:tgtEl>
                                          <p:spTgt spid="11"/>
                                        </p:tgtEl>
                                      </p:cBhvr>
                                      <p:to x="100000" y="100000"/>
                                    </p:animScale>
                                    <p:animScale>
                                      <p:cBhvr>
                                        <p:cTn id="72" dur="26">
                                          <p:stCondLst>
                                            <p:cond delay="1312"/>
                                          </p:stCondLst>
                                        </p:cTn>
                                        <p:tgtEl>
                                          <p:spTgt spid="11"/>
                                        </p:tgtEl>
                                      </p:cBhvr>
                                      <p:to x="100000" y="80000"/>
                                    </p:animScale>
                                    <p:animScale>
                                      <p:cBhvr>
                                        <p:cTn id="73" dur="166" decel="50000">
                                          <p:stCondLst>
                                            <p:cond delay="1338"/>
                                          </p:stCondLst>
                                        </p:cTn>
                                        <p:tgtEl>
                                          <p:spTgt spid="11"/>
                                        </p:tgtEl>
                                      </p:cBhvr>
                                      <p:to x="100000" y="100000"/>
                                    </p:animScale>
                                    <p:animScale>
                                      <p:cBhvr>
                                        <p:cTn id="74" dur="26">
                                          <p:stCondLst>
                                            <p:cond delay="1642"/>
                                          </p:stCondLst>
                                        </p:cTn>
                                        <p:tgtEl>
                                          <p:spTgt spid="11"/>
                                        </p:tgtEl>
                                      </p:cBhvr>
                                      <p:to x="100000" y="90000"/>
                                    </p:animScale>
                                    <p:animScale>
                                      <p:cBhvr>
                                        <p:cTn id="75" dur="166" decel="50000">
                                          <p:stCondLst>
                                            <p:cond delay="1668"/>
                                          </p:stCondLst>
                                        </p:cTn>
                                        <p:tgtEl>
                                          <p:spTgt spid="11"/>
                                        </p:tgtEl>
                                      </p:cBhvr>
                                      <p:to x="100000" y="100000"/>
                                    </p:animScale>
                                    <p:animScale>
                                      <p:cBhvr>
                                        <p:cTn id="76" dur="26">
                                          <p:stCondLst>
                                            <p:cond delay="1808"/>
                                          </p:stCondLst>
                                        </p:cTn>
                                        <p:tgtEl>
                                          <p:spTgt spid="11"/>
                                        </p:tgtEl>
                                      </p:cBhvr>
                                      <p:to x="100000" y="95000"/>
                                    </p:animScale>
                                    <p:animScale>
                                      <p:cBhvr>
                                        <p:cTn id="77" dur="166" decel="50000">
                                          <p:stCondLst>
                                            <p:cond delay="1834"/>
                                          </p:stCondLst>
                                        </p:cTn>
                                        <p:tgtEl>
                                          <p:spTgt spid="11"/>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13">
                                            <p:txEl>
                                              <p:pRg st="0" end="0"/>
                                            </p:txEl>
                                          </p:spTgt>
                                        </p:tgtEl>
                                        <p:attrNameLst>
                                          <p:attrName>style.visibility</p:attrName>
                                        </p:attrNameLst>
                                      </p:cBhvr>
                                      <p:to>
                                        <p:strVal val="visible"/>
                                      </p:to>
                                    </p:set>
                                    <p:animEffect transition="in" filter="wipe(down)">
                                      <p:cBhvr>
                                        <p:cTn id="82" dur="580">
                                          <p:stCondLst>
                                            <p:cond delay="0"/>
                                          </p:stCondLst>
                                        </p:cTn>
                                        <p:tgtEl>
                                          <p:spTgt spid="13">
                                            <p:txEl>
                                              <p:pRg st="0" end="0"/>
                                            </p:txEl>
                                          </p:spTgt>
                                        </p:tgtEl>
                                      </p:cBhvr>
                                    </p:animEffect>
                                    <p:anim calcmode="lin" valueType="num">
                                      <p:cBhvr>
                                        <p:cTn id="83"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13">
                                            <p:txEl>
                                              <p:pRg st="0" end="0"/>
                                            </p:txEl>
                                          </p:spTgt>
                                        </p:tgtEl>
                                      </p:cBhvr>
                                      <p:to x="100000" y="60000"/>
                                    </p:animScale>
                                    <p:animScale>
                                      <p:cBhvr>
                                        <p:cTn id="89" dur="166" decel="50000">
                                          <p:stCondLst>
                                            <p:cond delay="676"/>
                                          </p:stCondLst>
                                        </p:cTn>
                                        <p:tgtEl>
                                          <p:spTgt spid="13">
                                            <p:txEl>
                                              <p:pRg st="0" end="0"/>
                                            </p:txEl>
                                          </p:spTgt>
                                        </p:tgtEl>
                                      </p:cBhvr>
                                      <p:to x="100000" y="100000"/>
                                    </p:animScale>
                                    <p:animScale>
                                      <p:cBhvr>
                                        <p:cTn id="90" dur="26">
                                          <p:stCondLst>
                                            <p:cond delay="1312"/>
                                          </p:stCondLst>
                                        </p:cTn>
                                        <p:tgtEl>
                                          <p:spTgt spid="13">
                                            <p:txEl>
                                              <p:pRg st="0" end="0"/>
                                            </p:txEl>
                                          </p:spTgt>
                                        </p:tgtEl>
                                      </p:cBhvr>
                                      <p:to x="100000" y="80000"/>
                                    </p:animScale>
                                    <p:animScale>
                                      <p:cBhvr>
                                        <p:cTn id="91" dur="166" decel="50000">
                                          <p:stCondLst>
                                            <p:cond delay="1338"/>
                                          </p:stCondLst>
                                        </p:cTn>
                                        <p:tgtEl>
                                          <p:spTgt spid="13">
                                            <p:txEl>
                                              <p:pRg st="0" end="0"/>
                                            </p:txEl>
                                          </p:spTgt>
                                        </p:tgtEl>
                                      </p:cBhvr>
                                      <p:to x="100000" y="100000"/>
                                    </p:animScale>
                                    <p:animScale>
                                      <p:cBhvr>
                                        <p:cTn id="92" dur="26">
                                          <p:stCondLst>
                                            <p:cond delay="1642"/>
                                          </p:stCondLst>
                                        </p:cTn>
                                        <p:tgtEl>
                                          <p:spTgt spid="13">
                                            <p:txEl>
                                              <p:pRg st="0" end="0"/>
                                            </p:txEl>
                                          </p:spTgt>
                                        </p:tgtEl>
                                      </p:cBhvr>
                                      <p:to x="100000" y="90000"/>
                                    </p:animScale>
                                    <p:animScale>
                                      <p:cBhvr>
                                        <p:cTn id="93" dur="166" decel="50000">
                                          <p:stCondLst>
                                            <p:cond delay="1668"/>
                                          </p:stCondLst>
                                        </p:cTn>
                                        <p:tgtEl>
                                          <p:spTgt spid="13">
                                            <p:txEl>
                                              <p:pRg st="0" end="0"/>
                                            </p:txEl>
                                          </p:spTgt>
                                        </p:tgtEl>
                                      </p:cBhvr>
                                      <p:to x="100000" y="100000"/>
                                    </p:animScale>
                                    <p:animScale>
                                      <p:cBhvr>
                                        <p:cTn id="94" dur="26">
                                          <p:stCondLst>
                                            <p:cond delay="1808"/>
                                          </p:stCondLst>
                                        </p:cTn>
                                        <p:tgtEl>
                                          <p:spTgt spid="13">
                                            <p:txEl>
                                              <p:pRg st="0" end="0"/>
                                            </p:txEl>
                                          </p:spTgt>
                                        </p:tgtEl>
                                      </p:cBhvr>
                                      <p:to x="100000" y="95000"/>
                                    </p:animScale>
                                    <p:animScale>
                                      <p:cBhvr>
                                        <p:cTn id="95" dur="166" decel="50000">
                                          <p:stCondLst>
                                            <p:cond delay="1834"/>
                                          </p:stCondLst>
                                        </p:cTn>
                                        <p:tgtEl>
                                          <p:spTgt spid="13">
                                            <p:txEl>
                                              <p:pRg st="0" end="0"/>
                                            </p:txEl>
                                          </p:spTgt>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down)">
                                      <p:cBhvr>
                                        <p:cTn id="100" dur="580">
                                          <p:stCondLst>
                                            <p:cond delay="0"/>
                                          </p:stCondLst>
                                        </p:cTn>
                                        <p:tgtEl>
                                          <p:spTgt spid="17"/>
                                        </p:tgtEl>
                                      </p:cBhvr>
                                    </p:animEffect>
                                    <p:anim calcmode="lin" valueType="num">
                                      <p:cBhvr>
                                        <p:cTn id="10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6" dur="26">
                                          <p:stCondLst>
                                            <p:cond delay="650"/>
                                          </p:stCondLst>
                                        </p:cTn>
                                        <p:tgtEl>
                                          <p:spTgt spid="17"/>
                                        </p:tgtEl>
                                      </p:cBhvr>
                                      <p:to x="100000" y="60000"/>
                                    </p:animScale>
                                    <p:animScale>
                                      <p:cBhvr>
                                        <p:cTn id="107" dur="166" decel="50000">
                                          <p:stCondLst>
                                            <p:cond delay="676"/>
                                          </p:stCondLst>
                                        </p:cTn>
                                        <p:tgtEl>
                                          <p:spTgt spid="17"/>
                                        </p:tgtEl>
                                      </p:cBhvr>
                                      <p:to x="100000" y="100000"/>
                                    </p:animScale>
                                    <p:animScale>
                                      <p:cBhvr>
                                        <p:cTn id="108" dur="26">
                                          <p:stCondLst>
                                            <p:cond delay="1312"/>
                                          </p:stCondLst>
                                        </p:cTn>
                                        <p:tgtEl>
                                          <p:spTgt spid="17"/>
                                        </p:tgtEl>
                                      </p:cBhvr>
                                      <p:to x="100000" y="80000"/>
                                    </p:animScale>
                                    <p:animScale>
                                      <p:cBhvr>
                                        <p:cTn id="109" dur="166" decel="50000">
                                          <p:stCondLst>
                                            <p:cond delay="1338"/>
                                          </p:stCondLst>
                                        </p:cTn>
                                        <p:tgtEl>
                                          <p:spTgt spid="17"/>
                                        </p:tgtEl>
                                      </p:cBhvr>
                                      <p:to x="100000" y="100000"/>
                                    </p:animScale>
                                    <p:animScale>
                                      <p:cBhvr>
                                        <p:cTn id="110" dur="26">
                                          <p:stCondLst>
                                            <p:cond delay="1642"/>
                                          </p:stCondLst>
                                        </p:cTn>
                                        <p:tgtEl>
                                          <p:spTgt spid="17"/>
                                        </p:tgtEl>
                                      </p:cBhvr>
                                      <p:to x="100000" y="90000"/>
                                    </p:animScale>
                                    <p:animScale>
                                      <p:cBhvr>
                                        <p:cTn id="111" dur="166" decel="50000">
                                          <p:stCondLst>
                                            <p:cond delay="1668"/>
                                          </p:stCondLst>
                                        </p:cTn>
                                        <p:tgtEl>
                                          <p:spTgt spid="17"/>
                                        </p:tgtEl>
                                      </p:cBhvr>
                                      <p:to x="100000" y="100000"/>
                                    </p:animScale>
                                    <p:animScale>
                                      <p:cBhvr>
                                        <p:cTn id="112" dur="26">
                                          <p:stCondLst>
                                            <p:cond delay="1808"/>
                                          </p:stCondLst>
                                        </p:cTn>
                                        <p:tgtEl>
                                          <p:spTgt spid="17"/>
                                        </p:tgtEl>
                                      </p:cBhvr>
                                      <p:to x="100000" y="95000"/>
                                    </p:animScale>
                                    <p:animScale>
                                      <p:cBhvr>
                                        <p:cTn id="113"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AA304A-06AB-A1A6-E0E7-C700F99D90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A4DF62-652C-5B4A-E6A5-70D31DE1AE32}"/>
              </a:ext>
            </a:extLst>
          </p:cNvPr>
          <p:cNvSpPr txBox="1"/>
          <p:nvPr/>
        </p:nvSpPr>
        <p:spPr>
          <a:xfrm>
            <a:off x="412956" y="761014"/>
            <a:ext cx="11149780" cy="2905539"/>
          </a:xfrm>
          <a:prstGeom prst="rect">
            <a:avLst/>
          </a:prstGeom>
          <a:noFill/>
        </p:spPr>
        <p:txBody>
          <a:bodyPr wrap="square">
            <a:spAutoFit/>
          </a:bodyPr>
          <a:lstStyle/>
          <a:p>
            <a:pPr marL="0" marR="0" algn="ctr">
              <a:lnSpc>
                <a:spcPct val="115000"/>
              </a:lnSpc>
              <a:spcAft>
                <a:spcPts val="800"/>
              </a:spcAft>
              <a:buNone/>
            </a:pPr>
            <a: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Going to the gym and only watching other people lift weights…</a:t>
            </a:r>
            <a:b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Will never make you stronger.</a:t>
            </a:r>
            <a:endParaRPr lang="en-US" sz="5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7AF97E-328D-E005-A652-235486028597}"/>
              </a:ext>
            </a:extLst>
          </p:cNvPr>
          <p:cNvSpPr txBox="1"/>
          <p:nvPr/>
        </p:nvSpPr>
        <p:spPr>
          <a:xfrm>
            <a:off x="3048000" y="4651792"/>
            <a:ext cx="6096000" cy="894091"/>
          </a:xfrm>
          <a:prstGeom prst="rect">
            <a:avLst/>
          </a:prstGeom>
          <a:noFill/>
        </p:spPr>
        <p:txBody>
          <a:bodyPr wrap="square">
            <a:spAutoFit/>
          </a:bodyPr>
          <a:lstStyle/>
          <a:p>
            <a:pPr marL="0" marR="0" algn="ctr">
              <a:lnSpc>
                <a:spcPct val="115000"/>
              </a:lnSpc>
              <a:spcAft>
                <a:spcPts val="800"/>
              </a:spcAft>
              <a:buNone/>
            </a:pPr>
            <a:r>
              <a:rPr lang="en-US" sz="48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You must participate.</a:t>
            </a:r>
            <a:endParaRPr lang="en-US" sz="48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274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8E6D5A-8FD3-E855-E0FE-1679B2C1E3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4382FE9-F34C-2F35-7C6B-6E4CECC20B55}"/>
              </a:ext>
            </a:extLst>
          </p:cNvPr>
          <p:cNvSpPr txBox="1"/>
          <p:nvPr/>
        </p:nvSpPr>
        <p:spPr>
          <a:xfrm>
            <a:off x="993058" y="339413"/>
            <a:ext cx="10205883" cy="1330749"/>
          </a:xfrm>
          <a:prstGeom prst="rect">
            <a:avLst/>
          </a:prstGeom>
          <a:noFill/>
        </p:spPr>
        <p:txBody>
          <a:bodyPr wrap="square">
            <a:spAutoFit/>
          </a:bodyPr>
          <a:lstStyle/>
          <a:p>
            <a:pPr marL="0" marR="0" algn="ctr">
              <a:lnSpc>
                <a:spcPct val="115000"/>
              </a:lnSpc>
              <a:spcAft>
                <a:spcPts val="800"/>
              </a:spcAft>
              <a:buNone/>
            </a:pPr>
            <a:r>
              <a:rPr lang="en-US"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Wants </a:t>
            </a:r>
            <a:r>
              <a:rPr lang="en-US" sz="36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 Turn You Into A Source, Not Just A Receiver</a:t>
            </a:r>
            <a:endParaRPr lang="en-US" sz="24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242B6F8-4661-DA5D-B9B4-1EABA57B299E}"/>
              </a:ext>
            </a:extLst>
          </p:cNvPr>
          <p:cNvSpPr txBox="1"/>
          <p:nvPr/>
        </p:nvSpPr>
        <p:spPr>
          <a:xfrm>
            <a:off x="2359741" y="1751467"/>
            <a:ext cx="7295535" cy="3204595"/>
          </a:xfrm>
          <a:prstGeom prst="rect">
            <a:avLst/>
          </a:prstGeom>
          <a:noFill/>
        </p:spPr>
        <p:txBody>
          <a:bodyPr wrap="square">
            <a:spAutoFit/>
          </a:bodyPr>
          <a:lstStyle/>
          <a:p>
            <a:pPr marL="0" marR="0" algn="ctr">
              <a:lnSpc>
                <a:spcPct val="115000"/>
              </a:lnSpc>
              <a:spcAft>
                <a:spcPts val="800"/>
              </a:spcAft>
              <a:buNone/>
            </a:pPr>
            <a:r>
              <a:rPr lang="en-US" sz="2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Acts 20:35 (NIV)</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“It is more blessed to give than to receive.”</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John 7:38 (NIV)</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“Whoever believes in me… rivers of living water will flow from within them.”</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B5BCD56-4AEB-F5A3-F183-CFFAF1AAAE48}"/>
              </a:ext>
            </a:extLst>
          </p:cNvPr>
          <p:cNvSpPr txBox="1"/>
          <p:nvPr/>
        </p:nvSpPr>
        <p:spPr>
          <a:xfrm>
            <a:off x="1917290" y="5514089"/>
            <a:ext cx="9281651" cy="693651"/>
          </a:xfrm>
          <a:prstGeom prst="rect">
            <a:avLst/>
          </a:prstGeom>
          <a:noFill/>
        </p:spPr>
        <p:txBody>
          <a:bodyPr wrap="square">
            <a:spAutoFit/>
          </a:bodyPr>
          <a:lstStyle/>
          <a:p>
            <a:pPr marL="0" marR="0" algn="ctr">
              <a:lnSpc>
                <a:spcPct val="115000"/>
              </a:lnSpc>
              <a:spcAft>
                <a:spcPts val="800"/>
              </a:spcAft>
              <a:buNone/>
            </a:pPr>
            <a:r>
              <a:rPr lang="en-US" sz="36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Notice rivers FLOW.   They don’t just collect.</a:t>
            </a:r>
            <a:endParaRPr lang="en-US" sz="36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946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F2A04E-0D17-10B7-F1A4-86EFA16E8D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ED1F8B-61EC-A4FE-4713-088F2B58BD31}"/>
              </a:ext>
            </a:extLst>
          </p:cNvPr>
          <p:cNvSpPr txBox="1"/>
          <p:nvPr/>
        </p:nvSpPr>
        <p:spPr>
          <a:xfrm>
            <a:off x="127818" y="516422"/>
            <a:ext cx="11366091" cy="1468351"/>
          </a:xfrm>
          <a:prstGeom prst="rect">
            <a:avLst/>
          </a:prstGeom>
          <a:noFill/>
        </p:spPr>
        <p:txBody>
          <a:bodyPr wrap="square">
            <a:spAutoFit/>
          </a:bodyPr>
          <a:lstStyle/>
          <a:p>
            <a:pPr marL="0" marR="0" algn="ctr">
              <a:lnSpc>
                <a:spcPct val="115000"/>
              </a:lnSpc>
              <a:spcAft>
                <a:spcPts val="800"/>
              </a:spcAft>
              <a:buNone/>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Dead Sea receives water — but never releases it.</a:t>
            </a:r>
            <a:b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That’s why nothing lives in it.</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3CB9513-9F6E-B0B3-BA98-B260B227C107}"/>
              </a:ext>
            </a:extLst>
          </p:cNvPr>
          <p:cNvSpPr txBox="1"/>
          <p:nvPr/>
        </p:nvSpPr>
        <p:spPr>
          <a:xfrm>
            <a:off x="2762863" y="3851415"/>
            <a:ext cx="6096000" cy="1058944"/>
          </a:xfrm>
          <a:prstGeom prst="rect">
            <a:avLst/>
          </a:prstGeom>
          <a:noFill/>
        </p:spPr>
        <p:txBody>
          <a:bodyPr wrap="square">
            <a:spAutoFit/>
          </a:bodyPr>
          <a:lstStyle/>
          <a:p>
            <a:pPr marL="0" marR="0" algn="ctr">
              <a:lnSpc>
                <a:spcPct val="115000"/>
              </a:lnSpc>
              <a:spcAft>
                <a:spcPts val="800"/>
              </a:spcAft>
              <a:buNone/>
            </a:pPr>
            <a:r>
              <a:rPr lang="en-US"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You must decide:</a:t>
            </a:r>
            <a:br>
              <a:rPr lang="en-US"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15C0064-35DA-109B-7C6E-68638F09D9FF}"/>
              </a:ext>
            </a:extLst>
          </p:cNvPr>
          <p:cNvSpPr txBox="1"/>
          <p:nvPr/>
        </p:nvSpPr>
        <p:spPr>
          <a:xfrm>
            <a:off x="845574" y="2603462"/>
            <a:ext cx="10500851" cy="760465"/>
          </a:xfrm>
          <a:prstGeom prst="rect">
            <a:avLst/>
          </a:prstGeom>
          <a:noFill/>
        </p:spPr>
        <p:txBody>
          <a:bodyPr wrap="square">
            <a:spAutoFit/>
          </a:bodyPr>
          <a:lstStyle/>
          <a:p>
            <a:pPr marL="0" marR="0" algn="ctr">
              <a:lnSpc>
                <a:spcPct val="115000"/>
              </a:lnSpc>
              <a:spcAft>
                <a:spcPts val="800"/>
              </a:spcAft>
              <a:buNone/>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Jordan River flows  and life grows around it.</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B9F5A36-5FEF-0E80-2215-0C9D2F46F7A5}"/>
              </a:ext>
            </a:extLst>
          </p:cNvPr>
          <p:cNvSpPr txBox="1"/>
          <p:nvPr/>
        </p:nvSpPr>
        <p:spPr>
          <a:xfrm>
            <a:off x="285136" y="4511298"/>
            <a:ext cx="7698658" cy="1569660"/>
          </a:xfrm>
          <a:prstGeom prst="rect">
            <a:avLst/>
          </a:prstGeom>
          <a:noFill/>
        </p:spPr>
        <p:txBody>
          <a:bodyPr wrap="square">
            <a:spAutoFit/>
          </a:bodyPr>
          <a:lstStyle/>
          <a:p>
            <a:r>
              <a:rPr lang="en-US" sz="4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Will you be a reservoir only?</a:t>
            </a:r>
            <a:br>
              <a:rPr lang="en-US" sz="4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4800" dirty="0"/>
          </a:p>
        </p:txBody>
      </p:sp>
      <p:sp>
        <p:nvSpPr>
          <p:cNvPr id="11" name="TextBox 10">
            <a:extLst>
              <a:ext uri="{FF2B5EF4-FFF2-40B4-BE49-F238E27FC236}">
                <a16:creationId xmlns:a16="http://schemas.microsoft.com/office/drawing/2014/main" id="{63CF5366-48A4-E7CA-5453-C70728C0E76E}"/>
              </a:ext>
            </a:extLst>
          </p:cNvPr>
          <p:cNvSpPr txBox="1"/>
          <p:nvPr/>
        </p:nvSpPr>
        <p:spPr>
          <a:xfrm>
            <a:off x="6204155" y="5570242"/>
            <a:ext cx="6096000" cy="923330"/>
          </a:xfrm>
          <a:prstGeom prst="rect">
            <a:avLst/>
          </a:prstGeom>
          <a:noFill/>
        </p:spPr>
        <p:txBody>
          <a:bodyPr wrap="square">
            <a:spAutoFit/>
          </a:bodyPr>
          <a:lstStyle/>
          <a:p>
            <a:pPr algn="ctr"/>
            <a: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Or a river?</a:t>
            </a:r>
            <a:endParaRPr lang="en-US" sz="5400" dirty="0"/>
          </a:p>
        </p:txBody>
      </p:sp>
    </p:spTree>
    <p:extLst>
      <p:ext uri="{BB962C8B-B14F-4D97-AF65-F5344CB8AC3E}">
        <p14:creationId xmlns:p14="http://schemas.microsoft.com/office/powerpoint/2010/main" val="24802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6FCAB0-F98F-DB8A-A550-FAE8E1AA5F4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3F3931-EBC2-0990-9E6B-85A504277507}"/>
              </a:ext>
            </a:extLst>
          </p:cNvPr>
          <p:cNvSpPr txBox="1"/>
          <p:nvPr/>
        </p:nvSpPr>
        <p:spPr>
          <a:xfrm>
            <a:off x="3529781" y="190605"/>
            <a:ext cx="5132438" cy="923330"/>
          </a:xfrm>
          <a:prstGeom prst="rect">
            <a:avLst/>
          </a:prstGeom>
          <a:noFill/>
        </p:spPr>
        <p:txBody>
          <a:bodyPr wrap="square" rtlCol="0">
            <a:spAutoFit/>
          </a:bodyPr>
          <a:lstStyle/>
          <a:p>
            <a:pPr algn="ctr"/>
            <a:r>
              <a:rPr lang="en-US" sz="5400" dirty="0">
                <a:solidFill>
                  <a:schemeClr val="bg1"/>
                </a:solidFill>
              </a:rPr>
              <a:t>HOMEWORK</a:t>
            </a:r>
          </a:p>
        </p:txBody>
      </p:sp>
      <p:sp>
        <p:nvSpPr>
          <p:cNvPr id="4" name="TextBox 3">
            <a:extLst>
              <a:ext uri="{FF2B5EF4-FFF2-40B4-BE49-F238E27FC236}">
                <a16:creationId xmlns:a16="http://schemas.microsoft.com/office/drawing/2014/main" id="{D7B9E454-0A61-D764-4161-213AD2E42F7B}"/>
              </a:ext>
            </a:extLst>
          </p:cNvPr>
          <p:cNvSpPr txBox="1"/>
          <p:nvPr/>
        </p:nvSpPr>
        <p:spPr>
          <a:xfrm>
            <a:off x="3048000" y="1480374"/>
            <a:ext cx="6096000" cy="1653658"/>
          </a:xfrm>
          <a:prstGeom prst="rect">
            <a:avLst/>
          </a:prstGeom>
          <a:noFill/>
        </p:spPr>
        <p:txBody>
          <a:bodyPr wrap="square">
            <a:spAutoFit/>
          </a:bodyPr>
          <a:lstStyle/>
          <a:p>
            <a:pPr marL="0" marR="0" algn="ctr">
              <a:lnSpc>
                <a:spcPct val="115000"/>
              </a:lnSpc>
              <a:spcAft>
                <a:spcPts val="800"/>
              </a:spcAft>
              <a:buNone/>
            </a:pPr>
            <a:r>
              <a:rPr lang="en-US"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2:10 (NIV)</a:t>
            </a:r>
            <a:endPar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“For we are God’s handiwork, created in Christ Jesus to do good works…”</a:t>
            </a:r>
            <a:endPar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733947E-3A8D-0A4B-DF8C-9A08BAC3A4F3}"/>
              </a:ext>
            </a:extLst>
          </p:cNvPr>
          <p:cNvSpPr txBox="1"/>
          <p:nvPr/>
        </p:nvSpPr>
        <p:spPr>
          <a:xfrm>
            <a:off x="1523999" y="3241096"/>
            <a:ext cx="9330813" cy="1433341"/>
          </a:xfrm>
          <a:prstGeom prst="rect">
            <a:avLst/>
          </a:prstGeom>
          <a:noFill/>
        </p:spPr>
        <p:txBody>
          <a:bodyPr wrap="square">
            <a:spAutoFit/>
          </a:bodyPr>
          <a:lstStyle/>
          <a:p>
            <a:pPr marL="0" marR="0" algn="ctr">
              <a:lnSpc>
                <a:spcPct val="115000"/>
              </a:lnSpc>
              <a:spcAft>
                <a:spcPts val="800"/>
              </a:spcAft>
              <a:buNone/>
            </a:pPr>
            <a:r>
              <a:rPr lang="en-US" sz="36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You were not created to drain life.</a:t>
            </a:r>
          </a:p>
          <a:p>
            <a:pPr marL="0" marR="0" algn="ctr">
              <a:lnSpc>
                <a:spcPct val="115000"/>
              </a:lnSpc>
              <a:spcAft>
                <a:spcPts val="800"/>
              </a:spcAft>
              <a:buNone/>
            </a:pPr>
            <a:r>
              <a:rPr lang="en-US" sz="36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You were created to release life.</a:t>
            </a:r>
            <a:endParaRPr lang="en-US" sz="36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42C01DA-C2FF-B85B-3174-009E2424D87C}"/>
              </a:ext>
            </a:extLst>
          </p:cNvPr>
          <p:cNvSpPr txBox="1"/>
          <p:nvPr/>
        </p:nvSpPr>
        <p:spPr>
          <a:xfrm>
            <a:off x="1858298" y="5260258"/>
            <a:ext cx="7787148" cy="1077218"/>
          </a:xfrm>
          <a:prstGeom prst="rect">
            <a:avLst/>
          </a:prstGeom>
          <a:noFill/>
        </p:spPr>
        <p:txBody>
          <a:bodyPr wrap="square" rtlCol="0">
            <a:spAutoFit/>
          </a:bodyPr>
          <a:lstStyle/>
          <a:p>
            <a:pPr algn="ctr"/>
            <a:r>
              <a:rPr lang="en-US" sz="3200" dirty="0">
                <a:solidFill>
                  <a:schemeClr val="bg1"/>
                </a:solidFill>
              </a:rPr>
              <a:t>This week recognize and ask yourself are you draining or releasing life?</a:t>
            </a:r>
          </a:p>
        </p:txBody>
      </p:sp>
    </p:spTree>
    <p:extLst>
      <p:ext uri="{BB962C8B-B14F-4D97-AF65-F5344CB8AC3E}">
        <p14:creationId xmlns:p14="http://schemas.microsoft.com/office/powerpoint/2010/main" val="42586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1C226B-FDD1-8F76-0E9E-D1CA1248F375}"/>
            </a:ext>
          </a:extLst>
        </p:cNvPr>
        <p:cNvGrpSpPr/>
        <p:nvPr/>
      </p:nvGrpSpPr>
      <p:grpSpPr>
        <a:xfrm>
          <a:off x="0" y="0"/>
          <a:ext cx="0" cy="0"/>
          <a:chOff x="0" y="0"/>
          <a:chExt cx="0" cy="0"/>
        </a:xfrm>
      </p:grpSpPr>
    </p:spTree>
    <p:extLst>
      <p:ext uri="{BB962C8B-B14F-4D97-AF65-F5344CB8AC3E}">
        <p14:creationId xmlns:p14="http://schemas.microsoft.com/office/powerpoint/2010/main" val="364171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5CA442-A0EB-2626-01A1-CBF9CB97A6C2}"/>
            </a:ext>
          </a:extLst>
        </p:cNvPr>
        <p:cNvGrpSpPr/>
        <p:nvPr/>
      </p:nvGrpSpPr>
      <p:grpSpPr>
        <a:xfrm>
          <a:off x="0" y="0"/>
          <a:ext cx="0" cy="0"/>
          <a:chOff x="0" y="0"/>
          <a:chExt cx="0" cy="0"/>
        </a:xfrm>
      </p:grpSpPr>
    </p:spTree>
    <p:extLst>
      <p:ext uri="{BB962C8B-B14F-4D97-AF65-F5344CB8AC3E}">
        <p14:creationId xmlns:p14="http://schemas.microsoft.com/office/powerpoint/2010/main" val="425199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CF4351-E22A-A0DD-8D96-6D3D972EC717}"/>
              </a:ext>
            </a:extLst>
          </p:cNvPr>
          <p:cNvSpPr txBox="1"/>
          <p:nvPr/>
        </p:nvSpPr>
        <p:spPr>
          <a:xfrm>
            <a:off x="1838633" y="501594"/>
            <a:ext cx="8829368" cy="2569101"/>
          </a:xfrm>
          <a:prstGeom prst="rect">
            <a:avLst/>
          </a:prstGeom>
          <a:noFill/>
        </p:spPr>
        <p:txBody>
          <a:bodyPr wrap="square">
            <a:spAutoFit/>
          </a:bodyPr>
          <a:lstStyle/>
          <a:p>
            <a:pPr marL="0" marR="0" algn="ctr">
              <a:lnSpc>
                <a:spcPct val="115000"/>
              </a:lnSpc>
              <a:spcAft>
                <a:spcPts val="800"/>
              </a:spcAft>
              <a:buNone/>
            </a:pPr>
            <a:r>
              <a:rPr lang="en-US" sz="72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Break Free From the Tapeworm Mentality</a:t>
            </a:r>
            <a:endParaRPr lang="en-US" sz="5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6EE8E72-538B-355D-619A-54C18C954E2D}"/>
              </a:ext>
            </a:extLst>
          </p:cNvPr>
          <p:cNvSpPr txBox="1"/>
          <p:nvPr/>
        </p:nvSpPr>
        <p:spPr>
          <a:xfrm>
            <a:off x="1838633" y="4190215"/>
            <a:ext cx="8829368" cy="769441"/>
          </a:xfrm>
          <a:prstGeom prst="rect">
            <a:avLst/>
          </a:prstGeom>
          <a:noFill/>
        </p:spPr>
        <p:txBody>
          <a:bodyPr wrap="square" rtlCol="0">
            <a:spAutoFit/>
          </a:bodyPr>
          <a:lstStyle/>
          <a:p>
            <a:pPr algn="ctr"/>
            <a:r>
              <a:rPr lang="en-US" sz="4400" dirty="0">
                <a:solidFill>
                  <a:schemeClr val="bg1"/>
                </a:solidFill>
              </a:rPr>
              <a:t>Pastor Richard “ Rico” Tubbs</a:t>
            </a:r>
          </a:p>
        </p:txBody>
      </p:sp>
    </p:spTree>
    <p:extLst>
      <p:ext uri="{BB962C8B-B14F-4D97-AF65-F5344CB8AC3E}">
        <p14:creationId xmlns:p14="http://schemas.microsoft.com/office/powerpoint/2010/main" val="428075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5CFF70-3540-8749-666B-5B388407AF5F}"/>
            </a:ext>
          </a:extLst>
        </p:cNvPr>
        <p:cNvGrpSpPr/>
        <p:nvPr/>
      </p:nvGrpSpPr>
      <p:grpSpPr>
        <a:xfrm>
          <a:off x="0" y="0"/>
          <a:ext cx="0" cy="0"/>
          <a:chOff x="0" y="0"/>
          <a:chExt cx="0" cy="0"/>
        </a:xfrm>
      </p:grpSpPr>
    </p:spTree>
    <p:extLst>
      <p:ext uri="{BB962C8B-B14F-4D97-AF65-F5344CB8AC3E}">
        <p14:creationId xmlns:p14="http://schemas.microsoft.com/office/powerpoint/2010/main" val="182780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0ABCCE-CEA0-3821-85AA-8628844C051D}"/>
            </a:ext>
          </a:extLst>
        </p:cNvPr>
        <p:cNvGrpSpPr/>
        <p:nvPr/>
      </p:nvGrpSpPr>
      <p:grpSpPr>
        <a:xfrm>
          <a:off x="0" y="0"/>
          <a:ext cx="0" cy="0"/>
          <a:chOff x="0" y="0"/>
          <a:chExt cx="0" cy="0"/>
        </a:xfrm>
      </p:grpSpPr>
    </p:spTree>
    <p:extLst>
      <p:ext uri="{BB962C8B-B14F-4D97-AF65-F5344CB8AC3E}">
        <p14:creationId xmlns:p14="http://schemas.microsoft.com/office/powerpoint/2010/main" val="63555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CBD1B1-060B-7F27-C0CB-877B170EC031}"/>
            </a:ext>
          </a:extLst>
        </p:cNvPr>
        <p:cNvGrpSpPr/>
        <p:nvPr/>
      </p:nvGrpSpPr>
      <p:grpSpPr>
        <a:xfrm>
          <a:off x="0" y="0"/>
          <a:ext cx="0" cy="0"/>
          <a:chOff x="0" y="0"/>
          <a:chExt cx="0" cy="0"/>
        </a:xfrm>
      </p:grpSpPr>
    </p:spTree>
    <p:extLst>
      <p:ext uri="{BB962C8B-B14F-4D97-AF65-F5344CB8AC3E}">
        <p14:creationId xmlns:p14="http://schemas.microsoft.com/office/powerpoint/2010/main" val="28217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B5863CE-7F4D-870C-91EE-C5283C8E5573}"/>
            </a:ext>
          </a:extLst>
        </p:cNvPr>
        <p:cNvGrpSpPr/>
        <p:nvPr/>
      </p:nvGrpSpPr>
      <p:grpSpPr>
        <a:xfrm>
          <a:off x="0" y="0"/>
          <a:ext cx="0" cy="0"/>
          <a:chOff x="0" y="0"/>
          <a:chExt cx="0" cy="0"/>
        </a:xfrm>
      </p:grpSpPr>
    </p:spTree>
    <p:extLst>
      <p:ext uri="{BB962C8B-B14F-4D97-AF65-F5344CB8AC3E}">
        <p14:creationId xmlns:p14="http://schemas.microsoft.com/office/powerpoint/2010/main" val="2376115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5E8991E-8AB1-01EA-3E1D-3E94184D8D8F}"/>
            </a:ext>
          </a:extLst>
        </p:cNvPr>
        <p:cNvGrpSpPr/>
        <p:nvPr/>
      </p:nvGrpSpPr>
      <p:grpSpPr>
        <a:xfrm>
          <a:off x="0" y="0"/>
          <a:ext cx="0" cy="0"/>
          <a:chOff x="0" y="0"/>
          <a:chExt cx="0" cy="0"/>
        </a:xfrm>
      </p:grpSpPr>
    </p:spTree>
    <p:extLst>
      <p:ext uri="{BB962C8B-B14F-4D97-AF65-F5344CB8AC3E}">
        <p14:creationId xmlns:p14="http://schemas.microsoft.com/office/powerpoint/2010/main" val="398375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8E431C-0F90-697D-E3B9-562F5DDD1633}"/>
            </a:ext>
          </a:extLst>
        </p:cNvPr>
        <p:cNvGrpSpPr/>
        <p:nvPr/>
      </p:nvGrpSpPr>
      <p:grpSpPr>
        <a:xfrm>
          <a:off x="0" y="0"/>
          <a:ext cx="0" cy="0"/>
          <a:chOff x="0" y="0"/>
          <a:chExt cx="0" cy="0"/>
        </a:xfrm>
      </p:grpSpPr>
    </p:spTree>
    <p:extLst>
      <p:ext uri="{BB962C8B-B14F-4D97-AF65-F5344CB8AC3E}">
        <p14:creationId xmlns:p14="http://schemas.microsoft.com/office/powerpoint/2010/main" val="463157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73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8FFD40D-A5C9-A96C-1D14-0B3E3E623B0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5C2CDE-34B2-9C87-F6C1-42BC5D26B58C}"/>
              </a:ext>
            </a:extLst>
          </p:cNvPr>
          <p:cNvSpPr txBox="1"/>
          <p:nvPr/>
        </p:nvSpPr>
        <p:spPr>
          <a:xfrm>
            <a:off x="2403987" y="0"/>
            <a:ext cx="7384026" cy="827278"/>
          </a:xfrm>
          <a:prstGeom prst="rect">
            <a:avLst/>
          </a:prstGeom>
          <a:noFill/>
        </p:spPr>
        <p:txBody>
          <a:bodyPr wrap="square">
            <a:spAutoFit/>
          </a:bodyPr>
          <a:lstStyle/>
          <a:p>
            <a:pPr marL="0" marR="0" algn="ctr">
              <a:lnSpc>
                <a:spcPct val="115000"/>
              </a:lnSpc>
              <a:spcAft>
                <a:spcPts val="800"/>
              </a:spcAft>
              <a:buNone/>
            </a:pPr>
            <a:r>
              <a:rPr lang="en-US" sz="4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Thessalonians 3</a:t>
            </a:r>
            <a:endParaRPr lang="en-US" sz="4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FE0C2AD-A1DD-7C0A-8162-2CD6585115C8}"/>
              </a:ext>
            </a:extLst>
          </p:cNvPr>
          <p:cNvSpPr txBox="1"/>
          <p:nvPr/>
        </p:nvSpPr>
        <p:spPr>
          <a:xfrm>
            <a:off x="265470" y="902524"/>
            <a:ext cx="11454581" cy="5955476"/>
          </a:xfrm>
          <a:prstGeom prst="rect">
            <a:avLst/>
          </a:prstGeom>
          <a:noFill/>
        </p:spPr>
        <p:txBody>
          <a:bodyPr wrap="square">
            <a:spAutoFit/>
          </a:bodyPr>
          <a:lstStyle/>
          <a:p>
            <a:pPr algn="ctr">
              <a:spcBef>
                <a:spcPts val="1500"/>
              </a:spcBef>
              <a:spcAft>
                <a:spcPts val="750"/>
              </a:spcAft>
              <a:buNone/>
            </a:pPr>
            <a:r>
              <a:rPr lang="en-US" sz="1600" b="1" i="0" dirty="0">
                <a:solidFill>
                  <a:schemeClr val="bg1"/>
                </a:solidFill>
                <a:effectLst/>
                <a:latin typeface="system-ui"/>
              </a:rPr>
              <a:t>Request for Prayer</a:t>
            </a:r>
          </a:p>
          <a:p>
            <a:pPr algn="ctr">
              <a:buNone/>
            </a:pPr>
            <a:r>
              <a:rPr lang="en-US" sz="1600" b="1" i="0" dirty="0">
                <a:solidFill>
                  <a:schemeClr val="bg1"/>
                </a:solidFill>
                <a:effectLst/>
                <a:latin typeface="system-ui"/>
              </a:rPr>
              <a:t>3 </a:t>
            </a:r>
            <a:r>
              <a:rPr lang="en-US" sz="1600" b="0" i="0" dirty="0">
                <a:solidFill>
                  <a:schemeClr val="bg1"/>
                </a:solidFill>
                <a:effectLst/>
                <a:latin typeface="system-ui"/>
              </a:rPr>
              <a:t>As for other matters, brothers and sisters, pray for us that the message of the Lord may spread rapidly and be honored, just as it was with you. </a:t>
            </a:r>
            <a:r>
              <a:rPr lang="en-US" sz="1600" b="1" i="0" baseline="30000" dirty="0">
                <a:solidFill>
                  <a:schemeClr val="bg1"/>
                </a:solidFill>
                <a:effectLst/>
                <a:latin typeface="system-ui"/>
              </a:rPr>
              <a:t>2 </a:t>
            </a:r>
            <a:r>
              <a:rPr lang="en-US" sz="1600" b="0" i="0" dirty="0">
                <a:solidFill>
                  <a:schemeClr val="bg1"/>
                </a:solidFill>
                <a:effectLst/>
                <a:latin typeface="system-ui"/>
              </a:rPr>
              <a:t>And pray that we may be delivered from wicked and evil people, for not everyone has faith. </a:t>
            </a:r>
            <a:r>
              <a:rPr lang="en-US" sz="1600" b="1" i="0" baseline="30000" dirty="0">
                <a:solidFill>
                  <a:schemeClr val="bg1"/>
                </a:solidFill>
                <a:effectLst/>
                <a:latin typeface="system-ui"/>
              </a:rPr>
              <a:t>3 </a:t>
            </a:r>
            <a:r>
              <a:rPr lang="en-US" sz="1600" b="0" i="0" dirty="0">
                <a:solidFill>
                  <a:schemeClr val="bg1"/>
                </a:solidFill>
                <a:effectLst/>
                <a:latin typeface="system-ui"/>
              </a:rPr>
              <a:t>But the Lord is faithful, and he will strengthen you and protect you from the evil one. </a:t>
            </a:r>
            <a:r>
              <a:rPr lang="en-US" sz="1600" b="1" i="0" baseline="30000" dirty="0">
                <a:solidFill>
                  <a:schemeClr val="bg1"/>
                </a:solidFill>
                <a:effectLst/>
                <a:latin typeface="system-ui"/>
              </a:rPr>
              <a:t>4 </a:t>
            </a:r>
            <a:r>
              <a:rPr lang="en-US" sz="1600" b="0" i="0" dirty="0">
                <a:solidFill>
                  <a:schemeClr val="bg1"/>
                </a:solidFill>
                <a:effectLst/>
                <a:latin typeface="system-ui"/>
              </a:rPr>
              <a:t>We have confidence in the Lord that you are doing and will continue to do the things we command. </a:t>
            </a:r>
            <a:r>
              <a:rPr lang="en-US" sz="1600" b="1" i="0" baseline="30000" dirty="0">
                <a:solidFill>
                  <a:schemeClr val="bg1"/>
                </a:solidFill>
                <a:effectLst/>
                <a:latin typeface="system-ui"/>
              </a:rPr>
              <a:t>5 </a:t>
            </a:r>
            <a:r>
              <a:rPr lang="en-US" sz="1600" b="0" i="0" dirty="0">
                <a:solidFill>
                  <a:schemeClr val="bg1"/>
                </a:solidFill>
                <a:effectLst/>
                <a:latin typeface="system-ui"/>
              </a:rPr>
              <a:t>May the Lord direct your hearts into God’s love and Christ’s perseverance.</a:t>
            </a:r>
          </a:p>
          <a:p>
            <a:pPr algn="ctr">
              <a:spcBef>
                <a:spcPts val="1500"/>
              </a:spcBef>
              <a:spcAft>
                <a:spcPts val="750"/>
              </a:spcAft>
              <a:buNone/>
            </a:pPr>
            <a:r>
              <a:rPr lang="en-US" sz="1600" b="1" i="0" dirty="0">
                <a:solidFill>
                  <a:schemeClr val="bg1"/>
                </a:solidFill>
                <a:effectLst/>
                <a:latin typeface="system-ui"/>
              </a:rPr>
              <a:t>Warning Against Idleness</a:t>
            </a:r>
          </a:p>
          <a:p>
            <a:pPr algn="ctr">
              <a:buNone/>
            </a:pPr>
            <a:r>
              <a:rPr lang="en-US" sz="1600" b="1" i="0" baseline="30000" dirty="0">
                <a:solidFill>
                  <a:schemeClr val="bg1"/>
                </a:solidFill>
                <a:effectLst/>
                <a:latin typeface="system-ui"/>
              </a:rPr>
              <a:t>6 </a:t>
            </a:r>
            <a:r>
              <a:rPr lang="en-US" sz="1600" b="0" i="0" dirty="0">
                <a:solidFill>
                  <a:schemeClr val="bg1"/>
                </a:solidFill>
                <a:effectLst/>
                <a:latin typeface="system-ui"/>
              </a:rPr>
              <a:t>In the name of the Lord Jesus Christ, we command you, brothers and sisters, to keep away from every believer who is idle and disruptive and does not live according to the teaching</a:t>
            </a:r>
            <a:r>
              <a:rPr lang="en-US" sz="1600" b="0" i="0" baseline="30000" dirty="0">
                <a:solidFill>
                  <a:schemeClr val="bg1"/>
                </a:solidFill>
                <a:effectLst/>
                <a:latin typeface="system-ui"/>
              </a:rPr>
              <a:t>[</a:t>
            </a:r>
            <a:r>
              <a:rPr lang="en-US" sz="1600" b="0" i="0" baseline="30000" dirty="0">
                <a:solidFill>
                  <a:schemeClr val="bg1"/>
                </a:solidFill>
                <a:effectLst/>
                <a:latin typeface="system-ui"/>
                <a:hlinkClick r:id="rId3" tooltip="See footnote a">
                  <a:extLst>
                    <a:ext uri="{A12FA001-AC4F-418D-AE19-62706E023703}">
                      <ahyp:hlinkClr xmlns:ahyp="http://schemas.microsoft.com/office/drawing/2018/hyperlinkcolor" val="tx"/>
                    </a:ext>
                  </a:extLst>
                </a:hlinkClick>
              </a:rPr>
              <a:t>a</a:t>
            </a:r>
            <a:r>
              <a:rPr lang="en-US" sz="1600" b="0" i="0" baseline="30000" dirty="0">
                <a:solidFill>
                  <a:schemeClr val="bg1"/>
                </a:solidFill>
                <a:effectLst/>
                <a:latin typeface="system-ui"/>
              </a:rPr>
              <a:t>]</a:t>
            </a:r>
            <a:r>
              <a:rPr lang="en-US" sz="1600" b="0" i="0" dirty="0">
                <a:solidFill>
                  <a:schemeClr val="bg1"/>
                </a:solidFill>
                <a:effectLst/>
                <a:latin typeface="system-ui"/>
              </a:rPr>
              <a:t> you received from us. </a:t>
            </a:r>
            <a:r>
              <a:rPr lang="en-US" sz="1600" b="1" i="0" baseline="30000" dirty="0">
                <a:solidFill>
                  <a:schemeClr val="bg1"/>
                </a:solidFill>
                <a:effectLst/>
                <a:latin typeface="system-ui"/>
              </a:rPr>
              <a:t>7 </a:t>
            </a:r>
            <a:r>
              <a:rPr lang="en-US" sz="1600" b="0" i="0" dirty="0">
                <a:solidFill>
                  <a:schemeClr val="bg1"/>
                </a:solidFill>
                <a:effectLst/>
                <a:latin typeface="system-ui"/>
              </a:rPr>
              <a:t>For you yourselves know how you ought to follow our example. We were not idle when we were with you, </a:t>
            </a:r>
            <a:r>
              <a:rPr lang="en-US" sz="1600" b="1" i="0" baseline="30000" dirty="0">
                <a:solidFill>
                  <a:schemeClr val="bg1"/>
                </a:solidFill>
                <a:effectLst/>
                <a:latin typeface="system-ui"/>
              </a:rPr>
              <a:t>8 </a:t>
            </a:r>
            <a:r>
              <a:rPr lang="en-US" sz="1600" b="0" i="0" dirty="0">
                <a:solidFill>
                  <a:schemeClr val="bg1"/>
                </a:solidFill>
                <a:effectLst/>
                <a:latin typeface="system-ui"/>
              </a:rPr>
              <a:t>nor did we eat anyone’s food without paying for it. On the contrary, we worked night and day, laboring and toiling so that we would not be a burden to any of you. </a:t>
            </a:r>
            <a:r>
              <a:rPr lang="en-US" sz="1600" b="1" i="0" baseline="30000" dirty="0">
                <a:solidFill>
                  <a:schemeClr val="bg1"/>
                </a:solidFill>
                <a:effectLst/>
                <a:latin typeface="system-ui"/>
              </a:rPr>
              <a:t>9 </a:t>
            </a:r>
            <a:r>
              <a:rPr lang="en-US" sz="1600" b="0" i="0" dirty="0">
                <a:solidFill>
                  <a:schemeClr val="bg1"/>
                </a:solidFill>
                <a:effectLst/>
                <a:latin typeface="system-ui"/>
              </a:rPr>
              <a:t>We did this, not because we do not have the right to such help, but in order to offer ourselves as a model for you to imitate. </a:t>
            </a:r>
            <a:r>
              <a:rPr lang="en-US" sz="1600" b="1" i="0" baseline="30000" dirty="0">
                <a:solidFill>
                  <a:schemeClr val="bg1"/>
                </a:solidFill>
                <a:effectLst/>
                <a:latin typeface="system-ui"/>
              </a:rPr>
              <a:t>10 </a:t>
            </a:r>
            <a:r>
              <a:rPr lang="en-US" sz="1600" b="0" i="0" dirty="0">
                <a:solidFill>
                  <a:schemeClr val="bg1"/>
                </a:solidFill>
                <a:effectLst/>
                <a:latin typeface="system-ui"/>
              </a:rPr>
              <a:t>For even when we were with you, we gave you this rule: “The one who is unwilling to work shall not eat.”</a:t>
            </a:r>
          </a:p>
          <a:p>
            <a:pPr algn="ctr">
              <a:buNone/>
            </a:pPr>
            <a:r>
              <a:rPr lang="en-US" sz="1600" b="1" i="0" baseline="30000" dirty="0">
                <a:solidFill>
                  <a:schemeClr val="bg1"/>
                </a:solidFill>
                <a:effectLst/>
                <a:latin typeface="system-ui"/>
              </a:rPr>
              <a:t>11 </a:t>
            </a:r>
            <a:r>
              <a:rPr lang="en-US" sz="1600" b="0" i="0" dirty="0">
                <a:solidFill>
                  <a:schemeClr val="bg1"/>
                </a:solidFill>
                <a:effectLst/>
                <a:latin typeface="system-ui"/>
              </a:rPr>
              <a:t>We hear that some among you are idle and disruptive. They are not busy; they are busybodies. </a:t>
            </a:r>
            <a:r>
              <a:rPr lang="en-US" sz="1600" b="1" i="0" baseline="30000" dirty="0">
                <a:solidFill>
                  <a:schemeClr val="bg1"/>
                </a:solidFill>
                <a:effectLst/>
                <a:latin typeface="system-ui"/>
              </a:rPr>
              <a:t>12 </a:t>
            </a:r>
            <a:r>
              <a:rPr lang="en-US" sz="1600" b="0" i="0" dirty="0">
                <a:solidFill>
                  <a:schemeClr val="bg1"/>
                </a:solidFill>
                <a:effectLst/>
                <a:latin typeface="system-ui"/>
              </a:rPr>
              <a:t>Such people we command and urge in the Lord Jesus Christ to settle down and earn the food they eat. </a:t>
            </a:r>
            <a:r>
              <a:rPr lang="en-US" sz="1600" b="1" i="0" baseline="30000" dirty="0">
                <a:solidFill>
                  <a:schemeClr val="bg1"/>
                </a:solidFill>
                <a:effectLst/>
                <a:latin typeface="system-ui"/>
              </a:rPr>
              <a:t>13 </a:t>
            </a:r>
            <a:r>
              <a:rPr lang="en-US" sz="1600" b="0" i="0" dirty="0">
                <a:solidFill>
                  <a:schemeClr val="bg1"/>
                </a:solidFill>
                <a:effectLst/>
                <a:latin typeface="system-ui"/>
              </a:rPr>
              <a:t>And as for you, brothers and sisters, never tire of doing what is good.</a:t>
            </a:r>
          </a:p>
          <a:p>
            <a:pPr algn="ctr">
              <a:buNone/>
            </a:pPr>
            <a:r>
              <a:rPr lang="en-US" sz="1600" b="1" i="0" baseline="30000" dirty="0">
                <a:solidFill>
                  <a:schemeClr val="bg1"/>
                </a:solidFill>
                <a:effectLst/>
                <a:latin typeface="system-ui"/>
              </a:rPr>
              <a:t>14 </a:t>
            </a:r>
            <a:r>
              <a:rPr lang="en-US" sz="1600" b="0" i="0" dirty="0">
                <a:solidFill>
                  <a:schemeClr val="bg1"/>
                </a:solidFill>
                <a:effectLst/>
                <a:latin typeface="system-ui"/>
              </a:rPr>
              <a:t>Take special note of anyone who does not obey our instruction in this letter. Do not associate with them, in order that they may feel ashamed. </a:t>
            </a:r>
            <a:r>
              <a:rPr lang="en-US" sz="1600" b="1" i="0" baseline="30000" dirty="0">
                <a:solidFill>
                  <a:schemeClr val="bg1"/>
                </a:solidFill>
                <a:effectLst/>
                <a:latin typeface="system-ui"/>
              </a:rPr>
              <a:t>15 </a:t>
            </a:r>
            <a:r>
              <a:rPr lang="en-US" sz="1600" b="0" i="0" dirty="0">
                <a:solidFill>
                  <a:schemeClr val="bg1"/>
                </a:solidFill>
                <a:effectLst/>
                <a:latin typeface="system-ui"/>
              </a:rPr>
              <a:t>Yet do not regard them as an enemy, but warn them as you would a fellow believer.</a:t>
            </a:r>
          </a:p>
          <a:p>
            <a:pPr algn="ctr">
              <a:spcBef>
                <a:spcPts val="1500"/>
              </a:spcBef>
              <a:spcAft>
                <a:spcPts val="750"/>
              </a:spcAft>
              <a:buNone/>
            </a:pPr>
            <a:r>
              <a:rPr lang="en-US" sz="1600" b="1" i="0" dirty="0">
                <a:solidFill>
                  <a:schemeClr val="bg1"/>
                </a:solidFill>
                <a:effectLst/>
                <a:latin typeface="system-ui"/>
              </a:rPr>
              <a:t>Final Greetings</a:t>
            </a:r>
          </a:p>
          <a:p>
            <a:pPr algn="ctr">
              <a:buNone/>
            </a:pPr>
            <a:r>
              <a:rPr lang="en-US" sz="1600" b="1" i="0" baseline="30000" dirty="0">
                <a:solidFill>
                  <a:schemeClr val="bg1"/>
                </a:solidFill>
                <a:effectLst/>
                <a:latin typeface="system-ui"/>
              </a:rPr>
              <a:t>16 </a:t>
            </a:r>
            <a:r>
              <a:rPr lang="en-US" sz="1600" b="0" i="0" dirty="0">
                <a:solidFill>
                  <a:schemeClr val="bg1"/>
                </a:solidFill>
                <a:effectLst/>
                <a:latin typeface="system-ui"/>
              </a:rPr>
              <a:t>Now may the Lord of peace himself give you peace at all times and in every way. The Lord be with all of you.</a:t>
            </a:r>
          </a:p>
          <a:p>
            <a:pPr algn="ctr">
              <a:buNone/>
            </a:pPr>
            <a:r>
              <a:rPr lang="en-US" sz="1600" b="1" i="0" baseline="30000" dirty="0">
                <a:solidFill>
                  <a:schemeClr val="bg1"/>
                </a:solidFill>
                <a:effectLst/>
                <a:latin typeface="system-ui"/>
              </a:rPr>
              <a:t>17 </a:t>
            </a:r>
            <a:r>
              <a:rPr lang="en-US" sz="1600" b="0" i="0" dirty="0">
                <a:solidFill>
                  <a:schemeClr val="bg1"/>
                </a:solidFill>
                <a:effectLst/>
                <a:latin typeface="system-ui"/>
              </a:rPr>
              <a:t>I, Paul, write this greeting in my own hand, which is the distinguishing mark in all my letters. This is how I write.</a:t>
            </a:r>
          </a:p>
          <a:p>
            <a:pPr algn="ctr">
              <a:buNone/>
            </a:pPr>
            <a:r>
              <a:rPr lang="en-US" sz="1600" b="1" i="0" baseline="30000" dirty="0">
                <a:solidFill>
                  <a:schemeClr val="bg1"/>
                </a:solidFill>
                <a:effectLst/>
                <a:latin typeface="system-ui"/>
              </a:rPr>
              <a:t>18 </a:t>
            </a:r>
            <a:r>
              <a:rPr lang="en-US" sz="1600" b="0" i="0" dirty="0">
                <a:solidFill>
                  <a:schemeClr val="bg1"/>
                </a:solidFill>
                <a:effectLst/>
                <a:latin typeface="system-ui"/>
              </a:rPr>
              <a:t>The grace of our Lord Jesus Christ be with you all.</a:t>
            </a:r>
          </a:p>
        </p:txBody>
      </p:sp>
    </p:spTree>
    <p:extLst>
      <p:ext uri="{BB962C8B-B14F-4D97-AF65-F5344CB8AC3E}">
        <p14:creationId xmlns:p14="http://schemas.microsoft.com/office/powerpoint/2010/main" val="105784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D1A191-9E17-DD06-6A76-190E286511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4C4622-4101-4DAF-9C6A-83D205935D64}"/>
              </a:ext>
            </a:extLst>
          </p:cNvPr>
          <p:cNvSpPr txBox="1"/>
          <p:nvPr/>
        </p:nvSpPr>
        <p:spPr>
          <a:xfrm>
            <a:off x="594851" y="247955"/>
            <a:ext cx="11002297" cy="2593018"/>
          </a:xfrm>
          <a:prstGeom prst="rect">
            <a:avLst/>
          </a:prstGeom>
          <a:noFill/>
        </p:spPr>
        <p:txBody>
          <a:bodyPr wrap="square">
            <a:spAutoFit/>
          </a:bodyPr>
          <a:lstStyle/>
          <a:p>
            <a:pPr algn="ctr">
              <a:lnSpc>
                <a:spcPct val="115000"/>
              </a:lnSpc>
              <a:spcAft>
                <a:spcPts val="800"/>
              </a:spcAft>
            </a:pPr>
            <a:r>
              <a:rPr lang="en-US" sz="4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tapeworm survives by attaching itself to a host and living off what the host produces.</a:t>
            </a:r>
            <a:br>
              <a:rPr lang="en-US" sz="4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810E3BB-8F6F-5E4F-3D05-1B933B163F4A}"/>
              </a:ext>
            </a:extLst>
          </p:cNvPr>
          <p:cNvSpPr txBox="1"/>
          <p:nvPr/>
        </p:nvSpPr>
        <p:spPr>
          <a:xfrm>
            <a:off x="5624052" y="4017027"/>
            <a:ext cx="6096000" cy="1938992"/>
          </a:xfrm>
          <a:prstGeom prst="rect">
            <a:avLst/>
          </a:prstGeom>
          <a:noFill/>
        </p:spPr>
        <p:txBody>
          <a:bodyPr wrap="square">
            <a:spAutoFit/>
          </a:bodyPr>
          <a:lstStyle/>
          <a:p>
            <a:pPr algn="ctr"/>
            <a:br>
              <a:rPr lang="en-US" sz="6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It only consumes.</a:t>
            </a:r>
            <a:endParaRPr lang="en-US" sz="6000" dirty="0">
              <a:solidFill>
                <a:schemeClr val="bg1"/>
              </a:solidFill>
            </a:endParaRPr>
          </a:p>
        </p:txBody>
      </p:sp>
      <p:sp>
        <p:nvSpPr>
          <p:cNvPr id="7" name="TextBox 6">
            <a:extLst>
              <a:ext uri="{FF2B5EF4-FFF2-40B4-BE49-F238E27FC236}">
                <a16:creationId xmlns:a16="http://schemas.microsoft.com/office/drawing/2014/main" id="{35ABEAE7-401E-7129-2FAE-6D46E770E911}"/>
              </a:ext>
            </a:extLst>
          </p:cNvPr>
          <p:cNvSpPr txBox="1"/>
          <p:nvPr/>
        </p:nvSpPr>
        <p:spPr>
          <a:xfrm>
            <a:off x="776749" y="2177790"/>
            <a:ext cx="6587612" cy="1015663"/>
          </a:xfrm>
          <a:prstGeom prst="rect">
            <a:avLst/>
          </a:prstGeom>
          <a:noFill/>
        </p:spPr>
        <p:txBody>
          <a:bodyPr wrap="square">
            <a:spAutoFit/>
          </a:bodyPr>
          <a:lstStyle/>
          <a:p>
            <a:pPr algn="ctr"/>
            <a:r>
              <a:rPr lang="en-US" sz="6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It doesn’t build.</a:t>
            </a:r>
            <a:endParaRPr lang="en-US" sz="6000" dirty="0"/>
          </a:p>
        </p:txBody>
      </p:sp>
      <p:sp>
        <p:nvSpPr>
          <p:cNvPr id="9" name="TextBox 8">
            <a:extLst>
              <a:ext uri="{FF2B5EF4-FFF2-40B4-BE49-F238E27FC236}">
                <a16:creationId xmlns:a16="http://schemas.microsoft.com/office/drawing/2014/main" id="{B7D58A00-8915-0504-A2F1-6A9747B1C0C8}"/>
              </a:ext>
            </a:extLst>
          </p:cNvPr>
          <p:cNvSpPr txBox="1"/>
          <p:nvPr/>
        </p:nvSpPr>
        <p:spPr>
          <a:xfrm>
            <a:off x="3264311" y="3429000"/>
            <a:ext cx="7696199" cy="1938992"/>
          </a:xfrm>
          <a:prstGeom prst="rect">
            <a:avLst/>
          </a:prstGeom>
          <a:noFill/>
        </p:spPr>
        <p:txBody>
          <a:bodyPr wrap="square">
            <a:spAutoFit/>
          </a:bodyPr>
          <a:lstStyle/>
          <a:p>
            <a:pPr algn="ctr"/>
            <a:r>
              <a:rPr lang="en-US" sz="6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It doesn’t contribute.</a:t>
            </a:r>
            <a:br>
              <a:rPr lang="en-US" sz="6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6000" dirty="0"/>
          </a:p>
        </p:txBody>
      </p:sp>
    </p:spTree>
    <p:extLst>
      <p:ext uri="{BB962C8B-B14F-4D97-AF65-F5344CB8AC3E}">
        <p14:creationId xmlns:p14="http://schemas.microsoft.com/office/powerpoint/2010/main" val="317224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BE43CA-4532-7B77-4442-DA08CA206E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D6607E-CFF8-918E-1FA3-444D6CF3FB8B}"/>
              </a:ext>
            </a:extLst>
          </p:cNvPr>
          <p:cNvSpPr txBox="1"/>
          <p:nvPr/>
        </p:nvSpPr>
        <p:spPr>
          <a:xfrm>
            <a:off x="521110" y="267307"/>
            <a:ext cx="10766322" cy="1570943"/>
          </a:xfrm>
          <a:prstGeom prst="rect">
            <a:avLst/>
          </a:prstGeom>
          <a:noFill/>
        </p:spPr>
        <p:txBody>
          <a:bodyPr wrap="square">
            <a:spAutoFit/>
          </a:bodyPr>
          <a:lstStyle/>
          <a:p>
            <a:pPr marL="0" marR="0" algn="ctr">
              <a:lnSpc>
                <a:spcPct val="115000"/>
              </a:lnSpc>
              <a:spcAft>
                <a:spcPts val="800"/>
              </a:spcAft>
              <a:buNone/>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piritually, Emotionally, and even Financially </a:t>
            </a:r>
          </a:p>
          <a:p>
            <a:pPr marL="0" marR="0" algn="ctr">
              <a:lnSpc>
                <a:spcPct val="115000"/>
              </a:lnSpc>
              <a:spcAft>
                <a:spcPts val="800"/>
              </a:spcAft>
              <a:buNone/>
            </a:pPr>
            <a:r>
              <a:rPr lang="en-US" sz="40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eople can live like the same way.</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E33F748-95C4-2195-C20F-0010E925AAC2}"/>
              </a:ext>
            </a:extLst>
          </p:cNvPr>
          <p:cNvSpPr txBox="1"/>
          <p:nvPr/>
        </p:nvSpPr>
        <p:spPr>
          <a:xfrm>
            <a:off x="-113072" y="4766837"/>
            <a:ext cx="12034685" cy="1330749"/>
          </a:xfrm>
          <a:prstGeom prst="rect">
            <a:avLst/>
          </a:prstGeom>
          <a:noFill/>
        </p:spPr>
        <p:txBody>
          <a:bodyPr wrap="square">
            <a:spAutoFit/>
          </a:bodyPr>
          <a:lstStyle/>
          <a:p>
            <a:pPr marL="0" marR="0" algn="ctr">
              <a:lnSpc>
                <a:spcPct val="115000"/>
              </a:lnSpc>
              <a:spcAft>
                <a:spcPts val="800"/>
              </a:spcAft>
              <a:buNone/>
            </a:pPr>
            <a:r>
              <a:rPr lang="en-US"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God did not create us to be </a:t>
            </a:r>
            <a:r>
              <a:rPr lang="en-US" sz="36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parasites.</a:t>
            </a:r>
            <a:br>
              <a:rPr lang="en-US"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He created us to be </a:t>
            </a:r>
            <a:r>
              <a:rPr lang="en-US" sz="36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producers</a:t>
            </a:r>
            <a:r>
              <a:rPr lang="en-US"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stewards</a:t>
            </a:r>
            <a:r>
              <a:rPr lang="en-US"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36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builders</a:t>
            </a:r>
            <a:r>
              <a:rPr lang="en-US"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A0BEFFE-FB99-4BAC-6FCD-2A88C5A7E8CB}"/>
              </a:ext>
            </a:extLst>
          </p:cNvPr>
          <p:cNvSpPr txBox="1"/>
          <p:nvPr/>
        </p:nvSpPr>
        <p:spPr>
          <a:xfrm>
            <a:off x="5594556" y="3210138"/>
            <a:ext cx="6154992" cy="760465"/>
          </a:xfrm>
          <a:prstGeom prst="rect">
            <a:avLst/>
          </a:prstGeom>
          <a:noFill/>
        </p:spPr>
        <p:txBody>
          <a:bodyPr wrap="square">
            <a:spAutoFit/>
          </a:bodyPr>
          <a:lstStyle/>
          <a:p>
            <a:pPr marL="0" marR="0" algn="ctr">
              <a:lnSpc>
                <a:spcPct val="115000"/>
              </a:lnSpc>
              <a:spcAft>
                <a:spcPts val="800"/>
              </a:spcAft>
              <a:buNone/>
            </a:pP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Only draining.</a:t>
            </a:r>
            <a:endPar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04E03D2-7539-886E-5594-B3A3A477FD3A}"/>
              </a:ext>
            </a:extLst>
          </p:cNvPr>
          <p:cNvSpPr txBox="1"/>
          <p:nvPr/>
        </p:nvSpPr>
        <p:spPr>
          <a:xfrm>
            <a:off x="344128" y="2105561"/>
            <a:ext cx="6154992" cy="1323439"/>
          </a:xfrm>
          <a:prstGeom prst="rect">
            <a:avLst/>
          </a:prstGeom>
          <a:noFill/>
        </p:spPr>
        <p:txBody>
          <a:bodyPr wrap="square">
            <a:spAutoFit/>
          </a:bodyPr>
          <a:lstStyle/>
          <a:p>
            <a:pPr algn="ct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Not producing.</a:t>
            </a:r>
            <a:b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4000" dirty="0"/>
          </a:p>
        </p:txBody>
      </p:sp>
      <p:sp>
        <p:nvSpPr>
          <p:cNvPr id="11" name="TextBox 10">
            <a:extLst>
              <a:ext uri="{FF2B5EF4-FFF2-40B4-BE49-F238E27FC236}">
                <a16:creationId xmlns:a16="http://schemas.microsoft.com/office/drawing/2014/main" id="{CD31111E-9468-EB35-81FA-61CC0133E42E}"/>
              </a:ext>
            </a:extLst>
          </p:cNvPr>
          <p:cNvSpPr txBox="1"/>
          <p:nvPr/>
        </p:nvSpPr>
        <p:spPr>
          <a:xfrm>
            <a:off x="5692880" y="2133574"/>
            <a:ext cx="6154992" cy="1323439"/>
          </a:xfrm>
          <a:prstGeom prst="rect">
            <a:avLst/>
          </a:prstGeom>
          <a:noFill/>
        </p:spPr>
        <p:txBody>
          <a:bodyPr wrap="square">
            <a:spAutoFit/>
          </a:bodyPr>
          <a:lstStyle/>
          <a:p>
            <a:pPr algn="ct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Not growing.</a:t>
            </a:r>
            <a:b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4000" dirty="0">
              <a:solidFill>
                <a:schemeClr val="bg1"/>
              </a:solidFill>
            </a:endParaRPr>
          </a:p>
        </p:txBody>
      </p:sp>
      <p:sp>
        <p:nvSpPr>
          <p:cNvPr id="13" name="TextBox 12">
            <a:extLst>
              <a:ext uri="{FF2B5EF4-FFF2-40B4-BE49-F238E27FC236}">
                <a16:creationId xmlns:a16="http://schemas.microsoft.com/office/drawing/2014/main" id="{42452B70-C143-8CA9-1CAC-3848AC6644BA}"/>
              </a:ext>
            </a:extLst>
          </p:cNvPr>
          <p:cNvSpPr txBox="1"/>
          <p:nvPr/>
        </p:nvSpPr>
        <p:spPr>
          <a:xfrm>
            <a:off x="658762" y="3188769"/>
            <a:ext cx="6154992" cy="1323439"/>
          </a:xfrm>
          <a:prstGeom prst="rect">
            <a:avLst/>
          </a:prstGeom>
          <a:noFill/>
        </p:spPr>
        <p:txBody>
          <a:bodyPr wrap="square">
            <a:spAutoFit/>
          </a:bodyPr>
          <a:lstStyle/>
          <a:p>
            <a:pPr algn="ctr"/>
            <a: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Not sowing.</a:t>
            </a:r>
            <a:br>
              <a:rPr lang="en-US" sz="4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4000" dirty="0">
              <a:solidFill>
                <a:schemeClr val="bg1"/>
              </a:solidFill>
            </a:endParaRPr>
          </a:p>
        </p:txBody>
      </p:sp>
    </p:spTree>
    <p:extLst>
      <p:ext uri="{BB962C8B-B14F-4D97-AF65-F5344CB8AC3E}">
        <p14:creationId xmlns:p14="http://schemas.microsoft.com/office/powerpoint/2010/main" val="81321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DBA566-2801-B1B0-7521-261B9ECD99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2E5886-B811-D11F-E6EC-5C289664A1FF}"/>
              </a:ext>
            </a:extLst>
          </p:cNvPr>
          <p:cNvSpPr txBox="1"/>
          <p:nvPr/>
        </p:nvSpPr>
        <p:spPr>
          <a:xfrm>
            <a:off x="5028015" y="3050404"/>
            <a:ext cx="10805651" cy="2059090"/>
          </a:xfrm>
          <a:prstGeom prst="rect">
            <a:avLst/>
          </a:prstGeom>
          <a:noFill/>
        </p:spPr>
        <p:txBody>
          <a:bodyPr wrap="square">
            <a:spAutoFit/>
          </a:bodyPr>
          <a:lstStyle/>
          <a:p>
            <a:pPr marL="0" marR="0" algn="ctr">
              <a:lnSpc>
                <a:spcPct val="115000"/>
              </a:lnSpc>
              <a:spcAft>
                <a:spcPts val="800"/>
              </a:spcAft>
              <a:buNone/>
            </a:pPr>
            <a: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Build</a:t>
            </a:r>
            <a:endParaRPr lang="en-US" sz="5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endParaRPr lang="en-US" sz="5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E79CE97-141A-B9EB-88CA-2FBFA1BDEC78}"/>
              </a:ext>
            </a:extLst>
          </p:cNvPr>
          <p:cNvSpPr txBox="1"/>
          <p:nvPr/>
        </p:nvSpPr>
        <p:spPr>
          <a:xfrm>
            <a:off x="438181" y="166064"/>
            <a:ext cx="11090787" cy="760465"/>
          </a:xfrm>
          <a:prstGeom prst="rect">
            <a:avLst/>
          </a:prstGeom>
          <a:noFill/>
        </p:spPr>
        <p:txBody>
          <a:bodyPr wrap="square">
            <a:spAutoFit/>
          </a:bodyPr>
          <a:lstStyle/>
          <a:p>
            <a:pPr marL="0" marR="0" algn="ctr">
              <a:lnSpc>
                <a:spcPct val="115000"/>
              </a:lnSpc>
              <a:spcAft>
                <a:spcPts val="800"/>
              </a:spcAft>
              <a:buNone/>
            </a:pPr>
            <a:r>
              <a:rPr lang="en-US" sz="4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Created You To Produce, Not Just Consume</a:t>
            </a:r>
            <a:endParaRPr lang="en-US" sz="40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A6A0560-4568-1CA1-7ACE-3AFEB6B78A3F}"/>
              </a:ext>
            </a:extLst>
          </p:cNvPr>
          <p:cNvSpPr txBox="1"/>
          <p:nvPr/>
        </p:nvSpPr>
        <p:spPr>
          <a:xfrm>
            <a:off x="3048000" y="1161620"/>
            <a:ext cx="6096000" cy="2043380"/>
          </a:xfrm>
          <a:prstGeom prst="rect">
            <a:avLst/>
          </a:prstGeom>
          <a:noFill/>
        </p:spPr>
        <p:txBody>
          <a:bodyPr wrap="square">
            <a:spAutoFit/>
          </a:bodyPr>
          <a:lstStyle/>
          <a:p>
            <a:pPr marL="0" marR="0" algn="ctr">
              <a:lnSpc>
                <a:spcPct val="115000"/>
              </a:lnSpc>
              <a:spcAft>
                <a:spcPts val="800"/>
              </a:spcAft>
              <a:buNone/>
            </a:pPr>
            <a:r>
              <a:rPr lang="en-US" sz="2800" b="1"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4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b="1"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Genesis 1:28 (NIV)</a:t>
            </a:r>
            <a:endParaRPr lang="en-US" sz="24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i="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“Be fruitful and increase in number; fill the earth and subdue it.”</a:t>
            </a:r>
            <a:endParaRPr lang="en-US" sz="24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65E9C4A-3D26-A012-67B3-8295ADE4C556}"/>
              </a:ext>
            </a:extLst>
          </p:cNvPr>
          <p:cNvSpPr txBox="1"/>
          <p:nvPr/>
        </p:nvSpPr>
        <p:spPr>
          <a:xfrm>
            <a:off x="108155" y="5731874"/>
            <a:ext cx="11975690" cy="646331"/>
          </a:xfrm>
          <a:prstGeom prst="rect">
            <a:avLst/>
          </a:prstGeom>
          <a:noFill/>
        </p:spPr>
        <p:txBody>
          <a:bodyPr wrap="square">
            <a:spAutoFit/>
          </a:bodyPr>
          <a:lstStyle/>
          <a:p>
            <a:r>
              <a:rPr lang="en-US" sz="36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God never designed His people to just sit and survive off others.</a:t>
            </a:r>
            <a:endParaRPr lang="en-US" sz="3600" u="sng" dirty="0"/>
          </a:p>
        </p:txBody>
      </p:sp>
      <p:sp>
        <p:nvSpPr>
          <p:cNvPr id="11" name="TextBox 10">
            <a:extLst>
              <a:ext uri="{FF2B5EF4-FFF2-40B4-BE49-F238E27FC236}">
                <a16:creationId xmlns:a16="http://schemas.microsoft.com/office/drawing/2014/main" id="{B2EB8542-B4DD-F5FC-7E6B-8A12B7E7960D}"/>
              </a:ext>
            </a:extLst>
          </p:cNvPr>
          <p:cNvSpPr txBox="1"/>
          <p:nvPr/>
        </p:nvSpPr>
        <p:spPr>
          <a:xfrm>
            <a:off x="-901746" y="3052534"/>
            <a:ext cx="6159908" cy="1754326"/>
          </a:xfrm>
          <a:prstGeom prst="rect">
            <a:avLst/>
          </a:prstGeom>
          <a:noFill/>
        </p:spPr>
        <p:txBody>
          <a:bodyPr wrap="square">
            <a:spAutoFit/>
          </a:bodyPr>
          <a:lstStyle/>
          <a:p>
            <a:pPr algn="ctr"/>
            <a: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Be fruitful</a:t>
            </a:r>
            <a:b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p>
        </p:txBody>
      </p:sp>
      <p:sp>
        <p:nvSpPr>
          <p:cNvPr id="13" name="TextBox 12">
            <a:extLst>
              <a:ext uri="{FF2B5EF4-FFF2-40B4-BE49-F238E27FC236}">
                <a16:creationId xmlns:a16="http://schemas.microsoft.com/office/drawing/2014/main" id="{E6068CD1-5A8A-8BDE-7411-71800C5B5110}"/>
              </a:ext>
            </a:extLst>
          </p:cNvPr>
          <p:cNvSpPr txBox="1"/>
          <p:nvPr/>
        </p:nvSpPr>
        <p:spPr>
          <a:xfrm>
            <a:off x="7163986" y="4399879"/>
            <a:ext cx="6159908" cy="1754326"/>
          </a:xfrm>
          <a:prstGeom prst="rect">
            <a:avLst/>
          </a:prstGeom>
          <a:noFill/>
        </p:spPr>
        <p:txBody>
          <a:bodyPr wrap="square">
            <a:spAutoFit/>
          </a:bodyPr>
          <a:lstStyle/>
          <a:p>
            <a:pPr algn="ctr"/>
            <a: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Multiply</a:t>
            </a:r>
            <a:b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p>
        </p:txBody>
      </p:sp>
      <p:sp>
        <p:nvSpPr>
          <p:cNvPr id="15" name="TextBox 14">
            <a:extLst>
              <a:ext uri="{FF2B5EF4-FFF2-40B4-BE49-F238E27FC236}">
                <a16:creationId xmlns:a16="http://schemas.microsoft.com/office/drawing/2014/main" id="{F22ADECB-6238-9F87-A198-DC8B9897B041}"/>
              </a:ext>
            </a:extLst>
          </p:cNvPr>
          <p:cNvSpPr txBox="1"/>
          <p:nvPr/>
        </p:nvSpPr>
        <p:spPr>
          <a:xfrm>
            <a:off x="-1783354" y="4146395"/>
            <a:ext cx="7923124" cy="1754326"/>
          </a:xfrm>
          <a:prstGeom prst="rect">
            <a:avLst/>
          </a:prstGeom>
          <a:noFill/>
        </p:spPr>
        <p:txBody>
          <a:bodyPr wrap="square">
            <a:spAutoFit/>
          </a:bodyPr>
          <a:lstStyle/>
          <a:p>
            <a:pPr algn="ctr"/>
            <a: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Steward</a:t>
            </a:r>
            <a:b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p>
        </p:txBody>
      </p:sp>
      <p:sp>
        <p:nvSpPr>
          <p:cNvPr id="17" name="TextBox 16">
            <a:extLst>
              <a:ext uri="{FF2B5EF4-FFF2-40B4-BE49-F238E27FC236}">
                <a16:creationId xmlns:a16="http://schemas.microsoft.com/office/drawing/2014/main" id="{EB26EC51-9CBB-C02A-5E7D-C751AAF6562A}"/>
              </a:ext>
            </a:extLst>
          </p:cNvPr>
          <p:cNvSpPr txBox="1"/>
          <p:nvPr/>
        </p:nvSpPr>
        <p:spPr>
          <a:xfrm>
            <a:off x="1900332" y="3484570"/>
            <a:ext cx="8651630" cy="1754326"/>
          </a:xfrm>
          <a:prstGeom prst="rect">
            <a:avLst/>
          </a:prstGeom>
          <a:noFill/>
        </p:spPr>
        <p:txBody>
          <a:bodyPr wrap="square">
            <a:spAutoFit/>
          </a:bodyPr>
          <a:lstStyle/>
          <a:p>
            <a:pPr algn="ctr"/>
            <a: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Manage</a:t>
            </a:r>
            <a:br>
              <a:rPr lang="en-US" sz="5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5400" dirty="0"/>
          </a:p>
        </p:txBody>
      </p:sp>
    </p:spTree>
    <p:extLst>
      <p:ext uri="{BB962C8B-B14F-4D97-AF65-F5344CB8AC3E}">
        <p14:creationId xmlns:p14="http://schemas.microsoft.com/office/powerpoint/2010/main" val="31474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6B5A9D-CF15-AA8F-5522-72B55A18E5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C1972E-151F-1AAD-0C8C-280425764792}"/>
              </a:ext>
            </a:extLst>
          </p:cNvPr>
          <p:cNvSpPr txBox="1"/>
          <p:nvPr/>
        </p:nvSpPr>
        <p:spPr>
          <a:xfrm>
            <a:off x="245807" y="454120"/>
            <a:ext cx="11474245" cy="3560975"/>
          </a:xfrm>
          <a:prstGeom prst="rect">
            <a:avLst/>
          </a:prstGeom>
          <a:noFill/>
        </p:spPr>
        <p:txBody>
          <a:bodyPr wrap="square">
            <a:spAutoFit/>
          </a:bodyPr>
          <a:lstStyle/>
          <a:p>
            <a:pPr marL="0" marR="0" algn="ctr">
              <a:lnSpc>
                <a:spcPct val="115000"/>
              </a:lnSpc>
              <a:spcAft>
                <a:spcPts val="800"/>
              </a:spcAft>
              <a:buNone/>
            </a:pPr>
            <a: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There was a man who always borrowed money.</a:t>
            </a:r>
            <a:b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Every crisis — he called the same people.</a:t>
            </a:r>
            <a:b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Every emergency — same cycle.</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One day his friend said:</a:t>
            </a:r>
            <a:b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 love you… but I need to help you grow, not just help you survive.”</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6C0A9C4-2C6C-3CB4-7138-25BF36033380}"/>
              </a:ext>
            </a:extLst>
          </p:cNvPr>
          <p:cNvSpPr txBox="1"/>
          <p:nvPr/>
        </p:nvSpPr>
        <p:spPr>
          <a:xfrm>
            <a:off x="127819" y="4422708"/>
            <a:ext cx="11779045" cy="1605952"/>
          </a:xfrm>
          <a:prstGeom prst="rect">
            <a:avLst/>
          </a:prstGeom>
          <a:noFill/>
        </p:spPr>
        <p:txBody>
          <a:bodyPr wrap="square">
            <a:spAutoFit/>
          </a:bodyPr>
          <a:lstStyle/>
          <a:p>
            <a:pPr marL="0" marR="0" algn="ctr">
              <a:lnSpc>
                <a:spcPct val="115000"/>
              </a:lnSpc>
              <a:spcAft>
                <a:spcPts val="800"/>
              </a:spcAft>
              <a:buNone/>
            </a:pPr>
            <a:r>
              <a:rPr lang="en-US" sz="44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Sometimes God allows discomfort to push us out of dependency and into destiny.</a:t>
            </a:r>
            <a:endParaRPr lang="en-US" sz="44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741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86DEDE-C630-E6DB-4404-AD8D231EC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DE55EA-C086-B1AF-8928-E5622C70E3BF}"/>
              </a:ext>
            </a:extLst>
          </p:cNvPr>
          <p:cNvSpPr txBox="1"/>
          <p:nvPr/>
        </p:nvSpPr>
        <p:spPr>
          <a:xfrm>
            <a:off x="1420760" y="5216557"/>
            <a:ext cx="9586451" cy="1468351"/>
          </a:xfrm>
          <a:prstGeom prst="rect">
            <a:avLst/>
          </a:prstGeom>
          <a:noFill/>
        </p:spPr>
        <p:txBody>
          <a:bodyPr wrap="square">
            <a:spAutoFit/>
          </a:bodyPr>
          <a:lstStyle/>
          <a:p>
            <a:pPr marL="0" marR="0" algn="ctr">
              <a:lnSpc>
                <a:spcPct val="115000"/>
              </a:lnSpc>
              <a:spcAft>
                <a:spcPts val="800"/>
              </a:spcAft>
              <a:buNone/>
            </a:pPr>
            <a:r>
              <a:rPr lang="en-US" sz="4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ant doesn’t wait for rescue.</a:t>
            </a:r>
            <a:br>
              <a:rPr lang="en-US" sz="4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ant prepares.</a:t>
            </a:r>
            <a:endParaRPr lang="en-US" sz="40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9042123-9E6D-A491-8BDB-5FFC2143CA0A}"/>
              </a:ext>
            </a:extLst>
          </p:cNvPr>
          <p:cNvSpPr txBox="1"/>
          <p:nvPr/>
        </p:nvSpPr>
        <p:spPr>
          <a:xfrm>
            <a:off x="1563329" y="403272"/>
            <a:ext cx="9301315" cy="1743554"/>
          </a:xfrm>
          <a:prstGeom prst="rect">
            <a:avLst/>
          </a:prstGeom>
          <a:noFill/>
        </p:spPr>
        <p:txBody>
          <a:bodyPr wrap="square">
            <a:spAutoFit/>
          </a:bodyPr>
          <a:lstStyle/>
          <a:p>
            <a:pPr marL="0" marR="0" algn="ctr">
              <a:lnSpc>
                <a:spcPct val="115000"/>
              </a:lnSpc>
              <a:spcAft>
                <a:spcPts val="800"/>
              </a:spcAft>
              <a:buNone/>
            </a:pPr>
            <a:r>
              <a:rPr lang="en-US" sz="4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 Tapeworm Mentality </a:t>
            </a:r>
            <a:r>
              <a:rPr lang="en-US" sz="4800" b="1"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Comes From Comfort and Fear</a:t>
            </a:r>
            <a:endParaRPr lang="en-US" sz="48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8F05A37-A691-F8D0-794D-2F821F951E9F}"/>
              </a:ext>
            </a:extLst>
          </p:cNvPr>
          <p:cNvSpPr txBox="1"/>
          <p:nvPr/>
        </p:nvSpPr>
        <p:spPr>
          <a:xfrm>
            <a:off x="1538749" y="2146826"/>
            <a:ext cx="9114502" cy="2468112"/>
          </a:xfrm>
          <a:prstGeom prst="rect">
            <a:avLst/>
          </a:prstGeom>
          <a:noFill/>
        </p:spPr>
        <p:txBody>
          <a:bodyPr wrap="square">
            <a:spAutoFit/>
          </a:bodyPr>
          <a:lstStyle/>
          <a:p>
            <a:pPr marL="0" marR="0" algn="ctr">
              <a:lnSpc>
                <a:spcPct val="115000"/>
              </a:lnSpc>
              <a:spcAft>
                <a:spcPts val="800"/>
              </a:spcAft>
              <a:buNone/>
            </a:pPr>
            <a:r>
              <a:rPr lang="en-US"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Scripture</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Proverbs 6:6-8 (NIV)</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“Go to the ant, you sluggard; consider its ways and be wise!</a:t>
            </a:r>
            <a:b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It has no commander, no overseer or ruler,</a:t>
            </a:r>
            <a:b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yet it stores its provisions in summer and gathers its food at harvest.”</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3132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F5EAA4B-86E2-90C9-9DAD-71202806CD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06DED2-D70D-EA8D-915D-168FA46FA3A3}"/>
              </a:ext>
            </a:extLst>
          </p:cNvPr>
          <p:cNvSpPr txBox="1"/>
          <p:nvPr/>
        </p:nvSpPr>
        <p:spPr>
          <a:xfrm>
            <a:off x="363794" y="781155"/>
            <a:ext cx="11021961" cy="3550908"/>
          </a:xfrm>
          <a:prstGeom prst="rect">
            <a:avLst/>
          </a:prstGeom>
          <a:noFill/>
        </p:spPr>
        <p:txBody>
          <a:bodyPr wrap="square">
            <a:spAutoFit/>
          </a:bodyPr>
          <a:lstStyle/>
          <a:p>
            <a:pPr marL="0" marR="0" algn="ctr">
              <a:lnSpc>
                <a:spcPct val="115000"/>
              </a:lnSpc>
              <a:spcAft>
                <a:spcPts val="800"/>
              </a:spcAft>
              <a:buNone/>
            </a:pPr>
            <a:r>
              <a:rPr lang="en-US" sz="4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baby eagle stays in the nest  until the mother makes it uncomfortable.</a:t>
            </a:r>
            <a:endParaRPr lang="en-US"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4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Why?</a:t>
            </a:r>
            <a:br>
              <a:rPr lang="en-US" sz="4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A0D7D79-01DB-0F37-684D-5CF18A6F78A8}"/>
              </a:ext>
            </a:extLst>
          </p:cNvPr>
          <p:cNvSpPr txBox="1"/>
          <p:nvPr/>
        </p:nvSpPr>
        <p:spPr>
          <a:xfrm>
            <a:off x="363794" y="3940278"/>
            <a:ext cx="11297263" cy="1846146"/>
          </a:xfrm>
          <a:prstGeom prst="rect">
            <a:avLst/>
          </a:prstGeom>
          <a:noFill/>
        </p:spPr>
        <p:txBody>
          <a:bodyPr wrap="square">
            <a:spAutoFit/>
          </a:bodyPr>
          <a:lstStyle/>
          <a:p>
            <a:pPr marL="0" marR="0" algn="ctr">
              <a:lnSpc>
                <a:spcPct val="115000"/>
              </a:lnSpc>
              <a:spcAft>
                <a:spcPts val="800"/>
              </a:spcAft>
              <a:buNone/>
            </a:pPr>
            <a:r>
              <a:rPr lang="en-US" sz="4800" u="sng"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Because comfort can kill destiny.</a:t>
            </a:r>
            <a:endParaRPr lang="en-US" sz="4800"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buNone/>
            </a:pPr>
            <a:r>
              <a:rPr lang="en-US" sz="48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If the eagle never gets pushed  it never flies.</a:t>
            </a:r>
            <a:endParaRPr lang="en-US"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564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1484</TotalTime>
  <Words>1099</Words>
  <Application>Microsoft Office PowerPoint</Application>
  <PresentationFormat>Widescreen</PresentationFormat>
  <Paragraphs>89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Aptos Display</vt:lpstr>
      <vt:lpstr>Arial</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Tubbs</dc:creator>
  <cp:lastModifiedBy>Richard Tubbs</cp:lastModifiedBy>
  <cp:revision>2</cp:revision>
  <dcterms:created xsi:type="dcterms:W3CDTF">2026-02-03T18:48:33Z</dcterms:created>
  <dcterms:modified xsi:type="dcterms:W3CDTF">2026-02-06T18:38:03Z</dcterms:modified>
</cp:coreProperties>
</file>