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82" r:id="rId4"/>
    <p:sldId id="261" r:id="rId5"/>
    <p:sldId id="260" r:id="rId6"/>
    <p:sldId id="275" r:id="rId7"/>
    <p:sldId id="281" r:id="rId8"/>
    <p:sldId id="262" r:id="rId9"/>
    <p:sldId id="263" r:id="rId10"/>
    <p:sldId id="264" r:id="rId11"/>
    <p:sldId id="265" r:id="rId12"/>
    <p:sldId id="266" r:id="rId13"/>
    <p:sldId id="267" r:id="rId14"/>
    <p:sldId id="268" r:id="rId15"/>
    <p:sldId id="269" r:id="rId16"/>
    <p:sldId id="270" r:id="rId17"/>
    <p:sldId id="272" r:id="rId18"/>
    <p:sldId id="271" r:id="rId19"/>
    <p:sldId id="273" r:id="rId20"/>
    <p:sldId id="274" r:id="rId21"/>
    <p:sldId id="283" r:id="rId22"/>
    <p:sldId id="285" r:id="rId23"/>
    <p:sldId id="286" r:id="rId24"/>
    <p:sldId id="284" r:id="rId25"/>
    <p:sldId id="276" r:id="rId26"/>
    <p:sldId id="277" r:id="rId27"/>
    <p:sldId id="278" r:id="rId28"/>
    <p:sldId id="279" r:id="rId29"/>
    <p:sldId id="280"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8" autoAdjust="0"/>
    <p:restoredTop sz="94660"/>
  </p:normalViewPr>
  <p:slideViewPr>
    <p:cSldViewPr snapToGrid="0">
      <p:cViewPr varScale="1">
        <p:scale>
          <a:sx n="97" d="100"/>
          <a:sy n="97" d="100"/>
        </p:scale>
        <p:origin x="828"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59D4D-E4EA-E6A1-F205-A9CC5A9EE37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551FAD8-BE05-A75C-DB85-FBE304DA1CB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7A5B54E-D1CB-9C07-A364-7ACB06F8A26A}"/>
              </a:ext>
            </a:extLst>
          </p:cNvPr>
          <p:cNvSpPr>
            <a:spLocks noGrp="1"/>
          </p:cNvSpPr>
          <p:nvPr>
            <p:ph type="dt" sz="half" idx="10"/>
          </p:nvPr>
        </p:nvSpPr>
        <p:spPr/>
        <p:txBody>
          <a:bodyPr/>
          <a:lstStyle/>
          <a:p>
            <a:fld id="{C7A17C06-3A2E-45C2-96F2-31A795366195}" type="datetimeFigureOut">
              <a:rPr lang="en-US" smtClean="0"/>
              <a:t>8/15/2025</a:t>
            </a:fld>
            <a:endParaRPr lang="en-US"/>
          </a:p>
        </p:txBody>
      </p:sp>
      <p:sp>
        <p:nvSpPr>
          <p:cNvPr id="5" name="Footer Placeholder 4">
            <a:extLst>
              <a:ext uri="{FF2B5EF4-FFF2-40B4-BE49-F238E27FC236}">
                <a16:creationId xmlns:a16="http://schemas.microsoft.com/office/drawing/2014/main" id="{C37FCE4B-D9EE-01AB-3615-B3FFAD16C8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8E8555-43A6-1F5D-1BE9-B68AA4A6F50A}"/>
              </a:ext>
            </a:extLst>
          </p:cNvPr>
          <p:cNvSpPr>
            <a:spLocks noGrp="1"/>
          </p:cNvSpPr>
          <p:nvPr>
            <p:ph type="sldNum" sz="quarter" idx="12"/>
          </p:nvPr>
        </p:nvSpPr>
        <p:spPr/>
        <p:txBody>
          <a:bodyPr/>
          <a:lstStyle/>
          <a:p>
            <a:fld id="{E8DCD166-4ED3-4617-9B30-6D6F66DF77C5}" type="slidenum">
              <a:rPr lang="en-US" smtClean="0"/>
              <a:t>‹#›</a:t>
            </a:fld>
            <a:endParaRPr lang="en-US"/>
          </a:p>
        </p:txBody>
      </p:sp>
    </p:spTree>
    <p:extLst>
      <p:ext uri="{BB962C8B-B14F-4D97-AF65-F5344CB8AC3E}">
        <p14:creationId xmlns:p14="http://schemas.microsoft.com/office/powerpoint/2010/main" val="198767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C2C95-8EF4-01A4-0218-B297250F10B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AFACCCF-6E9B-47F2-5FAC-0C3DCB10503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8599B0-F4AD-3F28-10F4-008475313432}"/>
              </a:ext>
            </a:extLst>
          </p:cNvPr>
          <p:cNvSpPr>
            <a:spLocks noGrp="1"/>
          </p:cNvSpPr>
          <p:nvPr>
            <p:ph type="dt" sz="half" idx="10"/>
          </p:nvPr>
        </p:nvSpPr>
        <p:spPr/>
        <p:txBody>
          <a:bodyPr/>
          <a:lstStyle/>
          <a:p>
            <a:fld id="{C7A17C06-3A2E-45C2-96F2-31A795366195}" type="datetimeFigureOut">
              <a:rPr lang="en-US" smtClean="0"/>
              <a:t>8/15/2025</a:t>
            </a:fld>
            <a:endParaRPr lang="en-US"/>
          </a:p>
        </p:txBody>
      </p:sp>
      <p:sp>
        <p:nvSpPr>
          <p:cNvPr id="5" name="Footer Placeholder 4">
            <a:extLst>
              <a:ext uri="{FF2B5EF4-FFF2-40B4-BE49-F238E27FC236}">
                <a16:creationId xmlns:a16="http://schemas.microsoft.com/office/drawing/2014/main" id="{6EBEDE1D-C48C-DE0F-75D4-5BBAB15BC6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315689-9B4C-52D4-C4C2-AFEA873B7352}"/>
              </a:ext>
            </a:extLst>
          </p:cNvPr>
          <p:cNvSpPr>
            <a:spLocks noGrp="1"/>
          </p:cNvSpPr>
          <p:nvPr>
            <p:ph type="sldNum" sz="quarter" idx="12"/>
          </p:nvPr>
        </p:nvSpPr>
        <p:spPr/>
        <p:txBody>
          <a:bodyPr/>
          <a:lstStyle/>
          <a:p>
            <a:fld id="{E8DCD166-4ED3-4617-9B30-6D6F66DF77C5}" type="slidenum">
              <a:rPr lang="en-US" smtClean="0"/>
              <a:t>‹#›</a:t>
            </a:fld>
            <a:endParaRPr lang="en-US"/>
          </a:p>
        </p:txBody>
      </p:sp>
    </p:spTree>
    <p:extLst>
      <p:ext uri="{BB962C8B-B14F-4D97-AF65-F5344CB8AC3E}">
        <p14:creationId xmlns:p14="http://schemas.microsoft.com/office/powerpoint/2010/main" val="609907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E5D3B7-9A50-5255-8446-62A717A67C2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B7BF510-C403-8E15-9A33-4728C6A64E5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90E81B-7D74-F1E3-D324-2267CA19E18B}"/>
              </a:ext>
            </a:extLst>
          </p:cNvPr>
          <p:cNvSpPr>
            <a:spLocks noGrp="1"/>
          </p:cNvSpPr>
          <p:nvPr>
            <p:ph type="dt" sz="half" idx="10"/>
          </p:nvPr>
        </p:nvSpPr>
        <p:spPr/>
        <p:txBody>
          <a:bodyPr/>
          <a:lstStyle/>
          <a:p>
            <a:fld id="{C7A17C06-3A2E-45C2-96F2-31A795366195}" type="datetimeFigureOut">
              <a:rPr lang="en-US" smtClean="0"/>
              <a:t>8/15/2025</a:t>
            </a:fld>
            <a:endParaRPr lang="en-US"/>
          </a:p>
        </p:txBody>
      </p:sp>
      <p:sp>
        <p:nvSpPr>
          <p:cNvPr id="5" name="Footer Placeholder 4">
            <a:extLst>
              <a:ext uri="{FF2B5EF4-FFF2-40B4-BE49-F238E27FC236}">
                <a16:creationId xmlns:a16="http://schemas.microsoft.com/office/drawing/2014/main" id="{E3E5319C-CDBE-2509-59C1-E9ED9B2B6E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672022-094E-EB16-9E00-8155CD358977}"/>
              </a:ext>
            </a:extLst>
          </p:cNvPr>
          <p:cNvSpPr>
            <a:spLocks noGrp="1"/>
          </p:cNvSpPr>
          <p:nvPr>
            <p:ph type="sldNum" sz="quarter" idx="12"/>
          </p:nvPr>
        </p:nvSpPr>
        <p:spPr/>
        <p:txBody>
          <a:bodyPr/>
          <a:lstStyle/>
          <a:p>
            <a:fld id="{E8DCD166-4ED3-4617-9B30-6D6F66DF77C5}" type="slidenum">
              <a:rPr lang="en-US" smtClean="0"/>
              <a:t>‹#›</a:t>
            </a:fld>
            <a:endParaRPr lang="en-US"/>
          </a:p>
        </p:txBody>
      </p:sp>
    </p:spTree>
    <p:extLst>
      <p:ext uri="{BB962C8B-B14F-4D97-AF65-F5344CB8AC3E}">
        <p14:creationId xmlns:p14="http://schemas.microsoft.com/office/powerpoint/2010/main" val="3343095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774F4-0348-F7FF-1049-532A8CEA74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BB2D8F-64DD-7C75-F2C2-A524A171F51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E97FF2-98AE-42D5-9F0E-159A627EF5D9}"/>
              </a:ext>
            </a:extLst>
          </p:cNvPr>
          <p:cNvSpPr>
            <a:spLocks noGrp="1"/>
          </p:cNvSpPr>
          <p:nvPr>
            <p:ph type="dt" sz="half" idx="10"/>
          </p:nvPr>
        </p:nvSpPr>
        <p:spPr/>
        <p:txBody>
          <a:bodyPr/>
          <a:lstStyle/>
          <a:p>
            <a:fld id="{C7A17C06-3A2E-45C2-96F2-31A795366195}" type="datetimeFigureOut">
              <a:rPr lang="en-US" smtClean="0"/>
              <a:t>8/15/2025</a:t>
            </a:fld>
            <a:endParaRPr lang="en-US"/>
          </a:p>
        </p:txBody>
      </p:sp>
      <p:sp>
        <p:nvSpPr>
          <p:cNvPr id="5" name="Footer Placeholder 4">
            <a:extLst>
              <a:ext uri="{FF2B5EF4-FFF2-40B4-BE49-F238E27FC236}">
                <a16:creationId xmlns:a16="http://schemas.microsoft.com/office/drawing/2014/main" id="{A889040F-60C7-7D1A-BF02-FEA8A06551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D96EA1-9DFE-1DEE-CB7E-867EDDB4488E}"/>
              </a:ext>
            </a:extLst>
          </p:cNvPr>
          <p:cNvSpPr>
            <a:spLocks noGrp="1"/>
          </p:cNvSpPr>
          <p:nvPr>
            <p:ph type="sldNum" sz="quarter" idx="12"/>
          </p:nvPr>
        </p:nvSpPr>
        <p:spPr/>
        <p:txBody>
          <a:bodyPr/>
          <a:lstStyle/>
          <a:p>
            <a:fld id="{E8DCD166-4ED3-4617-9B30-6D6F66DF77C5}" type="slidenum">
              <a:rPr lang="en-US" smtClean="0"/>
              <a:t>‹#›</a:t>
            </a:fld>
            <a:endParaRPr lang="en-US"/>
          </a:p>
        </p:txBody>
      </p:sp>
    </p:spTree>
    <p:extLst>
      <p:ext uri="{BB962C8B-B14F-4D97-AF65-F5344CB8AC3E}">
        <p14:creationId xmlns:p14="http://schemas.microsoft.com/office/powerpoint/2010/main" val="3104909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B35A2-732B-8F8C-E786-91032C84FB2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3C083AE-C02A-04A8-D37B-A1B6D9AD051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6DBC7E0-635E-1E5F-6C60-7F77F23424A7}"/>
              </a:ext>
            </a:extLst>
          </p:cNvPr>
          <p:cNvSpPr>
            <a:spLocks noGrp="1"/>
          </p:cNvSpPr>
          <p:nvPr>
            <p:ph type="dt" sz="half" idx="10"/>
          </p:nvPr>
        </p:nvSpPr>
        <p:spPr/>
        <p:txBody>
          <a:bodyPr/>
          <a:lstStyle/>
          <a:p>
            <a:fld id="{C7A17C06-3A2E-45C2-96F2-31A795366195}" type="datetimeFigureOut">
              <a:rPr lang="en-US" smtClean="0"/>
              <a:t>8/15/2025</a:t>
            </a:fld>
            <a:endParaRPr lang="en-US"/>
          </a:p>
        </p:txBody>
      </p:sp>
      <p:sp>
        <p:nvSpPr>
          <p:cNvPr id="5" name="Footer Placeholder 4">
            <a:extLst>
              <a:ext uri="{FF2B5EF4-FFF2-40B4-BE49-F238E27FC236}">
                <a16:creationId xmlns:a16="http://schemas.microsoft.com/office/drawing/2014/main" id="{016BE2E4-ABEC-BBAE-55D4-6A7B00A65D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19A591-727F-7F65-11C1-FCC533AF04F7}"/>
              </a:ext>
            </a:extLst>
          </p:cNvPr>
          <p:cNvSpPr>
            <a:spLocks noGrp="1"/>
          </p:cNvSpPr>
          <p:nvPr>
            <p:ph type="sldNum" sz="quarter" idx="12"/>
          </p:nvPr>
        </p:nvSpPr>
        <p:spPr/>
        <p:txBody>
          <a:bodyPr/>
          <a:lstStyle/>
          <a:p>
            <a:fld id="{E8DCD166-4ED3-4617-9B30-6D6F66DF77C5}" type="slidenum">
              <a:rPr lang="en-US" smtClean="0"/>
              <a:t>‹#›</a:t>
            </a:fld>
            <a:endParaRPr lang="en-US"/>
          </a:p>
        </p:txBody>
      </p:sp>
    </p:spTree>
    <p:extLst>
      <p:ext uri="{BB962C8B-B14F-4D97-AF65-F5344CB8AC3E}">
        <p14:creationId xmlns:p14="http://schemas.microsoft.com/office/powerpoint/2010/main" val="1270093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2264D-1C17-AC20-0FB8-B728B03B062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E68AB9-35BB-FA71-8C0C-7C898F9A4D8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42986F6-A189-250E-D982-3B041B931CA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04A9B24-59FE-1705-D60B-A343B210DEE6}"/>
              </a:ext>
            </a:extLst>
          </p:cNvPr>
          <p:cNvSpPr>
            <a:spLocks noGrp="1"/>
          </p:cNvSpPr>
          <p:nvPr>
            <p:ph type="dt" sz="half" idx="10"/>
          </p:nvPr>
        </p:nvSpPr>
        <p:spPr/>
        <p:txBody>
          <a:bodyPr/>
          <a:lstStyle/>
          <a:p>
            <a:fld id="{C7A17C06-3A2E-45C2-96F2-31A795366195}" type="datetimeFigureOut">
              <a:rPr lang="en-US" smtClean="0"/>
              <a:t>8/15/2025</a:t>
            </a:fld>
            <a:endParaRPr lang="en-US"/>
          </a:p>
        </p:txBody>
      </p:sp>
      <p:sp>
        <p:nvSpPr>
          <p:cNvPr id="6" name="Footer Placeholder 5">
            <a:extLst>
              <a:ext uri="{FF2B5EF4-FFF2-40B4-BE49-F238E27FC236}">
                <a16:creationId xmlns:a16="http://schemas.microsoft.com/office/drawing/2014/main" id="{DA3A79A6-53B8-C98A-350A-5EE07EC39E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4D4A0A-572E-4DA6-D32A-A323C30A66D6}"/>
              </a:ext>
            </a:extLst>
          </p:cNvPr>
          <p:cNvSpPr>
            <a:spLocks noGrp="1"/>
          </p:cNvSpPr>
          <p:nvPr>
            <p:ph type="sldNum" sz="quarter" idx="12"/>
          </p:nvPr>
        </p:nvSpPr>
        <p:spPr/>
        <p:txBody>
          <a:bodyPr/>
          <a:lstStyle/>
          <a:p>
            <a:fld id="{E8DCD166-4ED3-4617-9B30-6D6F66DF77C5}" type="slidenum">
              <a:rPr lang="en-US" smtClean="0"/>
              <a:t>‹#›</a:t>
            </a:fld>
            <a:endParaRPr lang="en-US"/>
          </a:p>
        </p:txBody>
      </p:sp>
    </p:spTree>
    <p:extLst>
      <p:ext uri="{BB962C8B-B14F-4D97-AF65-F5344CB8AC3E}">
        <p14:creationId xmlns:p14="http://schemas.microsoft.com/office/powerpoint/2010/main" val="3913897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6EFAD-CFAC-E0D3-A484-7B36090F389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2BFFE4-0CEB-F7E2-9688-245878C15A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A51A0CC-CCCD-F9B5-AD5E-4A01F710413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101B5CF-5400-41DD-2128-29B684402A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25973BE-3464-E89E-A983-13FFB37C7C7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6216B37-1590-BD04-6CE0-66BFE4CBCB43}"/>
              </a:ext>
            </a:extLst>
          </p:cNvPr>
          <p:cNvSpPr>
            <a:spLocks noGrp="1"/>
          </p:cNvSpPr>
          <p:nvPr>
            <p:ph type="dt" sz="half" idx="10"/>
          </p:nvPr>
        </p:nvSpPr>
        <p:spPr/>
        <p:txBody>
          <a:bodyPr/>
          <a:lstStyle/>
          <a:p>
            <a:fld id="{C7A17C06-3A2E-45C2-96F2-31A795366195}" type="datetimeFigureOut">
              <a:rPr lang="en-US" smtClean="0"/>
              <a:t>8/15/2025</a:t>
            </a:fld>
            <a:endParaRPr lang="en-US"/>
          </a:p>
        </p:txBody>
      </p:sp>
      <p:sp>
        <p:nvSpPr>
          <p:cNvPr id="8" name="Footer Placeholder 7">
            <a:extLst>
              <a:ext uri="{FF2B5EF4-FFF2-40B4-BE49-F238E27FC236}">
                <a16:creationId xmlns:a16="http://schemas.microsoft.com/office/drawing/2014/main" id="{A23E2204-408F-281F-3BDE-560B5341C5B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FC0989-E4CE-BFB7-F23E-1BB2D3919DC7}"/>
              </a:ext>
            </a:extLst>
          </p:cNvPr>
          <p:cNvSpPr>
            <a:spLocks noGrp="1"/>
          </p:cNvSpPr>
          <p:nvPr>
            <p:ph type="sldNum" sz="quarter" idx="12"/>
          </p:nvPr>
        </p:nvSpPr>
        <p:spPr/>
        <p:txBody>
          <a:bodyPr/>
          <a:lstStyle/>
          <a:p>
            <a:fld id="{E8DCD166-4ED3-4617-9B30-6D6F66DF77C5}" type="slidenum">
              <a:rPr lang="en-US" smtClean="0"/>
              <a:t>‹#›</a:t>
            </a:fld>
            <a:endParaRPr lang="en-US"/>
          </a:p>
        </p:txBody>
      </p:sp>
    </p:spTree>
    <p:extLst>
      <p:ext uri="{BB962C8B-B14F-4D97-AF65-F5344CB8AC3E}">
        <p14:creationId xmlns:p14="http://schemas.microsoft.com/office/powerpoint/2010/main" val="2121580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C0762-2787-222B-FA69-110728E7789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742BCCB-2760-2549-E07B-FDF6251F73FE}"/>
              </a:ext>
            </a:extLst>
          </p:cNvPr>
          <p:cNvSpPr>
            <a:spLocks noGrp="1"/>
          </p:cNvSpPr>
          <p:nvPr>
            <p:ph type="dt" sz="half" idx="10"/>
          </p:nvPr>
        </p:nvSpPr>
        <p:spPr/>
        <p:txBody>
          <a:bodyPr/>
          <a:lstStyle/>
          <a:p>
            <a:fld id="{C7A17C06-3A2E-45C2-96F2-31A795366195}" type="datetimeFigureOut">
              <a:rPr lang="en-US" smtClean="0"/>
              <a:t>8/15/2025</a:t>
            </a:fld>
            <a:endParaRPr lang="en-US"/>
          </a:p>
        </p:txBody>
      </p:sp>
      <p:sp>
        <p:nvSpPr>
          <p:cNvPr id="4" name="Footer Placeholder 3">
            <a:extLst>
              <a:ext uri="{FF2B5EF4-FFF2-40B4-BE49-F238E27FC236}">
                <a16:creationId xmlns:a16="http://schemas.microsoft.com/office/drawing/2014/main" id="{136EB172-0FA4-F620-50E2-2F512381D34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DB23F8-888F-6C93-E2F2-FF87D0762C0D}"/>
              </a:ext>
            </a:extLst>
          </p:cNvPr>
          <p:cNvSpPr>
            <a:spLocks noGrp="1"/>
          </p:cNvSpPr>
          <p:nvPr>
            <p:ph type="sldNum" sz="quarter" idx="12"/>
          </p:nvPr>
        </p:nvSpPr>
        <p:spPr/>
        <p:txBody>
          <a:bodyPr/>
          <a:lstStyle/>
          <a:p>
            <a:fld id="{E8DCD166-4ED3-4617-9B30-6D6F66DF77C5}" type="slidenum">
              <a:rPr lang="en-US" smtClean="0"/>
              <a:t>‹#›</a:t>
            </a:fld>
            <a:endParaRPr lang="en-US"/>
          </a:p>
        </p:txBody>
      </p:sp>
    </p:spTree>
    <p:extLst>
      <p:ext uri="{BB962C8B-B14F-4D97-AF65-F5344CB8AC3E}">
        <p14:creationId xmlns:p14="http://schemas.microsoft.com/office/powerpoint/2010/main" val="1276939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D66D2D-03B4-6B98-481C-1151384C67C3}"/>
              </a:ext>
            </a:extLst>
          </p:cNvPr>
          <p:cNvSpPr>
            <a:spLocks noGrp="1"/>
          </p:cNvSpPr>
          <p:nvPr>
            <p:ph type="dt" sz="half" idx="10"/>
          </p:nvPr>
        </p:nvSpPr>
        <p:spPr/>
        <p:txBody>
          <a:bodyPr/>
          <a:lstStyle/>
          <a:p>
            <a:fld id="{C7A17C06-3A2E-45C2-96F2-31A795366195}" type="datetimeFigureOut">
              <a:rPr lang="en-US" smtClean="0"/>
              <a:t>8/15/2025</a:t>
            </a:fld>
            <a:endParaRPr lang="en-US"/>
          </a:p>
        </p:txBody>
      </p:sp>
      <p:sp>
        <p:nvSpPr>
          <p:cNvPr id="3" name="Footer Placeholder 2">
            <a:extLst>
              <a:ext uri="{FF2B5EF4-FFF2-40B4-BE49-F238E27FC236}">
                <a16:creationId xmlns:a16="http://schemas.microsoft.com/office/drawing/2014/main" id="{7725DA39-93D2-1D27-B429-056E6720B57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AF75775-3ED2-B46D-90F6-FE2B383B6504}"/>
              </a:ext>
            </a:extLst>
          </p:cNvPr>
          <p:cNvSpPr>
            <a:spLocks noGrp="1"/>
          </p:cNvSpPr>
          <p:nvPr>
            <p:ph type="sldNum" sz="quarter" idx="12"/>
          </p:nvPr>
        </p:nvSpPr>
        <p:spPr/>
        <p:txBody>
          <a:bodyPr/>
          <a:lstStyle/>
          <a:p>
            <a:fld id="{E8DCD166-4ED3-4617-9B30-6D6F66DF77C5}" type="slidenum">
              <a:rPr lang="en-US" smtClean="0"/>
              <a:t>‹#›</a:t>
            </a:fld>
            <a:endParaRPr lang="en-US"/>
          </a:p>
        </p:txBody>
      </p:sp>
    </p:spTree>
    <p:extLst>
      <p:ext uri="{BB962C8B-B14F-4D97-AF65-F5344CB8AC3E}">
        <p14:creationId xmlns:p14="http://schemas.microsoft.com/office/powerpoint/2010/main" val="1295859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9F675-C92B-F009-8F43-87DB345D47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195EAAD-76A3-8935-71C8-C35432EDDC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B647B18-73E0-BEFC-841B-270FE08333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D131FF-90B1-2100-D4A5-4A6CB9CA683B}"/>
              </a:ext>
            </a:extLst>
          </p:cNvPr>
          <p:cNvSpPr>
            <a:spLocks noGrp="1"/>
          </p:cNvSpPr>
          <p:nvPr>
            <p:ph type="dt" sz="half" idx="10"/>
          </p:nvPr>
        </p:nvSpPr>
        <p:spPr/>
        <p:txBody>
          <a:bodyPr/>
          <a:lstStyle/>
          <a:p>
            <a:fld id="{C7A17C06-3A2E-45C2-96F2-31A795366195}" type="datetimeFigureOut">
              <a:rPr lang="en-US" smtClean="0"/>
              <a:t>8/15/2025</a:t>
            </a:fld>
            <a:endParaRPr lang="en-US"/>
          </a:p>
        </p:txBody>
      </p:sp>
      <p:sp>
        <p:nvSpPr>
          <p:cNvPr id="6" name="Footer Placeholder 5">
            <a:extLst>
              <a:ext uri="{FF2B5EF4-FFF2-40B4-BE49-F238E27FC236}">
                <a16:creationId xmlns:a16="http://schemas.microsoft.com/office/drawing/2014/main" id="{E97257EC-FBEF-616C-C3A5-3FE8E5760F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154C93-1BD7-E270-AEE8-D5C76B2257BE}"/>
              </a:ext>
            </a:extLst>
          </p:cNvPr>
          <p:cNvSpPr>
            <a:spLocks noGrp="1"/>
          </p:cNvSpPr>
          <p:nvPr>
            <p:ph type="sldNum" sz="quarter" idx="12"/>
          </p:nvPr>
        </p:nvSpPr>
        <p:spPr/>
        <p:txBody>
          <a:bodyPr/>
          <a:lstStyle/>
          <a:p>
            <a:fld id="{E8DCD166-4ED3-4617-9B30-6D6F66DF77C5}" type="slidenum">
              <a:rPr lang="en-US" smtClean="0"/>
              <a:t>‹#›</a:t>
            </a:fld>
            <a:endParaRPr lang="en-US"/>
          </a:p>
        </p:txBody>
      </p:sp>
    </p:spTree>
    <p:extLst>
      <p:ext uri="{BB962C8B-B14F-4D97-AF65-F5344CB8AC3E}">
        <p14:creationId xmlns:p14="http://schemas.microsoft.com/office/powerpoint/2010/main" val="564315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AA0A7-9977-8061-3F72-707B9ADCE7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D4BDE3F-7C2E-4265-0F64-780860F268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B9CEC6D-1CE3-0281-B12B-4E18FF03EF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1358DB-A8E9-E027-01EC-92EA866970B2}"/>
              </a:ext>
            </a:extLst>
          </p:cNvPr>
          <p:cNvSpPr>
            <a:spLocks noGrp="1"/>
          </p:cNvSpPr>
          <p:nvPr>
            <p:ph type="dt" sz="half" idx="10"/>
          </p:nvPr>
        </p:nvSpPr>
        <p:spPr/>
        <p:txBody>
          <a:bodyPr/>
          <a:lstStyle/>
          <a:p>
            <a:fld id="{C7A17C06-3A2E-45C2-96F2-31A795366195}" type="datetimeFigureOut">
              <a:rPr lang="en-US" smtClean="0"/>
              <a:t>8/15/2025</a:t>
            </a:fld>
            <a:endParaRPr lang="en-US"/>
          </a:p>
        </p:txBody>
      </p:sp>
      <p:sp>
        <p:nvSpPr>
          <p:cNvPr id="6" name="Footer Placeholder 5">
            <a:extLst>
              <a:ext uri="{FF2B5EF4-FFF2-40B4-BE49-F238E27FC236}">
                <a16:creationId xmlns:a16="http://schemas.microsoft.com/office/drawing/2014/main" id="{70810A6E-8C75-D7F3-780B-BC96C28197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D40BC1-B2A9-AD5F-759C-8614537A1018}"/>
              </a:ext>
            </a:extLst>
          </p:cNvPr>
          <p:cNvSpPr>
            <a:spLocks noGrp="1"/>
          </p:cNvSpPr>
          <p:nvPr>
            <p:ph type="sldNum" sz="quarter" idx="12"/>
          </p:nvPr>
        </p:nvSpPr>
        <p:spPr/>
        <p:txBody>
          <a:bodyPr/>
          <a:lstStyle/>
          <a:p>
            <a:fld id="{E8DCD166-4ED3-4617-9B30-6D6F66DF77C5}" type="slidenum">
              <a:rPr lang="en-US" smtClean="0"/>
              <a:t>‹#›</a:t>
            </a:fld>
            <a:endParaRPr lang="en-US"/>
          </a:p>
        </p:txBody>
      </p:sp>
    </p:spTree>
    <p:extLst>
      <p:ext uri="{BB962C8B-B14F-4D97-AF65-F5344CB8AC3E}">
        <p14:creationId xmlns:p14="http://schemas.microsoft.com/office/powerpoint/2010/main" val="2817435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72EF21-A657-8240-422C-A593AAA4D8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B5F744-31C8-8ADE-136B-768D4D9A4E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B1FF28-68D2-3B80-5295-6BEAB5BBAB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7A17C06-3A2E-45C2-96F2-31A795366195}" type="datetimeFigureOut">
              <a:rPr lang="en-US" smtClean="0"/>
              <a:t>8/15/2025</a:t>
            </a:fld>
            <a:endParaRPr lang="en-US"/>
          </a:p>
        </p:txBody>
      </p:sp>
      <p:sp>
        <p:nvSpPr>
          <p:cNvPr id="5" name="Footer Placeholder 4">
            <a:extLst>
              <a:ext uri="{FF2B5EF4-FFF2-40B4-BE49-F238E27FC236}">
                <a16:creationId xmlns:a16="http://schemas.microsoft.com/office/drawing/2014/main" id="{2153B569-D63D-0398-09A4-775EC31D33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22176BDB-56B4-D071-0059-E02841ABC9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8DCD166-4ED3-4617-9B30-6D6F66DF77C5}" type="slidenum">
              <a:rPr lang="en-US" smtClean="0"/>
              <a:t>‹#›</a:t>
            </a:fld>
            <a:endParaRPr lang="en-US"/>
          </a:p>
        </p:txBody>
      </p:sp>
    </p:spTree>
    <p:extLst>
      <p:ext uri="{BB962C8B-B14F-4D97-AF65-F5344CB8AC3E}">
        <p14:creationId xmlns:p14="http://schemas.microsoft.com/office/powerpoint/2010/main" val="3394107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biblegateway.com/passage/?search=Ephesians%202&amp;version=NIV#fen-NIV-29233a" TargetMode="External"/><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6160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1D56A5CE-3AC0-0367-3A47-029A410A1A4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416F7C4-2EFE-6A55-DCD8-BDD0DDC46513}"/>
              </a:ext>
            </a:extLst>
          </p:cNvPr>
          <p:cNvSpPr txBox="1"/>
          <p:nvPr/>
        </p:nvSpPr>
        <p:spPr>
          <a:xfrm>
            <a:off x="294967" y="1913682"/>
            <a:ext cx="11602065" cy="3785652"/>
          </a:xfrm>
          <a:prstGeom prst="rect">
            <a:avLst/>
          </a:prstGeom>
          <a:noFill/>
        </p:spPr>
        <p:txBody>
          <a:bodyPr wrap="square">
            <a:spAutoFit/>
          </a:bodyPr>
          <a:lstStyle/>
          <a:p>
            <a:pPr algn="ctr">
              <a:buNone/>
            </a:pPr>
            <a:r>
              <a:rPr lang="en-US" sz="4800" b="0" i="0" dirty="0">
                <a:effectLst/>
                <a:latin typeface="Google Sans"/>
              </a:rPr>
              <a:t>This preparation often involves spiritual growth, including developing virtues like </a:t>
            </a:r>
            <a:r>
              <a:rPr lang="en-US" sz="4800" b="0" i="0" u="sng" dirty="0">
                <a:effectLst/>
                <a:latin typeface="Google Sans"/>
              </a:rPr>
              <a:t>patience</a:t>
            </a:r>
            <a:r>
              <a:rPr lang="en-US" sz="4800" b="0" i="0" dirty="0">
                <a:effectLst/>
                <a:latin typeface="Google Sans"/>
              </a:rPr>
              <a:t>, </a:t>
            </a:r>
            <a:r>
              <a:rPr lang="en-US" sz="4800" b="0" i="0" u="sng" dirty="0">
                <a:effectLst/>
                <a:latin typeface="Google Sans"/>
              </a:rPr>
              <a:t>resilience</a:t>
            </a:r>
            <a:r>
              <a:rPr lang="en-US" sz="4800" b="0" i="0" dirty="0">
                <a:effectLst/>
                <a:latin typeface="Google Sans"/>
              </a:rPr>
              <a:t>, and </a:t>
            </a:r>
            <a:r>
              <a:rPr lang="en-US" sz="4800" b="0" i="0" u="sng" dirty="0">
                <a:effectLst/>
                <a:latin typeface="Google Sans"/>
              </a:rPr>
              <a:t>faith</a:t>
            </a:r>
            <a:r>
              <a:rPr lang="en-US" sz="4800" b="0" i="0" dirty="0">
                <a:effectLst/>
                <a:latin typeface="Google Sans"/>
              </a:rPr>
              <a:t>, which are seen as necessary for a closer relationship with God.</a:t>
            </a:r>
          </a:p>
        </p:txBody>
      </p:sp>
      <p:sp>
        <p:nvSpPr>
          <p:cNvPr id="5" name="TextBox 4">
            <a:extLst>
              <a:ext uri="{FF2B5EF4-FFF2-40B4-BE49-F238E27FC236}">
                <a16:creationId xmlns:a16="http://schemas.microsoft.com/office/drawing/2014/main" id="{CEB74D62-40DC-BD9D-6B45-4E444639979A}"/>
              </a:ext>
            </a:extLst>
          </p:cNvPr>
          <p:cNvSpPr txBox="1"/>
          <p:nvPr/>
        </p:nvSpPr>
        <p:spPr>
          <a:xfrm>
            <a:off x="2816941" y="424934"/>
            <a:ext cx="6164826" cy="769441"/>
          </a:xfrm>
          <a:prstGeom prst="rect">
            <a:avLst/>
          </a:prstGeom>
          <a:noFill/>
        </p:spPr>
        <p:txBody>
          <a:bodyPr wrap="square">
            <a:spAutoFit/>
          </a:bodyPr>
          <a:lstStyle/>
          <a:p>
            <a:pPr algn="ctr">
              <a:buNone/>
            </a:pPr>
            <a:r>
              <a:rPr lang="en-US" sz="4400" b="1" i="0" dirty="0">
                <a:effectLst/>
                <a:latin typeface="Google Sans"/>
              </a:rPr>
              <a:t>Spiritual Growth</a:t>
            </a:r>
            <a:endParaRPr lang="en-US" sz="4400" b="0" i="0" dirty="0">
              <a:effectLst/>
              <a:latin typeface="Google Sans"/>
            </a:endParaRPr>
          </a:p>
        </p:txBody>
      </p:sp>
    </p:spTree>
    <p:extLst>
      <p:ext uri="{BB962C8B-B14F-4D97-AF65-F5344CB8AC3E}">
        <p14:creationId xmlns:p14="http://schemas.microsoft.com/office/powerpoint/2010/main" val="784129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heel(1)">
                                      <p:cBhvr>
                                        <p:cTn id="15"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2D9F7CFE-BEEC-0DC4-B19B-956A9B5E54E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56494FC1-6BA3-5DBF-CCC8-AB7C6A4B5EA8}"/>
              </a:ext>
            </a:extLst>
          </p:cNvPr>
          <p:cNvSpPr txBox="1"/>
          <p:nvPr/>
        </p:nvSpPr>
        <p:spPr>
          <a:xfrm>
            <a:off x="1243781" y="1851635"/>
            <a:ext cx="9704438" cy="4247317"/>
          </a:xfrm>
          <a:prstGeom prst="rect">
            <a:avLst/>
          </a:prstGeom>
          <a:noFill/>
        </p:spPr>
        <p:txBody>
          <a:bodyPr wrap="square">
            <a:spAutoFit/>
          </a:bodyPr>
          <a:lstStyle/>
          <a:p>
            <a:pPr algn="ctr">
              <a:spcBef>
                <a:spcPts val="750"/>
              </a:spcBef>
              <a:spcAft>
                <a:spcPts val="600"/>
              </a:spcAft>
            </a:pPr>
            <a:r>
              <a:rPr lang="en-US" sz="5400" b="0" i="0" dirty="0">
                <a:effectLst/>
                <a:latin typeface="Google Sans"/>
              </a:rPr>
              <a:t>The goal is to align one's life with God's will and purpose, which may involve </a:t>
            </a:r>
            <a:r>
              <a:rPr lang="en-US" sz="5400" b="0" i="0" u="sng" dirty="0">
                <a:effectLst/>
                <a:latin typeface="Google Sans"/>
              </a:rPr>
              <a:t>embracing a specific calling </a:t>
            </a:r>
            <a:r>
              <a:rPr lang="en-US" sz="5400" b="0" i="0" dirty="0">
                <a:effectLst/>
                <a:latin typeface="Google Sans"/>
              </a:rPr>
              <a:t>or living a life that </a:t>
            </a:r>
            <a:r>
              <a:rPr lang="en-US" sz="5400" b="0" i="0" u="sng" dirty="0">
                <a:effectLst/>
                <a:latin typeface="Google Sans"/>
              </a:rPr>
              <a:t>reflects God's values</a:t>
            </a:r>
            <a:r>
              <a:rPr lang="en-US" sz="5400" b="0" i="0" dirty="0">
                <a:effectLst/>
                <a:latin typeface="Google Sans"/>
              </a:rPr>
              <a:t>.  </a:t>
            </a:r>
          </a:p>
        </p:txBody>
      </p:sp>
      <p:sp>
        <p:nvSpPr>
          <p:cNvPr id="5" name="TextBox 4">
            <a:extLst>
              <a:ext uri="{FF2B5EF4-FFF2-40B4-BE49-F238E27FC236}">
                <a16:creationId xmlns:a16="http://schemas.microsoft.com/office/drawing/2014/main" id="{666CEF66-FCC6-BE50-BABF-7D0E330A1164}"/>
              </a:ext>
            </a:extLst>
          </p:cNvPr>
          <p:cNvSpPr txBox="1"/>
          <p:nvPr/>
        </p:nvSpPr>
        <p:spPr>
          <a:xfrm>
            <a:off x="2674373" y="582250"/>
            <a:ext cx="7187381" cy="830997"/>
          </a:xfrm>
          <a:prstGeom prst="rect">
            <a:avLst/>
          </a:prstGeom>
          <a:noFill/>
        </p:spPr>
        <p:txBody>
          <a:bodyPr wrap="square">
            <a:spAutoFit/>
          </a:bodyPr>
          <a:lstStyle/>
          <a:p>
            <a:pPr algn="ctr">
              <a:spcBef>
                <a:spcPts val="750"/>
              </a:spcBef>
              <a:spcAft>
                <a:spcPts val="600"/>
              </a:spcAft>
            </a:pPr>
            <a:r>
              <a:rPr lang="en-US" sz="4800" b="1" i="0" dirty="0">
                <a:effectLst/>
                <a:latin typeface="Google Sans"/>
              </a:rPr>
              <a:t>Alignment with God's Will</a:t>
            </a:r>
            <a:endParaRPr lang="en-US" sz="4800" b="0" i="0" dirty="0">
              <a:effectLst/>
              <a:latin typeface="Google Sans"/>
            </a:endParaRPr>
          </a:p>
        </p:txBody>
      </p:sp>
    </p:spTree>
    <p:extLst>
      <p:ext uri="{BB962C8B-B14F-4D97-AF65-F5344CB8AC3E}">
        <p14:creationId xmlns:p14="http://schemas.microsoft.com/office/powerpoint/2010/main" val="3034432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58395971-8EB0-B703-4E2D-3FE07E93869A}"/>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CB8E9B3-607B-358E-9C7C-BCFD1E7AB6F5}"/>
              </a:ext>
            </a:extLst>
          </p:cNvPr>
          <p:cNvSpPr txBox="1"/>
          <p:nvPr/>
        </p:nvSpPr>
        <p:spPr>
          <a:xfrm>
            <a:off x="845575" y="2136771"/>
            <a:ext cx="10500850" cy="3416320"/>
          </a:xfrm>
          <a:prstGeom prst="rect">
            <a:avLst/>
          </a:prstGeom>
          <a:noFill/>
        </p:spPr>
        <p:txBody>
          <a:bodyPr wrap="square">
            <a:spAutoFit/>
          </a:bodyPr>
          <a:lstStyle/>
          <a:p>
            <a:pPr algn="ctr">
              <a:buNone/>
            </a:pPr>
            <a:r>
              <a:rPr lang="en-US" sz="5400" b="0" i="0" dirty="0">
                <a:effectLst/>
                <a:latin typeface="Google Sans"/>
              </a:rPr>
              <a:t>The preparation process may involve </a:t>
            </a:r>
            <a:r>
              <a:rPr lang="en-US" sz="5400" b="0" i="0" u="sng" dirty="0">
                <a:effectLst/>
                <a:latin typeface="Google Sans"/>
              </a:rPr>
              <a:t>trials and difficult </a:t>
            </a:r>
            <a:r>
              <a:rPr lang="en-US" sz="5400" b="0" i="0" dirty="0">
                <a:effectLst/>
                <a:latin typeface="Google Sans"/>
              </a:rPr>
              <a:t>experiences that serve to </a:t>
            </a:r>
            <a:r>
              <a:rPr lang="en-US" sz="5400" b="0" i="0" u="sng" dirty="0">
                <a:effectLst/>
                <a:latin typeface="Google Sans"/>
              </a:rPr>
              <a:t>refine character </a:t>
            </a:r>
            <a:r>
              <a:rPr lang="en-US" sz="5400" b="0" i="0" dirty="0">
                <a:effectLst/>
                <a:latin typeface="Google Sans"/>
              </a:rPr>
              <a:t>and build </a:t>
            </a:r>
            <a:r>
              <a:rPr lang="en-US" sz="5400" b="0" i="0" u="sng" dirty="0">
                <a:effectLst/>
                <a:latin typeface="Google Sans"/>
              </a:rPr>
              <a:t>spiritual strength</a:t>
            </a:r>
            <a:r>
              <a:rPr lang="en-US" sz="5400" b="0" i="0" dirty="0">
                <a:effectLst/>
                <a:latin typeface="Google Sans"/>
              </a:rPr>
              <a:t>.</a:t>
            </a:r>
          </a:p>
        </p:txBody>
      </p:sp>
      <p:sp>
        <p:nvSpPr>
          <p:cNvPr id="5" name="TextBox 4">
            <a:extLst>
              <a:ext uri="{FF2B5EF4-FFF2-40B4-BE49-F238E27FC236}">
                <a16:creationId xmlns:a16="http://schemas.microsoft.com/office/drawing/2014/main" id="{2DFF8262-1EC6-E4B4-2032-EB25669D194A}"/>
              </a:ext>
            </a:extLst>
          </p:cNvPr>
          <p:cNvSpPr txBox="1"/>
          <p:nvPr/>
        </p:nvSpPr>
        <p:spPr>
          <a:xfrm>
            <a:off x="3293806" y="680573"/>
            <a:ext cx="6096000" cy="830997"/>
          </a:xfrm>
          <a:prstGeom prst="rect">
            <a:avLst/>
          </a:prstGeom>
          <a:noFill/>
        </p:spPr>
        <p:txBody>
          <a:bodyPr wrap="square">
            <a:spAutoFit/>
          </a:bodyPr>
          <a:lstStyle/>
          <a:p>
            <a:pPr algn="ctr">
              <a:buNone/>
            </a:pPr>
            <a:r>
              <a:rPr lang="en-US" sz="4800" b="1" i="0" dirty="0">
                <a:effectLst/>
                <a:latin typeface="Google Sans"/>
              </a:rPr>
              <a:t>Trials and Refinement:</a:t>
            </a:r>
            <a:endParaRPr lang="en-US" sz="4800" b="0" i="0" dirty="0">
              <a:effectLst/>
              <a:latin typeface="Google Sans"/>
            </a:endParaRPr>
          </a:p>
        </p:txBody>
      </p:sp>
    </p:spTree>
    <p:extLst>
      <p:ext uri="{BB962C8B-B14F-4D97-AF65-F5344CB8AC3E}">
        <p14:creationId xmlns:p14="http://schemas.microsoft.com/office/powerpoint/2010/main" val="4103283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6B49F936-8466-A96A-A119-E29FDFE80B9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F6A0BE8-D7F4-707B-A617-979500DA081E}"/>
              </a:ext>
            </a:extLst>
          </p:cNvPr>
          <p:cNvSpPr txBox="1"/>
          <p:nvPr/>
        </p:nvSpPr>
        <p:spPr>
          <a:xfrm>
            <a:off x="776748" y="2335981"/>
            <a:ext cx="10255045" cy="3170099"/>
          </a:xfrm>
          <a:prstGeom prst="rect">
            <a:avLst/>
          </a:prstGeom>
          <a:noFill/>
        </p:spPr>
        <p:txBody>
          <a:bodyPr wrap="square">
            <a:spAutoFit/>
          </a:bodyPr>
          <a:lstStyle/>
          <a:p>
            <a:pPr algn="ctr">
              <a:spcBef>
                <a:spcPts val="750"/>
              </a:spcBef>
              <a:spcAft>
                <a:spcPts val="600"/>
              </a:spcAft>
            </a:pPr>
            <a:r>
              <a:rPr lang="en-US" sz="4000" b="0" i="0" dirty="0">
                <a:effectLst/>
                <a:latin typeface="Google Sans"/>
              </a:rPr>
              <a:t>While God is seen as the primary force in this preparation, </a:t>
            </a:r>
            <a:r>
              <a:rPr lang="en-US" sz="4000" b="0" i="0" u="sng" dirty="0">
                <a:effectLst/>
                <a:latin typeface="Google Sans"/>
              </a:rPr>
              <a:t>individuals are also expected to actively participate </a:t>
            </a:r>
            <a:r>
              <a:rPr lang="en-US" sz="4000" b="0" i="0" dirty="0">
                <a:effectLst/>
                <a:latin typeface="Google Sans"/>
              </a:rPr>
              <a:t>by seeking God, learning from experiences, and striving to live according to His teachings. </a:t>
            </a:r>
          </a:p>
        </p:txBody>
      </p:sp>
      <p:sp>
        <p:nvSpPr>
          <p:cNvPr id="5" name="TextBox 4">
            <a:extLst>
              <a:ext uri="{FF2B5EF4-FFF2-40B4-BE49-F238E27FC236}">
                <a16:creationId xmlns:a16="http://schemas.microsoft.com/office/drawing/2014/main" id="{75A9845C-510A-25BD-5830-8C9B3E67DEA8}"/>
              </a:ext>
            </a:extLst>
          </p:cNvPr>
          <p:cNvSpPr txBox="1"/>
          <p:nvPr/>
        </p:nvSpPr>
        <p:spPr>
          <a:xfrm>
            <a:off x="3126658" y="444599"/>
            <a:ext cx="6096000" cy="830997"/>
          </a:xfrm>
          <a:prstGeom prst="rect">
            <a:avLst/>
          </a:prstGeom>
          <a:noFill/>
        </p:spPr>
        <p:txBody>
          <a:bodyPr wrap="square">
            <a:spAutoFit/>
          </a:bodyPr>
          <a:lstStyle/>
          <a:p>
            <a:pPr algn="ctr">
              <a:spcBef>
                <a:spcPts val="750"/>
              </a:spcBef>
              <a:spcAft>
                <a:spcPts val="600"/>
              </a:spcAft>
            </a:pPr>
            <a:r>
              <a:rPr lang="en-US" sz="4800" b="1" i="0" dirty="0">
                <a:effectLst/>
                <a:latin typeface="Google Sans"/>
              </a:rPr>
              <a:t>Active Participation</a:t>
            </a:r>
            <a:endParaRPr lang="en-US" sz="4800" b="0" i="0" dirty="0">
              <a:effectLst/>
              <a:latin typeface="Google Sans"/>
            </a:endParaRPr>
          </a:p>
        </p:txBody>
      </p:sp>
    </p:spTree>
    <p:extLst>
      <p:ext uri="{BB962C8B-B14F-4D97-AF65-F5344CB8AC3E}">
        <p14:creationId xmlns:p14="http://schemas.microsoft.com/office/powerpoint/2010/main" val="3059676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412E31E2-A7E3-84A7-E15C-F0386205197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633B28DA-72D5-71C2-F195-FBF598C760C5}"/>
              </a:ext>
            </a:extLst>
          </p:cNvPr>
          <p:cNvSpPr txBox="1"/>
          <p:nvPr/>
        </p:nvSpPr>
        <p:spPr>
          <a:xfrm>
            <a:off x="766917" y="1953851"/>
            <a:ext cx="9969909" cy="3170099"/>
          </a:xfrm>
          <a:prstGeom prst="rect">
            <a:avLst/>
          </a:prstGeom>
          <a:noFill/>
        </p:spPr>
        <p:txBody>
          <a:bodyPr wrap="square">
            <a:spAutoFit/>
          </a:bodyPr>
          <a:lstStyle/>
          <a:p>
            <a:pPr algn="ctr">
              <a:spcBef>
                <a:spcPts val="750"/>
              </a:spcBef>
              <a:spcAft>
                <a:spcPts val="1500"/>
              </a:spcAft>
            </a:pPr>
            <a:r>
              <a:rPr lang="en-US" sz="4000" b="0" i="0" dirty="0">
                <a:effectLst/>
                <a:latin typeface="Google Sans"/>
              </a:rPr>
              <a:t>The process of being prepared for God can be challenging and may not always be </a:t>
            </a:r>
            <a:r>
              <a:rPr lang="en-US" sz="4000" b="0" i="0" u="sng" dirty="0">
                <a:effectLst/>
                <a:latin typeface="Google Sans"/>
              </a:rPr>
              <a:t>understood or appreciated in the moment</a:t>
            </a:r>
            <a:r>
              <a:rPr lang="en-US" sz="4000" b="0" i="0" dirty="0">
                <a:effectLst/>
                <a:latin typeface="Google Sans"/>
              </a:rPr>
              <a:t>, but it is ultimately seen as a pathway to a more meaningful and fulfilling life. </a:t>
            </a:r>
          </a:p>
        </p:txBody>
      </p:sp>
      <p:sp>
        <p:nvSpPr>
          <p:cNvPr id="5" name="TextBox 4">
            <a:extLst>
              <a:ext uri="{FF2B5EF4-FFF2-40B4-BE49-F238E27FC236}">
                <a16:creationId xmlns:a16="http://schemas.microsoft.com/office/drawing/2014/main" id="{F49E3D61-CB3E-4B85-F0A7-01BDA59D4AC3}"/>
              </a:ext>
            </a:extLst>
          </p:cNvPr>
          <p:cNvSpPr txBox="1"/>
          <p:nvPr/>
        </p:nvSpPr>
        <p:spPr>
          <a:xfrm>
            <a:off x="2831690" y="249379"/>
            <a:ext cx="6096000" cy="830997"/>
          </a:xfrm>
          <a:prstGeom prst="rect">
            <a:avLst/>
          </a:prstGeom>
          <a:noFill/>
        </p:spPr>
        <p:txBody>
          <a:bodyPr wrap="square">
            <a:spAutoFit/>
          </a:bodyPr>
          <a:lstStyle/>
          <a:p>
            <a:pPr algn="ctr">
              <a:spcBef>
                <a:spcPts val="750"/>
              </a:spcBef>
              <a:spcAft>
                <a:spcPts val="1500"/>
              </a:spcAft>
            </a:pPr>
            <a:r>
              <a:rPr lang="en-US" sz="4800" b="1" i="0" dirty="0">
                <a:effectLst/>
                <a:latin typeface="Google Sans"/>
              </a:rPr>
              <a:t>Not Always Easy</a:t>
            </a:r>
            <a:endParaRPr lang="en-US" sz="4800" b="0" i="0" dirty="0">
              <a:effectLst/>
              <a:latin typeface="Google Sans"/>
            </a:endParaRPr>
          </a:p>
        </p:txBody>
      </p:sp>
    </p:spTree>
    <p:extLst>
      <p:ext uri="{BB962C8B-B14F-4D97-AF65-F5344CB8AC3E}">
        <p14:creationId xmlns:p14="http://schemas.microsoft.com/office/powerpoint/2010/main" val="2349798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329784DF-FD81-FD63-C0EC-45EAE1A50D3B}"/>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C4E9127-7632-8A19-C64C-3E7665381D27}"/>
              </a:ext>
            </a:extLst>
          </p:cNvPr>
          <p:cNvSpPr txBox="1"/>
          <p:nvPr/>
        </p:nvSpPr>
        <p:spPr>
          <a:xfrm>
            <a:off x="1017638" y="323737"/>
            <a:ext cx="10156723" cy="830997"/>
          </a:xfrm>
          <a:prstGeom prst="rect">
            <a:avLst/>
          </a:prstGeom>
          <a:noFill/>
        </p:spPr>
        <p:txBody>
          <a:bodyPr wrap="square">
            <a:spAutoFit/>
          </a:bodyPr>
          <a:lstStyle/>
          <a:p>
            <a:pPr algn="l">
              <a:spcBef>
                <a:spcPts val="1200"/>
              </a:spcBef>
              <a:spcAft>
                <a:spcPts val="1200"/>
              </a:spcAft>
            </a:pPr>
            <a:r>
              <a:rPr lang="en-US" sz="4800" b="0" i="0" dirty="0">
                <a:effectLst/>
                <a:latin typeface="Google Sans"/>
              </a:rPr>
              <a:t>Deepening relationship with His Word</a:t>
            </a:r>
          </a:p>
        </p:txBody>
      </p:sp>
      <p:sp>
        <p:nvSpPr>
          <p:cNvPr id="5" name="TextBox 4">
            <a:extLst>
              <a:ext uri="{FF2B5EF4-FFF2-40B4-BE49-F238E27FC236}">
                <a16:creationId xmlns:a16="http://schemas.microsoft.com/office/drawing/2014/main" id="{72EC1E17-6C9A-A685-A288-A41733AD901C}"/>
              </a:ext>
            </a:extLst>
          </p:cNvPr>
          <p:cNvSpPr txBox="1"/>
          <p:nvPr/>
        </p:nvSpPr>
        <p:spPr>
          <a:xfrm>
            <a:off x="462115" y="2016913"/>
            <a:ext cx="11307097" cy="3416320"/>
          </a:xfrm>
          <a:prstGeom prst="rect">
            <a:avLst/>
          </a:prstGeom>
          <a:noFill/>
        </p:spPr>
        <p:txBody>
          <a:bodyPr wrap="square">
            <a:spAutoFit/>
          </a:bodyPr>
          <a:lstStyle/>
          <a:p>
            <a:pPr algn="ctr"/>
            <a:r>
              <a:rPr lang="en-US" sz="5400" b="0" i="0" dirty="0">
                <a:effectLst/>
                <a:latin typeface="Google Sans"/>
              </a:rPr>
              <a:t> God might increase your desire to study Scripture, pray, and spend time in worship, strengthening your spiritual foundation.</a:t>
            </a:r>
            <a:endParaRPr lang="en-US" sz="5400" dirty="0"/>
          </a:p>
        </p:txBody>
      </p:sp>
    </p:spTree>
    <p:extLst>
      <p:ext uri="{BB962C8B-B14F-4D97-AF65-F5344CB8AC3E}">
        <p14:creationId xmlns:p14="http://schemas.microsoft.com/office/powerpoint/2010/main" val="1192833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E83A4B93-7C10-47E3-5A83-668C94B636A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00962815-BB97-CE20-5247-A0D53855E95B}"/>
              </a:ext>
            </a:extLst>
          </p:cNvPr>
          <p:cNvSpPr txBox="1"/>
          <p:nvPr/>
        </p:nvSpPr>
        <p:spPr>
          <a:xfrm>
            <a:off x="943897" y="258384"/>
            <a:ext cx="10913806" cy="646331"/>
          </a:xfrm>
          <a:prstGeom prst="rect">
            <a:avLst/>
          </a:prstGeom>
          <a:noFill/>
        </p:spPr>
        <p:txBody>
          <a:bodyPr wrap="square">
            <a:spAutoFit/>
          </a:bodyPr>
          <a:lstStyle/>
          <a:p>
            <a:pPr algn="l">
              <a:spcBef>
                <a:spcPts val="1200"/>
              </a:spcBef>
              <a:spcAft>
                <a:spcPts val="1200"/>
              </a:spcAft>
            </a:pPr>
            <a:r>
              <a:rPr lang="en-US" sz="3600" b="0" i="0" dirty="0">
                <a:effectLst/>
                <a:latin typeface="Google Sans"/>
              </a:rPr>
              <a:t>Biblical examples illustrating this preparation include</a:t>
            </a:r>
          </a:p>
        </p:txBody>
      </p:sp>
      <p:sp>
        <p:nvSpPr>
          <p:cNvPr id="5" name="TextBox 4">
            <a:extLst>
              <a:ext uri="{FF2B5EF4-FFF2-40B4-BE49-F238E27FC236}">
                <a16:creationId xmlns:a16="http://schemas.microsoft.com/office/drawing/2014/main" id="{07FD2250-7AAE-75E1-7116-358DB0E54541}"/>
              </a:ext>
            </a:extLst>
          </p:cNvPr>
          <p:cNvSpPr txBox="1"/>
          <p:nvPr/>
        </p:nvSpPr>
        <p:spPr>
          <a:xfrm>
            <a:off x="639097" y="4811891"/>
            <a:ext cx="9802761" cy="1077218"/>
          </a:xfrm>
          <a:prstGeom prst="rect">
            <a:avLst/>
          </a:prstGeom>
          <a:noFill/>
        </p:spPr>
        <p:txBody>
          <a:bodyPr wrap="square">
            <a:spAutoFit/>
          </a:bodyPr>
          <a:lstStyle/>
          <a:p>
            <a:pPr algn="l">
              <a:spcBef>
                <a:spcPts val="1200"/>
              </a:spcBef>
              <a:spcAft>
                <a:spcPts val="1200"/>
              </a:spcAft>
            </a:pPr>
            <a:r>
              <a:rPr lang="en-US" sz="3200" b="0" i="0" dirty="0">
                <a:effectLst/>
                <a:latin typeface="Google Sans"/>
              </a:rPr>
              <a:t>David: His experiences as a shepherd and in Saul's service equipped him for his future as king.</a:t>
            </a:r>
          </a:p>
        </p:txBody>
      </p:sp>
      <p:sp>
        <p:nvSpPr>
          <p:cNvPr id="7" name="TextBox 6">
            <a:extLst>
              <a:ext uri="{FF2B5EF4-FFF2-40B4-BE49-F238E27FC236}">
                <a16:creationId xmlns:a16="http://schemas.microsoft.com/office/drawing/2014/main" id="{0E633214-957D-0BD3-4393-1BC1AB64F46F}"/>
              </a:ext>
            </a:extLst>
          </p:cNvPr>
          <p:cNvSpPr txBox="1"/>
          <p:nvPr/>
        </p:nvSpPr>
        <p:spPr>
          <a:xfrm>
            <a:off x="639097" y="1461641"/>
            <a:ext cx="10913805" cy="1077218"/>
          </a:xfrm>
          <a:prstGeom prst="rect">
            <a:avLst/>
          </a:prstGeom>
          <a:noFill/>
        </p:spPr>
        <p:txBody>
          <a:bodyPr wrap="square">
            <a:spAutoFit/>
          </a:bodyPr>
          <a:lstStyle/>
          <a:p>
            <a:pPr algn="l">
              <a:spcBef>
                <a:spcPts val="1200"/>
              </a:spcBef>
              <a:spcAft>
                <a:spcPts val="1200"/>
              </a:spcAft>
            </a:pPr>
            <a:r>
              <a:rPr lang="en-US" sz="3200" b="0" i="0" dirty="0">
                <a:effectLst/>
                <a:latin typeface="Google Sans"/>
              </a:rPr>
              <a:t>Joseph: His journey from slavery to prominence demonstrated God's providential hand in preparing him to save many lives.</a:t>
            </a:r>
          </a:p>
        </p:txBody>
      </p:sp>
      <p:sp>
        <p:nvSpPr>
          <p:cNvPr id="9" name="TextBox 8">
            <a:extLst>
              <a:ext uri="{FF2B5EF4-FFF2-40B4-BE49-F238E27FC236}">
                <a16:creationId xmlns:a16="http://schemas.microsoft.com/office/drawing/2014/main" id="{FE0B4C0B-F851-65B1-419B-9BACA3E4E5AE}"/>
              </a:ext>
            </a:extLst>
          </p:cNvPr>
          <p:cNvSpPr txBox="1"/>
          <p:nvPr/>
        </p:nvSpPr>
        <p:spPr>
          <a:xfrm>
            <a:off x="639097" y="3095786"/>
            <a:ext cx="11169445" cy="1077218"/>
          </a:xfrm>
          <a:prstGeom prst="rect">
            <a:avLst/>
          </a:prstGeom>
          <a:noFill/>
        </p:spPr>
        <p:txBody>
          <a:bodyPr wrap="square">
            <a:spAutoFit/>
          </a:bodyPr>
          <a:lstStyle/>
          <a:p>
            <a:pPr algn="l">
              <a:spcBef>
                <a:spcPts val="1200"/>
              </a:spcBef>
              <a:spcAft>
                <a:spcPts val="1200"/>
              </a:spcAft>
            </a:pPr>
            <a:r>
              <a:rPr lang="en-US" sz="3200" b="0" i="0" dirty="0">
                <a:effectLst/>
                <a:latin typeface="Google Sans"/>
              </a:rPr>
              <a:t>Moses: He spent forty years in the desert before being called to lead the Israelites, a period of preparation for his demanding role.</a:t>
            </a:r>
          </a:p>
        </p:txBody>
      </p:sp>
    </p:spTree>
    <p:extLst>
      <p:ext uri="{BB962C8B-B14F-4D97-AF65-F5344CB8AC3E}">
        <p14:creationId xmlns:p14="http://schemas.microsoft.com/office/powerpoint/2010/main" val="2107841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ircle(in)">
                                      <p:cBhvr>
                                        <p:cTn id="17" dur="2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ircle(in)">
                                      <p:cBhvr>
                                        <p:cTn id="2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6D0FB611-7183-8545-1397-9639F02A939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D038DFA-331F-1F8A-48C4-6ED24D1B9A18}"/>
              </a:ext>
            </a:extLst>
          </p:cNvPr>
          <p:cNvSpPr txBox="1"/>
          <p:nvPr/>
        </p:nvSpPr>
        <p:spPr>
          <a:xfrm>
            <a:off x="934063" y="631412"/>
            <a:ext cx="10854813" cy="769441"/>
          </a:xfrm>
          <a:prstGeom prst="rect">
            <a:avLst/>
          </a:prstGeom>
          <a:noFill/>
        </p:spPr>
        <p:txBody>
          <a:bodyPr wrap="square">
            <a:spAutoFit/>
          </a:bodyPr>
          <a:lstStyle/>
          <a:p>
            <a:r>
              <a:rPr lang="en-US" sz="4400" b="0" i="0" dirty="0">
                <a:solidFill>
                  <a:srgbClr val="0A0A0A"/>
                </a:solidFill>
                <a:effectLst/>
                <a:latin typeface="Google Sans"/>
              </a:rPr>
              <a:t>Transformation and growth in Christlikeness</a:t>
            </a:r>
            <a:endParaRPr lang="en-US" sz="4400" dirty="0"/>
          </a:p>
        </p:txBody>
      </p:sp>
      <p:sp>
        <p:nvSpPr>
          <p:cNvPr id="5" name="TextBox 4">
            <a:extLst>
              <a:ext uri="{FF2B5EF4-FFF2-40B4-BE49-F238E27FC236}">
                <a16:creationId xmlns:a16="http://schemas.microsoft.com/office/drawing/2014/main" id="{BBFB692C-FE0F-3CC5-CB6C-915086F698C0}"/>
              </a:ext>
            </a:extLst>
          </p:cNvPr>
          <p:cNvSpPr txBox="1"/>
          <p:nvPr/>
        </p:nvSpPr>
        <p:spPr>
          <a:xfrm>
            <a:off x="820991" y="2794508"/>
            <a:ext cx="11080955" cy="830997"/>
          </a:xfrm>
          <a:prstGeom prst="rect">
            <a:avLst/>
          </a:prstGeom>
          <a:noFill/>
        </p:spPr>
        <p:txBody>
          <a:bodyPr wrap="square">
            <a:spAutoFit/>
          </a:bodyPr>
          <a:lstStyle/>
          <a:p>
            <a:pPr algn="ctr"/>
            <a:r>
              <a:rPr lang="en-US" sz="4800" b="0" i="0" dirty="0">
                <a:solidFill>
                  <a:srgbClr val="0A0A0A"/>
                </a:solidFill>
                <a:effectLst/>
                <a:latin typeface="Google Sans"/>
              </a:rPr>
              <a:t>Equipping for </a:t>
            </a:r>
            <a:r>
              <a:rPr lang="en-US" sz="4800" b="0" i="0" u="sng" dirty="0">
                <a:solidFill>
                  <a:srgbClr val="0A0A0A"/>
                </a:solidFill>
                <a:effectLst/>
                <a:latin typeface="Google Sans"/>
              </a:rPr>
              <a:t>service</a:t>
            </a:r>
            <a:r>
              <a:rPr lang="en-US" sz="4800" b="0" i="0" dirty="0">
                <a:solidFill>
                  <a:srgbClr val="0A0A0A"/>
                </a:solidFill>
                <a:effectLst/>
                <a:latin typeface="Google Sans"/>
              </a:rPr>
              <a:t> and </a:t>
            </a:r>
            <a:r>
              <a:rPr lang="en-US" sz="4800" b="0" i="0" u="sng" dirty="0">
                <a:solidFill>
                  <a:srgbClr val="0A0A0A"/>
                </a:solidFill>
                <a:effectLst/>
                <a:latin typeface="Google Sans"/>
              </a:rPr>
              <a:t>divine purpose</a:t>
            </a:r>
            <a:endParaRPr lang="en-US" sz="4800" u="sng" dirty="0"/>
          </a:p>
        </p:txBody>
      </p:sp>
      <p:sp>
        <p:nvSpPr>
          <p:cNvPr id="7" name="TextBox 6">
            <a:extLst>
              <a:ext uri="{FF2B5EF4-FFF2-40B4-BE49-F238E27FC236}">
                <a16:creationId xmlns:a16="http://schemas.microsoft.com/office/drawing/2014/main" id="{032810B8-74D0-2CF3-62AB-13825D9C19CE}"/>
              </a:ext>
            </a:extLst>
          </p:cNvPr>
          <p:cNvSpPr txBox="1"/>
          <p:nvPr/>
        </p:nvSpPr>
        <p:spPr>
          <a:xfrm>
            <a:off x="934063" y="4140680"/>
            <a:ext cx="10648337" cy="1200329"/>
          </a:xfrm>
          <a:prstGeom prst="rect">
            <a:avLst/>
          </a:prstGeom>
          <a:noFill/>
        </p:spPr>
        <p:txBody>
          <a:bodyPr wrap="square">
            <a:spAutoFit/>
          </a:bodyPr>
          <a:lstStyle/>
          <a:p>
            <a:pPr algn="ctr"/>
            <a:r>
              <a:rPr lang="en-US" sz="3600" b="0" i="0" dirty="0">
                <a:solidFill>
                  <a:srgbClr val="0A0A0A"/>
                </a:solidFill>
                <a:effectLst/>
                <a:latin typeface="Google Sans"/>
              </a:rPr>
              <a:t>God's preparation also aims to equip us for the specific assignments and purposes He has for our lives</a:t>
            </a:r>
            <a:endParaRPr lang="en-US" sz="3600" dirty="0"/>
          </a:p>
        </p:txBody>
      </p:sp>
    </p:spTree>
    <p:extLst>
      <p:ext uri="{BB962C8B-B14F-4D97-AF65-F5344CB8AC3E}">
        <p14:creationId xmlns:p14="http://schemas.microsoft.com/office/powerpoint/2010/main" val="1630929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4292DFD0-6A14-0435-A297-70BBBCB09582}"/>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1A07E1D1-8597-90CC-566A-26F0E4DF76DC}"/>
              </a:ext>
            </a:extLst>
          </p:cNvPr>
          <p:cNvSpPr txBox="1"/>
          <p:nvPr/>
        </p:nvSpPr>
        <p:spPr>
          <a:xfrm>
            <a:off x="567461" y="103603"/>
            <a:ext cx="10923639" cy="1200329"/>
          </a:xfrm>
          <a:prstGeom prst="rect">
            <a:avLst/>
          </a:prstGeom>
          <a:noFill/>
        </p:spPr>
        <p:txBody>
          <a:bodyPr wrap="square">
            <a:spAutoFit/>
          </a:bodyPr>
          <a:lstStyle/>
          <a:p>
            <a:pPr algn="ctr"/>
            <a:r>
              <a:rPr lang="en-US" sz="3600" b="0" i="0" dirty="0">
                <a:solidFill>
                  <a:srgbClr val="0A0A0A"/>
                </a:solidFill>
                <a:effectLst/>
                <a:latin typeface="Google Sans"/>
              </a:rPr>
              <a:t>What's the end goal of God preparing someone for Himself?</a:t>
            </a:r>
            <a:endParaRPr lang="en-US" sz="3600" dirty="0"/>
          </a:p>
        </p:txBody>
      </p:sp>
      <p:sp>
        <p:nvSpPr>
          <p:cNvPr id="5" name="TextBox 4">
            <a:extLst>
              <a:ext uri="{FF2B5EF4-FFF2-40B4-BE49-F238E27FC236}">
                <a16:creationId xmlns:a16="http://schemas.microsoft.com/office/drawing/2014/main" id="{C0C88E38-C441-DB92-A9B1-70C9EA7A5481}"/>
              </a:ext>
            </a:extLst>
          </p:cNvPr>
          <p:cNvSpPr txBox="1"/>
          <p:nvPr/>
        </p:nvSpPr>
        <p:spPr>
          <a:xfrm>
            <a:off x="-1155560" y="1356613"/>
            <a:ext cx="10196051" cy="584775"/>
          </a:xfrm>
          <a:prstGeom prst="rect">
            <a:avLst/>
          </a:prstGeom>
          <a:noFill/>
        </p:spPr>
        <p:txBody>
          <a:bodyPr wrap="square">
            <a:spAutoFit/>
          </a:bodyPr>
          <a:lstStyle/>
          <a:p>
            <a:pPr algn="ctr"/>
            <a:r>
              <a:rPr lang="en-US" sz="3200" b="0" i="0" dirty="0">
                <a:solidFill>
                  <a:srgbClr val="0A0A0A"/>
                </a:solidFill>
                <a:effectLst/>
                <a:latin typeface="Google Sans"/>
              </a:rPr>
              <a:t>1. </a:t>
            </a:r>
            <a:r>
              <a:rPr lang="en-US" sz="3200" b="0" i="0" u="sng" dirty="0">
                <a:solidFill>
                  <a:srgbClr val="0A0A0A"/>
                </a:solidFill>
                <a:effectLst/>
                <a:latin typeface="Google Sans"/>
              </a:rPr>
              <a:t>Deeper relationship </a:t>
            </a:r>
            <a:r>
              <a:rPr lang="en-US" sz="3200" b="0" i="0" dirty="0">
                <a:solidFill>
                  <a:srgbClr val="0A0A0A"/>
                </a:solidFill>
                <a:effectLst/>
                <a:latin typeface="Google Sans"/>
              </a:rPr>
              <a:t>and </a:t>
            </a:r>
            <a:r>
              <a:rPr lang="en-US" sz="3200" b="0" i="0" u="sng" dirty="0">
                <a:solidFill>
                  <a:srgbClr val="0A0A0A"/>
                </a:solidFill>
                <a:effectLst/>
                <a:latin typeface="Google Sans"/>
              </a:rPr>
              <a:t>communion</a:t>
            </a:r>
            <a:endParaRPr lang="en-US" sz="3200" u="sng" dirty="0"/>
          </a:p>
        </p:txBody>
      </p:sp>
      <p:sp>
        <p:nvSpPr>
          <p:cNvPr id="7" name="TextBox 6">
            <a:extLst>
              <a:ext uri="{FF2B5EF4-FFF2-40B4-BE49-F238E27FC236}">
                <a16:creationId xmlns:a16="http://schemas.microsoft.com/office/drawing/2014/main" id="{4B42E96D-7BD4-A04B-DD0C-1CB99927D7E2}"/>
              </a:ext>
            </a:extLst>
          </p:cNvPr>
          <p:cNvSpPr txBox="1"/>
          <p:nvPr/>
        </p:nvSpPr>
        <p:spPr>
          <a:xfrm>
            <a:off x="1149401" y="1994069"/>
            <a:ext cx="10923639" cy="1077218"/>
          </a:xfrm>
          <a:prstGeom prst="rect">
            <a:avLst/>
          </a:prstGeom>
          <a:noFill/>
        </p:spPr>
        <p:txBody>
          <a:bodyPr wrap="square">
            <a:spAutoFit/>
          </a:bodyPr>
          <a:lstStyle/>
          <a:p>
            <a:pPr algn="ctr"/>
            <a:r>
              <a:rPr lang="en-US" sz="3200" b="0" i="0" dirty="0">
                <a:solidFill>
                  <a:srgbClr val="0A0A0A"/>
                </a:solidFill>
                <a:effectLst/>
                <a:latin typeface="Google Sans"/>
              </a:rPr>
              <a:t>The ultimate aim is to draw closer to God and experience a deeper, more intimate relationship with Him. </a:t>
            </a:r>
            <a:endParaRPr lang="en-US" sz="3200" dirty="0"/>
          </a:p>
        </p:txBody>
      </p:sp>
      <p:sp>
        <p:nvSpPr>
          <p:cNvPr id="9" name="TextBox 8">
            <a:extLst>
              <a:ext uri="{FF2B5EF4-FFF2-40B4-BE49-F238E27FC236}">
                <a16:creationId xmlns:a16="http://schemas.microsoft.com/office/drawing/2014/main" id="{57B9A03A-ACA7-3240-B81F-2C0955C469BE}"/>
              </a:ext>
            </a:extLst>
          </p:cNvPr>
          <p:cNvSpPr txBox="1"/>
          <p:nvPr/>
        </p:nvSpPr>
        <p:spPr>
          <a:xfrm>
            <a:off x="567461" y="3201939"/>
            <a:ext cx="10590962" cy="584775"/>
          </a:xfrm>
          <a:prstGeom prst="rect">
            <a:avLst/>
          </a:prstGeom>
          <a:noFill/>
        </p:spPr>
        <p:txBody>
          <a:bodyPr wrap="square">
            <a:spAutoFit/>
          </a:bodyPr>
          <a:lstStyle/>
          <a:p>
            <a:pPr algn="l">
              <a:spcBef>
                <a:spcPts val="1200"/>
              </a:spcBef>
              <a:spcAft>
                <a:spcPts val="1200"/>
              </a:spcAft>
            </a:pPr>
            <a:r>
              <a:rPr lang="en-US" sz="3200" b="0" i="0" dirty="0">
                <a:effectLst/>
                <a:latin typeface="Google Sans"/>
              </a:rPr>
              <a:t>2. </a:t>
            </a:r>
            <a:r>
              <a:rPr lang="en-US" sz="3200" b="0" i="0" u="sng" dirty="0">
                <a:effectLst/>
                <a:latin typeface="Google Sans"/>
              </a:rPr>
              <a:t>Intimacy</a:t>
            </a:r>
            <a:r>
              <a:rPr lang="en-US" sz="3200" b="0" i="0" dirty="0">
                <a:effectLst/>
                <a:latin typeface="Google Sans"/>
              </a:rPr>
              <a:t> and </a:t>
            </a:r>
            <a:r>
              <a:rPr lang="en-US" sz="3200" b="0" i="0" u="sng" dirty="0">
                <a:effectLst/>
                <a:latin typeface="Google Sans"/>
              </a:rPr>
              <a:t>Abiding</a:t>
            </a:r>
            <a:r>
              <a:rPr lang="en-US" sz="3200" b="0" i="0" dirty="0">
                <a:effectLst/>
                <a:latin typeface="Google Sans"/>
              </a:rPr>
              <a:t>: </a:t>
            </a:r>
          </a:p>
        </p:txBody>
      </p:sp>
      <p:sp>
        <p:nvSpPr>
          <p:cNvPr id="11" name="TextBox 10">
            <a:extLst>
              <a:ext uri="{FF2B5EF4-FFF2-40B4-BE49-F238E27FC236}">
                <a16:creationId xmlns:a16="http://schemas.microsoft.com/office/drawing/2014/main" id="{7FABD0D0-6F6B-6F0E-AEDD-13661D7CAF1F}"/>
              </a:ext>
            </a:extLst>
          </p:cNvPr>
          <p:cNvSpPr txBox="1"/>
          <p:nvPr/>
        </p:nvSpPr>
        <p:spPr>
          <a:xfrm>
            <a:off x="567461" y="5217875"/>
            <a:ext cx="8026120" cy="584775"/>
          </a:xfrm>
          <a:prstGeom prst="rect">
            <a:avLst/>
          </a:prstGeom>
          <a:noFill/>
        </p:spPr>
        <p:txBody>
          <a:bodyPr wrap="square">
            <a:spAutoFit/>
          </a:bodyPr>
          <a:lstStyle/>
          <a:p>
            <a:r>
              <a:rPr lang="en-US" sz="3200" b="0" i="0" dirty="0">
                <a:solidFill>
                  <a:srgbClr val="0A0A0A"/>
                </a:solidFill>
                <a:effectLst/>
                <a:latin typeface="Google Sans"/>
              </a:rPr>
              <a:t>3. </a:t>
            </a:r>
            <a:r>
              <a:rPr lang="en-US" sz="3200" b="0" i="0" u="sng" dirty="0">
                <a:solidFill>
                  <a:srgbClr val="0A0A0A"/>
                </a:solidFill>
                <a:effectLst/>
                <a:latin typeface="Google Sans"/>
              </a:rPr>
              <a:t>Joy</a:t>
            </a:r>
            <a:r>
              <a:rPr lang="en-US" sz="3200" b="0" i="0" dirty="0">
                <a:solidFill>
                  <a:srgbClr val="0A0A0A"/>
                </a:solidFill>
                <a:effectLst/>
                <a:latin typeface="Google Sans"/>
              </a:rPr>
              <a:t> and </a:t>
            </a:r>
            <a:r>
              <a:rPr lang="en-US" sz="3200" b="0" i="0" u="sng" dirty="0">
                <a:solidFill>
                  <a:srgbClr val="0A0A0A"/>
                </a:solidFill>
                <a:effectLst/>
                <a:latin typeface="Google Sans"/>
              </a:rPr>
              <a:t>Fulfillment</a:t>
            </a:r>
            <a:r>
              <a:rPr lang="en-US" sz="3200" b="0" i="0" dirty="0">
                <a:solidFill>
                  <a:srgbClr val="0A0A0A"/>
                </a:solidFill>
                <a:effectLst/>
                <a:latin typeface="Google Sans"/>
              </a:rPr>
              <a:t>:</a:t>
            </a:r>
            <a:endParaRPr lang="en-US" sz="3200" dirty="0"/>
          </a:p>
        </p:txBody>
      </p:sp>
      <p:sp>
        <p:nvSpPr>
          <p:cNvPr id="13" name="TextBox 12">
            <a:extLst>
              <a:ext uri="{FF2B5EF4-FFF2-40B4-BE49-F238E27FC236}">
                <a16:creationId xmlns:a16="http://schemas.microsoft.com/office/drawing/2014/main" id="{5B99A57C-8C2E-5B49-F074-BF2A9040A889}"/>
              </a:ext>
            </a:extLst>
          </p:cNvPr>
          <p:cNvSpPr txBox="1"/>
          <p:nvPr/>
        </p:nvSpPr>
        <p:spPr>
          <a:xfrm>
            <a:off x="1702600" y="3786714"/>
            <a:ext cx="9817239" cy="1384995"/>
          </a:xfrm>
          <a:prstGeom prst="rect">
            <a:avLst/>
          </a:prstGeom>
          <a:noFill/>
        </p:spPr>
        <p:txBody>
          <a:bodyPr wrap="square">
            <a:spAutoFit/>
          </a:bodyPr>
          <a:lstStyle/>
          <a:p>
            <a:r>
              <a:rPr lang="en-US" sz="2800" b="0" i="0" dirty="0">
                <a:effectLst/>
                <a:latin typeface="Google Sans"/>
              </a:rPr>
              <a:t>Learning to live in close fellowship with Him, experiencing His presence, and allowing His desires to shape our thoughts and actions.</a:t>
            </a:r>
            <a:endParaRPr lang="en-US" sz="2800" dirty="0"/>
          </a:p>
        </p:txBody>
      </p:sp>
      <p:sp>
        <p:nvSpPr>
          <p:cNvPr id="15" name="TextBox 14">
            <a:extLst>
              <a:ext uri="{FF2B5EF4-FFF2-40B4-BE49-F238E27FC236}">
                <a16:creationId xmlns:a16="http://schemas.microsoft.com/office/drawing/2014/main" id="{719D406D-B73D-305C-7676-DD66A7E79DF5}"/>
              </a:ext>
            </a:extLst>
          </p:cNvPr>
          <p:cNvSpPr txBox="1"/>
          <p:nvPr/>
        </p:nvSpPr>
        <p:spPr>
          <a:xfrm>
            <a:off x="4325546" y="5171709"/>
            <a:ext cx="6672104" cy="1077218"/>
          </a:xfrm>
          <a:prstGeom prst="rect">
            <a:avLst/>
          </a:prstGeom>
          <a:noFill/>
        </p:spPr>
        <p:txBody>
          <a:bodyPr wrap="square">
            <a:spAutoFit/>
          </a:bodyPr>
          <a:lstStyle/>
          <a:p>
            <a:r>
              <a:rPr lang="en-US" sz="3200" b="0" i="0" dirty="0">
                <a:solidFill>
                  <a:srgbClr val="0A0A0A"/>
                </a:solidFill>
                <a:effectLst/>
                <a:latin typeface="Google Sans"/>
              </a:rPr>
              <a:t> Finding ultimate satisfaction and purpose in Him</a:t>
            </a:r>
            <a:endParaRPr lang="en-US" sz="3200" dirty="0"/>
          </a:p>
        </p:txBody>
      </p:sp>
    </p:spTree>
    <p:extLst>
      <p:ext uri="{BB962C8B-B14F-4D97-AF65-F5344CB8AC3E}">
        <p14:creationId xmlns:p14="http://schemas.microsoft.com/office/powerpoint/2010/main" val="4156784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circle(in)">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circle(in)">
                                      <p:cBhvr>
                                        <p:cTn id="27" dur="20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circle(in)">
                                      <p:cBhvr>
                                        <p:cTn id="32" dur="20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circle(in)">
                                      <p:cBhvr>
                                        <p:cTn id="37"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9" grpId="0"/>
      <p:bldP spid="11" grpId="0"/>
      <p:bldP spid="13" grpId="0"/>
      <p:bldP spid="15"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D994B93C-D710-DD54-508E-AD8F3EA3A386}"/>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18C365A0-C065-32CB-519C-4E965A0F23E0}"/>
              </a:ext>
            </a:extLst>
          </p:cNvPr>
          <p:cNvSpPr txBox="1"/>
          <p:nvPr/>
        </p:nvSpPr>
        <p:spPr>
          <a:xfrm>
            <a:off x="698684" y="383259"/>
            <a:ext cx="10957404" cy="1938992"/>
          </a:xfrm>
          <a:prstGeom prst="rect">
            <a:avLst/>
          </a:prstGeom>
          <a:noFill/>
        </p:spPr>
        <p:txBody>
          <a:bodyPr wrap="square">
            <a:spAutoFit/>
          </a:bodyPr>
          <a:lstStyle/>
          <a:p>
            <a:pPr algn="ctr">
              <a:spcBef>
                <a:spcPts val="2250"/>
              </a:spcBef>
              <a:spcAft>
                <a:spcPts val="2250"/>
              </a:spcAft>
              <a:buNone/>
            </a:pPr>
            <a:r>
              <a:rPr lang="en-US" sz="6000" b="0" i="0" dirty="0">
                <a:solidFill>
                  <a:srgbClr val="0A0A0A"/>
                </a:solidFill>
                <a:effectLst/>
                <a:latin typeface="Google Sans"/>
              </a:rPr>
              <a:t>Readiness for Christ's return and eternity</a:t>
            </a:r>
          </a:p>
        </p:txBody>
      </p:sp>
      <p:sp>
        <p:nvSpPr>
          <p:cNvPr id="5" name="TextBox 4">
            <a:extLst>
              <a:ext uri="{FF2B5EF4-FFF2-40B4-BE49-F238E27FC236}">
                <a16:creationId xmlns:a16="http://schemas.microsoft.com/office/drawing/2014/main" id="{13B1E145-DA34-F23E-E701-E115ECAFF475}"/>
              </a:ext>
            </a:extLst>
          </p:cNvPr>
          <p:cNvSpPr txBox="1"/>
          <p:nvPr/>
        </p:nvSpPr>
        <p:spPr>
          <a:xfrm>
            <a:off x="-156884" y="3544695"/>
            <a:ext cx="11812972" cy="1569660"/>
          </a:xfrm>
          <a:prstGeom prst="rect">
            <a:avLst/>
          </a:prstGeom>
          <a:noFill/>
        </p:spPr>
        <p:txBody>
          <a:bodyPr wrap="square">
            <a:spAutoFit/>
          </a:bodyPr>
          <a:lstStyle/>
          <a:p>
            <a:pPr algn="ctr">
              <a:spcBef>
                <a:spcPts val="1200"/>
              </a:spcBef>
              <a:spcAft>
                <a:spcPts val="1200"/>
              </a:spcAft>
              <a:buNone/>
            </a:pPr>
            <a:r>
              <a:rPr lang="en-US" sz="4800" b="0" i="0" dirty="0">
                <a:solidFill>
                  <a:srgbClr val="0A0A0A"/>
                </a:solidFill>
                <a:effectLst/>
                <a:latin typeface="Google Sans"/>
              </a:rPr>
              <a:t>The </a:t>
            </a:r>
            <a:r>
              <a:rPr lang="en-US" sz="4800" b="0" i="0" u="sng" dirty="0">
                <a:solidFill>
                  <a:srgbClr val="0A0A0A"/>
                </a:solidFill>
                <a:effectLst/>
                <a:latin typeface="Google Sans"/>
              </a:rPr>
              <a:t>ultimate end goal </a:t>
            </a:r>
            <a:r>
              <a:rPr lang="en-US" sz="4800" b="0" i="0" dirty="0">
                <a:solidFill>
                  <a:srgbClr val="0A0A0A"/>
                </a:solidFill>
                <a:effectLst/>
                <a:latin typeface="Google Sans"/>
              </a:rPr>
              <a:t>of God's preparation includes being </a:t>
            </a:r>
            <a:r>
              <a:rPr lang="en-US" sz="4800" b="0" i="0" u="sng" dirty="0">
                <a:solidFill>
                  <a:srgbClr val="0A0A0A"/>
                </a:solidFill>
                <a:effectLst/>
                <a:latin typeface="Google Sans"/>
              </a:rPr>
              <a:t>ready for eternity</a:t>
            </a:r>
          </a:p>
        </p:txBody>
      </p:sp>
    </p:spTree>
    <p:extLst>
      <p:ext uri="{BB962C8B-B14F-4D97-AF65-F5344CB8AC3E}">
        <p14:creationId xmlns:p14="http://schemas.microsoft.com/office/powerpoint/2010/main" val="1909477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80">
                                          <p:stCondLst>
                                            <p:cond delay="0"/>
                                          </p:stCondLst>
                                        </p:cTn>
                                        <p:tgtEl>
                                          <p:spTgt spid="5"/>
                                        </p:tgtEl>
                                      </p:cBhvr>
                                    </p:animEffect>
                                    <p:anim calcmode="lin" valueType="num">
                                      <p:cBhvr>
                                        <p:cTn id="15"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0" dur="26">
                                          <p:stCondLst>
                                            <p:cond delay="650"/>
                                          </p:stCondLst>
                                        </p:cTn>
                                        <p:tgtEl>
                                          <p:spTgt spid="5"/>
                                        </p:tgtEl>
                                      </p:cBhvr>
                                      <p:to x="100000" y="60000"/>
                                    </p:animScale>
                                    <p:animScale>
                                      <p:cBhvr>
                                        <p:cTn id="21" dur="166" decel="50000">
                                          <p:stCondLst>
                                            <p:cond delay="676"/>
                                          </p:stCondLst>
                                        </p:cTn>
                                        <p:tgtEl>
                                          <p:spTgt spid="5"/>
                                        </p:tgtEl>
                                      </p:cBhvr>
                                      <p:to x="100000" y="100000"/>
                                    </p:animScale>
                                    <p:animScale>
                                      <p:cBhvr>
                                        <p:cTn id="22" dur="26">
                                          <p:stCondLst>
                                            <p:cond delay="1312"/>
                                          </p:stCondLst>
                                        </p:cTn>
                                        <p:tgtEl>
                                          <p:spTgt spid="5"/>
                                        </p:tgtEl>
                                      </p:cBhvr>
                                      <p:to x="100000" y="80000"/>
                                    </p:animScale>
                                    <p:animScale>
                                      <p:cBhvr>
                                        <p:cTn id="23" dur="166" decel="50000">
                                          <p:stCondLst>
                                            <p:cond delay="1338"/>
                                          </p:stCondLst>
                                        </p:cTn>
                                        <p:tgtEl>
                                          <p:spTgt spid="5"/>
                                        </p:tgtEl>
                                      </p:cBhvr>
                                      <p:to x="100000" y="100000"/>
                                    </p:animScale>
                                    <p:animScale>
                                      <p:cBhvr>
                                        <p:cTn id="24" dur="26">
                                          <p:stCondLst>
                                            <p:cond delay="1642"/>
                                          </p:stCondLst>
                                        </p:cTn>
                                        <p:tgtEl>
                                          <p:spTgt spid="5"/>
                                        </p:tgtEl>
                                      </p:cBhvr>
                                      <p:to x="100000" y="90000"/>
                                    </p:animScale>
                                    <p:animScale>
                                      <p:cBhvr>
                                        <p:cTn id="25" dur="166" decel="50000">
                                          <p:stCondLst>
                                            <p:cond delay="1668"/>
                                          </p:stCondLst>
                                        </p:cTn>
                                        <p:tgtEl>
                                          <p:spTgt spid="5"/>
                                        </p:tgtEl>
                                      </p:cBhvr>
                                      <p:to x="100000" y="100000"/>
                                    </p:animScale>
                                    <p:animScale>
                                      <p:cBhvr>
                                        <p:cTn id="26" dur="26">
                                          <p:stCondLst>
                                            <p:cond delay="1808"/>
                                          </p:stCondLst>
                                        </p:cTn>
                                        <p:tgtEl>
                                          <p:spTgt spid="5"/>
                                        </p:tgtEl>
                                      </p:cBhvr>
                                      <p:to x="100000" y="95000"/>
                                    </p:animScale>
                                    <p:animScale>
                                      <p:cBhvr>
                                        <p:cTn id="27"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1613DCE-D9DB-6EB7-6DC2-8EA7A20B5F45}"/>
              </a:ext>
            </a:extLst>
          </p:cNvPr>
          <p:cNvSpPr txBox="1"/>
          <p:nvPr/>
        </p:nvSpPr>
        <p:spPr>
          <a:xfrm>
            <a:off x="1184787" y="875071"/>
            <a:ext cx="9645445" cy="769441"/>
          </a:xfrm>
          <a:prstGeom prst="rect">
            <a:avLst/>
          </a:prstGeom>
          <a:noFill/>
        </p:spPr>
        <p:txBody>
          <a:bodyPr wrap="square" rtlCol="0">
            <a:spAutoFit/>
          </a:bodyPr>
          <a:lstStyle/>
          <a:p>
            <a:pPr algn="ctr"/>
            <a:r>
              <a:rPr lang="en-US" sz="4400" dirty="0"/>
              <a:t>I’m Preparing You for myself!</a:t>
            </a:r>
          </a:p>
        </p:txBody>
      </p:sp>
      <p:sp>
        <p:nvSpPr>
          <p:cNvPr id="3" name="TextBox 2">
            <a:extLst>
              <a:ext uri="{FF2B5EF4-FFF2-40B4-BE49-F238E27FC236}">
                <a16:creationId xmlns:a16="http://schemas.microsoft.com/office/drawing/2014/main" id="{CFA03AB6-AF3B-4A94-3738-2ECD529686C4}"/>
              </a:ext>
            </a:extLst>
          </p:cNvPr>
          <p:cNvSpPr txBox="1"/>
          <p:nvPr/>
        </p:nvSpPr>
        <p:spPr>
          <a:xfrm>
            <a:off x="2035278" y="4788309"/>
            <a:ext cx="7678993" cy="769441"/>
          </a:xfrm>
          <a:prstGeom prst="rect">
            <a:avLst/>
          </a:prstGeom>
          <a:noFill/>
        </p:spPr>
        <p:txBody>
          <a:bodyPr wrap="square" rtlCol="0">
            <a:spAutoFit/>
          </a:bodyPr>
          <a:lstStyle/>
          <a:p>
            <a:pPr algn="ctr"/>
            <a:r>
              <a:rPr lang="en-US" sz="4400" dirty="0"/>
              <a:t>Pastor Richard “Rico” Tubbs</a:t>
            </a:r>
          </a:p>
        </p:txBody>
      </p:sp>
      <p:sp>
        <p:nvSpPr>
          <p:cNvPr id="5" name="TextBox 4">
            <a:extLst>
              <a:ext uri="{FF2B5EF4-FFF2-40B4-BE49-F238E27FC236}">
                <a16:creationId xmlns:a16="http://schemas.microsoft.com/office/drawing/2014/main" id="{462A50AE-4213-CF38-97EB-CEA1B530A4D1}"/>
              </a:ext>
            </a:extLst>
          </p:cNvPr>
          <p:cNvSpPr txBox="1"/>
          <p:nvPr/>
        </p:nvSpPr>
        <p:spPr>
          <a:xfrm>
            <a:off x="2595717" y="3079644"/>
            <a:ext cx="6096000" cy="646331"/>
          </a:xfrm>
          <a:prstGeom prst="rect">
            <a:avLst/>
          </a:prstGeom>
          <a:noFill/>
        </p:spPr>
        <p:txBody>
          <a:bodyPr wrap="square">
            <a:spAutoFit/>
          </a:bodyPr>
          <a:lstStyle/>
          <a:p>
            <a:pPr algn="ctr">
              <a:buNone/>
            </a:pPr>
            <a:r>
              <a:rPr lang="en-US" sz="3600" b="0" i="0" dirty="0">
                <a:solidFill>
                  <a:srgbClr val="000000"/>
                </a:solidFill>
                <a:effectLst/>
                <a:latin typeface="system-ui"/>
              </a:rPr>
              <a:t>Ephesians 2:1-10</a:t>
            </a:r>
          </a:p>
        </p:txBody>
      </p:sp>
    </p:spTree>
    <p:extLst>
      <p:ext uri="{BB962C8B-B14F-4D97-AF65-F5344CB8AC3E}">
        <p14:creationId xmlns:p14="http://schemas.microsoft.com/office/powerpoint/2010/main" val="4057830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circle(in)">
                                      <p:cBhvr>
                                        <p:cTn id="1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5139E51C-E579-A168-5828-6FE095733E4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C0D25F4-497F-FB82-6F62-7E6D806B7524}"/>
              </a:ext>
            </a:extLst>
          </p:cNvPr>
          <p:cNvSpPr txBox="1"/>
          <p:nvPr/>
        </p:nvSpPr>
        <p:spPr>
          <a:xfrm>
            <a:off x="502418" y="540324"/>
            <a:ext cx="10721591" cy="5078313"/>
          </a:xfrm>
          <a:prstGeom prst="rect">
            <a:avLst/>
          </a:prstGeom>
          <a:noFill/>
        </p:spPr>
        <p:txBody>
          <a:bodyPr wrap="square">
            <a:spAutoFit/>
          </a:bodyPr>
          <a:lstStyle/>
          <a:p>
            <a:pPr algn="ctr"/>
            <a:r>
              <a:rPr lang="en-US" sz="5400" b="0" i="0" dirty="0">
                <a:solidFill>
                  <a:srgbClr val="0A0A0A"/>
                </a:solidFill>
                <a:effectLst/>
                <a:latin typeface="Google Sans"/>
              </a:rPr>
              <a:t>It's important to remember that this preparation is a continuous process that unfolds over our lives, involving both active participation on our part and reliance on God's transforming power</a:t>
            </a:r>
            <a:endParaRPr lang="en-US" sz="5400" dirty="0"/>
          </a:p>
        </p:txBody>
      </p:sp>
    </p:spTree>
    <p:extLst>
      <p:ext uri="{BB962C8B-B14F-4D97-AF65-F5344CB8AC3E}">
        <p14:creationId xmlns:p14="http://schemas.microsoft.com/office/powerpoint/2010/main" val="2004647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829447FD-2B7E-6F21-877E-3668F585F4A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4391566-3607-F40D-AD63-D5F5F75C30C8}"/>
              </a:ext>
            </a:extLst>
          </p:cNvPr>
          <p:cNvSpPr txBox="1"/>
          <p:nvPr/>
        </p:nvSpPr>
        <p:spPr>
          <a:xfrm>
            <a:off x="776750" y="3608890"/>
            <a:ext cx="10825316" cy="3046988"/>
          </a:xfrm>
          <a:prstGeom prst="rect">
            <a:avLst/>
          </a:prstGeom>
          <a:noFill/>
        </p:spPr>
        <p:txBody>
          <a:bodyPr wrap="square">
            <a:spAutoFit/>
          </a:bodyPr>
          <a:lstStyle/>
          <a:p>
            <a:pPr algn="ctr"/>
            <a:r>
              <a:rPr lang="en-US" sz="4800" b="0" i="0" dirty="0">
                <a:solidFill>
                  <a:srgbClr val="0A0A0A"/>
                </a:solidFill>
                <a:effectLst/>
                <a:latin typeface="Google Sans"/>
              </a:rPr>
              <a:t>This Week </a:t>
            </a:r>
            <a:r>
              <a:rPr lang="en-US" sz="4800" dirty="0">
                <a:solidFill>
                  <a:srgbClr val="0A0A0A"/>
                </a:solidFill>
                <a:latin typeface="Google Sans"/>
              </a:rPr>
              <a:t>try to r</a:t>
            </a:r>
            <a:r>
              <a:rPr lang="en-US" sz="4800" b="0" i="0" dirty="0">
                <a:solidFill>
                  <a:srgbClr val="0A0A0A"/>
                </a:solidFill>
                <a:effectLst/>
                <a:latin typeface="Google Sans"/>
              </a:rPr>
              <a:t>ecognize and respond to these promptings and experiences.</a:t>
            </a:r>
          </a:p>
          <a:p>
            <a:pPr algn="ctr"/>
            <a:r>
              <a:rPr lang="en-US" sz="4800" b="0" i="0" dirty="0">
                <a:solidFill>
                  <a:srgbClr val="0A0A0A"/>
                </a:solidFill>
                <a:effectLst/>
                <a:latin typeface="Google Sans"/>
              </a:rPr>
              <a:t> Let this lead to deeper intimacy with God and alignment with His purposes.</a:t>
            </a:r>
            <a:endParaRPr lang="en-US" sz="4800" dirty="0"/>
          </a:p>
        </p:txBody>
      </p:sp>
      <p:sp>
        <p:nvSpPr>
          <p:cNvPr id="4" name="TextBox 3">
            <a:extLst>
              <a:ext uri="{FF2B5EF4-FFF2-40B4-BE49-F238E27FC236}">
                <a16:creationId xmlns:a16="http://schemas.microsoft.com/office/drawing/2014/main" id="{8F5DD0C8-6ADC-A8C9-1A12-552E597497C1}"/>
              </a:ext>
            </a:extLst>
          </p:cNvPr>
          <p:cNvSpPr txBox="1"/>
          <p:nvPr/>
        </p:nvSpPr>
        <p:spPr>
          <a:xfrm>
            <a:off x="3677264" y="289679"/>
            <a:ext cx="4513006" cy="830997"/>
          </a:xfrm>
          <a:prstGeom prst="rect">
            <a:avLst/>
          </a:prstGeom>
          <a:noFill/>
        </p:spPr>
        <p:txBody>
          <a:bodyPr wrap="square" rtlCol="0">
            <a:spAutoFit/>
          </a:bodyPr>
          <a:lstStyle/>
          <a:p>
            <a:pPr algn="ctr"/>
            <a:r>
              <a:rPr lang="en-US" sz="4800" dirty="0"/>
              <a:t>Homework</a:t>
            </a:r>
          </a:p>
        </p:txBody>
      </p:sp>
      <p:sp>
        <p:nvSpPr>
          <p:cNvPr id="5" name="TextBox 4">
            <a:extLst>
              <a:ext uri="{FF2B5EF4-FFF2-40B4-BE49-F238E27FC236}">
                <a16:creationId xmlns:a16="http://schemas.microsoft.com/office/drawing/2014/main" id="{2CF22481-A9D6-2E94-B167-20D4D84DD377}"/>
              </a:ext>
            </a:extLst>
          </p:cNvPr>
          <p:cNvSpPr txBox="1"/>
          <p:nvPr/>
        </p:nvSpPr>
        <p:spPr>
          <a:xfrm>
            <a:off x="1170040" y="1120676"/>
            <a:ext cx="10038736" cy="2308324"/>
          </a:xfrm>
          <a:prstGeom prst="rect">
            <a:avLst/>
          </a:prstGeom>
          <a:noFill/>
        </p:spPr>
        <p:txBody>
          <a:bodyPr wrap="square">
            <a:spAutoFit/>
          </a:bodyPr>
          <a:lstStyle/>
          <a:p>
            <a:pPr algn="ctr"/>
            <a:r>
              <a:rPr lang="en-US" sz="4800" b="0" i="0" dirty="0">
                <a:solidFill>
                  <a:srgbClr val="0A0A0A"/>
                </a:solidFill>
                <a:effectLst/>
                <a:latin typeface="Google Sans"/>
              </a:rPr>
              <a:t> It's a deeply personal journey, and God interacts with each individual in unique and meaningful ways. </a:t>
            </a:r>
            <a:endParaRPr lang="en-US" sz="4800" dirty="0"/>
          </a:p>
        </p:txBody>
      </p:sp>
    </p:spTree>
    <p:extLst>
      <p:ext uri="{BB962C8B-B14F-4D97-AF65-F5344CB8AC3E}">
        <p14:creationId xmlns:p14="http://schemas.microsoft.com/office/powerpoint/2010/main" val="2239438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750"/>
                                        <p:tgtEl>
                                          <p:spTgt spid="3"/>
                                        </p:tgtEl>
                                      </p:cBhvr>
                                    </p:animEffect>
                                    <p:anim calcmode="lin" valueType="num">
                                      <p:cBhvr>
                                        <p:cTn id="18" dur="3750" fill="hold"/>
                                        <p:tgtEl>
                                          <p:spTgt spid="3"/>
                                        </p:tgtEl>
                                        <p:attrNameLst>
                                          <p:attrName>ppt_x</p:attrName>
                                        </p:attrNameLst>
                                      </p:cBhvr>
                                      <p:tavLst>
                                        <p:tav tm="0">
                                          <p:val>
                                            <p:strVal val="#ppt_x"/>
                                          </p:val>
                                        </p:tav>
                                        <p:tav tm="100000">
                                          <p:val>
                                            <p:strVal val="#ppt_x"/>
                                          </p:val>
                                        </p:tav>
                                      </p:tavLst>
                                    </p:anim>
                                    <p:anim calcmode="lin" valueType="num">
                                      <p:cBhvr>
                                        <p:cTn id="19" dur="375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7E900F85-2A27-FE30-ED7A-637897547BEE}"/>
            </a:ext>
          </a:extLst>
        </p:cNvPr>
        <p:cNvGrpSpPr/>
        <p:nvPr/>
      </p:nvGrpSpPr>
      <p:grpSpPr>
        <a:xfrm>
          <a:off x="0" y="0"/>
          <a:ext cx="0" cy="0"/>
          <a:chOff x="0" y="0"/>
          <a:chExt cx="0" cy="0"/>
        </a:xfrm>
      </p:grpSpPr>
    </p:spTree>
    <p:extLst>
      <p:ext uri="{BB962C8B-B14F-4D97-AF65-F5344CB8AC3E}">
        <p14:creationId xmlns:p14="http://schemas.microsoft.com/office/powerpoint/2010/main" val="26613389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E05B79A8-AB9B-3094-1DA1-1DCC9EA9274E}"/>
            </a:ext>
          </a:extLst>
        </p:cNvPr>
        <p:cNvGrpSpPr/>
        <p:nvPr/>
      </p:nvGrpSpPr>
      <p:grpSpPr>
        <a:xfrm>
          <a:off x="0" y="0"/>
          <a:ext cx="0" cy="0"/>
          <a:chOff x="0" y="0"/>
          <a:chExt cx="0" cy="0"/>
        </a:xfrm>
      </p:grpSpPr>
    </p:spTree>
    <p:extLst>
      <p:ext uri="{BB962C8B-B14F-4D97-AF65-F5344CB8AC3E}">
        <p14:creationId xmlns:p14="http://schemas.microsoft.com/office/powerpoint/2010/main" val="9403770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B857AA81-1AC4-14C9-DEB0-92FC5275540F}"/>
            </a:ext>
          </a:extLst>
        </p:cNvPr>
        <p:cNvGrpSpPr/>
        <p:nvPr/>
      </p:nvGrpSpPr>
      <p:grpSpPr>
        <a:xfrm>
          <a:off x="0" y="0"/>
          <a:ext cx="0" cy="0"/>
          <a:chOff x="0" y="0"/>
          <a:chExt cx="0" cy="0"/>
        </a:xfrm>
      </p:grpSpPr>
    </p:spTree>
    <p:extLst>
      <p:ext uri="{BB962C8B-B14F-4D97-AF65-F5344CB8AC3E}">
        <p14:creationId xmlns:p14="http://schemas.microsoft.com/office/powerpoint/2010/main" val="13205474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ECB427DA-863B-E8BB-3042-B874ABC24E65}"/>
            </a:ext>
          </a:extLst>
        </p:cNvPr>
        <p:cNvGrpSpPr/>
        <p:nvPr/>
      </p:nvGrpSpPr>
      <p:grpSpPr>
        <a:xfrm>
          <a:off x="0" y="0"/>
          <a:ext cx="0" cy="0"/>
          <a:chOff x="0" y="0"/>
          <a:chExt cx="0" cy="0"/>
        </a:xfrm>
      </p:grpSpPr>
    </p:spTree>
    <p:extLst>
      <p:ext uri="{BB962C8B-B14F-4D97-AF65-F5344CB8AC3E}">
        <p14:creationId xmlns:p14="http://schemas.microsoft.com/office/powerpoint/2010/main" val="38056141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D1A7FEB1-BFFD-7C54-BFC0-2BEFF1B1E2F0}"/>
            </a:ext>
          </a:extLst>
        </p:cNvPr>
        <p:cNvGrpSpPr/>
        <p:nvPr/>
      </p:nvGrpSpPr>
      <p:grpSpPr>
        <a:xfrm>
          <a:off x="0" y="0"/>
          <a:ext cx="0" cy="0"/>
          <a:chOff x="0" y="0"/>
          <a:chExt cx="0" cy="0"/>
        </a:xfrm>
      </p:grpSpPr>
    </p:spTree>
    <p:extLst>
      <p:ext uri="{BB962C8B-B14F-4D97-AF65-F5344CB8AC3E}">
        <p14:creationId xmlns:p14="http://schemas.microsoft.com/office/powerpoint/2010/main" val="2406718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EE884601-AC43-3EC2-14EF-6EE8C5AF1150}"/>
            </a:ext>
          </a:extLst>
        </p:cNvPr>
        <p:cNvGrpSpPr/>
        <p:nvPr/>
      </p:nvGrpSpPr>
      <p:grpSpPr>
        <a:xfrm>
          <a:off x="0" y="0"/>
          <a:ext cx="0" cy="0"/>
          <a:chOff x="0" y="0"/>
          <a:chExt cx="0" cy="0"/>
        </a:xfrm>
      </p:grpSpPr>
    </p:spTree>
    <p:extLst>
      <p:ext uri="{BB962C8B-B14F-4D97-AF65-F5344CB8AC3E}">
        <p14:creationId xmlns:p14="http://schemas.microsoft.com/office/powerpoint/2010/main" val="23457865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0BC7E325-3766-3122-996C-761AE4F42A2A}"/>
            </a:ext>
          </a:extLst>
        </p:cNvPr>
        <p:cNvGrpSpPr/>
        <p:nvPr/>
      </p:nvGrpSpPr>
      <p:grpSpPr>
        <a:xfrm>
          <a:off x="0" y="0"/>
          <a:ext cx="0" cy="0"/>
          <a:chOff x="0" y="0"/>
          <a:chExt cx="0" cy="0"/>
        </a:xfrm>
      </p:grpSpPr>
    </p:spTree>
    <p:extLst>
      <p:ext uri="{BB962C8B-B14F-4D97-AF65-F5344CB8AC3E}">
        <p14:creationId xmlns:p14="http://schemas.microsoft.com/office/powerpoint/2010/main" val="11532858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37224FF7-C04F-3E62-CF2A-8A78BF39A9CC}"/>
            </a:ext>
          </a:extLst>
        </p:cNvPr>
        <p:cNvGrpSpPr/>
        <p:nvPr/>
      </p:nvGrpSpPr>
      <p:grpSpPr>
        <a:xfrm>
          <a:off x="0" y="0"/>
          <a:ext cx="0" cy="0"/>
          <a:chOff x="0" y="0"/>
          <a:chExt cx="0" cy="0"/>
        </a:xfrm>
      </p:grpSpPr>
    </p:spTree>
    <p:extLst>
      <p:ext uri="{BB962C8B-B14F-4D97-AF65-F5344CB8AC3E}">
        <p14:creationId xmlns:p14="http://schemas.microsoft.com/office/powerpoint/2010/main" val="17676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C2863433-29CD-E3B7-FDC6-4B6D5019F242}"/>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F8E223D1-B028-21DE-2B8E-858392E26C7C}"/>
              </a:ext>
            </a:extLst>
          </p:cNvPr>
          <p:cNvSpPr txBox="1"/>
          <p:nvPr/>
        </p:nvSpPr>
        <p:spPr>
          <a:xfrm>
            <a:off x="186812" y="282015"/>
            <a:ext cx="11189109" cy="5750292"/>
          </a:xfrm>
          <a:prstGeom prst="rect">
            <a:avLst/>
          </a:prstGeom>
          <a:noFill/>
        </p:spPr>
        <p:txBody>
          <a:bodyPr wrap="square">
            <a:spAutoFit/>
          </a:bodyPr>
          <a:lstStyle/>
          <a:p>
            <a:pPr algn="ctr">
              <a:buNone/>
            </a:pPr>
            <a:r>
              <a:rPr lang="en-US" sz="2400" b="0" i="0" dirty="0">
                <a:solidFill>
                  <a:srgbClr val="000000"/>
                </a:solidFill>
                <a:effectLst/>
                <a:latin typeface="system-ui"/>
              </a:rPr>
              <a:t>Ephesians 2</a:t>
            </a:r>
          </a:p>
          <a:p>
            <a:pPr algn="ctr">
              <a:spcBef>
                <a:spcPts val="3750"/>
              </a:spcBef>
              <a:buNone/>
            </a:pPr>
            <a:r>
              <a:rPr lang="en-US" sz="2400" b="1" i="0" dirty="0">
                <a:solidFill>
                  <a:srgbClr val="000000"/>
                </a:solidFill>
                <a:effectLst/>
                <a:latin typeface="system-ui"/>
              </a:rPr>
              <a:t>2 </a:t>
            </a:r>
            <a:r>
              <a:rPr lang="en-US" sz="2400" b="0" i="0" dirty="0">
                <a:solidFill>
                  <a:srgbClr val="000000"/>
                </a:solidFill>
                <a:effectLst/>
                <a:latin typeface="system-ui"/>
              </a:rPr>
              <a:t>As for you, you were dead in your transgressions and sins, </a:t>
            </a:r>
            <a:r>
              <a:rPr lang="en-US" sz="2400" b="1" i="0" baseline="30000" dirty="0">
                <a:solidFill>
                  <a:srgbClr val="000000"/>
                </a:solidFill>
                <a:effectLst/>
                <a:latin typeface="system-ui"/>
              </a:rPr>
              <a:t>2 </a:t>
            </a:r>
            <a:r>
              <a:rPr lang="en-US" sz="2400" b="0" i="0" dirty="0">
                <a:solidFill>
                  <a:srgbClr val="000000"/>
                </a:solidFill>
                <a:effectLst/>
                <a:latin typeface="system-ui"/>
              </a:rPr>
              <a:t>in which you used to live when you followed the ways of this world and of the ruler of the kingdom of the air, the spirit who is now at work in those who are disobedient. </a:t>
            </a:r>
            <a:r>
              <a:rPr lang="en-US" sz="2400" b="1" i="0" baseline="30000" dirty="0">
                <a:solidFill>
                  <a:srgbClr val="000000"/>
                </a:solidFill>
                <a:effectLst/>
                <a:latin typeface="system-ui"/>
              </a:rPr>
              <a:t>3 </a:t>
            </a:r>
            <a:r>
              <a:rPr lang="en-US" sz="2400" b="0" i="0" dirty="0">
                <a:solidFill>
                  <a:srgbClr val="000000"/>
                </a:solidFill>
                <a:effectLst/>
                <a:latin typeface="system-ui"/>
              </a:rPr>
              <a:t>All of us also lived among them at one time, gratifying the cravings of our flesh</a:t>
            </a:r>
            <a:r>
              <a:rPr lang="en-US" sz="2400" b="0" i="0" baseline="30000" dirty="0">
                <a:solidFill>
                  <a:srgbClr val="000000"/>
                </a:solidFill>
                <a:effectLst/>
                <a:latin typeface="system-ui"/>
              </a:rPr>
              <a:t>[</a:t>
            </a:r>
            <a:r>
              <a:rPr lang="en-US" sz="2400" b="0" i="0" baseline="30000" dirty="0">
                <a:solidFill>
                  <a:srgbClr val="4A4A4A"/>
                </a:solidFill>
                <a:effectLst/>
                <a:latin typeface="system-ui"/>
                <a:hlinkClick r:id="rId3" tooltip="See footnote a"/>
              </a:rPr>
              <a:t>a</a:t>
            </a:r>
            <a:r>
              <a:rPr lang="en-US" sz="2400" b="0" i="0" baseline="30000" dirty="0">
                <a:solidFill>
                  <a:srgbClr val="000000"/>
                </a:solidFill>
                <a:effectLst/>
                <a:latin typeface="system-ui"/>
              </a:rPr>
              <a:t>]</a:t>
            </a:r>
            <a:r>
              <a:rPr lang="en-US" sz="2400" b="0" i="0" dirty="0">
                <a:solidFill>
                  <a:srgbClr val="000000"/>
                </a:solidFill>
                <a:effectLst/>
                <a:latin typeface="system-ui"/>
              </a:rPr>
              <a:t> and following its desires and thoughts. Like the rest, we were by nature deserving of wrath. </a:t>
            </a:r>
            <a:r>
              <a:rPr lang="en-US" sz="2400" b="1" i="0" baseline="30000" dirty="0">
                <a:solidFill>
                  <a:srgbClr val="000000"/>
                </a:solidFill>
                <a:effectLst/>
                <a:latin typeface="system-ui"/>
              </a:rPr>
              <a:t>4 </a:t>
            </a:r>
            <a:r>
              <a:rPr lang="en-US" sz="2400" b="0" i="0" dirty="0">
                <a:solidFill>
                  <a:srgbClr val="000000"/>
                </a:solidFill>
                <a:effectLst/>
                <a:latin typeface="system-ui"/>
              </a:rPr>
              <a:t>But because of his great love for us, God, who is rich in mercy, </a:t>
            </a:r>
            <a:r>
              <a:rPr lang="en-US" sz="2400" b="1" i="0" baseline="30000" dirty="0">
                <a:solidFill>
                  <a:srgbClr val="000000"/>
                </a:solidFill>
                <a:effectLst/>
                <a:latin typeface="system-ui"/>
              </a:rPr>
              <a:t>5 </a:t>
            </a:r>
            <a:r>
              <a:rPr lang="en-US" sz="2400" b="0" i="0" dirty="0">
                <a:solidFill>
                  <a:srgbClr val="000000"/>
                </a:solidFill>
                <a:effectLst/>
                <a:latin typeface="system-ui"/>
              </a:rPr>
              <a:t>made us alive with Christ even when we were dead in transgressions—it is by grace you have been saved. </a:t>
            </a:r>
            <a:r>
              <a:rPr lang="en-US" sz="2400" b="1" i="0" baseline="30000" dirty="0">
                <a:solidFill>
                  <a:srgbClr val="000000"/>
                </a:solidFill>
                <a:effectLst/>
                <a:latin typeface="system-ui"/>
              </a:rPr>
              <a:t>6 </a:t>
            </a:r>
            <a:r>
              <a:rPr lang="en-US" sz="2400" b="0" i="0" dirty="0">
                <a:solidFill>
                  <a:srgbClr val="000000"/>
                </a:solidFill>
                <a:effectLst/>
                <a:latin typeface="system-ui"/>
              </a:rPr>
              <a:t>And God raised us up with Christ and seated us with him in the heavenly realms in Christ Jesus, </a:t>
            </a:r>
            <a:r>
              <a:rPr lang="en-US" sz="2400" b="1" i="0" baseline="30000" dirty="0">
                <a:solidFill>
                  <a:srgbClr val="000000"/>
                </a:solidFill>
                <a:effectLst/>
                <a:latin typeface="system-ui"/>
              </a:rPr>
              <a:t>7 </a:t>
            </a:r>
            <a:r>
              <a:rPr lang="en-US" sz="2400" b="0" i="0" dirty="0">
                <a:solidFill>
                  <a:srgbClr val="000000"/>
                </a:solidFill>
                <a:effectLst/>
                <a:latin typeface="system-ui"/>
              </a:rPr>
              <a:t>in order that in the coming ages he might show the incomparable riches of his grace, expressed in his kindness to us in Christ Jesus. </a:t>
            </a:r>
            <a:r>
              <a:rPr lang="en-US" sz="2400" b="1" i="0" baseline="30000" dirty="0">
                <a:solidFill>
                  <a:srgbClr val="000000"/>
                </a:solidFill>
                <a:effectLst/>
                <a:latin typeface="system-ui"/>
              </a:rPr>
              <a:t>8 </a:t>
            </a:r>
            <a:r>
              <a:rPr lang="en-US" sz="2400" b="0" i="0" dirty="0">
                <a:solidFill>
                  <a:srgbClr val="000000"/>
                </a:solidFill>
                <a:effectLst/>
                <a:latin typeface="system-ui"/>
              </a:rPr>
              <a:t>For it is by grace you have been saved, through faith—and this is not from yourselves, it is the gift of God— </a:t>
            </a:r>
            <a:r>
              <a:rPr lang="en-US" sz="2400" b="1" i="0" baseline="30000" dirty="0">
                <a:solidFill>
                  <a:srgbClr val="000000"/>
                </a:solidFill>
                <a:effectLst/>
                <a:latin typeface="system-ui"/>
              </a:rPr>
              <a:t>9 </a:t>
            </a:r>
            <a:r>
              <a:rPr lang="en-US" sz="2400" b="0" i="0" dirty="0">
                <a:solidFill>
                  <a:srgbClr val="000000"/>
                </a:solidFill>
                <a:effectLst/>
                <a:latin typeface="system-ui"/>
              </a:rPr>
              <a:t>not by works, so that no one can boast. </a:t>
            </a:r>
            <a:r>
              <a:rPr lang="en-US" sz="2400" b="1" i="0" baseline="30000" dirty="0">
                <a:solidFill>
                  <a:srgbClr val="000000"/>
                </a:solidFill>
                <a:effectLst/>
                <a:latin typeface="system-ui"/>
              </a:rPr>
              <a:t>10 </a:t>
            </a:r>
            <a:r>
              <a:rPr lang="en-US" sz="2400" b="1" i="0" dirty="0">
                <a:solidFill>
                  <a:srgbClr val="000000"/>
                </a:solidFill>
                <a:effectLst/>
                <a:latin typeface="system-ui"/>
              </a:rPr>
              <a:t>For we are God’s handiwork, created in Christ Jesus to do good works, which God prepared in advance for us to do.</a:t>
            </a:r>
          </a:p>
        </p:txBody>
      </p:sp>
    </p:spTree>
    <p:extLst>
      <p:ext uri="{BB962C8B-B14F-4D97-AF65-F5344CB8AC3E}">
        <p14:creationId xmlns:p14="http://schemas.microsoft.com/office/powerpoint/2010/main" val="2462050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CF0A21FB-DE9F-D83B-080C-C4A4C13B0AAD}"/>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3D812F54-BA0A-664A-1BE0-B7B1677EF969}"/>
              </a:ext>
            </a:extLst>
          </p:cNvPr>
          <p:cNvSpPr txBox="1"/>
          <p:nvPr/>
        </p:nvSpPr>
        <p:spPr>
          <a:xfrm>
            <a:off x="816077" y="1191004"/>
            <a:ext cx="10805652" cy="3785652"/>
          </a:xfrm>
          <a:prstGeom prst="rect">
            <a:avLst/>
          </a:prstGeom>
          <a:noFill/>
        </p:spPr>
        <p:txBody>
          <a:bodyPr wrap="square">
            <a:spAutoFit/>
          </a:bodyPr>
          <a:lstStyle/>
          <a:p>
            <a:pPr algn="ctr"/>
            <a:r>
              <a:rPr lang="en-US" sz="6000" b="0" i="0" dirty="0">
                <a:solidFill>
                  <a:srgbClr val="001D35"/>
                </a:solidFill>
                <a:effectLst/>
                <a:latin typeface="Google Sans"/>
              </a:rPr>
              <a:t>God is </a:t>
            </a:r>
            <a:r>
              <a:rPr lang="en-US" sz="6000" b="0" i="0" u="sng" dirty="0">
                <a:solidFill>
                  <a:srgbClr val="001D35"/>
                </a:solidFill>
                <a:effectLst/>
                <a:latin typeface="Google Sans"/>
              </a:rPr>
              <a:t>actively working </a:t>
            </a:r>
            <a:r>
              <a:rPr lang="en-US" sz="6000" b="0" i="0" dirty="0">
                <a:solidFill>
                  <a:srgbClr val="001D35"/>
                </a:solidFill>
                <a:effectLst/>
                <a:latin typeface="Google Sans"/>
              </a:rPr>
              <a:t>in an individual's life to shape them for a </a:t>
            </a:r>
            <a:r>
              <a:rPr lang="en-US" sz="6000" b="0" i="0" u="sng" dirty="0">
                <a:solidFill>
                  <a:srgbClr val="001D35"/>
                </a:solidFill>
                <a:effectLst/>
                <a:latin typeface="Google Sans"/>
              </a:rPr>
              <a:t>closer relationship </a:t>
            </a:r>
            <a:r>
              <a:rPr lang="en-US" sz="6000" b="0" i="0" dirty="0">
                <a:solidFill>
                  <a:srgbClr val="001D35"/>
                </a:solidFill>
                <a:effectLst/>
                <a:latin typeface="Google Sans"/>
              </a:rPr>
              <a:t>with Him and to </a:t>
            </a:r>
            <a:r>
              <a:rPr lang="en-US" sz="6000" b="0" i="0" u="sng" dirty="0">
                <a:solidFill>
                  <a:srgbClr val="001D35"/>
                </a:solidFill>
                <a:effectLst/>
                <a:latin typeface="Google Sans"/>
              </a:rPr>
              <a:t>fulfill a specific purpose</a:t>
            </a:r>
            <a:r>
              <a:rPr lang="en-US" sz="6000" b="0" i="0" dirty="0">
                <a:solidFill>
                  <a:srgbClr val="001D35"/>
                </a:solidFill>
                <a:effectLst/>
                <a:latin typeface="Google Sans"/>
              </a:rPr>
              <a:t>. </a:t>
            </a:r>
            <a:endParaRPr lang="en-US" sz="6000" dirty="0"/>
          </a:p>
        </p:txBody>
      </p:sp>
    </p:spTree>
    <p:extLst>
      <p:ext uri="{BB962C8B-B14F-4D97-AF65-F5344CB8AC3E}">
        <p14:creationId xmlns:p14="http://schemas.microsoft.com/office/powerpoint/2010/main" val="1779585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C710B6A3-CB6C-42DE-3672-002F93910A0D}"/>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F4822019-B306-4281-2CA7-709F57E37849}"/>
              </a:ext>
            </a:extLst>
          </p:cNvPr>
          <p:cNvSpPr txBox="1"/>
          <p:nvPr/>
        </p:nvSpPr>
        <p:spPr>
          <a:xfrm>
            <a:off x="865238" y="385606"/>
            <a:ext cx="10884310" cy="1446550"/>
          </a:xfrm>
          <a:prstGeom prst="rect">
            <a:avLst/>
          </a:prstGeom>
          <a:noFill/>
        </p:spPr>
        <p:txBody>
          <a:bodyPr wrap="square">
            <a:spAutoFit/>
          </a:bodyPr>
          <a:lstStyle/>
          <a:p>
            <a:pPr algn="ctr"/>
            <a:r>
              <a:rPr lang="en-US" sz="4400" b="0" i="0" dirty="0">
                <a:solidFill>
                  <a:srgbClr val="0A0A0A"/>
                </a:solidFill>
                <a:effectLst/>
                <a:latin typeface="Google Sans"/>
              </a:rPr>
              <a:t>What are some ways people experience God's preparation?</a:t>
            </a:r>
            <a:endParaRPr lang="en-US" sz="4400" dirty="0"/>
          </a:p>
        </p:txBody>
      </p:sp>
      <p:sp>
        <p:nvSpPr>
          <p:cNvPr id="5" name="TextBox 4">
            <a:extLst>
              <a:ext uri="{FF2B5EF4-FFF2-40B4-BE49-F238E27FC236}">
                <a16:creationId xmlns:a16="http://schemas.microsoft.com/office/drawing/2014/main" id="{566CB30D-0E4E-524D-D38F-976D430F0E0E}"/>
              </a:ext>
            </a:extLst>
          </p:cNvPr>
          <p:cNvSpPr txBox="1"/>
          <p:nvPr/>
        </p:nvSpPr>
        <p:spPr>
          <a:xfrm>
            <a:off x="865238" y="3734779"/>
            <a:ext cx="10432027" cy="1754326"/>
          </a:xfrm>
          <a:prstGeom prst="rect">
            <a:avLst/>
          </a:prstGeom>
          <a:noFill/>
        </p:spPr>
        <p:txBody>
          <a:bodyPr wrap="square">
            <a:spAutoFit/>
          </a:bodyPr>
          <a:lstStyle/>
          <a:p>
            <a:pPr algn="ctr"/>
            <a:r>
              <a:rPr lang="en-US" sz="3600" b="0" i="0" dirty="0">
                <a:solidFill>
                  <a:srgbClr val="0A0A0A"/>
                </a:solidFill>
                <a:effectLst/>
                <a:latin typeface="Google Sans"/>
              </a:rPr>
              <a:t> These experiences can feel overwhelming, but God can use them to refine </a:t>
            </a:r>
            <a:r>
              <a:rPr lang="en-US" sz="3600" b="0" i="0" u="sng" dirty="0">
                <a:solidFill>
                  <a:srgbClr val="0A0A0A"/>
                </a:solidFill>
                <a:effectLst/>
                <a:latin typeface="Google Sans"/>
              </a:rPr>
              <a:t>character</a:t>
            </a:r>
            <a:r>
              <a:rPr lang="en-US" sz="3600" b="0" i="0" dirty="0">
                <a:solidFill>
                  <a:srgbClr val="0A0A0A"/>
                </a:solidFill>
                <a:effectLst/>
                <a:latin typeface="Google Sans"/>
              </a:rPr>
              <a:t>, </a:t>
            </a:r>
            <a:r>
              <a:rPr lang="en-US" sz="3600" b="0" i="0" u="sng" dirty="0">
                <a:solidFill>
                  <a:srgbClr val="0A0A0A"/>
                </a:solidFill>
                <a:effectLst/>
                <a:latin typeface="Google Sans"/>
              </a:rPr>
              <a:t>build resilience</a:t>
            </a:r>
            <a:r>
              <a:rPr lang="en-US" sz="3600" b="0" i="0" dirty="0">
                <a:solidFill>
                  <a:srgbClr val="0A0A0A"/>
                </a:solidFill>
                <a:effectLst/>
                <a:latin typeface="Google Sans"/>
              </a:rPr>
              <a:t>, </a:t>
            </a:r>
            <a:r>
              <a:rPr lang="en-US" sz="3600" b="0" i="0" u="sng" dirty="0">
                <a:solidFill>
                  <a:srgbClr val="0A0A0A"/>
                </a:solidFill>
                <a:effectLst/>
                <a:latin typeface="Google Sans"/>
              </a:rPr>
              <a:t>increase reliance on Him</a:t>
            </a:r>
            <a:r>
              <a:rPr lang="en-US" sz="3600" b="0" i="0" dirty="0">
                <a:solidFill>
                  <a:srgbClr val="0A0A0A"/>
                </a:solidFill>
                <a:effectLst/>
                <a:latin typeface="Google Sans"/>
              </a:rPr>
              <a:t>, and </a:t>
            </a:r>
            <a:r>
              <a:rPr lang="en-US" sz="3600" b="0" i="0" u="sng" dirty="0">
                <a:solidFill>
                  <a:srgbClr val="0A0A0A"/>
                </a:solidFill>
                <a:effectLst/>
                <a:latin typeface="Google Sans"/>
              </a:rPr>
              <a:t>teach valuable less</a:t>
            </a:r>
            <a:r>
              <a:rPr lang="en-US" sz="3600" b="0" i="0" dirty="0">
                <a:solidFill>
                  <a:srgbClr val="0A0A0A"/>
                </a:solidFill>
                <a:effectLst/>
                <a:latin typeface="Google Sans"/>
              </a:rPr>
              <a:t>ons. </a:t>
            </a:r>
            <a:endParaRPr lang="en-US" sz="3600" dirty="0"/>
          </a:p>
        </p:txBody>
      </p:sp>
      <p:sp>
        <p:nvSpPr>
          <p:cNvPr id="7" name="TextBox 6">
            <a:extLst>
              <a:ext uri="{FF2B5EF4-FFF2-40B4-BE49-F238E27FC236}">
                <a16:creationId xmlns:a16="http://schemas.microsoft.com/office/drawing/2014/main" id="{0D8542D5-BAC5-626C-7AC9-26961B66021D}"/>
              </a:ext>
            </a:extLst>
          </p:cNvPr>
          <p:cNvSpPr txBox="1"/>
          <p:nvPr/>
        </p:nvSpPr>
        <p:spPr>
          <a:xfrm>
            <a:off x="1995948" y="2415336"/>
            <a:ext cx="7659329" cy="707886"/>
          </a:xfrm>
          <a:prstGeom prst="rect">
            <a:avLst/>
          </a:prstGeom>
          <a:noFill/>
        </p:spPr>
        <p:txBody>
          <a:bodyPr wrap="square">
            <a:spAutoFit/>
          </a:bodyPr>
          <a:lstStyle/>
          <a:p>
            <a:pPr algn="ctr"/>
            <a:r>
              <a:rPr lang="en-US" sz="4000" b="0" i="0" dirty="0">
                <a:solidFill>
                  <a:srgbClr val="0A0A0A"/>
                </a:solidFill>
                <a:effectLst/>
                <a:latin typeface="Google Sans"/>
              </a:rPr>
              <a:t>Difficulties, trials, and suffering</a:t>
            </a:r>
          </a:p>
        </p:txBody>
      </p:sp>
    </p:spTree>
    <p:extLst>
      <p:ext uri="{BB962C8B-B14F-4D97-AF65-F5344CB8AC3E}">
        <p14:creationId xmlns:p14="http://schemas.microsoft.com/office/powerpoint/2010/main" val="2596815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heel(1)">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heel(1)">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6118403C-A726-B60B-F8D3-DB1DE033E619}"/>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0649CDF9-168B-BC4C-CE27-E8414A80F6D3}"/>
              </a:ext>
            </a:extLst>
          </p:cNvPr>
          <p:cNvSpPr txBox="1"/>
          <p:nvPr/>
        </p:nvSpPr>
        <p:spPr>
          <a:xfrm>
            <a:off x="206477" y="483670"/>
            <a:ext cx="11779045" cy="584775"/>
          </a:xfrm>
          <a:prstGeom prst="rect">
            <a:avLst/>
          </a:prstGeom>
          <a:noFill/>
        </p:spPr>
        <p:txBody>
          <a:bodyPr wrap="square">
            <a:spAutoFit/>
          </a:bodyPr>
          <a:lstStyle/>
          <a:p>
            <a:pPr algn="l">
              <a:spcBef>
                <a:spcPts val="1200"/>
              </a:spcBef>
              <a:spcAft>
                <a:spcPts val="1200"/>
              </a:spcAft>
            </a:pPr>
            <a:r>
              <a:rPr lang="en-US" sz="3200" b="0" i="0" u="sng" dirty="0">
                <a:solidFill>
                  <a:srgbClr val="0A0A0A"/>
                </a:solidFill>
                <a:effectLst/>
                <a:latin typeface="Google Sans"/>
              </a:rPr>
              <a:t>Waiting seasons</a:t>
            </a:r>
            <a:r>
              <a:rPr lang="en-US" sz="3200" b="0" i="0" dirty="0">
                <a:solidFill>
                  <a:srgbClr val="0A0A0A"/>
                </a:solidFill>
                <a:effectLst/>
                <a:latin typeface="Google Sans"/>
              </a:rPr>
              <a:t>: </a:t>
            </a:r>
          </a:p>
        </p:txBody>
      </p:sp>
      <p:sp>
        <p:nvSpPr>
          <p:cNvPr id="5" name="TextBox 4">
            <a:extLst>
              <a:ext uri="{FF2B5EF4-FFF2-40B4-BE49-F238E27FC236}">
                <a16:creationId xmlns:a16="http://schemas.microsoft.com/office/drawing/2014/main" id="{A8437BF8-F6F8-1780-F3FA-44C350142CA7}"/>
              </a:ext>
            </a:extLst>
          </p:cNvPr>
          <p:cNvSpPr txBox="1"/>
          <p:nvPr/>
        </p:nvSpPr>
        <p:spPr>
          <a:xfrm>
            <a:off x="206477" y="4965491"/>
            <a:ext cx="6096000" cy="523220"/>
          </a:xfrm>
          <a:prstGeom prst="rect">
            <a:avLst/>
          </a:prstGeom>
          <a:noFill/>
        </p:spPr>
        <p:txBody>
          <a:bodyPr wrap="square">
            <a:spAutoFit/>
          </a:bodyPr>
          <a:lstStyle/>
          <a:p>
            <a:pPr algn="l">
              <a:spcBef>
                <a:spcPts val="1200"/>
              </a:spcBef>
              <a:spcAft>
                <a:spcPts val="1200"/>
              </a:spcAft>
            </a:pPr>
            <a:r>
              <a:rPr lang="en-US" sz="2800" b="0" i="0" u="sng" dirty="0">
                <a:solidFill>
                  <a:srgbClr val="0A0A0A"/>
                </a:solidFill>
                <a:effectLst/>
                <a:latin typeface="Google Sans"/>
              </a:rPr>
              <a:t>Everyday routines and mundane tasks</a:t>
            </a:r>
            <a:r>
              <a:rPr lang="en-US" sz="2800" b="0" i="0" dirty="0">
                <a:solidFill>
                  <a:srgbClr val="0A0A0A"/>
                </a:solidFill>
                <a:effectLst/>
                <a:latin typeface="Google Sans"/>
              </a:rPr>
              <a:t>: </a:t>
            </a:r>
          </a:p>
        </p:txBody>
      </p:sp>
      <p:sp>
        <p:nvSpPr>
          <p:cNvPr id="7" name="TextBox 6">
            <a:extLst>
              <a:ext uri="{FF2B5EF4-FFF2-40B4-BE49-F238E27FC236}">
                <a16:creationId xmlns:a16="http://schemas.microsoft.com/office/drawing/2014/main" id="{95658817-199F-B473-A03D-A9EE1DD994C2}"/>
              </a:ext>
            </a:extLst>
          </p:cNvPr>
          <p:cNvSpPr txBox="1"/>
          <p:nvPr/>
        </p:nvSpPr>
        <p:spPr>
          <a:xfrm>
            <a:off x="3333135" y="192105"/>
            <a:ext cx="8082115" cy="1569660"/>
          </a:xfrm>
          <a:prstGeom prst="rect">
            <a:avLst/>
          </a:prstGeom>
          <a:noFill/>
        </p:spPr>
        <p:txBody>
          <a:bodyPr wrap="square">
            <a:spAutoFit/>
          </a:bodyPr>
          <a:lstStyle/>
          <a:p>
            <a:pPr algn="l">
              <a:spcBef>
                <a:spcPts val="1200"/>
              </a:spcBef>
              <a:spcAft>
                <a:spcPts val="1200"/>
              </a:spcAft>
            </a:pPr>
            <a:r>
              <a:rPr lang="en-US" sz="3200" b="0" i="0" dirty="0">
                <a:solidFill>
                  <a:srgbClr val="0A0A0A"/>
                </a:solidFill>
                <a:effectLst/>
                <a:latin typeface="Google Sans"/>
              </a:rPr>
              <a:t>Periods of uncertainty or delay can be used by God to deepen faith, cultivate patience, and increase desire for Him, according to Medium.</a:t>
            </a:r>
          </a:p>
        </p:txBody>
      </p:sp>
      <p:sp>
        <p:nvSpPr>
          <p:cNvPr id="9" name="TextBox 8">
            <a:extLst>
              <a:ext uri="{FF2B5EF4-FFF2-40B4-BE49-F238E27FC236}">
                <a16:creationId xmlns:a16="http://schemas.microsoft.com/office/drawing/2014/main" id="{7C4D5269-323D-6CFE-4B08-2DD54C0D1E76}"/>
              </a:ext>
            </a:extLst>
          </p:cNvPr>
          <p:cNvSpPr txBox="1"/>
          <p:nvPr/>
        </p:nvSpPr>
        <p:spPr>
          <a:xfrm>
            <a:off x="206477" y="2678288"/>
            <a:ext cx="6096000" cy="523220"/>
          </a:xfrm>
          <a:prstGeom prst="rect">
            <a:avLst/>
          </a:prstGeom>
          <a:noFill/>
        </p:spPr>
        <p:txBody>
          <a:bodyPr wrap="square">
            <a:spAutoFit/>
          </a:bodyPr>
          <a:lstStyle/>
          <a:p>
            <a:r>
              <a:rPr lang="en-US" sz="2800" b="0" i="0" u="sng" dirty="0">
                <a:solidFill>
                  <a:srgbClr val="0A0A0A"/>
                </a:solidFill>
                <a:effectLst/>
                <a:latin typeface="Google Sans"/>
              </a:rPr>
              <a:t>Closed doors and new opportunities</a:t>
            </a:r>
            <a:r>
              <a:rPr lang="en-US" sz="2800" b="0" i="0" dirty="0">
                <a:solidFill>
                  <a:srgbClr val="0A0A0A"/>
                </a:solidFill>
                <a:effectLst/>
                <a:latin typeface="Google Sans"/>
              </a:rPr>
              <a:t>: </a:t>
            </a:r>
            <a:endParaRPr lang="en-US" sz="2800" dirty="0"/>
          </a:p>
        </p:txBody>
      </p:sp>
      <p:sp>
        <p:nvSpPr>
          <p:cNvPr id="11" name="TextBox 10">
            <a:extLst>
              <a:ext uri="{FF2B5EF4-FFF2-40B4-BE49-F238E27FC236}">
                <a16:creationId xmlns:a16="http://schemas.microsoft.com/office/drawing/2014/main" id="{0CE36E60-1F54-A308-7D14-FF16B6112354}"/>
              </a:ext>
            </a:extLst>
          </p:cNvPr>
          <p:cNvSpPr txBox="1"/>
          <p:nvPr/>
        </p:nvSpPr>
        <p:spPr>
          <a:xfrm>
            <a:off x="5889522" y="2248475"/>
            <a:ext cx="6096000" cy="2062103"/>
          </a:xfrm>
          <a:prstGeom prst="rect">
            <a:avLst/>
          </a:prstGeom>
          <a:noFill/>
        </p:spPr>
        <p:txBody>
          <a:bodyPr wrap="square">
            <a:spAutoFit/>
          </a:bodyPr>
          <a:lstStyle/>
          <a:p>
            <a:pPr algn="l">
              <a:spcBef>
                <a:spcPts val="1200"/>
              </a:spcBef>
              <a:spcAft>
                <a:spcPts val="1200"/>
              </a:spcAft>
            </a:pPr>
            <a:r>
              <a:rPr lang="en-US" sz="3200" b="0" i="0" dirty="0">
                <a:solidFill>
                  <a:srgbClr val="0A0A0A"/>
                </a:solidFill>
                <a:effectLst/>
                <a:latin typeface="Google Sans"/>
              </a:rPr>
              <a:t>Setbacks or changes in circumstances can be God's way of redirecting individuals toward His preferred path.</a:t>
            </a:r>
          </a:p>
        </p:txBody>
      </p:sp>
      <p:sp>
        <p:nvSpPr>
          <p:cNvPr id="13" name="TextBox 12">
            <a:extLst>
              <a:ext uri="{FF2B5EF4-FFF2-40B4-BE49-F238E27FC236}">
                <a16:creationId xmlns:a16="http://schemas.microsoft.com/office/drawing/2014/main" id="{BC0E774E-7698-0CC8-3463-04DAEA544043}"/>
              </a:ext>
            </a:extLst>
          </p:cNvPr>
          <p:cNvSpPr txBox="1"/>
          <p:nvPr/>
        </p:nvSpPr>
        <p:spPr>
          <a:xfrm>
            <a:off x="5889522" y="4457659"/>
            <a:ext cx="6096000" cy="2062103"/>
          </a:xfrm>
          <a:prstGeom prst="rect">
            <a:avLst/>
          </a:prstGeom>
          <a:noFill/>
        </p:spPr>
        <p:txBody>
          <a:bodyPr wrap="square">
            <a:spAutoFit/>
          </a:bodyPr>
          <a:lstStyle/>
          <a:p>
            <a:r>
              <a:rPr lang="en-US" sz="3200" b="0" i="0" dirty="0">
                <a:solidFill>
                  <a:srgbClr val="0A0A0A"/>
                </a:solidFill>
                <a:effectLst/>
                <a:latin typeface="Google Sans"/>
              </a:rPr>
              <a:t>Being mindful and open to God's presence in ordinary activities can transform them into spiritual experiences</a:t>
            </a:r>
            <a:endParaRPr lang="en-US" sz="3200" dirty="0"/>
          </a:p>
        </p:txBody>
      </p:sp>
    </p:spTree>
    <p:extLst>
      <p:ext uri="{BB962C8B-B14F-4D97-AF65-F5344CB8AC3E}">
        <p14:creationId xmlns:p14="http://schemas.microsoft.com/office/powerpoint/2010/main" val="374828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ircle(in)">
                                      <p:cBhvr>
                                        <p:cTn id="17" dur="2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circle(in)">
                                      <p:cBhvr>
                                        <p:cTn id="22" dur="20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circle(in)">
                                      <p:cBhvr>
                                        <p:cTn id="27" dur="20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circle(in)">
                                      <p:cBhvr>
                                        <p:cTn id="3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9" grpId="0"/>
      <p:bldP spid="11"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D4C57D0F-0186-F099-6DC5-DCF861206E82}"/>
            </a:ext>
          </a:extLst>
        </p:cNvPr>
        <p:cNvGrpSpPr/>
        <p:nvPr/>
      </p:nvGrpSpPr>
      <p:grpSpPr>
        <a:xfrm>
          <a:off x="0" y="0"/>
          <a:ext cx="0" cy="0"/>
          <a:chOff x="0" y="0"/>
          <a:chExt cx="0" cy="0"/>
        </a:xfrm>
      </p:grpSpPr>
    </p:spTree>
    <p:extLst>
      <p:ext uri="{BB962C8B-B14F-4D97-AF65-F5344CB8AC3E}">
        <p14:creationId xmlns:p14="http://schemas.microsoft.com/office/powerpoint/2010/main" val="1108170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434229CA-4976-827E-541E-03FCE762A90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66E4D974-63A5-4B04-050C-C943C9D7C6FA}"/>
              </a:ext>
            </a:extLst>
          </p:cNvPr>
          <p:cNvSpPr txBox="1"/>
          <p:nvPr/>
        </p:nvSpPr>
        <p:spPr>
          <a:xfrm>
            <a:off x="806245" y="571571"/>
            <a:ext cx="10943303" cy="1446550"/>
          </a:xfrm>
          <a:prstGeom prst="rect">
            <a:avLst/>
          </a:prstGeom>
          <a:noFill/>
        </p:spPr>
        <p:txBody>
          <a:bodyPr wrap="square">
            <a:spAutoFit/>
          </a:bodyPr>
          <a:lstStyle/>
          <a:p>
            <a:pPr algn="ctr"/>
            <a:r>
              <a:rPr lang="en-US" sz="4400" b="0" i="0" dirty="0">
                <a:solidFill>
                  <a:srgbClr val="001D35"/>
                </a:solidFill>
                <a:effectLst/>
                <a:latin typeface="Google Sans"/>
              </a:rPr>
              <a:t>It is a process that can lead to a deeper understanding of God and a more fulfilling life. </a:t>
            </a:r>
            <a:endParaRPr lang="en-US" sz="4400" dirty="0"/>
          </a:p>
        </p:txBody>
      </p:sp>
    </p:spTree>
    <p:extLst>
      <p:ext uri="{BB962C8B-B14F-4D97-AF65-F5344CB8AC3E}">
        <p14:creationId xmlns:p14="http://schemas.microsoft.com/office/powerpoint/2010/main" val="1143319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99EDBB3A-67B1-D58A-B726-59DD5C9D35A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1F489A3-B683-A974-9C4E-708802F5B195}"/>
              </a:ext>
            </a:extLst>
          </p:cNvPr>
          <p:cNvSpPr txBox="1"/>
          <p:nvPr/>
        </p:nvSpPr>
        <p:spPr>
          <a:xfrm>
            <a:off x="0" y="2444626"/>
            <a:ext cx="11828207" cy="2800767"/>
          </a:xfrm>
          <a:prstGeom prst="rect">
            <a:avLst/>
          </a:prstGeom>
          <a:noFill/>
        </p:spPr>
        <p:txBody>
          <a:bodyPr wrap="square">
            <a:spAutoFit/>
          </a:bodyPr>
          <a:lstStyle/>
          <a:p>
            <a:pPr algn="ctr">
              <a:buNone/>
            </a:pPr>
            <a:r>
              <a:rPr lang="en-US" sz="4400" b="0" i="0" dirty="0">
                <a:effectLst/>
                <a:latin typeface="Google Sans"/>
              </a:rPr>
              <a:t>The belief is that God has a plan for each individual's life, and the challenges and </a:t>
            </a:r>
            <a:r>
              <a:rPr lang="en-US" sz="4400" b="0" i="0" u="sng" dirty="0">
                <a:effectLst/>
                <a:latin typeface="Google Sans"/>
              </a:rPr>
              <a:t>experiences encountered </a:t>
            </a:r>
            <a:r>
              <a:rPr lang="en-US" sz="4400" b="0" i="0" dirty="0">
                <a:effectLst/>
                <a:latin typeface="Google Sans"/>
              </a:rPr>
              <a:t>are </a:t>
            </a:r>
            <a:r>
              <a:rPr lang="en-US" sz="4400" b="0" i="0" u="sng" dirty="0">
                <a:effectLst/>
                <a:latin typeface="Google Sans"/>
              </a:rPr>
              <a:t>not random </a:t>
            </a:r>
            <a:r>
              <a:rPr lang="en-US" sz="4400" b="0" i="0" dirty="0">
                <a:effectLst/>
                <a:latin typeface="Google Sans"/>
              </a:rPr>
              <a:t>but are part of a </a:t>
            </a:r>
            <a:r>
              <a:rPr lang="en-US" sz="4400" b="0" i="0" u="sng" dirty="0">
                <a:effectLst/>
                <a:latin typeface="Google Sans"/>
              </a:rPr>
              <a:t>deliberate process of preparation</a:t>
            </a:r>
            <a:r>
              <a:rPr lang="en-US" sz="4400" b="0" i="0" dirty="0">
                <a:effectLst/>
                <a:latin typeface="Google Sans"/>
              </a:rPr>
              <a:t>.</a:t>
            </a:r>
          </a:p>
        </p:txBody>
      </p:sp>
      <p:sp>
        <p:nvSpPr>
          <p:cNvPr id="5" name="TextBox 4">
            <a:extLst>
              <a:ext uri="{FF2B5EF4-FFF2-40B4-BE49-F238E27FC236}">
                <a16:creationId xmlns:a16="http://schemas.microsoft.com/office/drawing/2014/main" id="{B23738B4-64E6-ECF6-4441-D40E5033474B}"/>
              </a:ext>
            </a:extLst>
          </p:cNvPr>
          <p:cNvSpPr txBox="1"/>
          <p:nvPr/>
        </p:nvSpPr>
        <p:spPr>
          <a:xfrm>
            <a:off x="1288025" y="552753"/>
            <a:ext cx="8593394" cy="1015663"/>
          </a:xfrm>
          <a:prstGeom prst="rect">
            <a:avLst/>
          </a:prstGeom>
          <a:noFill/>
        </p:spPr>
        <p:txBody>
          <a:bodyPr wrap="square">
            <a:spAutoFit/>
          </a:bodyPr>
          <a:lstStyle/>
          <a:p>
            <a:pPr algn="ctr">
              <a:buNone/>
            </a:pPr>
            <a:r>
              <a:rPr lang="en-US" sz="6000" b="1" i="0" dirty="0">
                <a:effectLst/>
                <a:latin typeface="Google Sans"/>
              </a:rPr>
              <a:t>Purposeful Preparation</a:t>
            </a:r>
            <a:endParaRPr lang="en-US" sz="6000" b="0" i="0" dirty="0">
              <a:effectLst/>
              <a:latin typeface="Google Sans"/>
            </a:endParaRPr>
          </a:p>
        </p:txBody>
      </p:sp>
    </p:spTree>
    <p:extLst>
      <p:ext uri="{BB962C8B-B14F-4D97-AF65-F5344CB8AC3E}">
        <p14:creationId xmlns:p14="http://schemas.microsoft.com/office/powerpoint/2010/main" val="2734758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arn(inVertical)">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202</TotalTime>
  <Words>933</Words>
  <Application>Microsoft Office PowerPoint</Application>
  <PresentationFormat>Widescreen</PresentationFormat>
  <Paragraphs>51</Paragraphs>
  <Slides>29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Aptos</vt:lpstr>
      <vt:lpstr>Aptos Display</vt:lpstr>
      <vt:lpstr>Arial</vt:lpstr>
      <vt:lpstr>Google Sans</vt:lpstr>
      <vt:lpstr>system-ui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Richard Tubbs</dc:creator>
  <cp:lastModifiedBy>Richard Tubbs</cp:lastModifiedBy>
  <cp:revision>2</cp:revision>
  <dcterms:created xsi:type="dcterms:W3CDTF">2025-08-15T15:41:55Z</dcterms:created>
  <dcterms:modified xsi:type="dcterms:W3CDTF">2025-08-15T19:04:40Z</dcterms:modified>
</cp:coreProperties>
</file>