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87" r:id="rId3"/>
    <p:sldId id="288" r:id="rId4"/>
    <p:sldId id="289" r:id="rId5"/>
    <p:sldId id="290" r:id="rId6"/>
    <p:sldId id="291" r:id="rId7"/>
    <p:sldId id="292" r:id="rId8"/>
    <p:sldId id="293" r:id="rId9"/>
    <p:sldId id="275" r:id="rId10"/>
    <p:sldId id="256" r:id="rId11"/>
    <p:sldId id="277" r:id="rId12"/>
    <p:sldId id="278" r:id="rId13"/>
    <p:sldId id="266" r:id="rId14"/>
    <p:sldId id="264" r:id="rId15"/>
    <p:sldId id="279" r:id="rId16"/>
    <p:sldId id="280" r:id="rId17"/>
    <p:sldId id="282" r:id="rId18"/>
    <p:sldId id="283" r:id="rId19"/>
    <p:sldId id="284" r:id="rId20"/>
    <p:sldId id="285" r:id="rId21"/>
    <p:sldId id="286" r:id="rId22"/>
    <p:sldId id="295" r:id="rId23"/>
    <p:sldId id="29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102" d="100"/>
          <a:sy n="102" d="100"/>
        </p:scale>
        <p:origin x="138" y="1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11/23/2024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11/23/2024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studytools.com/bible-study/topical-studies/what-is-heaven-like-11636670.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biblestudytools.com/2-corinthians/12-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studytools.com/james/passage/?q=james+5:17-18" TargetMode="External"/><Relationship Id="rId2" Type="http://schemas.openxmlformats.org/officeDocument/2006/relationships/hyperlink" Target="https://www.biblestudytools.com/psalms/19-1.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studytools.com/hebrews/4-14.html" TargetMode="External"/><Relationship Id="rId2" Type="http://schemas.openxmlformats.org/officeDocument/2006/relationships/hyperlink" Target="https://www.biblestudytools.com/psalms/8-3.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studytools.com/isaiah/6-1.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s://www.biblestudytools.com/acts/passage/?q=acts+7:55-56" TargetMode="External"/><Relationship Id="rId4" Type="http://schemas.openxmlformats.org/officeDocument/2006/relationships/hyperlink" Target="https://www.biblestudytools.com/bible-study/topical-studies/the-son-of-man-why-jesus-favorite-name-for-himself-has-deep-meaning-for-us.htm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biblestudytools.com/revelations/passage/?q=revelations+21:1-3"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iblestudytools.com/matthew/25-23.html" TargetMode="External"/><Relationship Id="rId2" Type="http://schemas.openxmlformats.org/officeDocument/2006/relationships/hyperlink" Target="https://www.biblestudytools.com/bible-stories/the-parable-of-the-talents-bible-story.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biblestudytools.com/john/14-19.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biblestudytools.com/1-corinthians/passage/?q=1%20corinthians+15:20-22"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www.biblestudytools.com/search/?t=niv&amp;q=lu+23:43" TargetMode="External"/><Relationship Id="rId3" Type="http://schemas.openxmlformats.org/officeDocument/2006/relationships/hyperlink" Target="http://www.biblestudytools.com/search/?t=niv&amp;q=ac+1:11" TargetMode="External"/><Relationship Id="rId7" Type="http://schemas.openxmlformats.org/officeDocument/2006/relationships/hyperlink" Target="http://www.biblestudytools.com/search/?t=niv&amp;q=heb+11:16" TargetMode="External"/><Relationship Id="rId2" Type="http://schemas.openxmlformats.org/officeDocument/2006/relationships/hyperlink" Target="http://www.biblestudytools.com/search/?t=niv&amp;q=ps+33:13" TargetMode="External"/><Relationship Id="rId1" Type="http://schemas.openxmlformats.org/officeDocument/2006/relationships/slideLayout" Target="../slideLayouts/slideLayout7.xml"/><Relationship Id="rId6" Type="http://schemas.openxmlformats.org/officeDocument/2006/relationships/hyperlink" Target="http://www.biblestudytools.com/search/?t=niv&amp;q=heb+11:10" TargetMode="External"/><Relationship Id="rId5" Type="http://schemas.openxmlformats.org/officeDocument/2006/relationships/hyperlink" Target="http://www.biblestudytools.com/search/?t=niv&amp;q=joh+14:2" TargetMode="External"/><Relationship Id="rId4" Type="http://schemas.openxmlformats.org/officeDocument/2006/relationships/hyperlink" Target="http://www.biblestudytools.com/search/?t=niv&amp;q=php+1:21-2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biblestudytools.com/search/?t=niv&amp;q=joh+14:1-3"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biblestudytools.com/search/?t=niv&amp;q=lu+23:43"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biblestudytools.com/hebrews/12-24.html" TargetMode="External"/><Relationship Id="rId3" Type="http://schemas.openxmlformats.org/officeDocument/2006/relationships/hyperlink" Target="https://www.biblestudytools.com/hebrews/12-19.html" TargetMode="External"/><Relationship Id="rId7" Type="http://schemas.openxmlformats.org/officeDocument/2006/relationships/hyperlink" Target="https://www.biblestudytools.com/hebrews/12-23.html" TargetMode="External"/><Relationship Id="rId2" Type="http://schemas.openxmlformats.org/officeDocument/2006/relationships/hyperlink" Target="https://www.biblestudytools.com/hebrews/12-18.html" TargetMode="External"/><Relationship Id="rId1" Type="http://schemas.openxmlformats.org/officeDocument/2006/relationships/slideLayout" Target="../slideLayouts/slideLayout7.xml"/><Relationship Id="rId6" Type="http://schemas.openxmlformats.org/officeDocument/2006/relationships/hyperlink" Target="https://www.biblestudytools.com/hebrews/12-22.html" TargetMode="External"/><Relationship Id="rId5" Type="http://schemas.openxmlformats.org/officeDocument/2006/relationships/hyperlink" Target="https://www.biblestudytools.com/hebrews/12-21.html" TargetMode="External"/><Relationship Id="rId4" Type="http://schemas.openxmlformats.org/officeDocument/2006/relationships/hyperlink" Target="https://www.biblestudytools.com/hebrews/12-20.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906960" y="458406"/>
            <a:ext cx="9760226" cy="4524315"/>
          </a:xfrm>
          <a:prstGeom prst="rect">
            <a:avLst/>
          </a:prstGeom>
          <a:noFill/>
        </p:spPr>
        <p:txBody>
          <a:bodyPr wrap="square">
            <a:spAutoFit/>
          </a:bodyPr>
          <a:lstStyle/>
          <a:p>
            <a:pPr algn="ctr"/>
            <a:r>
              <a:rPr lang="en-US" sz="4800" dirty="0">
                <a:solidFill>
                  <a:schemeClr val="bg1"/>
                </a:solidFill>
              </a:rPr>
              <a:t>“I know a man in Christ who fourteen years ago was caught up to the third </a:t>
            </a:r>
            <a:r>
              <a:rPr lang="en-US" sz="4800" b="1" dirty="0">
                <a:solidFill>
                  <a:schemeClr val="bg1"/>
                </a:solidFill>
                <a:hlinkClick r:id="rId3">
                  <a:extLst>
                    <a:ext uri="{A12FA001-AC4F-418D-AE19-62706E023703}">
                      <ahyp:hlinkClr xmlns:ahyp="http://schemas.microsoft.com/office/drawing/2018/hyperlinkcolor" val="tx"/>
                    </a:ext>
                  </a:extLst>
                </a:hlinkClick>
              </a:rPr>
              <a:t>heaven</a:t>
            </a:r>
            <a:r>
              <a:rPr lang="en-US" sz="4800" dirty="0">
                <a:solidFill>
                  <a:schemeClr val="bg1"/>
                </a:solidFill>
              </a:rPr>
              <a:t>. Whether it was in the body or out of the body I do not know—God knows” </a:t>
            </a:r>
            <a:r>
              <a:rPr lang="en-US" sz="4800" b="1" dirty="0">
                <a:solidFill>
                  <a:schemeClr val="bg1"/>
                </a:solidFill>
                <a:hlinkClick r:id="rId4">
                  <a:extLst>
                    <a:ext uri="{A12FA001-AC4F-418D-AE19-62706E023703}">
                      <ahyp:hlinkClr xmlns:ahyp="http://schemas.microsoft.com/office/drawing/2018/hyperlinkcolor" val="tx"/>
                    </a:ext>
                  </a:extLst>
                </a:hlinkClick>
              </a:rPr>
              <a:t>2 Corinthians 12:2</a:t>
            </a:r>
            <a:endParaRPr lang="en-US" sz="8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F8DC45-4AE1-442D-CB8D-A5F8A4BF741F}"/>
              </a:ext>
            </a:extLst>
          </p:cNvPr>
          <p:cNvSpPr txBox="1"/>
          <p:nvPr/>
        </p:nvSpPr>
        <p:spPr>
          <a:xfrm>
            <a:off x="292964" y="352022"/>
            <a:ext cx="11478826" cy="4708981"/>
          </a:xfrm>
          <a:prstGeom prst="rect">
            <a:avLst/>
          </a:prstGeom>
          <a:noFill/>
        </p:spPr>
        <p:txBody>
          <a:bodyPr wrap="square">
            <a:spAutoFit/>
          </a:bodyPr>
          <a:lstStyle/>
          <a:p>
            <a:pPr algn="ctr"/>
            <a:r>
              <a:rPr lang="en-US" sz="6000" dirty="0">
                <a:solidFill>
                  <a:schemeClr val="bg1"/>
                </a:solidFill>
              </a:rPr>
              <a:t>What he mentions here is the idea of a third heaven. If you are going to apply simple logic, if there is a third heaven, then there must be a first and second one as well. </a:t>
            </a:r>
            <a:endParaRPr lang="en-US" sz="110200" u="sng" dirty="0">
              <a:solidFill>
                <a:schemeClr val="bg1"/>
              </a:solidFill>
            </a:endParaRPr>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33B81A-5C9E-16F1-DEC6-F5A835C2EFA7}"/>
              </a:ext>
            </a:extLst>
          </p:cNvPr>
          <p:cNvSpPr txBox="1"/>
          <p:nvPr/>
        </p:nvSpPr>
        <p:spPr>
          <a:xfrm>
            <a:off x="819150" y="358720"/>
            <a:ext cx="9963150" cy="769441"/>
          </a:xfrm>
          <a:prstGeom prst="rect">
            <a:avLst/>
          </a:prstGeom>
          <a:noFill/>
        </p:spPr>
        <p:txBody>
          <a:bodyPr wrap="square">
            <a:spAutoFit/>
          </a:bodyPr>
          <a:lstStyle/>
          <a:p>
            <a:pPr algn="ctr"/>
            <a:r>
              <a:rPr lang="en-US" sz="4400" b="1" dirty="0">
                <a:solidFill>
                  <a:schemeClr val="bg1"/>
                </a:solidFill>
              </a:rPr>
              <a:t>#1 The Earth and Sky</a:t>
            </a:r>
          </a:p>
        </p:txBody>
      </p:sp>
      <p:sp>
        <p:nvSpPr>
          <p:cNvPr id="5" name="TextBox 4">
            <a:extLst>
              <a:ext uri="{FF2B5EF4-FFF2-40B4-BE49-F238E27FC236}">
                <a16:creationId xmlns:a16="http://schemas.microsoft.com/office/drawing/2014/main" id="{9CA11632-0572-CCBE-9CC9-1C04899A2208}"/>
              </a:ext>
            </a:extLst>
          </p:cNvPr>
          <p:cNvSpPr txBox="1"/>
          <p:nvPr/>
        </p:nvSpPr>
        <p:spPr>
          <a:xfrm>
            <a:off x="235997" y="1449325"/>
            <a:ext cx="11720004" cy="1077218"/>
          </a:xfrm>
          <a:prstGeom prst="rect">
            <a:avLst/>
          </a:prstGeom>
          <a:noFill/>
        </p:spPr>
        <p:txBody>
          <a:bodyPr wrap="square">
            <a:spAutoFit/>
          </a:bodyPr>
          <a:lstStyle/>
          <a:p>
            <a:pPr algn="ctr"/>
            <a:r>
              <a:rPr lang="en-US" sz="3200" dirty="0">
                <a:solidFill>
                  <a:schemeClr val="bg1"/>
                </a:solidFill>
              </a:rPr>
              <a:t>“The heavens declare the glory of God; the skies proclaim the work of his hands” (</a:t>
            </a:r>
            <a:r>
              <a:rPr lang="en-US" sz="3200" b="1" dirty="0">
                <a:solidFill>
                  <a:schemeClr val="bg1"/>
                </a:solidFill>
                <a:hlinkClick r:id="rId2">
                  <a:extLst>
                    <a:ext uri="{A12FA001-AC4F-418D-AE19-62706E023703}">
                      <ahyp:hlinkClr xmlns:ahyp="http://schemas.microsoft.com/office/drawing/2018/hyperlinkcolor" val="tx"/>
                    </a:ext>
                  </a:extLst>
                </a:hlinkClick>
              </a:rPr>
              <a:t>Psalm 19:1</a:t>
            </a:r>
            <a:r>
              <a:rPr lang="en-US" sz="3200" dirty="0">
                <a:solidFill>
                  <a:schemeClr val="bg1"/>
                </a:solidFill>
              </a:rPr>
              <a:t>).</a:t>
            </a:r>
            <a:endParaRPr lang="en-US" sz="6000" dirty="0">
              <a:solidFill>
                <a:schemeClr val="bg1"/>
              </a:solidFill>
            </a:endParaRPr>
          </a:p>
        </p:txBody>
      </p:sp>
      <p:sp>
        <p:nvSpPr>
          <p:cNvPr id="7" name="TextBox 6">
            <a:extLst>
              <a:ext uri="{FF2B5EF4-FFF2-40B4-BE49-F238E27FC236}">
                <a16:creationId xmlns:a16="http://schemas.microsoft.com/office/drawing/2014/main" id="{773BFDF2-8B43-3C23-3FED-31D720E0A04A}"/>
              </a:ext>
            </a:extLst>
          </p:cNvPr>
          <p:cNvSpPr txBox="1"/>
          <p:nvPr/>
        </p:nvSpPr>
        <p:spPr>
          <a:xfrm>
            <a:off x="471996" y="4645382"/>
            <a:ext cx="11248007" cy="1815882"/>
          </a:xfrm>
          <a:prstGeom prst="rect">
            <a:avLst/>
          </a:prstGeom>
          <a:noFill/>
        </p:spPr>
        <p:txBody>
          <a:bodyPr wrap="square">
            <a:spAutoFit/>
          </a:bodyPr>
          <a:lstStyle/>
          <a:p>
            <a:pPr algn="ctr"/>
            <a:r>
              <a:rPr lang="en-US" sz="2800" dirty="0">
                <a:solidFill>
                  <a:schemeClr val="bg1"/>
                </a:solidFill>
              </a:rPr>
              <a:t>“Elijah was a human being, even as we are. He prayed earnestly that it would not rain, and it did not rain on the land for three and a half years. Again he prayed, and the heavens gave rain, and the earth produced its crops” (</a:t>
            </a:r>
            <a:r>
              <a:rPr lang="en-US" sz="2800" b="1" dirty="0">
                <a:solidFill>
                  <a:schemeClr val="bg1"/>
                </a:solidFill>
                <a:hlinkClick r:id="rId3">
                  <a:extLst>
                    <a:ext uri="{A12FA001-AC4F-418D-AE19-62706E023703}">
                      <ahyp:hlinkClr xmlns:ahyp="http://schemas.microsoft.com/office/drawing/2018/hyperlinkcolor" val="tx"/>
                    </a:ext>
                  </a:extLst>
                </a:hlinkClick>
              </a:rPr>
              <a:t>James 5:17-18</a:t>
            </a:r>
            <a:r>
              <a:rPr lang="en-US" sz="2800" dirty="0">
                <a:solidFill>
                  <a:schemeClr val="bg1"/>
                </a:solidFill>
              </a:rPr>
              <a:t>).</a:t>
            </a:r>
            <a:endParaRPr lang="en-US" sz="5400" dirty="0">
              <a:solidFill>
                <a:schemeClr val="bg1"/>
              </a:solidFill>
            </a:endParaRPr>
          </a:p>
        </p:txBody>
      </p:sp>
      <p:sp>
        <p:nvSpPr>
          <p:cNvPr id="4" name="TextBox 3">
            <a:extLst>
              <a:ext uri="{FF2B5EF4-FFF2-40B4-BE49-F238E27FC236}">
                <a16:creationId xmlns:a16="http://schemas.microsoft.com/office/drawing/2014/main" id="{51881F83-4EBB-4F22-368B-19E5B679E35D}"/>
              </a:ext>
            </a:extLst>
          </p:cNvPr>
          <p:cNvSpPr txBox="1"/>
          <p:nvPr/>
        </p:nvSpPr>
        <p:spPr>
          <a:xfrm>
            <a:off x="471996" y="2832992"/>
            <a:ext cx="11720004" cy="1569660"/>
          </a:xfrm>
          <a:prstGeom prst="rect">
            <a:avLst/>
          </a:prstGeom>
          <a:noFill/>
        </p:spPr>
        <p:txBody>
          <a:bodyPr wrap="square">
            <a:spAutoFit/>
          </a:bodyPr>
          <a:lstStyle/>
          <a:p>
            <a:r>
              <a:rPr lang="en-US" sz="3200" dirty="0">
                <a:solidFill>
                  <a:schemeClr val="bg1"/>
                </a:solidFill>
              </a:rPr>
              <a:t>The glory of God is revealed in the skies and the clouds that we see. If you want to label this, then consider this the first heaven. We find another example of this first heaven in the book of James</a:t>
            </a:r>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heel(1)">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8E419-3014-C1A5-734C-AFC5F5A47D55}"/>
              </a:ext>
            </a:extLst>
          </p:cNvPr>
          <p:cNvSpPr txBox="1"/>
          <p:nvPr/>
        </p:nvSpPr>
        <p:spPr>
          <a:xfrm>
            <a:off x="154056" y="474345"/>
            <a:ext cx="11121887" cy="3877985"/>
          </a:xfrm>
          <a:prstGeom prst="rect">
            <a:avLst/>
          </a:prstGeom>
          <a:noFill/>
        </p:spPr>
        <p:txBody>
          <a:bodyPr wrap="square">
            <a:spAutoFit/>
          </a:bodyPr>
          <a:lstStyle/>
          <a:p>
            <a:pPr algn="ctr"/>
            <a:r>
              <a:rPr lang="en-US" sz="4000" b="1" dirty="0">
                <a:solidFill>
                  <a:schemeClr val="bg1"/>
                </a:solidFill>
              </a:rPr>
              <a:t>#2  The Stars and the Galaxy</a:t>
            </a:r>
          </a:p>
          <a:p>
            <a:pPr algn="ctr"/>
            <a:br>
              <a:rPr lang="en-US" sz="4000" dirty="0">
                <a:solidFill>
                  <a:schemeClr val="bg1"/>
                </a:solidFill>
              </a:rPr>
            </a:br>
            <a:endParaRPr lang="en-US" sz="16600" dirty="0">
              <a:solidFill>
                <a:schemeClr val="bg1"/>
              </a:solidFill>
            </a:endParaRPr>
          </a:p>
        </p:txBody>
      </p:sp>
      <p:sp>
        <p:nvSpPr>
          <p:cNvPr id="4" name="TextBox 3">
            <a:extLst>
              <a:ext uri="{FF2B5EF4-FFF2-40B4-BE49-F238E27FC236}">
                <a16:creationId xmlns:a16="http://schemas.microsoft.com/office/drawing/2014/main" id="{21F772DA-5EBA-61BD-45DB-8B1F28CEB997}"/>
              </a:ext>
            </a:extLst>
          </p:cNvPr>
          <p:cNvSpPr txBox="1"/>
          <p:nvPr/>
        </p:nvSpPr>
        <p:spPr>
          <a:xfrm>
            <a:off x="249306" y="1615669"/>
            <a:ext cx="11693387" cy="2062103"/>
          </a:xfrm>
          <a:prstGeom prst="rect">
            <a:avLst/>
          </a:prstGeom>
          <a:noFill/>
        </p:spPr>
        <p:txBody>
          <a:bodyPr wrap="square">
            <a:spAutoFit/>
          </a:bodyPr>
          <a:lstStyle/>
          <a:p>
            <a:pPr algn="ctr"/>
            <a:r>
              <a:rPr lang="en-US" sz="3200" dirty="0">
                <a:solidFill>
                  <a:schemeClr val="bg1"/>
                </a:solidFill>
              </a:rPr>
              <a:t>If the atmosphere and the sky are the first heaven, then you could consider the stars and galaxy the second heaven. “When I consider your heavens, the work of your fingers, the moon and the stars, which you have set in place…” (</a:t>
            </a:r>
            <a:r>
              <a:rPr lang="en-US" sz="3200" b="1" dirty="0">
                <a:solidFill>
                  <a:schemeClr val="bg1"/>
                </a:solidFill>
                <a:hlinkClick r:id="rId2">
                  <a:extLst>
                    <a:ext uri="{A12FA001-AC4F-418D-AE19-62706E023703}">
                      <ahyp:hlinkClr xmlns:ahyp="http://schemas.microsoft.com/office/drawing/2018/hyperlinkcolor" val="tx"/>
                    </a:ext>
                  </a:extLst>
                </a:hlinkClick>
              </a:rPr>
              <a:t>Psalm 8:3</a:t>
            </a:r>
            <a:r>
              <a:rPr lang="en-US" sz="3200" dirty="0">
                <a:solidFill>
                  <a:schemeClr val="bg1"/>
                </a:solidFill>
              </a:rPr>
              <a:t>).</a:t>
            </a:r>
            <a:endParaRPr lang="en-US" sz="7200" dirty="0">
              <a:solidFill>
                <a:schemeClr val="bg1"/>
              </a:solidFill>
            </a:endParaRPr>
          </a:p>
        </p:txBody>
      </p:sp>
      <p:sp>
        <p:nvSpPr>
          <p:cNvPr id="5" name="TextBox 4">
            <a:extLst>
              <a:ext uri="{FF2B5EF4-FFF2-40B4-BE49-F238E27FC236}">
                <a16:creationId xmlns:a16="http://schemas.microsoft.com/office/drawing/2014/main" id="{72B4981C-35DF-3FB4-DD04-2CA552572079}"/>
              </a:ext>
            </a:extLst>
          </p:cNvPr>
          <p:cNvSpPr txBox="1"/>
          <p:nvPr/>
        </p:nvSpPr>
        <p:spPr>
          <a:xfrm>
            <a:off x="270412" y="4033214"/>
            <a:ext cx="11338906" cy="2554545"/>
          </a:xfrm>
          <a:prstGeom prst="rect">
            <a:avLst/>
          </a:prstGeom>
          <a:noFill/>
        </p:spPr>
        <p:txBody>
          <a:bodyPr wrap="square">
            <a:spAutoFit/>
          </a:bodyPr>
          <a:lstStyle/>
          <a:p>
            <a:pPr algn="ctr"/>
            <a:r>
              <a:rPr lang="en-US" sz="3200" dirty="0">
                <a:solidFill>
                  <a:schemeClr val="bg1"/>
                </a:solidFill>
              </a:rPr>
              <a:t>“Inasmuch then as we [believers] have a great High Priest who has [already ascended and] passed through the heavens, Jesus the Son of God, let us hold fast our confession [of faith and cling tenaciously to our absolute trust in Him as Savior]”</a:t>
            </a:r>
          </a:p>
          <a:p>
            <a:pPr algn="ctr"/>
            <a:r>
              <a:rPr lang="en-US" sz="3200" dirty="0">
                <a:solidFill>
                  <a:schemeClr val="bg1"/>
                </a:solidFill>
              </a:rPr>
              <a:t> (</a:t>
            </a:r>
            <a:r>
              <a:rPr lang="en-US" sz="3200" dirty="0">
                <a:solidFill>
                  <a:schemeClr val="bg1"/>
                </a:solidFill>
                <a:hlinkClick r:id="rId3">
                  <a:extLst>
                    <a:ext uri="{A12FA001-AC4F-418D-AE19-62706E023703}">
                      <ahyp:hlinkClr xmlns:ahyp="http://schemas.microsoft.com/office/drawing/2018/hyperlinkcolor" val="tx"/>
                    </a:ext>
                  </a:extLst>
                </a:hlinkClick>
              </a:rPr>
              <a:t>Hebrews 4:14</a:t>
            </a:r>
            <a:r>
              <a:rPr lang="en-US" sz="3200" dirty="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TextBox 2">
            <a:extLst>
              <a:ext uri="{FF2B5EF4-FFF2-40B4-BE49-F238E27FC236}">
                <a16:creationId xmlns:a16="http://schemas.microsoft.com/office/drawing/2014/main" id="{BA0BCA18-DA67-A511-A24F-06F8C1123883}"/>
              </a:ext>
            </a:extLst>
          </p:cNvPr>
          <p:cNvSpPr txBox="1"/>
          <p:nvPr/>
        </p:nvSpPr>
        <p:spPr>
          <a:xfrm>
            <a:off x="5729238" y="372757"/>
            <a:ext cx="9692640" cy="584775"/>
          </a:xfrm>
          <a:prstGeom prst="rect">
            <a:avLst/>
          </a:prstGeom>
          <a:noFill/>
        </p:spPr>
        <p:txBody>
          <a:bodyPr wrap="square">
            <a:spAutoFit/>
          </a:bodyPr>
          <a:lstStyle/>
          <a:p>
            <a:pPr algn="l"/>
            <a:r>
              <a:rPr lang="en-US" sz="3200" dirty="0">
                <a:solidFill>
                  <a:schemeClr val="bg1"/>
                </a:solidFill>
              </a:rPr>
              <a:t>#3  The Place Where God Dwells</a:t>
            </a:r>
          </a:p>
        </p:txBody>
      </p:sp>
      <p:sp>
        <p:nvSpPr>
          <p:cNvPr id="5" name="TextBox 4">
            <a:extLst>
              <a:ext uri="{FF2B5EF4-FFF2-40B4-BE49-F238E27FC236}">
                <a16:creationId xmlns:a16="http://schemas.microsoft.com/office/drawing/2014/main" id="{42DABC57-8364-08FA-B41F-9BC973039AEF}"/>
              </a:ext>
            </a:extLst>
          </p:cNvPr>
          <p:cNvSpPr txBox="1"/>
          <p:nvPr/>
        </p:nvSpPr>
        <p:spPr>
          <a:xfrm>
            <a:off x="428017" y="1393880"/>
            <a:ext cx="10797702" cy="1077218"/>
          </a:xfrm>
          <a:prstGeom prst="rect">
            <a:avLst/>
          </a:prstGeom>
          <a:noFill/>
        </p:spPr>
        <p:txBody>
          <a:bodyPr wrap="square">
            <a:spAutoFit/>
          </a:bodyPr>
          <a:lstStyle/>
          <a:p>
            <a:pPr algn="ctr"/>
            <a:r>
              <a:rPr lang="en-US" sz="3200" dirty="0">
                <a:solidFill>
                  <a:schemeClr val="bg1"/>
                </a:solidFill>
              </a:rPr>
              <a:t>The third heaven which Paul referred to in 2 Corinthians is the place where God’s presence dwells, where his throne is. </a:t>
            </a:r>
          </a:p>
        </p:txBody>
      </p:sp>
      <p:sp>
        <p:nvSpPr>
          <p:cNvPr id="7" name="TextBox 6">
            <a:extLst>
              <a:ext uri="{FF2B5EF4-FFF2-40B4-BE49-F238E27FC236}">
                <a16:creationId xmlns:a16="http://schemas.microsoft.com/office/drawing/2014/main" id="{513A4CA7-0650-427D-A6BC-A6FA83313EAC}"/>
              </a:ext>
            </a:extLst>
          </p:cNvPr>
          <p:cNvSpPr txBox="1"/>
          <p:nvPr/>
        </p:nvSpPr>
        <p:spPr>
          <a:xfrm>
            <a:off x="428017" y="2709408"/>
            <a:ext cx="11029485" cy="1569660"/>
          </a:xfrm>
          <a:prstGeom prst="rect">
            <a:avLst/>
          </a:prstGeom>
          <a:noFill/>
        </p:spPr>
        <p:txBody>
          <a:bodyPr wrap="square">
            <a:spAutoFit/>
          </a:bodyPr>
          <a:lstStyle/>
          <a:p>
            <a:pPr algn="ctr"/>
            <a:r>
              <a:rPr lang="en-US" sz="3200" dirty="0">
                <a:solidFill>
                  <a:schemeClr val="bg1"/>
                </a:solidFill>
              </a:rPr>
              <a:t>“In the year that King Uzziah died, I saw the Lord, high and exalted, seated on a throne; and the train of his robe filled the temple” (</a:t>
            </a:r>
            <a:r>
              <a:rPr lang="en-US" sz="3200" dirty="0">
                <a:solidFill>
                  <a:schemeClr val="bg1"/>
                </a:solidFill>
                <a:hlinkClick r:id="rId3">
                  <a:extLst>
                    <a:ext uri="{A12FA001-AC4F-418D-AE19-62706E023703}">
                      <ahyp:hlinkClr xmlns:ahyp="http://schemas.microsoft.com/office/drawing/2018/hyperlinkcolor" val="tx"/>
                    </a:ext>
                  </a:extLst>
                </a:hlinkClick>
              </a:rPr>
              <a:t>Isaiah 6:1</a:t>
            </a:r>
            <a:r>
              <a:rPr lang="en-US" sz="3200" dirty="0">
                <a:solidFill>
                  <a:schemeClr val="bg1"/>
                </a:solidFill>
              </a:rPr>
              <a:t>).</a:t>
            </a:r>
          </a:p>
        </p:txBody>
      </p:sp>
      <p:sp>
        <p:nvSpPr>
          <p:cNvPr id="10" name="TextBox 9">
            <a:extLst>
              <a:ext uri="{FF2B5EF4-FFF2-40B4-BE49-F238E27FC236}">
                <a16:creationId xmlns:a16="http://schemas.microsoft.com/office/drawing/2014/main" id="{DBD9C537-FB39-C068-EE53-335F4E40C510}"/>
              </a:ext>
            </a:extLst>
          </p:cNvPr>
          <p:cNvSpPr txBox="1"/>
          <p:nvPr/>
        </p:nvSpPr>
        <p:spPr>
          <a:xfrm>
            <a:off x="875488" y="4423140"/>
            <a:ext cx="11029485" cy="2062103"/>
          </a:xfrm>
          <a:prstGeom prst="rect">
            <a:avLst/>
          </a:prstGeom>
          <a:noFill/>
        </p:spPr>
        <p:txBody>
          <a:bodyPr wrap="square">
            <a:spAutoFit/>
          </a:bodyPr>
          <a:lstStyle/>
          <a:p>
            <a:r>
              <a:rPr lang="en-US" sz="3200" dirty="0">
                <a:solidFill>
                  <a:schemeClr val="bg1"/>
                </a:solidFill>
              </a:rPr>
              <a:t>“But Stephen, full of the Holy Spirit, looked up to heaven and saw the glory of God, and Jesus standing at the right hand of God. ‘Look,’ he said, ‘I see heaven open and the </a:t>
            </a:r>
            <a:r>
              <a:rPr lang="en-US" sz="3200" dirty="0">
                <a:solidFill>
                  <a:schemeClr val="bg1"/>
                </a:solidFill>
                <a:hlinkClick r:id="rId4">
                  <a:extLst>
                    <a:ext uri="{A12FA001-AC4F-418D-AE19-62706E023703}">
                      <ahyp:hlinkClr xmlns:ahyp="http://schemas.microsoft.com/office/drawing/2018/hyperlinkcolor" val="tx"/>
                    </a:ext>
                  </a:extLst>
                </a:hlinkClick>
              </a:rPr>
              <a:t>Son of Man</a:t>
            </a:r>
            <a:r>
              <a:rPr lang="en-US" sz="3200" dirty="0">
                <a:solidFill>
                  <a:schemeClr val="bg1"/>
                </a:solidFill>
              </a:rPr>
              <a:t> standing at the right hand of God’” (</a:t>
            </a:r>
            <a:r>
              <a:rPr lang="en-US" sz="3200" dirty="0">
                <a:solidFill>
                  <a:schemeClr val="bg1"/>
                </a:solidFill>
                <a:hlinkClick r:id="rId5">
                  <a:extLst>
                    <a:ext uri="{A12FA001-AC4F-418D-AE19-62706E023703}">
                      <ahyp:hlinkClr xmlns:ahyp="http://schemas.microsoft.com/office/drawing/2018/hyperlinkcolor" val="tx"/>
                    </a:ext>
                  </a:extLst>
                </a:hlinkClick>
              </a:rPr>
              <a:t>Acts 7:55-56</a:t>
            </a:r>
            <a:r>
              <a:rPr lang="en-US" sz="3200" dirty="0">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AC3B0A-7410-4F54-9164-87277DD00B6D}"/>
              </a:ext>
            </a:extLst>
          </p:cNvPr>
          <p:cNvSpPr txBox="1"/>
          <p:nvPr/>
        </p:nvSpPr>
        <p:spPr>
          <a:xfrm>
            <a:off x="346622" y="454005"/>
            <a:ext cx="11759653" cy="5078313"/>
          </a:xfrm>
          <a:prstGeom prst="rect">
            <a:avLst/>
          </a:prstGeom>
          <a:noFill/>
        </p:spPr>
        <p:txBody>
          <a:bodyPr wrap="square">
            <a:spAutoFit/>
          </a:bodyPr>
          <a:lstStyle/>
          <a:p>
            <a:pPr algn="ctr"/>
            <a:r>
              <a:rPr lang="en-US" sz="3600" dirty="0">
                <a:solidFill>
                  <a:schemeClr val="bg1"/>
                </a:solidFill>
              </a:rPr>
              <a:t>“Then I saw ‘a new heaven and a new earth,’ for the first heaven and the first earth had passed away, and there was no longer any sea. I saw the Holy City, the new Jerusalem, coming down out of heaven from God, prepared as a bride beautifully dressed for her husband. And I heard a loud voice from the throne saying, ‘Look! God’s dwelling place is now among the people, and he will dwell with them. They will be his people, and God himself will be with them and be their God’” (</a:t>
            </a:r>
            <a:r>
              <a:rPr lang="en-US" sz="3600" dirty="0">
                <a:solidFill>
                  <a:schemeClr val="bg1"/>
                </a:solidFill>
                <a:hlinkClick r:id="rId2">
                  <a:extLst>
                    <a:ext uri="{A12FA001-AC4F-418D-AE19-62706E023703}">
                      <ahyp:hlinkClr xmlns:ahyp="http://schemas.microsoft.com/office/drawing/2018/hyperlinkcolor" val="tx"/>
                    </a:ext>
                  </a:extLst>
                </a:hlinkClick>
              </a:rPr>
              <a:t>Revelation 21:1-3</a:t>
            </a:r>
            <a:r>
              <a:rPr lang="en-US" sz="3600" dirty="0">
                <a:solidFill>
                  <a:schemeClr val="bg1"/>
                </a:solidFill>
              </a:rPr>
              <a:t>).</a:t>
            </a:r>
          </a:p>
        </p:txBody>
      </p:sp>
    </p:spTree>
    <p:extLst>
      <p:ext uri="{BB962C8B-B14F-4D97-AF65-F5344CB8AC3E}">
        <p14:creationId xmlns:p14="http://schemas.microsoft.com/office/powerpoint/2010/main" val="1857939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F02109-44AD-0D01-6255-833DD94C1AED}"/>
              </a:ext>
            </a:extLst>
          </p:cNvPr>
          <p:cNvSpPr txBox="1"/>
          <p:nvPr/>
        </p:nvSpPr>
        <p:spPr>
          <a:xfrm>
            <a:off x="814648" y="612844"/>
            <a:ext cx="10828712" cy="5632311"/>
          </a:xfrm>
          <a:prstGeom prst="rect">
            <a:avLst/>
          </a:prstGeom>
          <a:noFill/>
        </p:spPr>
        <p:txBody>
          <a:bodyPr wrap="square">
            <a:spAutoFit/>
          </a:bodyPr>
          <a:lstStyle/>
          <a:p>
            <a:pPr algn="ctr"/>
            <a:r>
              <a:rPr lang="en-US" sz="3600" dirty="0">
                <a:solidFill>
                  <a:schemeClr val="bg1"/>
                </a:solidFill>
              </a:rPr>
              <a:t>Our eternal home, which we often refer to as heaven, the Bible refers to it as the new Jerusalem coming down out of heaven from God. In the same way God originally created the earth for man to dwell in, God has created this new Jerusalem for his people to dwell in. This new Jerusalem appears after all the events of the end of the age and judgment have been completed. In this dwelling place, we will experience the fullness of God’s presence and dwell with him forever.</a:t>
            </a:r>
          </a:p>
        </p:txBody>
      </p:sp>
    </p:spTree>
    <p:extLst>
      <p:ext uri="{BB962C8B-B14F-4D97-AF65-F5344CB8AC3E}">
        <p14:creationId xmlns:p14="http://schemas.microsoft.com/office/powerpoint/2010/main" val="2894419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EA0440-A09B-5EAF-F16B-5A95E9C1B3B5}"/>
              </a:ext>
            </a:extLst>
          </p:cNvPr>
          <p:cNvSpPr txBox="1"/>
          <p:nvPr/>
        </p:nvSpPr>
        <p:spPr>
          <a:xfrm>
            <a:off x="559723" y="649700"/>
            <a:ext cx="11072553" cy="3108543"/>
          </a:xfrm>
          <a:prstGeom prst="rect">
            <a:avLst/>
          </a:prstGeom>
          <a:noFill/>
        </p:spPr>
        <p:txBody>
          <a:bodyPr wrap="square">
            <a:spAutoFit/>
          </a:bodyPr>
          <a:lstStyle/>
          <a:p>
            <a:pPr algn="ctr"/>
            <a:r>
              <a:rPr lang="en-US" sz="2800" dirty="0">
                <a:solidFill>
                  <a:schemeClr val="bg1"/>
                </a:solidFill>
              </a:rPr>
              <a:t>The Bible doesn’t really mention different levels of heaven that we as believers will experience. We will all enjoy God’s presence in the same way. However, we will receive different crowns and rewards as a result of our work here on earth. If you remember the </a:t>
            </a:r>
            <a:r>
              <a:rPr lang="en-US" sz="2800" dirty="0">
                <a:solidFill>
                  <a:schemeClr val="bg1"/>
                </a:solidFill>
                <a:hlinkClick r:id="rId2">
                  <a:extLst>
                    <a:ext uri="{A12FA001-AC4F-418D-AE19-62706E023703}">
                      <ahyp:hlinkClr xmlns:ahyp="http://schemas.microsoft.com/office/drawing/2018/hyperlinkcolor" val="tx"/>
                    </a:ext>
                  </a:extLst>
                </a:hlinkClick>
              </a:rPr>
              <a:t>parable of the talents</a:t>
            </a:r>
            <a:r>
              <a:rPr lang="en-US" sz="2800" dirty="0">
                <a:solidFill>
                  <a:schemeClr val="bg1"/>
                </a:solidFill>
              </a:rPr>
              <a:t>, they were rewarded according to their work, but they were both welcomed into God’s presence. Both men received the same response from the master.</a:t>
            </a:r>
          </a:p>
        </p:txBody>
      </p:sp>
      <p:sp>
        <p:nvSpPr>
          <p:cNvPr id="5" name="TextBox 4">
            <a:extLst>
              <a:ext uri="{FF2B5EF4-FFF2-40B4-BE49-F238E27FC236}">
                <a16:creationId xmlns:a16="http://schemas.microsoft.com/office/drawing/2014/main" id="{9A1516EF-E303-4C82-2C96-933497E8B254}"/>
              </a:ext>
            </a:extLst>
          </p:cNvPr>
          <p:cNvSpPr txBox="1"/>
          <p:nvPr/>
        </p:nvSpPr>
        <p:spPr>
          <a:xfrm>
            <a:off x="673073" y="4443605"/>
            <a:ext cx="11072553" cy="1200329"/>
          </a:xfrm>
          <a:prstGeom prst="rect">
            <a:avLst/>
          </a:prstGeom>
          <a:noFill/>
        </p:spPr>
        <p:txBody>
          <a:bodyPr wrap="square">
            <a:spAutoFit/>
          </a:bodyPr>
          <a:lstStyle/>
          <a:p>
            <a:pPr algn="ctr"/>
            <a:r>
              <a:rPr lang="en-US" sz="2400" dirty="0">
                <a:solidFill>
                  <a:schemeClr val="bg1"/>
                </a:solidFill>
              </a:rPr>
              <a:t>“His master replied, ‘Well done, good and faithful servant! You have been faithful with a few things; I will put you in charge of many things. Come and share your master’s happiness!” (</a:t>
            </a:r>
            <a:r>
              <a:rPr lang="en-US" sz="2400" dirty="0">
                <a:solidFill>
                  <a:schemeClr val="bg1"/>
                </a:solidFill>
                <a:hlinkClick r:id="rId3">
                  <a:extLst>
                    <a:ext uri="{A12FA001-AC4F-418D-AE19-62706E023703}">
                      <ahyp:hlinkClr xmlns:ahyp="http://schemas.microsoft.com/office/drawing/2018/hyperlinkcolor" val="tx"/>
                    </a:ext>
                  </a:extLst>
                </a:hlinkClick>
              </a:rPr>
              <a:t>Matthew 25:23</a:t>
            </a:r>
            <a:r>
              <a:rPr lang="en-US" sz="2400" dirty="0">
                <a:solidFill>
                  <a:schemeClr val="bg1"/>
                </a:solidFill>
              </a:rPr>
              <a:t>).</a:t>
            </a:r>
          </a:p>
        </p:txBody>
      </p:sp>
    </p:spTree>
    <p:extLst>
      <p:ext uri="{BB962C8B-B14F-4D97-AF65-F5344CB8AC3E}">
        <p14:creationId xmlns:p14="http://schemas.microsoft.com/office/powerpoint/2010/main" val="3778934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35E19-01D1-D96D-C9D8-4C4DC7BFAE66}"/>
              </a:ext>
            </a:extLst>
          </p:cNvPr>
          <p:cNvSpPr txBox="1"/>
          <p:nvPr/>
        </p:nvSpPr>
        <p:spPr>
          <a:xfrm>
            <a:off x="424208" y="685012"/>
            <a:ext cx="11623248" cy="1446550"/>
          </a:xfrm>
          <a:prstGeom prst="rect">
            <a:avLst/>
          </a:prstGeom>
          <a:noFill/>
        </p:spPr>
        <p:txBody>
          <a:bodyPr wrap="square">
            <a:spAutoFit/>
          </a:bodyPr>
          <a:lstStyle/>
          <a:p>
            <a:pPr algn="ctr"/>
            <a:r>
              <a:rPr lang="en-US" sz="4400" dirty="0">
                <a:solidFill>
                  <a:schemeClr val="bg1"/>
                </a:solidFill>
              </a:rPr>
              <a:t>How Can We Be Sure the Christian Heaven Is the Only One?</a:t>
            </a:r>
          </a:p>
        </p:txBody>
      </p:sp>
      <p:sp>
        <p:nvSpPr>
          <p:cNvPr id="5" name="TextBox 4">
            <a:extLst>
              <a:ext uri="{FF2B5EF4-FFF2-40B4-BE49-F238E27FC236}">
                <a16:creationId xmlns:a16="http://schemas.microsoft.com/office/drawing/2014/main" id="{B4186B0A-B9DD-C602-B285-8954FE82EEF9}"/>
              </a:ext>
            </a:extLst>
          </p:cNvPr>
          <p:cNvSpPr txBox="1"/>
          <p:nvPr/>
        </p:nvSpPr>
        <p:spPr>
          <a:xfrm>
            <a:off x="801278" y="2526363"/>
            <a:ext cx="10407192" cy="2862322"/>
          </a:xfrm>
          <a:prstGeom prst="rect">
            <a:avLst/>
          </a:prstGeom>
          <a:noFill/>
        </p:spPr>
        <p:txBody>
          <a:bodyPr wrap="square">
            <a:spAutoFit/>
          </a:bodyPr>
          <a:lstStyle/>
          <a:p>
            <a:pPr algn="ctr"/>
            <a:r>
              <a:rPr lang="en-US" sz="3600" dirty="0">
                <a:solidFill>
                  <a:schemeClr val="bg1"/>
                </a:solidFill>
              </a:rPr>
              <a:t>If other religions have a concept of heaven, how can you be sure that of the many “heavens” that are out there that the Christian heaven is the only true one? Another way of thinking about it is how can I be sure that what I believe is true?</a:t>
            </a:r>
          </a:p>
        </p:txBody>
      </p:sp>
    </p:spTree>
    <p:extLst>
      <p:ext uri="{BB962C8B-B14F-4D97-AF65-F5344CB8AC3E}">
        <p14:creationId xmlns:p14="http://schemas.microsoft.com/office/powerpoint/2010/main" val="24363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2A82A4-0098-53D8-4AB9-630D9484D832}"/>
              </a:ext>
            </a:extLst>
          </p:cNvPr>
          <p:cNvSpPr txBox="1"/>
          <p:nvPr/>
        </p:nvSpPr>
        <p:spPr>
          <a:xfrm>
            <a:off x="505903" y="284487"/>
            <a:ext cx="11126773" cy="4401205"/>
          </a:xfrm>
          <a:prstGeom prst="rect">
            <a:avLst/>
          </a:prstGeom>
          <a:noFill/>
        </p:spPr>
        <p:txBody>
          <a:bodyPr wrap="square">
            <a:spAutoFit/>
          </a:bodyPr>
          <a:lstStyle/>
          <a:p>
            <a:pPr algn="ctr"/>
            <a:r>
              <a:rPr lang="en-US" sz="4000" dirty="0">
                <a:solidFill>
                  <a:schemeClr val="bg1"/>
                </a:solidFill>
              </a:rPr>
              <a:t>This is the reason you can have complete confidence in your salvation, your HOPE of eternal life, and your view of heaven. This truth is the fact of Jesus’ RESURRECTION from the dead. </a:t>
            </a:r>
          </a:p>
          <a:p>
            <a:pPr algn="ctr"/>
            <a:r>
              <a:rPr lang="en-US" sz="4000" dirty="0">
                <a:solidFill>
                  <a:schemeClr val="bg1"/>
                </a:solidFill>
              </a:rPr>
              <a:t>The true hope of the Christian faith is that there is an </a:t>
            </a:r>
            <a:r>
              <a:rPr lang="en-US" sz="4000" u="sng" dirty="0">
                <a:solidFill>
                  <a:schemeClr val="bg1"/>
                </a:solidFill>
              </a:rPr>
              <a:t>empty tomb</a:t>
            </a:r>
            <a:r>
              <a:rPr lang="en-US" sz="4000" dirty="0">
                <a:solidFill>
                  <a:schemeClr val="bg1"/>
                </a:solidFill>
              </a:rPr>
              <a:t>. In other words, because he lives, we will live also. </a:t>
            </a:r>
          </a:p>
        </p:txBody>
      </p:sp>
      <p:sp>
        <p:nvSpPr>
          <p:cNvPr id="5" name="TextBox 4">
            <a:extLst>
              <a:ext uri="{FF2B5EF4-FFF2-40B4-BE49-F238E27FC236}">
                <a16:creationId xmlns:a16="http://schemas.microsoft.com/office/drawing/2014/main" id="{016F9BC4-A1EF-F113-FF0C-02C0E722BBAD}"/>
              </a:ext>
            </a:extLst>
          </p:cNvPr>
          <p:cNvSpPr txBox="1"/>
          <p:nvPr/>
        </p:nvSpPr>
        <p:spPr>
          <a:xfrm>
            <a:off x="736861" y="5115041"/>
            <a:ext cx="10718277" cy="1077218"/>
          </a:xfrm>
          <a:prstGeom prst="rect">
            <a:avLst/>
          </a:prstGeom>
          <a:noFill/>
        </p:spPr>
        <p:txBody>
          <a:bodyPr wrap="square">
            <a:spAutoFit/>
          </a:bodyPr>
          <a:lstStyle/>
          <a:p>
            <a:r>
              <a:rPr lang="en-US" sz="3200" dirty="0">
                <a:solidFill>
                  <a:schemeClr val="bg1"/>
                </a:solidFill>
              </a:rPr>
              <a:t>“Before long, the world will not see me anymore, but you will see me. Because I live, you also will live” (</a:t>
            </a:r>
            <a:r>
              <a:rPr lang="en-US" sz="3200" dirty="0">
                <a:solidFill>
                  <a:schemeClr val="bg1"/>
                </a:solidFill>
                <a:hlinkClick r:id="rId2">
                  <a:extLst>
                    <a:ext uri="{A12FA001-AC4F-418D-AE19-62706E023703}">
                      <ahyp:hlinkClr xmlns:ahyp="http://schemas.microsoft.com/office/drawing/2018/hyperlinkcolor" val="tx"/>
                    </a:ext>
                  </a:extLst>
                </a:hlinkClick>
              </a:rPr>
              <a:t>John 14:19</a:t>
            </a:r>
            <a:r>
              <a:rPr lang="en-US" sz="3200" dirty="0">
                <a:solidFill>
                  <a:schemeClr val="bg1"/>
                </a:solidFill>
              </a:rPr>
              <a:t>).</a:t>
            </a:r>
          </a:p>
        </p:txBody>
      </p:sp>
    </p:spTree>
    <p:extLst>
      <p:ext uri="{BB962C8B-B14F-4D97-AF65-F5344CB8AC3E}">
        <p14:creationId xmlns:p14="http://schemas.microsoft.com/office/powerpoint/2010/main" val="103050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553502"/>
            <a:ext cx="10992678" cy="2123658"/>
          </a:xfrm>
          <a:prstGeom prst="rect">
            <a:avLst/>
          </a:prstGeom>
          <a:noFill/>
        </p:spPr>
        <p:txBody>
          <a:bodyPr wrap="square">
            <a:spAutoFit/>
          </a:bodyPr>
          <a:lstStyle/>
          <a:p>
            <a:pPr algn="ctr"/>
            <a:r>
              <a:rPr lang="en-US" sz="6600" b="1" dirty="0">
                <a:solidFill>
                  <a:schemeClr val="bg1"/>
                </a:solidFill>
              </a:rPr>
              <a:t>How Many Heavens Are There?</a:t>
            </a:r>
          </a:p>
        </p:txBody>
      </p:sp>
      <p:sp>
        <p:nvSpPr>
          <p:cNvPr id="2" name="TextBox 1">
            <a:extLst>
              <a:ext uri="{FF2B5EF4-FFF2-40B4-BE49-F238E27FC236}">
                <a16:creationId xmlns:a16="http://schemas.microsoft.com/office/drawing/2014/main" id="{49EA61D6-F82D-DAFD-87F9-5037C5B54C9F}"/>
              </a:ext>
            </a:extLst>
          </p:cNvPr>
          <p:cNvSpPr txBox="1"/>
          <p:nvPr/>
        </p:nvSpPr>
        <p:spPr>
          <a:xfrm>
            <a:off x="2431914" y="4815191"/>
            <a:ext cx="6976012" cy="769441"/>
          </a:xfrm>
          <a:prstGeom prst="rect">
            <a:avLst/>
          </a:prstGeom>
          <a:noFill/>
        </p:spPr>
        <p:txBody>
          <a:bodyPr wrap="none" rtlCol="0">
            <a:spAutoFit/>
          </a:bodyPr>
          <a:lstStyle/>
          <a:p>
            <a:r>
              <a:rPr lang="en-US" sz="4400" dirty="0">
                <a:solidFill>
                  <a:schemeClr val="bg1"/>
                </a:solidFill>
              </a:rPr>
              <a:t>Pastor Richard “Rico” Tubbs</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AB98A1-5277-F401-5715-EB29F801F194}"/>
              </a:ext>
            </a:extLst>
          </p:cNvPr>
          <p:cNvSpPr txBox="1"/>
          <p:nvPr/>
        </p:nvSpPr>
        <p:spPr>
          <a:xfrm>
            <a:off x="510618" y="1460035"/>
            <a:ext cx="11340445" cy="2554545"/>
          </a:xfrm>
          <a:prstGeom prst="rect">
            <a:avLst/>
          </a:prstGeom>
          <a:noFill/>
        </p:spPr>
        <p:txBody>
          <a:bodyPr wrap="square">
            <a:spAutoFit/>
          </a:bodyPr>
          <a:lstStyle/>
          <a:p>
            <a:pPr algn="ctr"/>
            <a:r>
              <a:rPr lang="en-US" sz="3200" dirty="0">
                <a:solidFill>
                  <a:schemeClr val="bg1"/>
                </a:solidFill>
              </a:rPr>
              <a:t>“But Christ has indeed been raised from the dead, the </a:t>
            </a:r>
            <a:r>
              <a:rPr lang="en-US" sz="3200" dirty="0" err="1">
                <a:solidFill>
                  <a:schemeClr val="bg1"/>
                </a:solidFill>
              </a:rPr>
              <a:t>firstfruits</a:t>
            </a:r>
            <a:r>
              <a:rPr lang="en-US" sz="3200" dirty="0">
                <a:solidFill>
                  <a:schemeClr val="bg1"/>
                </a:solidFill>
              </a:rPr>
              <a:t> of those who have fallen asleep. For since death came through a man, the resurrection of the dead comes also through a man. For as in Adam all die, so in Christ all will be made alive” (</a:t>
            </a:r>
            <a:r>
              <a:rPr lang="en-US" sz="3200" dirty="0">
                <a:solidFill>
                  <a:schemeClr val="bg1"/>
                </a:solidFill>
                <a:hlinkClick r:id="rId2">
                  <a:extLst>
                    <a:ext uri="{A12FA001-AC4F-418D-AE19-62706E023703}">
                      <ahyp:hlinkClr xmlns:ahyp="http://schemas.microsoft.com/office/drawing/2018/hyperlinkcolor" val="tx"/>
                    </a:ext>
                  </a:extLst>
                </a:hlinkClick>
              </a:rPr>
              <a:t>1 Corinthians 15:20-22</a:t>
            </a:r>
            <a:r>
              <a:rPr lang="en-US" sz="3200" dirty="0">
                <a:solidFill>
                  <a:schemeClr val="bg1"/>
                </a:solidFill>
              </a:rPr>
              <a:t>).</a:t>
            </a:r>
          </a:p>
        </p:txBody>
      </p:sp>
    </p:spTree>
    <p:extLst>
      <p:ext uri="{BB962C8B-B14F-4D97-AF65-F5344CB8AC3E}">
        <p14:creationId xmlns:p14="http://schemas.microsoft.com/office/powerpoint/2010/main" val="3473344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E49EDE-C1BE-CCBB-A26E-2F9A431F96E4}"/>
              </a:ext>
            </a:extLst>
          </p:cNvPr>
          <p:cNvSpPr txBox="1"/>
          <p:nvPr/>
        </p:nvSpPr>
        <p:spPr>
          <a:xfrm>
            <a:off x="1377884" y="2289139"/>
            <a:ext cx="9436231" cy="2308324"/>
          </a:xfrm>
          <a:prstGeom prst="rect">
            <a:avLst/>
          </a:prstGeom>
          <a:noFill/>
        </p:spPr>
        <p:txBody>
          <a:bodyPr wrap="square">
            <a:spAutoFit/>
          </a:bodyPr>
          <a:lstStyle/>
          <a:p>
            <a:r>
              <a:rPr lang="en-US" sz="3600" dirty="0">
                <a:solidFill>
                  <a:schemeClr val="bg1"/>
                </a:solidFill>
              </a:rPr>
              <a:t>There is a great glory that awaits us in heaven, far beyond anything we could ever imagine. The greatest glory of heaven will not be its beauty even though that will be magnificent</a:t>
            </a:r>
          </a:p>
        </p:txBody>
      </p:sp>
      <p:sp>
        <p:nvSpPr>
          <p:cNvPr id="2" name="TextBox 1">
            <a:extLst>
              <a:ext uri="{FF2B5EF4-FFF2-40B4-BE49-F238E27FC236}">
                <a16:creationId xmlns:a16="http://schemas.microsoft.com/office/drawing/2014/main" id="{757E1F0B-3E34-9D7B-3E66-2C62677DC133}"/>
              </a:ext>
            </a:extLst>
          </p:cNvPr>
          <p:cNvSpPr txBox="1"/>
          <p:nvPr/>
        </p:nvSpPr>
        <p:spPr>
          <a:xfrm>
            <a:off x="5888197" y="511886"/>
            <a:ext cx="6093228" cy="769441"/>
          </a:xfrm>
          <a:prstGeom prst="rect">
            <a:avLst/>
          </a:prstGeom>
          <a:noFill/>
        </p:spPr>
        <p:txBody>
          <a:bodyPr wrap="square">
            <a:spAutoFit/>
          </a:bodyPr>
          <a:lstStyle/>
          <a:p>
            <a:pPr algn="l"/>
            <a:r>
              <a:rPr lang="en-US" sz="4400" dirty="0">
                <a:solidFill>
                  <a:schemeClr val="bg1"/>
                </a:solidFill>
              </a:rPr>
              <a:t>A Great Glory Awaits</a:t>
            </a:r>
          </a:p>
        </p:txBody>
      </p:sp>
      <p:sp>
        <p:nvSpPr>
          <p:cNvPr id="5" name="TextBox 4">
            <a:extLst>
              <a:ext uri="{FF2B5EF4-FFF2-40B4-BE49-F238E27FC236}">
                <a16:creationId xmlns:a16="http://schemas.microsoft.com/office/drawing/2014/main" id="{F94F0D7F-FDB6-B8A1-8D27-3BA2E84CA6E0}"/>
              </a:ext>
            </a:extLst>
          </p:cNvPr>
          <p:cNvSpPr txBox="1"/>
          <p:nvPr/>
        </p:nvSpPr>
        <p:spPr>
          <a:xfrm>
            <a:off x="505862" y="4884497"/>
            <a:ext cx="11475563" cy="1200329"/>
          </a:xfrm>
          <a:prstGeom prst="rect">
            <a:avLst/>
          </a:prstGeom>
          <a:noFill/>
        </p:spPr>
        <p:txBody>
          <a:bodyPr wrap="square">
            <a:spAutoFit/>
          </a:bodyPr>
          <a:lstStyle/>
          <a:p>
            <a:pPr algn="ctr"/>
            <a:r>
              <a:rPr lang="en-US" sz="3600" dirty="0">
                <a:solidFill>
                  <a:schemeClr val="bg1"/>
                </a:solidFill>
              </a:rPr>
              <a:t> The </a:t>
            </a:r>
            <a:r>
              <a:rPr lang="en-US" sz="3600" u="sng" dirty="0">
                <a:solidFill>
                  <a:schemeClr val="bg1"/>
                </a:solidFill>
              </a:rPr>
              <a:t>greatest glory of heaven </a:t>
            </a:r>
            <a:r>
              <a:rPr lang="en-US" sz="3600" dirty="0">
                <a:solidFill>
                  <a:schemeClr val="bg1"/>
                </a:solidFill>
              </a:rPr>
              <a:t>will be God’s presence and being able to see our Savior face to face. </a:t>
            </a:r>
            <a:endParaRPr lang="en-US" sz="3600" dirty="0"/>
          </a:p>
        </p:txBody>
      </p:sp>
    </p:spTree>
    <p:extLst>
      <p:ext uri="{BB962C8B-B14F-4D97-AF65-F5344CB8AC3E}">
        <p14:creationId xmlns:p14="http://schemas.microsoft.com/office/powerpoint/2010/main" val="221468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69B3FE-54F3-B61E-1CEE-D7175F7BCFFC}"/>
              </a:ext>
            </a:extLst>
          </p:cNvPr>
          <p:cNvSpPr txBox="1"/>
          <p:nvPr/>
        </p:nvSpPr>
        <p:spPr>
          <a:xfrm>
            <a:off x="583659" y="983373"/>
            <a:ext cx="11322996" cy="5016758"/>
          </a:xfrm>
          <a:prstGeom prst="rect">
            <a:avLst/>
          </a:prstGeom>
          <a:noFill/>
        </p:spPr>
        <p:txBody>
          <a:bodyPr wrap="square">
            <a:spAutoFit/>
          </a:bodyPr>
          <a:lstStyle/>
          <a:p>
            <a:pPr algn="l">
              <a:buFont typeface="+mj-lt"/>
              <a:buAutoNum type="arabicPeriod"/>
            </a:pPr>
            <a:r>
              <a:rPr lang="en-US" sz="4000" b="0" i="0" dirty="0">
                <a:solidFill>
                  <a:schemeClr val="bg1"/>
                </a:solidFill>
                <a:effectLst/>
                <a:latin typeface="ui-sans-serif"/>
              </a:rPr>
              <a:t>God's dwelling place (</a:t>
            </a:r>
            <a:r>
              <a:rPr lang="en-US" sz="4000" b="1" i="0" dirty="0">
                <a:solidFill>
                  <a:schemeClr val="bg1"/>
                </a:solidFill>
                <a:effectLst/>
                <a:latin typeface="ui-sans-serif"/>
                <a:hlinkClick r:id="rId2">
                  <a:extLst>
                    <a:ext uri="{A12FA001-AC4F-418D-AE19-62706E023703}">
                      <ahyp:hlinkClr xmlns:ahyp="http://schemas.microsoft.com/office/drawing/2018/hyperlinkcolor" val="tx"/>
                    </a:ext>
                  </a:extLst>
                </a:hlinkClick>
              </a:rPr>
              <a:t>Psalms 33:13</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Where Christ is today (</a:t>
            </a:r>
            <a:r>
              <a:rPr lang="en-US" sz="4000" b="1" i="0" dirty="0">
                <a:solidFill>
                  <a:schemeClr val="bg1"/>
                </a:solidFill>
                <a:effectLst/>
                <a:latin typeface="ui-sans-serif"/>
                <a:hlinkClick r:id="rId3">
                  <a:extLst>
                    <a:ext uri="{A12FA001-AC4F-418D-AE19-62706E023703}">
                      <ahyp:hlinkClr xmlns:ahyp="http://schemas.microsoft.com/office/drawing/2018/hyperlinkcolor" val="tx"/>
                    </a:ext>
                  </a:extLst>
                </a:hlinkClick>
              </a:rPr>
              <a:t>Acts 1:11</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Where Christians go when they die (</a:t>
            </a:r>
            <a:r>
              <a:rPr lang="en-US" sz="4000" b="1" i="0" dirty="0">
                <a:solidFill>
                  <a:schemeClr val="bg1"/>
                </a:solidFill>
                <a:effectLst/>
                <a:latin typeface="ui-sans-serif"/>
                <a:hlinkClick r:id="rId4">
                  <a:extLst>
                    <a:ext uri="{A12FA001-AC4F-418D-AE19-62706E023703}">
                      <ahyp:hlinkClr xmlns:ahyp="http://schemas.microsoft.com/office/drawing/2018/hyperlinkcolor" val="tx"/>
                    </a:ext>
                  </a:extLst>
                </a:hlinkClick>
              </a:rPr>
              <a:t>Philippians 1:21-23</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The Father's house (</a:t>
            </a:r>
            <a:r>
              <a:rPr lang="en-US" sz="4000" b="1" i="0" dirty="0">
                <a:solidFill>
                  <a:schemeClr val="bg1"/>
                </a:solidFill>
                <a:effectLst/>
                <a:latin typeface="ui-sans-serif"/>
                <a:hlinkClick r:id="rId5">
                  <a:extLst>
                    <a:ext uri="{A12FA001-AC4F-418D-AE19-62706E023703}">
                      <ahyp:hlinkClr xmlns:ahyp="http://schemas.microsoft.com/office/drawing/2018/hyperlinkcolor" val="tx"/>
                    </a:ext>
                  </a:extLst>
                </a:hlinkClick>
              </a:rPr>
              <a:t>John 14:2</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A city designed and built by God (</a:t>
            </a:r>
            <a:r>
              <a:rPr lang="en-US" sz="4000" b="1" i="0" dirty="0">
                <a:solidFill>
                  <a:schemeClr val="bg1"/>
                </a:solidFill>
                <a:effectLst/>
                <a:latin typeface="ui-sans-serif"/>
                <a:hlinkClick r:id="rId6">
                  <a:extLst>
                    <a:ext uri="{A12FA001-AC4F-418D-AE19-62706E023703}">
                      <ahyp:hlinkClr xmlns:ahyp="http://schemas.microsoft.com/office/drawing/2018/hyperlinkcolor" val="tx"/>
                    </a:ext>
                  </a:extLst>
                </a:hlinkClick>
              </a:rPr>
              <a:t>Hebrews 11:10</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A better country (</a:t>
            </a:r>
            <a:r>
              <a:rPr lang="en-US" sz="4000" b="1" i="0" dirty="0">
                <a:solidFill>
                  <a:schemeClr val="bg1"/>
                </a:solidFill>
                <a:effectLst/>
                <a:latin typeface="ui-sans-serif"/>
                <a:hlinkClick r:id="rId7">
                  <a:extLst>
                    <a:ext uri="{A12FA001-AC4F-418D-AE19-62706E023703}">
                      <ahyp:hlinkClr xmlns:ahyp="http://schemas.microsoft.com/office/drawing/2018/hyperlinkcolor" val="tx"/>
                    </a:ext>
                  </a:extLst>
                </a:hlinkClick>
              </a:rPr>
              <a:t>Hebrews 11:16</a:t>
            </a:r>
            <a:r>
              <a:rPr lang="en-US" sz="4000" b="0" i="0" dirty="0">
                <a:solidFill>
                  <a:schemeClr val="bg1"/>
                </a:solidFill>
                <a:effectLst/>
                <a:latin typeface="ui-sans-serif"/>
              </a:rPr>
              <a:t>).</a:t>
            </a:r>
          </a:p>
          <a:p>
            <a:pPr algn="l">
              <a:buFont typeface="+mj-lt"/>
              <a:buAutoNum type="arabicPeriod"/>
            </a:pPr>
            <a:r>
              <a:rPr lang="en-US" sz="4000" b="0" i="0" dirty="0">
                <a:solidFill>
                  <a:schemeClr val="bg1"/>
                </a:solidFill>
                <a:effectLst/>
                <a:latin typeface="ui-sans-serif"/>
              </a:rPr>
              <a:t>Paradise (</a:t>
            </a:r>
            <a:r>
              <a:rPr lang="en-US" sz="4000" b="1" i="0" dirty="0">
                <a:solidFill>
                  <a:schemeClr val="bg1"/>
                </a:solidFill>
                <a:effectLst/>
                <a:latin typeface="ui-sans-serif"/>
                <a:hlinkClick r:id="rId8">
                  <a:extLst>
                    <a:ext uri="{A12FA001-AC4F-418D-AE19-62706E023703}">
                      <ahyp:hlinkClr xmlns:ahyp="http://schemas.microsoft.com/office/drawing/2018/hyperlinkcolor" val="tx"/>
                    </a:ext>
                  </a:extLst>
                </a:hlinkClick>
              </a:rPr>
              <a:t>Luke 23:43</a:t>
            </a:r>
            <a:r>
              <a:rPr lang="en-US" sz="4000" b="0" i="0" dirty="0">
                <a:solidFill>
                  <a:schemeClr val="bg1"/>
                </a:solidFill>
                <a:effectLst/>
                <a:latin typeface="ui-sans-serif"/>
              </a:rPr>
              <a:t>).</a:t>
            </a:r>
          </a:p>
        </p:txBody>
      </p:sp>
    </p:spTree>
    <p:extLst>
      <p:ext uri="{BB962C8B-B14F-4D97-AF65-F5344CB8AC3E}">
        <p14:creationId xmlns:p14="http://schemas.microsoft.com/office/powerpoint/2010/main" val="1741799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94027" y="652353"/>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3" name="TextBox 2">
            <a:extLst>
              <a:ext uri="{FF2B5EF4-FFF2-40B4-BE49-F238E27FC236}">
                <a16:creationId xmlns:a16="http://schemas.microsoft.com/office/drawing/2014/main" id="{D8367E07-5AFE-1676-C174-48B1940E5A7F}"/>
              </a:ext>
            </a:extLst>
          </p:cNvPr>
          <p:cNvSpPr txBox="1"/>
          <p:nvPr/>
        </p:nvSpPr>
        <p:spPr>
          <a:xfrm>
            <a:off x="886119" y="2318768"/>
            <a:ext cx="10567447" cy="3046988"/>
          </a:xfrm>
          <a:prstGeom prst="rect">
            <a:avLst/>
          </a:prstGeom>
          <a:noFill/>
        </p:spPr>
        <p:txBody>
          <a:bodyPr wrap="square" rtlCol="0">
            <a:spAutoFit/>
          </a:bodyPr>
          <a:lstStyle/>
          <a:p>
            <a:pPr algn="ctr"/>
            <a:r>
              <a:rPr lang="en-US" sz="3200" dirty="0">
                <a:solidFill>
                  <a:schemeClr val="bg1"/>
                </a:solidFill>
              </a:rPr>
              <a:t>This week take time to gaze into the heavens and Thank God for what he has done on earth “the first heaven”, realizing that as a Christian our heavenly home awaits. Come to an understanding that heaven is real, glorious and where your fulfillment of the hope &amp; faith you have kept will soon be crowned </a:t>
            </a:r>
          </a:p>
        </p:txBody>
      </p:sp>
      <p:sp>
        <p:nvSpPr>
          <p:cNvPr id="4" name="TextBox 3">
            <a:extLst>
              <a:ext uri="{FF2B5EF4-FFF2-40B4-BE49-F238E27FC236}">
                <a16:creationId xmlns:a16="http://schemas.microsoft.com/office/drawing/2014/main" id="{2F379B1B-27DD-0C41-D9BC-E1F89E0E97C8}"/>
              </a:ext>
            </a:extLst>
          </p:cNvPr>
          <p:cNvSpPr txBox="1"/>
          <p:nvPr/>
        </p:nvSpPr>
        <p:spPr>
          <a:xfrm>
            <a:off x="2064470" y="5608948"/>
            <a:ext cx="7522590" cy="523220"/>
          </a:xfrm>
          <a:prstGeom prst="rect">
            <a:avLst/>
          </a:prstGeom>
          <a:noFill/>
        </p:spPr>
        <p:txBody>
          <a:bodyPr wrap="square" rtlCol="0">
            <a:spAutoFit/>
          </a:bodyPr>
          <a:lstStyle/>
          <a:p>
            <a:pPr algn="ctr"/>
            <a:r>
              <a:rPr lang="en-US" sz="2800" dirty="0">
                <a:solidFill>
                  <a:schemeClr val="bg1"/>
                </a:solidFill>
              </a:rPr>
              <a:t>Read Revelation 21 for 7 straight days </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4225B1-4B60-2493-1F9A-7047F4D6E96C}"/>
              </a:ext>
            </a:extLst>
          </p:cNvPr>
          <p:cNvSpPr txBox="1"/>
          <p:nvPr/>
        </p:nvSpPr>
        <p:spPr>
          <a:xfrm>
            <a:off x="5975216" y="956023"/>
            <a:ext cx="6094378" cy="2800767"/>
          </a:xfrm>
          <a:prstGeom prst="rect">
            <a:avLst/>
          </a:prstGeom>
          <a:noFill/>
        </p:spPr>
        <p:txBody>
          <a:bodyPr wrap="square">
            <a:spAutoFit/>
          </a:bodyPr>
          <a:lstStyle/>
          <a:p>
            <a:pPr algn="ctr"/>
            <a:r>
              <a:rPr lang="en-US" sz="4400" b="0" i="0" dirty="0">
                <a:solidFill>
                  <a:schemeClr val="bg1"/>
                </a:solidFill>
                <a:effectLst/>
                <a:latin typeface="ui-sans-serif"/>
              </a:rPr>
              <a:t>Recent polls suggest that nearly 80% of all Americans believe there is a place called heaven.</a:t>
            </a:r>
            <a:endParaRPr lang="en-US" sz="4400" dirty="0">
              <a:solidFill>
                <a:schemeClr val="bg1"/>
              </a:solidFill>
            </a:endParaRPr>
          </a:p>
        </p:txBody>
      </p:sp>
      <p:sp>
        <p:nvSpPr>
          <p:cNvPr id="5" name="TextBox 4">
            <a:extLst>
              <a:ext uri="{FF2B5EF4-FFF2-40B4-BE49-F238E27FC236}">
                <a16:creationId xmlns:a16="http://schemas.microsoft.com/office/drawing/2014/main" id="{2E9D6AAC-61A4-ED5D-4AA8-4C2DCB82600F}"/>
              </a:ext>
            </a:extLst>
          </p:cNvPr>
          <p:cNvSpPr txBox="1"/>
          <p:nvPr/>
        </p:nvSpPr>
        <p:spPr>
          <a:xfrm>
            <a:off x="894945" y="4445939"/>
            <a:ext cx="10554510" cy="1569660"/>
          </a:xfrm>
          <a:prstGeom prst="rect">
            <a:avLst/>
          </a:prstGeom>
          <a:noFill/>
        </p:spPr>
        <p:txBody>
          <a:bodyPr wrap="square">
            <a:spAutoFit/>
          </a:bodyPr>
          <a:lstStyle/>
          <a:p>
            <a:r>
              <a:rPr lang="en-US" sz="3200" b="0" i="0" dirty="0">
                <a:solidFill>
                  <a:schemeClr val="bg1"/>
                </a:solidFill>
                <a:effectLst/>
                <a:latin typeface="ui-sans-serif"/>
              </a:rPr>
              <a:t>Whenever you talk about living forever somewhere, it would help to know for sure where you are going. After all, if you're wrong about heaven, you will be wrong for a long, long time.</a:t>
            </a:r>
            <a:endParaRPr lang="en-US" sz="3200" dirty="0">
              <a:solidFill>
                <a:schemeClr val="bg1"/>
              </a:solidFill>
            </a:endParaRPr>
          </a:p>
        </p:txBody>
      </p:sp>
      <p:sp>
        <p:nvSpPr>
          <p:cNvPr id="6" name="TextBox 5">
            <a:extLst>
              <a:ext uri="{FF2B5EF4-FFF2-40B4-BE49-F238E27FC236}">
                <a16:creationId xmlns:a16="http://schemas.microsoft.com/office/drawing/2014/main" id="{E25E39A9-0F02-8F0B-1CAF-9052FB51528C}"/>
              </a:ext>
            </a:extLst>
          </p:cNvPr>
          <p:cNvSpPr txBox="1"/>
          <p:nvPr/>
        </p:nvSpPr>
        <p:spPr>
          <a:xfrm>
            <a:off x="290188" y="394005"/>
            <a:ext cx="5098935" cy="3785652"/>
          </a:xfrm>
          <a:prstGeom prst="rect">
            <a:avLst/>
          </a:prstGeom>
          <a:noFill/>
        </p:spPr>
        <p:txBody>
          <a:bodyPr wrap="square">
            <a:spAutoFit/>
          </a:bodyPr>
          <a:lstStyle/>
          <a:p>
            <a:pPr algn="ctr"/>
            <a:r>
              <a:rPr lang="en-US" sz="4000" dirty="0">
                <a:solidFill>
                  <a:schemeClr val="bg1"/>
                </a:solidFill>
              </a:rPr>
              <a:t>Since heaven will eventually be our eternal home, how many of those heavens are there? Or is it just one place? </a:t>
            </a:r>
            <a:endParaRPr lang="en-US" sz="8000" dirty="0">
              <a:solidFill>
                <a:schemeClr val="bg1"/>
              </a:solidFill>
            </a:endParaRPr>
          </a:p>
        </p:txBody>
      </p:sp>
    </p:spTree>
    <p:extLst>
      <p:ext uri="{BB962C8B-B14F-4D97-AF65-F5344CB8AC3E}">
        <p14:creationId xmlns:p14="http://schemas.microsoft.com/office/powerpoint/2010/main" val="33511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6CE0EA-1603-56A0-A4A4-6661541EC7B2}"/>
              </a:ext>
            </a:extLst>
          </p:cNvPr>
          <p:cNvSpPr txBox="1"/>
          <p:nvPr/>
        </p:nvSpPr>
        <p:spPr>
          <a:xfrm>
            <a:off x="953311" y="910175"/>
            <a:ext cx="10875523" cy="1938992"/>
          </a:xfrm>
          <a:prstGeom prst="rect">
            <a:avLst/>
          </a:prstGeom>
          <a:noFill/>
        </p:spPr>
        <p:txBody>
          <a:bodyPr wrap="square">
            <a:spAutoFit/>
          </a:bodyPr>
          <a:lstStyle/>
          <a:p>
            <a:pPr algn="ctr"/>
            <a:r>
              <a:rPr lang="en-US" sz="4000" b="0" i="0" dirty="0">
                <a:solidFill>
                  <a:schemeClr val="bg1"/>
                </a:solidFill>
                <a:effectLst/>
                <a:latin typeface="ui-sans-serif"/>
              </a:rPr>
              <a:t>The only things we can know for certain about heaven are the things </a:t>
            </a:r>
            <a:r>
              <a:rPr lang="en-US" sz="4000" b="0" i="0" u="sng" dirty="0">
                <a:solidFill>
                  <a:schemeClr val="bg1"/>
                </a:solidFill>
                <a:effectLst/>
                <a:latin typeface="ui-sans-serif"/>
              </a:rPr>
              <a:t>revealed in the Bible</a:t>
            </a:r>
            <a:r>
              <a:rPr lang="en-US" sz="4000" b="0" i="0" dirty="0">
                <a:solidFill>
                  <a:schemeClr val="bg1"/>
                </a:solidFill>
                <a:effectLst/>
                <a:latin typeface="ui-sans-serif"/>
              </a:rPr>
              <a:t>. Everything else is just </a:t>
            </a:r>
            <a:r>
              <a:rPr lang="en-US" sz="4000" b="0" i="0" u="sng" dirty="0">
                <a:solidFill>
                  <a:schemeClr val="bg1"/>
                </a:solidFill>
                <a:effectLst/>
                <a:latin typeface="ui-sans-serif"/>
              </a:rPr>
              <a:t>speculation and hearsay</a:t>
            </a:r>
            <a:r>
              <a:rPr lang="en-US" sz="4000" b="0" i="0" dirty="0">
                <a:solidFill>
                  <a:schemeClr val="bg1"/>
                </a:solidFill>
                <a:effectLst/>
                <a:latin typeface="ui-sans-serif"/>
              </a:rPr>
              <a:t>. </a:t>
            </a:r>
            <a:endParaRPr lang="en-US" sz="4000" dirty="0">
              <a:solidFill>
                <a:schemeClr val="bg1"/>
              </a:solidFill>
            </a:endParaRPr>
          </a:p>
        </p:txBody>
      </p:sp>
      <p:sp>
        <p:nvSpPr>
          <p:cNvPr id="5" name="TextBox 4">
            <a:extLst>
              <a:ext uri="{FF2B5EF4-FFF2-40B4-BE49-F238E27FC236}">
                <a16:creationId xmlns:a16="http://schemas.microsoft.com/office/drawing/2014/main" id="{33F71D86-E042-3EC2-0589-569965942AB2}"/>
              </a:ext>
            </a:extLst>
          </p:cNvPr>
          <p:cNvSpPr txBox="1"/>
          <p:nvPr/>
        </p:nvSpPr>
        <p:spPr>
          <a:xfrm>
            <a:off x="1047345" y="3621401"/>
            <a:ext cx="10097310" cy="1938992"/>
          </a:xfrm>
          <a:prstGeom prst="rect">
            <a:avLst/>
          </a:prstGeom>
          <a:noFill/>
        </p:spPr>
        <p:txBody>
          <a:bodyPr wrap="square">
            <a:spAutoFit/>
          </a:bodyPr>
          <a:lstStyle/>
          <a:p>
            <a:pPr algn="ctr"/>
            <a:r>
              <a:rPr lang="en-US" sz="4000" b="0" i="0" dirty="0">
                <a:solidFill>
                  <a:schemeClr val="bg1"/>
                </a:solidFill>
                <a:effectLst/>
                <a:latin typeface="ui-sans-serif"/>
              </a:rPr>
              <a:t>The Bible tells us everything we need to know, and I believe it also tells us everything we can know for certain about heaven.</a:t>
            </a:r>
            <a:endParaRPr lang="en-US" sz="4000" dirty="0"/>
          </a:p>
        </p:txBody>
      </p:sp>
    </p:spTree>
    <p:extLst>
      <p:ext uri="{BB962C8B-B14F-4D97-AF65-F5344CB8AC3E}">
        <p14:creationId xmlns:p14="http://schemas.microsoft.com/office/powerpoint/2010/main" val="138188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0105D6-A2BF-0C97-EC83-7D6D7313533D}"/>
              </a:ext>
            </a:extLst>
          </p:cNvPr>
          <p:cNvSpPr txBox="1"/>
          <p:nvPr/>
        </p:nvSpPr>
        <p:spPr>
          <a:xfrm>
            <a:off x="340469" y="812419"/>
            <a:ext cx="11128442" cy="1938992"/>
          </a:xfrm>
          <a:prstGeom prst="rect">
            <a:avLst/>
          </a:prstGeom>
          <a:noFill/>
        </p:spPr>
        <p:txBody>
          <a:bodyPr wrap="square">
            <a:spAutoFit/>
          </a:bodyPr>
          <a:lstStyle/>
          <a:p>
            <a:pPr algn="ctr"/>
            <a:r>
              <a:rPr lang="en-US" sz="6000" i="0" dirty="0">
                <a:solidFill>
                  <a:schemeClr val="bg1"/>
                </a:solidFill>
                <a:effectLst/>
                <a:latin typeface="ui-sans-serif"/>
              </a:rPr>
              <a:t> The most important fact is that heaven </a:t>
            </a:r>
            <a:r>
              <a:rPr lang="en-US" sz="6000" i="0" u="sng" dirty="0">
                <a:solidFill>
                  <a:schemeClr val="bg1"/>
                </a:solidFill>
                <a:effectLst/>
                <a:latin typeface="ui-sans-serif"/>
              </a:rPr>
              <a:t>is a real place</a:t>
            </a:r>
            <a:r>
              <a:rPr lang="en-US" sz="6000" i="0" dirty="0">
                <a:solidFill>
                  <a:schemeClr val="bg1"/>
                </a:solidFill>
                <a:effectLst/>
                <a:latin typeface="ui-sans-serif"/>
              </a:rPr>
              <a:t>.</a:t>
            </a:r>
            <a:endParaRPr lang="en-US" sz="6000" dirty="0">
              <a:solidFill>
                <a:schemeClr val="bg1"/>
              </a:solidFill>
            </a:endParaRPr>
          </a:p>
        </p:txBody>
      </p:sp>
      <p:sp>
        <p:nvSpPr>
          <p:cNvPr id="5" name="TextBox 4">
            <a:extLst>
              <a:ext uri="{FF2B5EF4-FFF2-40B4-BE49-F238E27FC236}">
                <a16:creationId xmlns:a16="http://schemas.microsoft.com/office/drawing/2014/main" id="{62CDBB35-93EC-8392-F52A-79C5BAFC0DCA}"/>
              </a:ext>
            </a:extLst>
          </p:cNvPr>
          <p:cNvSpPr txBox="1"/>
          <p:nvPr/>
        </p:nvSpPr>
        <p:spPr>
          <a:xfrm>
            <a:off x="710118" y="3339778"/>
            <a:ext cx="10379413" cy="2246769"/>
          </a:xfrm>
          <a:prstGeom prst="rect">
            <a:avLst/>
          </a:prstGeom>
          <a:noFill/>
        </p:spPr>
        <p:txBody>
          <a:bodyPr wrap="square">
            <a:spAutoFit/>
          </a:bodyPr>
          <a:lstStyle/>
          <a:p>
            <a:r>
              <a:rPr lang="en-US" sz="2800" b="0" i="1" dirty="0">
                <a:solidFill>
                  <a:schemeClr val="bg1"/>
                </a:solidFill>
                <a:effectLst/>
                <a:latin typeface="ui-sans-serif"/>
              </a:rPr>
              <a:t>"Do not let your hearts be troubled. Trust in God; trust also in me. In my </a:t>
            </a:r>
            <a:r>
              <a:rPr lang="en-US" sz="2800" b="1" i="1" dirty="0">
                <a:solidFill>
                  <a:schemeClr val="bg1"/>
                </a:solidFill>
                <a:effectLst/>
                <a:latin typeface="ui-sans-serif"/>
              </a:rPr>
              <a:t>Father's house</a:t>
            </a:r>
            <a:r>
              <a:rPr lang="en-US" sz="2800" b="0" i="1" dirty="0">
                <a:solidFill>
                  <a:schemeClr val="bg1"/>
                </a:solidFill>
                <a:effectLst/>
                <a:latin typeface="ui-sans-serif"/>
              </a:rPr>
              <a:t> are many rooms; if it were not so, I would have told you. I am going there to prepare </a:t>
            </a:r>
            <a:r>
              <a:rPr lang="en-US" sz="2800" b="1" i="1" dirty="0">
                <a:solidFill>
                  <a:schemeClr val="bg1"/>
                </a:solidFill>
                <a:effectLst/>
                <a:latin typeface="ui-sans-serif"/>
              </a:rPr>
              <a:t>a place </a:t>
            </a:r>
            <a:r>
              <a:rPr lang="en-US" sz="2800" b="0" i="1" dirty="0">
                <a:solidFill>
                  <a:schemeClr val="bg1"/>
                </a:solidFill>
                <a:effectLst/>
                <a:latin typeface="ui-sans-serif"/>
              </a:rPr>
              <a:t>for you. And if I go and prepare </a:t>
            </a:r>
            <a:r>
              <a:rPr lang="en-US" sz="2800" b="1" i="1" dirty="0">
                <a:solidFill>
                  <a:schemeClr val="bg1"/>
                </a:solidFill>
                <a:effectLst/>
                <a:latin typeface="ui-sans-serif"/>
              </a:rPr>
              <a:t>a place </a:t>
            </a:r>
            <a:r>
              <a:rPr lang="en-US" sz="2800" b="0" i="1" dirty="0">
                <a:solidFill>
                  <a:schemeClr val="bg1"/>
                </a:solidFill>
                <a:effectLst/>
                <a:latin typeface="ui-sans-serif"/>
              </a:rPr>
              <a:t>for you, I will come back and take you to be with me that you also may be where I am"</a:t>
            </a:r>
            <a:r>
              <a:rPr lang="en-US" sz="2800" b="0" i="0" dirty="0">
                <a:solidFill>
                  <a:schemeClr val="bg1"/>
                </a:solidFill>
                <a:effectLst/>
                <a:latin typeface="ui-sans-serif"/>
              </a:rPr>
              <a:t> (</a:t>
            </a:r>
            <a:r>
              <a:rPr lang="en-US" sz="2800" b="1" i="0" dirty="0">
                <a:solidFill>
                  <a:schemeClr val="bg1"/>
                </a:solidFill>
                <a:effectLst/>
                <a:latin typeface="ui-sans-serif"/>
                <a:hlinkClick r:id="rId2">
                  <a:extLst>
                    <a:ext uri="{A12FA001-AC4F-418D-AE19-62706E023703}">
                      <ahyp:hlinkClr xmlns:ahyp="http://schemas.microsoft.com/office/drawing/2018/hyperlinkcolor" val="tx"/>
                    </a:ext>
                  </a:extLst>
                </a:hlinkClick>
              </a:rPr>
              <a:t>John 14:1-3</a:t>
            </a:r>
            <a:r>
              <a:rPr lang="en-US" sz="2800" b="0" i="0" dirty="0">
                <a:solidFill>
                  <a:schemeClr val="bg1"/>
                </a:solidFill>
                <a:effectLst/>
                <a:latin typeface="ui-sans-serif"/>
              </a:rPr>
              <a:t>)</a:t>
            </a:r>
            <a:endParaRPr lang="en-US" sz="2800" dirty="0">
              <a:solidFill>
                <a:schemeClr val="bg1"/>
              </a:solidFill>
            </a:endParaRPr>
          </a:p>
        </p:txBody>
      </p:sp>
    </p:spTree>
    <p:extLst>
      <p:ext uri="{BB962C8B-B14F-4D97-AF65-F5344CB8AC3E}">
        <p14:creationId xmlns:p14="http://schemas.microsoft.com/office/powerpoint/2010/main" val="398159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F0556A-EA6E-75FA-EBDB-DEB295CFB840}"/>
              </a:ext>
            </a:extLst>
          </p:cNvPr>
          <p:cNvSpPr txBox="1"/>
          <p:nvPr/>
        </p:nvSpPr>
        <p:spPr>
          <a:xfrm>
            <a:off x="1108952" y="897656"/>
            <a:ext cx="10369685" cy="1754326"/>
          </a:xfrm>
          <a:prstGeom prst="rect">
            <a:avLst/>
          </a:prstGeom>
          <a:noFill/>
        </p:spPr>
        <p:txBody>
          <a:bodyPr wrap="square">
            <a:spAutoFit/>
          </a:bodyPr>
          <a:lstStyle/>
          <a:p>
            <a:pPr algn="ctr"/>
            <a:r>
              <a:rPr lang="en-US" sz="5400" i="0" dirty="0">
                <a:solidFill>
                  <a:schemeClr val="bg1"/>
                </a:solidFill>
                <a:effectLst/>
                <a:latin typeface="ui-sans-serif"/>
              </a:rPr>
              <a:t>The Bible also tells us that heaven is the </a:t>
            </a:r>
            <a:r>
              <a:rPr lang="en-US" sz="5400" i="0" u="sng" dirty="0">
                <a:solidFill>
                  <a:schemeClr val="bg1"/>
                </a:solidFill>
                <a:effectLst/>
                <a:latin typeface="ui-sans-serif"/>
              </a:rPr>
              <a:t>dwelling place of God. </a:t>
            </a:r>
            <a:endParaRPr lang="en-US" sz="5400" u="sng" dirty="0">
              <a:solidFill>
                <a:schemeClr val="bg1"/>
              </a:solidFill>
            </a:endParaRPr>
          </a:p>
        </p:txBody>
      </p:sp>
      <p:sp>
        <p:nvSpPr>
          <p:cNvPr id="6" name="TextBox 5">
            <a:extLst>
              <a:ext uri="{FF2B5EF4-FFF2-40B4-BE49-F238E27FC236}">
                <a16:creationId xmlns:a16="http://schemas.microsoft.com/office/drawing/2014/main" id="{828AC50F-B1F4-38E4-9540-FED412201CEB}"/>
              </a:ext>
            </a:extLst>
          </p:cNvPr>
          <p:cNvSpPr txBox="1"/>
          <p:nvPr/>
        </p:nvSpPr>
        <p:spPr>
          <a:xfrm>
            <a:off x="1498060" y="3066924"/>
            <a:ext cx="9358008" cy="1569660"/>
          </a:xfrm>
          <a:prstGeom prst="rect">
            <a:avLst/>
          </a:prstGeom>
          <a:noFill/>
        </p:spPr>
        <p:txBody>
          <a:bodyPr wrap="square">
            <a:spAutoFit/>
          </a:bodyPr>
          <a:lstStyle/>
          <a:p>
            <a:pPr algn="ctr"/>
            <a:r>
              <a:rPr lang="en-US" sz="3200" b="1" i="0" dirty="0">
                <a:solidFill>
                  <a:schemeClr val="bg1"/>
                </a:solidFill>
                <a:effectLst/>
                <a:latin typeface="ui-sans-serif"/>
              </a:rPr>
              <a:t>20</a:t>
            </a:r>
            <a:r>
              <a:rPr lang="en-US" sz="3200" b="0" i="0" dirty="0">
                <a:solidFill>
                  <a:schemeClr val="bg1"/>
                </a:solidFill>
                <a:effectLst/>
                <a:latin typeface="ui-sans-serif"/>
              </a:rPr>
              <a:t> But our citizenship is in heaven. And we eagerly await a Savior from there, the Lord Jesus Christ,</a:t>
            </a:r>
          </a:p>
          <a:p>
            <a:pPr algn="ctr"/>
            <a:r>
              <a:rPr lang="en-US" sz="3200" dirty="0">
                <a:solidFill>
                  <a:schemeClr val="bg1"/>
                </a:solidFill>
                <a:latin typeface="ui-sans-serif"/>
              </a:rPr>
              <a:t>Philippians 3:20</a:t>
            </a:r>
            <a:endParaRPr lang="en-US" sz="3200" dirty="0">
              <a:solidFill>
                <a:schemeClr val="bg1"/>
              </a:solidFill>
            </a:endParaRPr>
          </a:p>
        </p:txBody>
      </p:sp>
      <p:sp>
        <p:nvSpPr>
          <p:cNvPr id="8" name="TextBox 7">
            <a:extLst>
              <a:ext uri="{FF2B5EF4-FFF2-40B4-BE49-F238E27FC236}">
                <a16:creationId xmlns:a16="http://schemas.microsoft.com/office/drawing/2014/main" id="{82F002EA-B2F4-F13B-F118-70D3FA2F80F2}"/>
              </a:ext>
            </a:extLst>
          </p:cNvPr>
          <p:cNvSpPr txBox="1"/>
          <p:nvPr/>
        </p:nvSpPr>
        <p:spPr>
          <a:xfrm>
            <a:off x="1416996" y="4883126"/>
            <a:ext cx="9358008" cy="1077218"/>
          </a:xfrm>
          <a:prstGeom prst="rect">
            <a:avLst/>
          </a:prstGeom>
          <a:noFill/>
        </p:spPr>
        <p:txBody>
          <a:bodyPr wrap="square">
            <a:spAutoFit/>
          </a:bodyPr>
          <a:lstStyle/>
          <a:p>
            <a:r>
              <a:rPr lang="en-US" sz="3200" b="0" i="0" dirty="0">
                <a:solidFill>
                  <a:schemeClr val="bg1"/>
                </a:solidFill>
                <a:effectLst/>
                <a:latin typeface="ui-sans-serif"/>
              </a:rPr>
              <a:t>That's why Jesus told the thief on the Cross, </a:t>
            </a:r>
            <a:r>
              <a:rPr lang="en-US" sz="3200" b="0" i="1" dirty="0">
                <a:solidFill>
                  <a:schemeClr val="bg1"/>
                </a:solidFill>
                <a:effectLst/>
                <a:latin typeface="ui-sans-serif"/>
              </a:rPr>
              <a:t>"Today you will be with me in paradise"</a:t>
            </a:r>
            <a:r>
              <a:rPr lang="en-US" sz="3200" b="0" i="0" dirty="0">
                <a:solidFill>
                  <a:schemeClr val="bg1"/>
                </a:solidFill>
                <a:effectLst/>
                <a:latin typeface="ui-sans-serif"/>
              </a:rPr>
              <a:t> (</a:t>
            </a:r>
            <a:r>
              <a:rPr lang="en-US" sz="3200" b="1" i="0" dirty="0">
                <a:solidFill>
                  <a:schemeClr val="bg1"/>
                </a:solidFill>
                <a:effectLst/>
                <a:latin typeface="ui-sans-serif"/>
                <a:hlinkClick r:id="rId2">
                  <a:extLst>
                    <a:ext uri="{A12FA001-AC4F-418D-AE19-62706E023703}">
                      <ahyp:hlinkClr xmlns:ahyp="http://schemas.microsoft.com/office/drawing/2018/hyperlinkcolor" val="tx"/>
                    </a:ext>
                  </a:extLst>
                </a:hlinkClick>
              </a:rPr>
              <a:t>Luke 23:43</a:t>
            </a:r>
            <a:r>
              <a:rPr lang="en-US" sz="3200" b="0" i="0" dirty="0">
                <a:solidFill>
                  <a:schemeClr val="bg1"/>
                </a:solidFill>
                <a:effectLst/>
                <a:latin typeface="ui-sans-serif"/>
              </a:rPr>
              <a:t>).</a:t>
            </a:r>
            <a:endParaRPr lang="en-US" sz="3200" dirty="0">
              <a:solidFill>
                <a:schemeClr val="bg1"/>
              </a:solidFill>
            </a:endParaRPr>
          </a:p>
        </p:txBody>
      </p:sp>
    </p:spTree>
    <p:extLst>
      <p:ext uri="{BB962C8B-B14F-4D97-AF65-F5344CB8AC3E}">
        <p14:creationId xmlns:p14="http://schemas.microsoft.com/office/powerpoint/2010/main" val="350167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2C80E3-9AD9-981C-81A7-C468BBEB60FD}"/>
              </a:ext>
            </a:extLst>
          </p:cNvPr>
          <p:cNvSpPr txBox="1"/>
          <p:nvPr/>
        </p:nvSpPr>
        <p:spPr>
          <a:xfrm>
            <a:off x="4623070" y="491407"/>
            <a:ext cx="7264130" cy="1569660"/>
          </a:xfrm>
          <a:prstGeom prst="rect">
            <a:avLst/>
          </a:prstGeom>
          <a:noFill/>
        </p:spPr>
        <p:txBody>
          <a:bodyPr wrap="square">
            <a:spAutoFit/>
          </a:bodyPr>
          <a:lstStyle/>
          <a:p>
            <a:pPr algn="ctr"/>
            <a:r>
              <a:rPr lang="en-US" sz="4800" b="0" i="0" dirty="0">
                <a:solidFill>
                  <a:schemeClr val="bg1"/>
                </a:solidFill>
                <a:effectLst/>
                <a:latin typeface="ui-sans-serif"/>
              </a:rPr>
              <a:t>Heaven is </a:t>
            </a:r>
            <a:r>
              <a:rPr lang="en-US" sz="4800" b="0" i="0" u="sng" dirty="0">
                <a:solidFill>
                  <a:schemeClr val="bg1"/>
                </a:solidFill>
                <a:effectLst/>
                <a:latin typeface="ui-sans-serif"/>
              </a:rPr>
              <a:t>not as far away </a:t>
            </a:r>
            <a:r>
              <a:rPr lang="en-US" sz="4800" b="0" i="0" dirty="0">
                <a:solidFill>
                  <a:schemeClr val="bg1"/>
                </a:solidFill>
                <a:effectLst/>
                <a:latin typeface="ui-sans-serif"/>
              </a:rPr>
              <a:t>as we might think.</a:t>
            </a:r>
            <a:endParaRPr lang="en-US" sz="4800" dirty="0">
              <a:solidFill>
                <a:schemeClr val="bg1"/>
              </a:solidFill>
            </a:endParaRPr>
          </a:p>
        </p:txBody>
      </p:sp>
      <p:sp>
        <p:nvSpPr>
          <p:cNvPr id="5" name="TextBox 4">
            <a:extLst>
              <a:ext uri="{FF2B5EF4-FFF2-40B4-BE49-F238E27FC236}">
                <a16:creationId xmlns:a16="http://schemas.microsoft.com/office/drawing/2014/main" id="{3E40E106-04F0-DD76-0F3E-FDD7C7306789}"/>
              </a:ext>
            </a:extLst>
          </p:cNvPr>
          <p:cNvSpPr txBox="1"/>
          <p:nvPr/>
        </p:nvSpPr>
        <p:spPr>
          <a:xfrm>
            <a:off x="817124" y="2317497"/>
            <a:ext cx="9931940" cy="3970318"/>
          </a:xfrm>
          <a:prstGeom prst="rect">
            <a:avLst/>
          </a:prstGeom>
          <a:noFill/>
        </p:spPr>
        <p:txBody>
          <a:bodyPr wrap="square">
            <a:spAutoFit/>
          </a:bodyPr>
          <a:lstStyle/>
          <a:p>
            <a:pPr algn="ctr"/>
            <a:r>
              <a:rPr lang="en-US" dirty="0">
                <a:solidFill>
                  <a:schemeClr val="bg1"/>
                </a:solidFill>
              </a:rPr>
              <a:t>The Mountain of Fear and the Mountain of Joy</a:t>
            </a:r>
          </a:p>
          <a:p>
            <a:pPr algn="ctr"/>
            <a:r>
              <a:rPr lang="en-US" dirty="0">
                <a:solidFill>
                  <a:schemeClr val="bg1"/>
                </a:solidFill>
                <a:hlinkClick r:id="rId2">
                  <a:extLst>
                    <a:ext uri="{A12FA001-AC4F-418D-AE19-62706E023703}">
                      <ahyp:hlinkClr xmlns:ahyp="http://schemas.microsoft.com/office/drawing/2018/hyperlinkcolor" val="tx"/>
                    </a:ext>
                  </a:extLst>
                </a:hlinkClick>
              </a:rPr>
              <a:t>18</a:t>
            </a:r>
            <a:r>
              <a:rPr lang="en-US" dirty="0">
                <a:solidFill>
                  <a:schemeClr val="bg1"/>
                </a:solidFill>
              </a:rPr>
              <a:t> You have not come to a mountain that can be touched and that is burning with fire; to darkness, gloom and storm;</a:t>
            </a:r>
          </a:p>
          <a:p>
            <a:pPr algn="ctr"/>
            <a:r>
              <a:rPr lang="en-US" dirty="0">
                <a:solidFill>
                  <a:schemeClr val="bg1"/>
                </a:solidFill>
                <a:hlinkClick r:id="rId3">
                  <a:extLst>
                    <a:ext uri="{A12FA001-AC4F-418D-AE19-62706E023703}">
                      <ahyp:hlinkClr xmlns:ahyp="http://schemas.microsoft.com/office/drawing/2018/hyperlinkcolor" val="tx"/>
                    </a:ext>
                  </a:extLst>
                </a:hlinkClick>
              </a:rPr>
              <a:t>19</a:t>
            </a:r>
            <a:r>
              <a:rPr lang="en-US" dirty="0">
                <a:solidFill>
                  <a:schemeClr val="bg1"/>
                </a:solidFill>
              </a:rPr>
              <a:t> to a trumpet blast or to such a voice speaking words that those who heard it begged that no further word be spoken to them,</a:t>
            </a:r>
          </a:p>
          <a:p>
            <a:pPr algn="ctr"/>
            <a:r>
              <a:rPr lang="en-US" dirty="0">
                <a:solidFill>
                  <a:schemeClr val="bg1"/>
                </a:solidFill>
                <a:hlinkClick r:id="rId4">
                  <a:extLst>
                    <a:ext uri="{A12FA001-AC4F-418D-AE19-62706E023703}">
                      <ahyp:hlinkClr xmlns:ahyp="http://schemas.microsoft.com/office/drawing/2018/hyperlinkcolor" val="tx"/>
                    </a:ext>
                  </a:extLst>
                </a:hlinkClick>
              </a:rPr>
              <a:t>20</a:t>
            </a:r>
            <a:r>
              <a:rPr lang="en-US" dirty="0">
                <a:solidFill>
                  <a:schemeClr val="bg1"/>
                </a:solidFill>
              </a:rPr>
              <a:t> because they could not bear what was commanded: “If even an animal touches the mountain, it must be stoned to death.”</a:t>
            </a:r>
          </a:p>
          <a:p>
            <a:pPr algn="ctr"/>
            <a:r>
              <a:rPr lang="en-US" dirty="0">
                <a:solidFill>
                  <a:schemeClr val="bg1"/>
                </a:solidFill>
                <a:hlinkClick r:id="rId5">
                  <a:extLst>
                    <a:ext uri="{A12FA001-AC4F-418D-AE19-62706E023703}">
                      <ahyp:hlinkClr xmlns:ahyp="http://schemas.microsoft.com/office/drawing/2018/hyperlinkcolor" val="tx"/>
                    </a:ext>
                  </a:extLst>
                </a:hlinkClick>
              </a:rPr>
              <a:t>21</a:t>
            </a:r>
            <a:r>
              <a:rPr lang="en-US" dirty="0">
                <a:solidFill>
                  <a:schemeClr val="bg1"/>
                </a:solidFill>
              </a:rPr>
              <a:t> The sight was so terrifying that Moses said, “I am trembling with fear.”</a:t>
            </a:r>
          </a:p>
          <a:p>
            <a:pPr algn="ctr"/>
            <a:r>
              <a:rPr lang="en-US" dirty="0">
                <a:solidFill>
                  <a:schemeClr val="bg1"/>
                </a:solidFill>
                <a:hlinkClick r:id="rId6">
                  <a:extLst>
                    <a:ext uri="{A12FA001-AC4F-418D-AE19-62706E023703}">
                      <ahyp:hlinkClr xmlns:ahyp="http://schemas.microsoft.com/office/drawing/2018/hyperlinkcolor" val="tx"/>
                    </a:ext>
                  </a:extLst>
                </a:hlinkClick>
              </a:rPr>
              <a:t>22</a:t>
            </a:r>
            <a:r>
              <a:rPr lang="en-US" dirty="0">
                <a:solidFill>
                  <a:schemeClr val="bg1"/>
                </a:solidFill>
              </a:rPr>
              <a:t> But you have come to Mount Zion, to the city of the living God, the heavenly Jerusalem. You have come to thousands upon thousands of angels in joyful assembly,</a:t>
            </a:r>
          </a:p>
          <a:p>
            <a:pPr algn="ctr"/>
            <a:r>
              <a:rPr lang="en-US" dirty="0">
                <a:solidFill>
                  <a:schemeClr val="bg1"/>
                </a:solidFill>
                <a:hlinkClick r:id="rId7">
                  <a:extLst>
                    <a:ext uri="{A12FA001-AC4F-418D-AE19-62706E023703}">
                      <ahyp:hlinkClr xmlns:ahyp="http://schemas.microsoft.com/office/drawing/2018/hyperlinkcolor" val="tx"/>
                    </a:ext>
                  </a:extLst>
                </a:hlinkClick>
              </a:rPr>
              <a:t>23</a:t>
            </a:r>
            <a:r>
              <a:rPr lang="en-US" dirty="0">
                <a:solidFill>
                  <a:schemeClr val="bg1"/>
                </a:solidFill>
              </a:rPr>
              <a:t> to the church of the firstborn, whose names are written in heaven. You have come to God, the Judge of all, to the spirits of the righteous made perfect,</a:t>
            </a:r>
          </a:p>
          <a:p>
            <a:pPr algn="ctr"/>
            <a:r>
              <a:rPr lang="en-US" dirty="0">
                <a:solidFill>
                  <a:schemeClr val="bg1"/>
                </a:solidFill>
                <a:hlinkClick r:id="rId8">
                  <a:extLst>
                    <a:ext uri="{A12FA001-AC4F-418D-AE19-62706E023703}">
                      <ahyp:hlinkClr xmlns:ahyp="http://schemas.microsoft.com/office/drawing/2018/hyperlinkcolor" val="tx"/>
                    </a:ext>
                  </a:extLst>
                </a:hlinkClick>
              </a:rPr>
              <a:t>24</a:t>
            </a:r>
            <a:r>
              <a:rPr lang="en-US" dirty="0">
                <a:solidFill>
                  <a:schemeClr val="bg1"/>
                </a:solidFill>
              </a:rPr>
              <a:t> to Jesus the mediator of a new covenant, and to the sprinkled blood that speaks a better word than the blood of Abel.</a:t>
            </a:r>
          </a:p>
        </p:txBody>
      </p:sp>
    </p:spTree>
    <p:extLst>
      <p:ext uri="{BB962C8B-B14F-4D97-AF65-F5344CB8AC3E}">
        <p14:creationId xmlns:p14="http://schemas.microsoft.com/office/powerpoint/2010/main" val="172698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A15E2-F8F6-FDE5-D69E-1DFCED84E6AB}"/>
              </a:ext>
            </a:extLst>
          </p:cNvPr>
          <p:cNvSpPr txBox="1"/>
          <p:nvPr/>
        </p:nvSpPr>
        <p:spPr>
          <a:xfrm>
            <a:off x="1099225" y="1032010"/>
            <a:ext cx="10408596" cy="3970318"/>
          </a:xfrm>
          <a:prstGeom prst="rect">
            <a:avLst/>
          </a:prstGeom>
          <a:noFill/>
        </p:spPr>
        <p:txBody>
          <a:bodyPr wrap="square">
            <a:spAutoFit/>
          </a:bodyPr>
          <a:lstStyle/>
          <a:p>
            <a:r>
              <a:rPr lang="en-US" sz="3600" b="0" i="0" dirty="0">
                <a:solidFill>
                  <a:schemeClr val="bg1"/>
                </a:solidFill>
                <a:effectLst/>
                <a:latin typeface="ui-sans-serif"/>
              </a:rPr>
              <a:t>This is comparison between  Mt. Sinai and Mt. Zion.</a:t>
            </a:r>
          </a:p>
          <a:p>
            <a:pPr algn="ctr"/>
            <a:r>
              <a:rPr lang="en-US" sz="3600" b="0" i="0" dirty="0">
                <a:solidFill>
                  <a:schemeClr val="bg1"/>
                </a:solidFill>
                <a:effectLst/>
                <a:latin typeface="ui-sans-serif"/>
              </a:rPr>
              <a:t> Under the old covenant, no one could come near God except under very strict conditions. That's why the mountain shook with thunder and lightning. </a:t>
            </a:r>
          </a:p>
          <a:p>
            <a:pPr algn="ctr"/>
            <a:endParaRPr lang="en-US" sz="3600" dirty="0">
              <a:solidFill>
                <a:schemeClr val="bg1"/>
              </a:solidFill>
              <a:latin typeface="ui-sans-serif"/>
            </a:endParaRPr>
          </a:p>
          <a:p>
            <a:pPr algn="ctr"/>
            <a:r>
              <a:rPr lang="en-US" sz="3600" b="0" i="0" dirty="0">
                <a:solidFill>
                  <a:schemeClr val="bg1"/>
                </a:solidFill>
                <a:effectLst/>
                <a:latin typeface="ui-sans-serif"/>
              </a:rPr>
              <a:t>But now, in Christ, we have been brought near to heavenly realities. </a:t>
            </a:r>
            <a:endParaRPr lang="en-US" sz="3600" dirty="0">
              <a:solidFill>
                <a:schemeClr val="bg1"/>
              </a:solidFill>
            </a:endParaRPr>
          </a:p>
        </p:txBody>
      </p:sp>
    </p:spTree>
    <p:extLst>
      <p:ext uri="{BB962C8B-B14F-4D97-AF65-F5344CB8AC3E}">
        <p14:creationId xmlns:p14="http://schemas.microsoft.com/office/powerpoint/2010/main" val="16790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954D890-8405-E6A9-7318-6E448BA732C2}"/>
              </a:ext>
            </a:extLst>
          </p:cNvPr>
          <p:cNvSpPr txBox="1"/>
          <p:nvPr/>
        </p:nvSpPr>
        <p:spPr>
          <a:xfrm>
            <a:off x="1751035" y="5079181"/>
            <a:ext cx="8368748" cy="769441"/>
          </a:xfrm>
          <a:prstGeom prst="rect">
            <a:avLst/>
          </a:prstGeom>
          <a:noFill/>
        </p:spPr>
        <p:txBody>
          <a:bodyPr wrap="square">
            <a:spAutoFit/>
          </a:bodyPr>
          <a:lstStyle/>
          <a:p>
            <a:pPr algn="ctr"/>
            <a:r>
              <a:rPr lang="en-US" sz="4400" dirty="0">
                <a:solidFill>
                  <a:schemeClr val="bg1"/>
                </a:solidFill>
              </a:rPr>
              <a:t>Genesis 1:1</a:t>
            </a:r>
          </a:p>
        </p:txBody>
      </p:sp>
      <p:sp>
        <p:nvSpPr>
          <p:cNvPr id="8" name="TextBox 7">
            <a:extLst>
              <a:ext uri="{FF2B5EF4-FFF2-40B4-BE49-F238E27FC236}">
                <a16:creationId xmlns:a16="http://schemas.microsoft.com/office/drawing/2014/main" id="{C09BCECC-EC20-C1AA-1115-12E9FE47F151}"/>
              </a:ext>
            </a:extLst>
          </p:cNvPr>
          <p:cNvSpPr txBox="1"/>
          <p:nvPr/>
        </p:nvSpPr>
        <p:spPr>
          <a:xfrm>
            <a:off x="1346379" y="1243797"/>
            <a:ext cx="8906394" cy="2862322"/>
          </a:xfrm>
          <a:prstGeom prst="rect">
            <a:avLst/>
          </a:prstGeom>
          <a:noFill/>
        </p:spPr>
        <p:txBody>
          <a:bodyPr wrap="square">
            <a:spAutoFit/>
          </a:bodyPr>
          <a:lstStyle/>
          <a:p>
            <a:pPr lvl="1" algn="ctr"/>
            <a:r>
              <a:rPr lang="en-US" sz="6000" dirty="0">
                <a:solidFill>
                  <a:schemeClr val="bg1"/>
                </a:solidFill>
              </a:rPr>
              <a:t>“In the beginning God created the heavens and the earth” </a:t>
            </a:r>
            <a:endParaRPr lang="en-US" sz="13800" dirty="0">
              <a:solidFill>
                <a:schemeClr val="bg1"/>
              </a:solidFill>
            </a:endParaRP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743</TotalTime>
  <Words>1779</Words>
  <Application>Microsoft Office PowerPoint</Application>
  <PresentationFormat>Widescreen</PresentationFormat>
  <Paragraphs>66</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ui-sans-serif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11</cp:revision>
  <dcterms:created xsi:type="dcterms:W3CDTF">2024-04-06T14:56:38Z</dcterms:created>
  <dcterms:modified xsi:type="dcterms:W3CDTF">2024-11-23T14:28:22Z</dcterms:modified>
</cp:coreProperties>
</file>