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257" r:id="rId3"/>
    <p:sldId id="258" r:id="rId4"/>
    <p:sldId id="259" r:id="rId5"/>
    <p:sldId id="292" r:id="rId6"/>
    <p:sldId id="260" r:id="rId7"/>
    <p:sldId id="293" r:id="rId8"/>
    <p:sldId id="263" r:id="rId9"/>
    <p:sldId id="262" r:id="rId10"/>
    <p:sldId id="261" r:id="rId11"/>
    <p:sldId id="264" r:id="rId12"/>
    <p:sldId id="265" r:id="rId13"/>
    <p:sldId id="266" r:id="rId14"/>
    <p:sldId id="267" r:id="rId15"/>
    <p:sldId id="268" r:id="rId16"/>
    <p:sldId id="269" r:id="rId17"/>
    <p:sldId id="271" r:id="rId18"/>
    <p:sldId id="273" r:id="rId19"/>
    <p:sldId id="274" r:id="rId20"/>
    <p:sldId id="275" r:id="rId21"/>
    <p:sldId id="276" r:id="rId22"/>
    <p:sldId id="277" r:id="rId23"/>
    <p:sldId id="278" r:id="rId24"/>
    <p:sldId id="280" r:id="rId25"/>
    <p:sldId id="279" r:id="rId26"/>
    <p:sldId id="294" r:id="rId27"/>
    <p:sldId id="281" r:id="rId28"/>
    <p:sldId id="282" r:id="rId29"/>
    <p:sldId id="283" r:id="rId30"/>
    <p:sldId id="284" r:id="rId31"/>
    <p:sldId id="286" r:id="rId32"/>
    <p:sldId id="295" r:id="rId33"/>
    <p:sldId id="287" r:id="rId34"/>
    <p:sldId id="288" r:id="rId35"/>
    <p:sldId id="290" r:id="rId36"/>
    <p:sldId id="270" r:id="rId37"/>
    <p:sldId id="289" r:id="rId38"/>
    <p:sldId id="272"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58" autoAdjust="0"/>
    <p:restoredTop sz="94660"/>
  </p:normalViewPr>
  <p:slideViewPr>
    <p:cSldViewPr snapToGrid="0">
      <p:cViewPr varScale="1">
        <p:scale>
          <a:sx n="97" d="100"/>
          <a:sy n="97" d="100"/>
        </p:scale>
        <p:origin x="828"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82788-85C9-F305-BFAE-F3509246DE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9A1002-FB3B-E24D-F46F-A950D7A30B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60B7E75-4E08-877C-2B5C-5250E7484EB4}"/>
              </a:ext>
            </a:extLst>
          </p:cNvPr>
          <p:cNvSpPr>
            <a:spLocks noGrp="1"/>
          </p:cNvSpPr>
          <p:nvPr>
            <p:ph type="dt" sz="half" idx="10"/>
          </p:nvPr>
        </p:nvSpPr>
        <p:spPr/>
        <p:txBody>
          <a:bodyPr/>
          <a:lstStyle/>
          <a:p>
            <a:fld id="{4FD4ACCF-E26A-4E42-8BE1-76B81DEA2B7D}" type="datetimeFigureOut">
              <a:rPr lang="en-US" smtClean="0"/>
              <a:t>8/19/2025</a:t>
            </a:fld>
            <a:endParaRPr lang="en-US"/>
          </a:p>
        </p:txBody>
      </p:sp>
      <p:sp>
        <p:nvSpPr>
          <p:cNvPr id="5" name="Footer Placeholder 4">
            <a:extLst>
              <a:ext uri="{FF2B5EF4-FFF2-40B4-BE49-F238E27FC236}">
                <a16:creationId xmlns:a16="http://schemas.microsoft.com/office/drawing/2014/main" id="{C469F222-84F4-B6DF-BBF9-54808B5B84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36A4F4-703A-C68C-3A8E-8BCC72F773F9}"/>
              </a:ext>
            </a:extLst>
          </p:cNvPr>
          <p:cNvSpPr>
            <a:spLocks noGrp="1"/>
          </p:cNvSpPr>
          <p:nvPr>
            <p:ph type="sldNum" sz="quarter" idx="12"/>
          </p:nvPr>
        </p:nvSpPr>
        <p:spPr/>
        <p:txBody>
          <a:bodyPr/>
          <a:lstStyle/>
          <a:p>
            <a:fld id="{BBAC1B04-ABC8-44D0-B41D-A792520D3380}" type="slidenum">
              <a:rPr lang="en-US" smtClean="0"/>
              <a:t>‹#›</a:t>
            </a:fld>
            <a:endParaRPr lang="en-US"/>
          </a:p>
        </p:txBody>
      </p:sp>
    </p:spTree>
    <p:extLst>
      <p:ext uri="{BB962C8B-B14F-4D97-AF65-F5344CB8AC3E}">
        <p14:creationId xmlns:p14="http://schemas.microsoft.com/office/powerpoint/2010/main" val="3310162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32C65-0DD8-8911-82AA-AAB204E1CC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F763F0-C41E-7E88-65FD-D37FEC51D1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99016F-6ABB-F479-2F87-6D060CB3FCDC}"/>
              </a:ext>
            </a:extLst>
          </p:cNvPr>
          <p:cNvSpPr>
            <a:spLocks noGrp="1"/>
          </p:cNvSpPr>
          <p:nvPr>
            <p:ph type="dt" sz="half" idx="10"/>
          </p:nvPr>
        </p:nvSpPr>
        <p:spPr/>
        <p:txBody>
          <a:bodyPr/>
          <a:lstStyle/>
          <a:p>
            <a:fld id="{4FD4ACCF-E26A-4E42-8BE1-76B81DEA2B7D}" type="datetimeFigureOut">
              <a:rPr lang="en-US" smtClean="0"/>
              <a:t>8/19/2025</a:t>
            </a:fld>
            <a:endParaRPr lang="en-US"/>
          </a:p>
        </p:txBody>
      </p:sp>
      <p:sp>
        <p:nvSpPr>
          <p:cNvPr id="5" name="Footer Placeholder 4">
            <a:extLst>
              <a:ext uri="{FF2B5EF4-FFF2-40B4-BE49-F238E27FC236}">
                <a16:creationId xmlns:a16="http://schemas.microsoft.com/office/drawing/2014/main" id="{FF34C2C9-6DB8-910C-463D-E7AB2A24FB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6EF50C-EDA7-AB88-7D6A-A483BC03AF3B}"/>
              </a:ext>
            </a:extLst>
          </p:cNvPr>
          <p:cNvSpPr>
            <a:spLocks noGrp="1"/>
          </p:cNvSpPr>
          <p:nvPr>
            <p:ph type="sldNum" sz="quarter" idx="12"/>
          </p:nvPr>
        </p:nvSpPr>
        <p:spPr/>
        <p:txBody>
          <a:bodyPr/>
          <a:lstStyle/>
          <a:p>
            <a:fld id="{BBAC1B04-ABC8-44D0-B41D-A792520D3380}" type="slidenum">
              <a:rPr lang="en-US" smtClean="0"/>
              <a:t>‹#›</a:t>
            </a:fld>
            <a:endParaRPr lang="en-US"/>
          </a:p>
        </p:txBody>
      </p:sp>
    </p:spTree>
    <p:extLst>
      <p:ext uri="{BB962C8B-B14F-4D97-AF65-F5344CB8AC3E}">
        <p14:creationId xmlns:p14="http://schemas.microsoft.com/office/powerpoint/2010/main" val="3897389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0AEA97-3705-CF92-77C9-17E33F0EECD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6C073A8-60F9-98FA-6278-B2DD738DBE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ED41B-ED05-7EF2-1D0E-9E7BBCB6249D}"/>
              </a:ext>
            </a:extLst>
          </p:cNvPr>
          <p:cNvSpPr>
            <a:spLocks noGrp="1"/>
          </p:cNvSpPr>
          <p:nvPr>
            <p:ph type="dt" sz="half" idx="10"/>
          </p:nvPr>
        </p:nvSpPr>
        <p:spPr/>
        <p:txBody>
          <a:bodyPr/>
          <a:lstStyle/>
          <a:p>
            <a:fld id="{4FD4ACCF-E26A-4E42-8BE1-76B81DEA2B7D}" type="datetimeFigureOut">
              <a:rPr lang="en-US" smtClean="0"/>
              <a:t>8/19/2025</a:t>
            </a:fld>
            <a:endParaRPr lang="en-US"/>
          </a:p>
        </p:txBody>
      </p:sp>
      <p:sp>
        <p:nvSpPr>
          <p:cNvPr id="5" name="Footer Placeholder 4">
            <a:extLst>
              <a:ext uri="{FF2B5EF4-FFF2-40B4-BE49-F238E27FC236}">
                <a16:creationId xmlns:a16="http://schemas.microsoft.com/office/drawing/2014/main" id="{9C1DE667-46C4-99FB-5631-E0B317A10F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3C48C3-CC60-30B7-4954-CF6CFE02005C}"/>
              </a:ext>
            </a:extLst>
          </p:cNvPr>
          <p:cNvSpPr>
            <a:spLocks noGrp="1"/>
          </p:cNvSpPr>
          <p:nvPr>
            <p:ph type="sldNum" sz="quarter" idx="12"/>
          </p:nvPr>
        </p:nvSpPr>
        <p:spPr/>
        <p:txBody>
          <a:bodyPr/>
          <a:lstStyle/>
          <a:p>
            <a:fld id="{BBAC1B04-ABC8-44D0-B41D-A792520D3380}" type="slidenum">
              <a:rPr lang="en-US" smtClean="0"/>
              <a:t>‹#›</a:t>
            </a:fld>
            <a:endParaRPr lang="en-US"/>
          </a:p>
        </p:txBody>
      </p:sp>
    </p:spTree>
    <p:extLst>
      <p:ext uri="{BB962C8B-B14F-4D97-AF65-F5344CB8AC3E}">
        <p14:creationId xmlns:p14="http://schemas.microsoft.com/office/powerpoint/2010/main" val="3401356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7557C-9EF7-F524-FB5D-25AC108B0F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AD8F95-514F-8747-7D9D-3C41225CCC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B78F02-3F05-9C29-F9A5-138FD87F6B5B}"/>
              </a:ext>
            </a:extLst>
          </p:cNvPr>
          <p:cNvSpPr>
            <a:spLocks noGrp="1"/>
          </p:cNvSpPr>
          <p:nvPr>
            <p:ph type="dt" sz="half" idx="10"/>
          </p:nvPr>
        </p:nvSpPr>
        <p:spPr/>
        <p:txBody>
          <a:bodyPr/>
          <a:lstStyle/>
          <a:p>
            <a:fld id="{4FD4ACCF-E26A-4E42-8BE1-76B81DEA2B7D}" type="datetimeFigureOut">
              <a:rPr lang="en-US" smtClean="0"/>
              <a:t>8/19/2025</a:t>
            </a:fld>
            <a:endParaRPr lang="en-US"/>
          </a:p>
        </p:txBody>
      </p:sp>
      <p:sp>
        <p:nvSpPr>
          <p:cNvPr id="5" name="Footer Placeholder 4">
            <a:extLst>
              <a:ext uri="{FF2B5EF4-FFF2-40B4-BE49-F238E27FC236}">
                <a16:creationId xmlns:a16="http://schemas.microsoft.com/office/drawing/2014/main" id="{1CC652A0-055B-3EE1-E88D-6958AC5D58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DBD246-21F7-6283-3D80-EDD058CE0B71}"/>
              </a:ext>
            </a:extLst>
          </p:cNvPr>
          <p:cNvSpPr>
            <a:spLocks noGrp="1"/>
          </p:cNvSpPr>
          <p:nvPr>
            <p:ph type="sldNum" sz="quarter" idx="12"/>
          </p:nvPr>
        </p:nvSpPr>
        <p:spPr/>
        <p:txBody>
          <a:bodyPr/>
          <a:lstStyle/>
          <a:p>
            <a:fld id="{BBAC1B04-ABC8-44D0-B41D-A792520D3380}" type="slidenum">
              <a:rPr lang="en-US" smtClean="0"/>
              <a:t>‹#›</a:t>
            </a:fld>
            <a:endParaRPr lang="en-US"/>
          </a:p>
        </p:txBody>
      </p:sp>
    </p:spTree>
    <p:extLst>
      <p:ext uri="{BB962C8B-B14F-4D97-AF65-F5344CB8AC3E}">
        <p14:creationId xmlns:p14="http://schemas.microsoft.com/office/powerpoint/2010/main" val="2528692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A8F24-4AD1-E161-CFC4-CEF575E1D0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E7F0D0B-CB33-F03D-EC79-983892CB4B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CC622C-250E-F487-A592-0333234FBB45}"/>
              </a:ext>
            </a:extLst>
          </p:cNvPr>
          <p:cNvSpPr>
            <a:spLocks noGrp="1"/>
          </p:cNvSpPr>
          <p:nvPr>
            <p:ph type="dt" sz="half" idx="10"/>
          </p:nvPr>
        </p:nvSpPr>
        <p:spPr/>
        <p:txBody>
          <a:bodyPr/>
          <a:lstStyle/>
          <a:p>
            <a:fld id="{4FD4ACCF-E26A-4E42-8BE1-76B81DEA2B7D}" type="datetimeFigureOut">
              <a:rPr lang="en-US" smtClean="0"/>
              <a:t>8/19/2025</a:t>
            </a:fld>
            <a:endParaRPr lang="en-US"/>
          </a:p>
        </p:txBody>
      </p:sp>
      <p:sp>
        <p:nvSpPr>
          <p:cNvPr id="5" name="Footer Placeholder 4">
            <a:extLst>
              <a:ext uri="{FF2B5EF4-FFF2-40B4-BE49-F238E27FC236}">
                <a16:creationId xmlns:a16="http://schemas.microsoft.com/office/drawing/2014/main" id="{9DC657FB-8DC4-9CF7-8C71-994B2343E0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55419E-07CC-2B92-88A5-0E04CC8E9023}"/>
              </a:ext>
            </a:extLst>
          </p:cNvPr>
          <p:cNvSpPr>
            <a:spLocks noGrp="1"/>
          </p:cNvSpPr>
          <p:nvPr>
            <p:ph type="sldNum" sz="quarter" idx="12"/>
          </p:nvPr>
        </p:nvSpPr>
        <p:spPr/>
        <p:txBody>
          <a:bodyPr/>
          <a:lstStyle/>
          <a:p>
            <a:fld id="{BBAC1B04-ABC8-44D0-B41D-A792520D3380}" type="slidenum">
              <a:rPr lang="en-US" smtClean="0"/>
              <a:t>‹#›</a:t>
            </a:fld>
            <a:endParaRPr lang="en-US"/>
          </a:p>
        </p:txBody>
      </p:sp>
    </p:spTree>
    <p:extLst>
      <p:ext uri="{BB962C8B-B14F-4D97-AF65-F5344CB8AC3E}">
        <p14:creationId xmlns:p14="http://schemas.microsoft.com/office/powerpoint/2010/main" val="3318673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0ED6-DB5A-3632-CEA3-51B306E998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819D09-F35C-FCBD-A0D9-DB2542A29F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93AD693-857B-19E7-BFA6-6E5657B411F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515E86-8445-8F2D-BCE7-C0B1726B3909}"/>
              </a:ext>
            </a:extLst>
          </p:cNvPr>
          <p:cNvSpPr>
            <a:spLocks noGrp="1"/>
          </p:cNvSpPr>
          <p:nvPr>
            <p:ph type="dt" sz="half" idx="10"/>
          </p:nvPr>
        </p:nvSpPr>
        <p:spPr/>
        <p:txBody>
          <a:bodyPr/>
          <a:lstStyle/>
          <a:p>
            <a:fld id="{4FD4ACCF-E26A-4E42-8BE1-76B81DEA2B7D}" type="datetimeFigureOut">
              <a:rPr lang="en-US" smtClean="0"/>
              <a:t>8/19/2025</a:t>
            </a:fld>
            <a:endParaRPr lang="en-US"/>
          </a:p>
        </p:txBody>
      </p:sp>
      <p:sp>
        <p:nvSpPr>
          <p:cNvPr id="6" name="Footer Placeholder 5">
            <a:extLst>
              <a:ext uri="{FF2B5EF4-FFF2-40B4-BE49-F238E27FC236}">
                <a16:creationId xmlns:a16="http://schemas.microsoft.com/office/drawing/2014/main" id="{FDBF755F-8F4B-73A5-FC04-FD29A597B1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BEC705-E78B-18BC-30A9-96E490D0B9D3}"/>
              </a:ext>
            </a:extLst>
          </p:cNvPr>
          <p:cNvSpPr>
            <a:spLocks noGrp="1"/>
          </p:cNvSpPr>
          <p:nvPr>
            <p:ph type="sldNum" sz="quarter" idx="12"/>
          </p:nvPr>
        </p:nvSpPr>
        <p:spPr/>
        <p:txBody>
          <a:bodyPr/>
          <a:lstStyle/>
          <a:p>
            <a:fld id="{BBAC1B04-ABC8-44D0-B41D-A792520D3380}" type="slidenum">
              <a:rPr lang="en-US" smtClean="0"/>
              <a:t>‹#›</a:t>
            </a:fld>
            <a:endParaRPr lang="en-US"/>
          </a:p>
        </p:txBody>
      </p:sp>
    </p:spTree>
    <p:extLst>
      <p:ext uri="{BB962C8B-B14F-4D97-AF65-F5344CB8AC3E}">
        <p14:creationId xmlns:p14="http://schemas.microsoft.com/office/powerpoint/2010/main" val="3833843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E3D7D-06A4-BC5D-9D7A-1A447D62B2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941912-B9A0-6BB3-65A8-D0298906D1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390784-8AEC-9BC6-D7B7-50B2836122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71ABA2-439C-579C-2FBC-AA8C3EEAF3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093606-97E2-9206-B8E5-2F62619581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9409301-AA2F-6635-7DEC-C885F9EA8177}"/>
              </a:ext>
            </a:extLst>
          </p:cNvPr>
          <p:cNvSpPr>
            <a:spLocks noGrp="1"/>
          </p:cNvSpPr>
          <p:nvPr>
            <p:ph type="dt" sz="half" idx="10"/>
          </p:nvPr>
        </p:nvSpPr>
        <p:spPr/>
        <p:txBody>
          <a:bodyPr/>
          <a:lstStyle/>
          <a:p>
            <a:fld id="{4FD4ACCF-E26A-4E42-8BE1-76B81DEA2B7D}" type="datetimeFigureOut">
              <a:rPr lang="en-US" smtClean="0"/>
              <a:t>8/19/2025</a:t>
            </a:fld>
            <a:endParaRPr lang="en-US"/>
          </a:p>
        </p:txBody>
      </p:sp>
      <p:sp>
        <p:nvSpPr>
          <p:cNvPr id="8" name="Footer Placeholder 7">
            <a:extLst>
              <a:ext uri="{FF2B5EF4-FFF2-40B4-BE49-F238E27FC236}">
                <a16:creationId xmlns:a16="http://schemas.microsoft.com/office/drawing/2014/main" id="{FA31DC66-3A04-EA50-182F-A50C74D8E0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C9DB35-B5B9-1615-3933-E2751AAC78E7}"/>
              </a:ext>
            </a:extLst>
          </p:cNvPr>
          <p:cNvSpPr>
            <a:spLocks noGrp="1"/>
          </p:cNvSpPr>
          <p:nvPr>
            <p:ph type="sldNum" sz="quarter" idx="12"/>
          </p:nvPr>
        </p:nvSpPr>
        <p:spPr/>
        <p:txBody>
          <a:bodyPr/>
          <a:lstStyle/>
          <a:p>
            <a:fld id="{BBAC1B04-ABC8-44D0-B41D-A792520D3380}" type="slidenum">
              <a:rPr lang="en-US" smtClean="0"/>
              <a:t>‹#›</a:t>
            </a:fld>
            <a:endParaRPr lang="en-US"/>
          </a:p>
        </p:txBody>
      </p:sp>
    </p:spTree>
    <p:extLst>
      <p:ext uri="{BB962C8B-B14F-4D97-AF65-F5344CB8AC3E}">
        <p14:creationId xmlns:p14="http://schemas.microsoft.com/office/powerpoint/2010/main" val="1777715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321F3-0F65-350B-9D83-74C66F6DB2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AD5C83D-7DE8-A687-DEB8-3DC2D2FCEF73}"/>
              </a:ext>
            </a:extLst>
          </p:cNvPr>
          <p:cNvSpPr>
            <a:spLocks noGrp="1"/>
          </p:cNvSpPr>
          <p:nvPr>
            <p:ph type="dt" sz="half" idx="10"/>
          </p:nvPr>
        </p:nvSpPr>
        <p:spPr/>
        <p:txBody>
          <a:bodyPr/>
          <a:lstStyle/>
          <a:p>
            <a:fld id="{4FD4ACCF-E26A-4E42-8BE1-76B81DEA2B7D}" type="datetimeFigureOut">
              <a:rPr lang="en-US" smtClean="0"/>
              <a:t>8/19/2025</a:t>
            </a:fld>
            <a:endParaRPr lang="en-US"/>
          </a:p>
        </p:txBody>
      </p:sp>
      <p:sp>
        <p:nvSpPr>
          <p:cNvPr id="4" name="Footer Placeholder 3">
            <a:extLst>
              <a:ext uri="{FF2B5EF4-FFF2-40B4-BE49-F238E27FC236}">
                <a16:creationId xmlns:a16="http://schemas.microsoft.com/office/drawing/2014/main" id="{1346F11F-5EDE-1217-4700-6C491FB8A3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BF75463-82A4-5710-5213-E5E3D804C8F0}"/>
              </a:ext>
            </a:extLst>
          </p:cNvPr>
          <p:cNvSpPr>
            <a:spLocks noGrp="1"/>
          </p:cNvSpPr>
          <p:nvPr>
            <p:ph type="sldNum" sz="quarter" idx="12"/>
          </p:nvPr>
        </p:nvSpPr>
        <p:spPr/>
        <p:txBody>
          <a:bodyPr/>
          <a:lstStyle/>
          <a:p>
            <a:fld id="{BBAC1B04-ABC8-44D0-B41D-A792520D3380}" type="slidenum">
              <a:rPr lang="en-US" smtClean="0"/>
              <a:t>‹#›</a:t>
            </a:fld>
            <a:endParaRPr lang="en-US"/>
          </a:p>
        </p:txBody>
      </p:sp>
    </p:spTree>
    <p:extLst>
      <p:ext uri="{BB962C8B-B14F-4D97-AF65-F5344CB8AC3E}">
        <p14:creationId xmlns:p14="http://schemas.microsoft.com/office/powerpoint/2010/main" val="3619295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31099D-62D0-457B-DC14-887CDD727A0C}"/>
              </a:ext>
            </a:extLst>
          </p:cNvPr>
          <p:cNvSpPr>
            <a:spLocks noGrp="1"/>
          </p:cNvSpPr>
          <p:nvPr>
            <p:ph type="dt" sz="half" idx="10"/>
          </p:nvPr>
        </p:nvSpPr>
        <p:spPr/>
        <p:txBody>
          <a:bodyPr/>
          <a:lstStyle/>
          <a:p>
            <a:fld id="{4FD4ACCF-E26A-4E42-8BE1-76B81DEA2B7D}" type="datetimeFigureOut">
              <a:rPr lang="en-US" smtClean="0"/>
              <a:t>8/19/2025</a:t>
            </a:fld>
            <a:endParaRPr lang="en-US"/>
          </a:p>
        </p:txBody>
      </p:sp>
      <p:sp>
        <p:nvSpPr>
          <p:cNvPr id="3" name="Footer Placeholder 2">
            <a:extLst>
              <a:ext uri="{FF2B5EF4-FFF2-40B4-BE49-F238E27FC236}">
                <a16:creationId xmlns:a16="http://schemas.microsoft.com/office/drawing/2014/main" id="{C95E4597-FD14-4E47-7206-C20FFA8233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327806B-B37B-0A3F-81FB-7446F4FF4FED}"/>
              </a:ext>
            </a:extLst>
          </p:cNvPr>
          <p:cNvSpPr>
            <a:spLocks noGrp="1"/>
          </p:cNvSpPr>
          <p:nvPr>
            <p:ph type="sldNum" sz="quarter" idx="12"/>
          </p:nvPr>
        </p:nvSpPr>
        <p:spPr/>
        <p:txBody>
          <a:bodyPr/>
          <a:lstStyle/>
          <a:p>
            <a:fld id="{BBAC1B04-ABC8-44D0-B41D-A792520D3380}" type="slidenum">
              <a:rPr lang="en-US" smtClean="0"/>
              <a:t>‹#›</a:t>
            </a:fld>
            <a:endParaRPr lang="en-US"/>
          </a:p>
        </p:txBody>
      </p:sp>
    </p:spTree>
    <p:extLst>
      <p:ext uri="{BB962C8B-B14F-4D97-AF65-F5344CB8AC3E}">
        <p14:creationId xmlns:p14="http://schemas.microsoft.com/office/powerpoint/2010/main" val="3279638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FD759-A832-D02E-2394-95B4AAEE6F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9519DE-0BAF-1F94-0C72-74E1C34E34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BF725EB-694D-789B-5DF0-041F296F26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E575AE-93A5-12B2-19D9-ACA326B257D6}"/>
              </a:ext>
            </a:extLst>
          </p:cNvPr>
          <p:cNvSpPr>
            <a:spLocks noGrp="1"/>
          </p:cNvSpPr>
          <p:nvPr>
            <p:ph type="dt" sz="half" idx="10"/>
          </p:nvPr>
        </p:nvSpPr>
        <p:spPr/>
        <p:txBody>
          <a:bodyPr/>
          <a:lstStyle/>
          <a:p>
            <a:fld id="{4FD4ACCF-E26A-4E42-8BE1-76B81DEA2B7D}" type="datetimeFigureOut">
              <a:rPr lang="en-US" smtClean="0"/>
              <a:t>8/19/2025</a:t>
            </a:fld>
            <a:endParaRPr lang="en-US"/>
          </a:p>
        </p:txBody>
      </p:sp>
      <p:sp>
        <p:nvSpPr>
          <p:cNvPr id="6" name="Footer Placeholder 5">
            <a:extLst>
              <a:ext uri="{FF2B5EF4-FFF2-40B4-BE49-F238E27FC236}">
                <a16:creationId xmlns:a16="http://schemas.microsoft.com/office/drawing/2014/main" id="{58131EF3-703D-FD26-F300-4503BE6FA7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3865B2-EC53-4B17-9D99-94A7D2AB11D3}"/>
              </a:ext>
            </a:extLst>
          </p:cNvPr>
          <p:cNvSpPr>
            <a:spLocks noGrp="1"/>
          </p:cNvSpPr>
          <p:nvPr>
            <p:ph type="sldNum" sz="quarter" idx="12"/>
          </p:nvPr>
        </p:nvSpPr>
        <p:spPr/>
        <p:txBody>
          <a:bodyPr/>
          <a:lstStyle/>
          <a:p>
            <a:fld id="{BBAC1B04-ABC8-44D0-B41D-A792520D3380}" type="slidenum">
              <a:rPr lang="en-US" smtClean="0"/>
              <a:t>‹#›</a:t>
            </a:fld>
            <a:endParaRPr lang="en-US"/>
          </a:p>
        </p:txBody>
      </p:sp>
    </p:spTree>
    <p:extLst>
      <p:ext uri="{BB962C8B-B14F-4D97-AF65-F5344CB8AC3E}">
        <p14:creationId xmlns:p14="http://schemas.microsoft.com/office/powerpoint/2010/main" val="3886512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5D0A1-CCBB-0B55-306C-9E88757EDB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DA2A7A-467C-8BB1-929A-CE38023F7F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CADDB4A-5319-3887-BFC0-173D9E6DFF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5B2B1D-3EF1-175F-6687-F94CEE61206B}"/>
              </a:ext>
            </a:extLst>
          </p:cNvPr>
          <p:cNvSpPr>
            <a:spLocks noGrp="1"/>
          </p:cNvSpPr>
          <p:nvPr>
            <p:ph type="dt" sz="half" idx="10"/>
          </p:nvPr>
        </p:nvSpPr>
        <p:spPr/>
        <p:txBody>
          <a:bodyPr/>
          <a:lstStyle/>
          <a:p>
            <a:fld id="{4FD4ACCF-E26A-4E42-8BE1-76B81DEA2B7D}" type="datetimeFigureOut">
              <a:rPr lang="en-US" smtClean="0"/>
              <a:t>8/19/2025</a:t>
            </a:fld>
            <a:endParaRPr lang="en-US"/>
          </a:p>
        </p:txBody>
      </p:sp>
      <p:sp>
        <p:nvSpPr>
          <p:cNvPr id="6" name="Footer Placeholder 5">
            <a:extLst>
              <a:ext uri="{FF2B5EF4-FFF2-40B4-BE49-F238E27FC236}">
                <a16:creationId xmlns:a16="http://schemas.microsoft.com/office/drawing/2014/main" id="{9C66A32D-038E-2375-7DD5-44EFABE52D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C84F99-BCBA-2D12-F6B1-21E44D6C29F9}"/>
              </a:ext>
            </a:extLst>
          </p:cNvPr>
          <p:cNvSpPr>
            <a:spLocks noGrp="1"/>
          </p:cNvSpPr>
          <p:nvPr>
            <p:ph type="sldNum" sz="quarter" idx="12"/>
          </p:nvPr>
        </p:nvSpPr>
        <p:spPr/>
        <p:txBody>
          <a:bodyPr/>
          <a:lstStyle/>
          <a:p>
            <a:fld id="{BBAC1B04-ABC8-44D0-B41D-A792520D3380}" type="slidenum">
              <a:rPr lang="en-US" smtClean="0"/>
              <a:t>‹#›</a:t>
            </a:fld>
            <a:endParaRPr lang="en-US"/>
          </a:p>
        </p:txBody>
      </p:sp>
    </p:spTree>
    <p:extLst>
      <p:ext uri="{BB962C8B-B14F-4D97-AF65-F5344CB8AC3E}">
        <p14:creationId xmlns:p14="http://schemas.microsoft.com/office/powerpoint/2010/main" val="1186560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C5FC0C-97A1-4009-BE5E-211A11F2C3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044B58-AA96-DCC3-32AD-9E9045815A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605C35-DF26-510C-4DDE-F0E825354B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FD4ACCF-E26A-4E42-8BE1-76B81DEA2B7D}" type="datetimeFigureOut">
              <a:rPr lang="en-US" smtClean="0"/>
              <a:t>8/19/2025</a:t>
            </a:fld>
            <a:endParaRPr lang="en-US"/>
          </a:p>
        </p:txBody>
      </p:sp>
      <p:sp>
        <p:nvSpPr>
          <p:cNvPr id="5" name="Footer Placeholder 4">
            <a:extLst>
              <a:ext uri="{FF2B5EF4-FFF2-40B4-BE49-F238E27FC236}">
                <a16:creationId xmlns:a16="http://schemas.microsoft.com/office/drawing/2014/main" id="{A5A65FC2-A64E-416E-40E9-CFEA8FAF4E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341672A-E33E-73A2-2D72-1F105F3674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BAC1B04-ABC8-44D0-B41D-A792520D3380}" type="slidenum">
              <a:rPr lang="en-US" smtClean="0"/>
              <a:t>‹#›</a:t>
            </a:fld>
            <a:endParaRPr lang="en-US"/>
          </a:p>
        </p:txBody>
      </p:sp>
    </p:spTree>
    <p:extLst>
      <p:ext uri="{BB962C8B-B14F-4D97-AF65-F5344CB8AC3E}">
        <p14:creationId xmlns:p14="http://schemas.microsoft.com/office/powerpoint/2010/main" val="2988508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sharedhope.org/2018/06/04/biblical-justice-and-social-justice/"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www.biblegateway.com/passage/?search=1%20Corinthians%2010%3A13&amp;version=NIV#fen-NIV-28581b" TargetMode="External"/><Relationship Id="rId2" Type="http://schemas.openxmlformats.org/officeDocument/2006/relationships/hyperlink" Target="https://www.biblegateway.com/passage/?search=1%20Corinthians%2010%3A13&amp;version=NIV#fen-NIV-28581a" TargetMode="External"/><Relationship Id="rId1" Type="http://schemas.openxmlformats.org/officeDocument/2006/relationships/slideLayout" Target="../slideLayouts/slideLayout7.xml"/><Relationship Id="rId4" Type="http://schemas.openxmlformats.org/officeDocument/2006/relationships/hyperlink" Target="https://www.biblegateway.com/passage/?search=1%20Corinthians%2010%3A13&amp;version=NIV#fen-NIV-28581c"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s://www.biblegateway.com/passage/?search=Proverbs%203%3A5-6&amp;version=NIV#fen-NIV-16462a"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www.biblegateway.com/passage/?search=Matthew%2018%3A15-17&amp;version=NIV#fen-NIV-23743b" TargetMode="External"/><Relationship Id="rId2" Type="http://schemas.openxmlformats.org/officeDocument/2006/relationships/hyperlink" Target="https://www.biblegateway.com/passage/?search=Matthew%2018%3A15-17&amp;version=NIV#fen-NIV-23743a" TargetMode="External"/><Relationship Id="rId1" Type="http://schemas.openxmlformats.org/officeDocument/2006/relationships/slideLayout" Target="../slideLayouts/slideLayout7.xml"/><Relationship Id="rId4" Type="http://schemas.openxmlformats.org/officeDocument/2006/relationships/hyperlink" Target="https://www.biblegateway.com/passage/?search=Matthew%2018%3A15-17&amp;version=NIV#fen-NIV-23744c"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hyperlink" Target="https://biblehub.com/james/4-17.htm" TargetMode="Externa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google.com/search?cs=0&amp;sca_esv=9dd6fa6532a43e61&amp;sxsrf=AE3TifOJXfY5YOLFnCefdmaO3cJg3QKIZg%3A1755614823350&amp;q=Turning+to+God&amp;sa=X&amp;ved=2ahUKEwiwhOjujpePAxXQRTABHeZ4Ls0QxccNegQIaRAD&amp;mstk=AUtExfD4IJOb2mWHY2wFVmiaRlsOME70BcvQJVQZfQyFHgC7EDJBicdjQ7Zbuh6juJjg76dsdqFPuQsMvAadVbnEYwbnYeOcYny7WuY3rW7pKLLJDEuc6AMKNNLgGz1OEtBkl_VXpaigIFOGadZrWA8Z_sm03HPGOdGrGdMlXP30rZlGVC4&amp;csui=3" TargetMode="External"/><Relationship Id="rId2" Type="http://schemas.openxmlformats.org/officeDocument/2006/relationships/hyperlink" Target="https://www.google.com/search?cs=0&amp;sca_esv=9dd6fa6532a43e61&amp;sxsrf=AE3TifOJXfY5YOLFnCefdmaO3cJg3QKIZg%3A1755614823350&amp;q=Declaration+of+Faith&amp;sa=X&amp;ved=2ahUKEwiwhOjujpePAxXQRTABHeZ4Ls0QxccNegQIYxAD&amp;mstk=AUtExfD4IJOb2mWHY2wFVmiaRlsOME70BcvQJVQZfQyFHgC7EDJBicdjQ7Zbuh6juJjg76dsdqFPuQsMvAadVbnEYwbnYeOcYny7WuY3rW7pKLLJDEuc6AMKNNLgGz1OEtBkl_VXpaigIFOGadZrWA8Z_sm03HPGOdGrGdMlXP30rZlGVC4&amp;csui=3" TargetMode="External"/><Relationship Id="rId1" Type="http://schemas.openxmlformats.org/officeDocument/2006/relationships/slideLayout" Target="../slideLayouts/slideLayout7.xml"/><Relationship Id="rId4" Type="http://schemas.openxmlformats.org/officeDocument/2006/relationships/hyperlink" Target="https://www.google.com/search?cs=0&amp;sca_esv=9dd6fa6532a43e61&amp;sxsrf=AE3TifOJXfY5YOLFnCefdmaO3cJg3QKIZg%3A1755614823350&amp;q=Power+of+Prayer&amp;sa=X&amp;ved=2ahUKEwiwhOjujpePAxXQRTABHeZ4Ls0QxccNegQIWxAD&amp;mstk=AUtExfD4IJOb2mWHY2wFVmiaRlsOME70BcvQJVQZfQyFHgC7EDJBicdjQ7Zbuh6juJjg76dsdqFPuQsMvAadVbnEYwbnYeOcYny7WuY3rW7pKLLJDEuc6AMKNNLgGz1OEtBkl_VXpaigIFOGadZrWA8Z_sm03HPGOdGrGdMlXP30rZlGVC4&amp;csui=3"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6FB23E-0497-C3DE-41D6-5E24C5AC2242}"/>
              </a:ext>
            </a:extLst>
          </p:cNvPr>
          <p:cNvSpPr txBox="1"/>
          <p:nvPr/>
        </p:nvSpPr>
        <p:spPr>
          <a:xfrm>
            <a:off x="1361768" y="481780"/>
            <a:ext cx="9468464" cy="1015663"/>
          </a:xfrm>
          <a:prstGeom prst="rect">
            <a:avLst/>
          </a:prstGeom>
          <a:noFill/>
        </p:spPr>
        <p:txBody>
          <a:bodyPr wrap="square" rtlCol="0">
            <a:spAutoFit/>
          </a:bodyPr>
          <a:lstStyle/>
          <a:p>
            <a:pPr algn="ctr"/>
            <a:r>
              <a:rPr lang="en-US" sz="6000" dirty="0"/>
              <a:t>When Enough is Enough</a:t>
            </a:r>
          </a:p>
        </p:txBody>
      </p:sp>
      <p:sp>
        <p:nvSpPr>
          <p:cNvPr id="3" name="TextBox 2">
            <a:extLst>
              <a:ext uri="{FF2B5EF4-FFF2-40B4-BE49-F238E27FC236}">
                <a16:creationId xmlns:a16="http://schemas.microsoft.com/office/drawing/2014/main" id="{E55F1681-D525-51E2-0858-D38BDABFED7A}"/>
              </a:ext>
            </a:extLst>
          </p:cNvPr>
          <p:cNvSpPr txBox="1"/>
          <p:nvPr/>
        </p:nvSpPr>
        <p:spPr>
          <a:xfrm>
            <a:off x="1361768" y="5216012"/>
            <a:ext cx="9468464" cy="769441"/>
          </a:xfrm>
          <a:prstGeom prst="rect">
            <a:avLst/>
          </a:prstGeom>
          <a:noFill/>
        </p:spPr>
        <p:txBody>
          <a:bodyPr wrap="square" rtlCol="0">
            <a:spAutoFit/>
          </a:bodyPr>
          <a:lstStyle/>
          <a:p>
            <a:pPr algn="ctr"/>
            <a:r>
              <a:rPr lang="en-US" sz="4400" dirty="0"/>
              <a:t>Pastor Richard “Rico” Tubbs</a:t>
            </a:r>
          </a:p>
        </p:txBody>
      </p:sp>
    </p:spTree>
    <p:extLst>
      <p:ext uri="{BB962C8B-B14F-4D97-AF65-F5344CB8AC3E}">
        <p14:creationId xmlns:p14="http://schemas.microsoft.com/office/powerpoint/2010/main" val="1078863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BF58B45-7542-AFD1-741C-16F415074516}"/>
              </a:ext>
            </a:extLst>
          </p:cNvPr>
          <p:cNvSpPr txBox="1"/>
          <p:nvPr/>
        </p:nvSpPr>
        <p:spPr>
          <a:xfrm>
            <a:off x="344129" y="1403554"/>
            <a:ext cx="11149780" cy="3046988"/>
          </a:xfrm>
          <a:prstGeom prst="rect">
            <a:avLst/>
          </a:prstGeom>
          <a:noFill/>
        </p:spPr>
        <p:txBody>
          <a:bodyPr wrap="square">
            <a:spAutoFit/>
          </a:bodyPr>
          <a:lstStyle/>
          <a:p>
            <a:pPr marR="0" lvl="0" algn="ctr" defTabSz="914400" rtl="0" eaLnBrk="0" fontAlgn="base" latinLnBrk="0" hangingPunct="0">
              <a:lnSpc>
                <a:spcPct val="100000"/>
              </a:lnSpc>
              <a:spcBef>
                <a:spcPct val="0"/>
              </a:spcBef>
              <a:spcAft>
                <a:spcPct val="0"/>
              </a:spcAft>
              <a:buClrTx/>
              <a:buSzTx/>
              <a:tabLst/>
            </a:pPr>
            <a:r>
              <a:rPr kumimoji="0" lang="en-US" altLang="en-US" sz="3200" b="0" i="0" u="none" strike="noStrike" cap="none" normalizeH="0" baseline="0" dirty="0">
                <a:ln>
                  <a:noFill/>
                </a:ln>
                <a:effectLst/>
                <a:latin typeface="Google Sans"/>
              </a:rPr>
              <a:t> </a:t>
            </a:r>
          </a:p>
          <a:p>
            <a:pPr marL="0" marR="0" lvl="0" indent="0" algn="ctr" defTabSz="914400" rtl="0" eaLnBrk="0" fontAlgn="base" latinLnBrk="0" hangingPunct="0">
              <a:lnSpc>
                <a:spcPct val="100000"/>
              </a:lnSpc>
              <a:spcBef>
                <a:spcPct val="0"/>
              </a:spcBef>
              <a:spcAft>
                <a:spcPct val="0"/>
              </a:spcAft>
              <a:buClrTx/>
              <a:buSzTx/>
              <a:tabLst/>
            </a:pPr>
            <a:r>
              <a:rPr kumimoji="0" lang="en-US" altLang="en-US" sz="3200" b="0" i="0" u="none" strike="noStrike" cap="none" normalizeH="0" baseline="0" dirty="0">
                <a:ln>
                  <a:noFill/>
                </a:ln>
                <a:effectLst/>
                <a:latin typeface="Google Sans"/>
              </a:rPr>
              <a:t>The Bible calls believers to act justly,</a:t>
            </a:r>
            <a:r>
              <a:rPr kumimoji="0" lang="en-US" altLang="en-US" sz="3200" b="0" i="0" strike="noStrike" cap="none" normalizeH="0" baseline="0" dirty="0">
                <a:ln>
                  <a:noFill/>
                </a:ln>
                <a:effectLst/>
                <a:latin typeface="Google Sans"/>
              </a:rPr>
              <a:t> (</a:t>
            </a:r>
            <a:r>
              <a:rPr kumimoji="0" lang="en-US" altLang="en-US" sz="3200" b="0" i="0" strike="noStrike" cap="none" normalizeH="0" baseline="0" dirty="0">
                <a:ln>
                  <a:noFill/>
                </a:ln>
                <a:effectLst/>
                <a:latin typeface="Google Sans"/>
                <a:hlinkClick r:id="rId2">
                  <a:extLst>
                    <a:ext uri="{A12FA001-AC4F-418D-AE19-62706E023703}">
                      <ahyp:hlinkClr xmlns:ahyp="http://schemas.microsoft.com/office/drawing/2018/hyperlinkcolor" val="tx"/>
                    </a:ext>
                  </a:extLst>
                </a:hlinkClick>
              </a:rPr>
              <a:t>according to Shared Hope International</a:t>
            </a:r>
            <a:r>
              <a:rPr kumimoji="0" lang="en-US" altLang="en-US" sz="3200" b="0" i="0" strike="noStrike" cap="none" normalizeH="0" baseline="0" dirty="0">
                <a:ln>
                  <a:noFill/>
                </a:ln>
                <a:effectLst/>
                <a:latin typeface="Google Sans"/>
              </a:rPr>
              <a:t>).</a:t>
            </a:r>
            <a:r>
              <a:rPr kumimoji="0" lang="en-US" altLang="en-US" sz="3200" b="0" i="0" u="none" strike="noStrike" cap="none" normalizeH="0" baseline="0" dirty="0">
                <a:ln>
                  <a:noFill/>
                </a:ln>
                <a:effectLst/>
                <a:latin typeface="Google Sans"/>
              </a:rPr>
              <a:t> When faced with situations that are clearly unjust or oppressive, declaring "enough is enough" can be a powerful statement, aligning with the biblical mandate to defend the weak, fatherless, and oppressed.</a:t>
            </a:r>
          </a:p>
        </p:txBody>
      </p:sp>
      <p:sp>
        <p:nvSpPr>
          <p:cNvPr id="5" name="TextBox 4">
            <a:extLst>
              <a:ext uri="{FF2B5EF4-FFF2-40B4-BE49-F238E27FC236}">
                <a16:creationId xmlns:a16="http://schemas.microsoft.com/office/drawing/2014/main" id="{3F8CCDEE-AA85-1343-5E16-45DAE68D8A87}"/>
              </a:ext>
            </a:extLst>
          </p:cNvPr>
          <p:cNvSpPr txBox="1"/>
          <p:nvPr/>
        </p:nvSpPr>
        <p:spPr>
          <a:xfrm>
            <a:off x="1799303" y="660909"/>
            <a:ext cx="8858865" cy="646331"/>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A0A0A"/>
                </a:solidFill>
                <a:effectLst/>
                <a:latin typeface="Google Sans"/>
              </a:rPr>
              <a:t> Standing against injustice and oppression</a:t>
            </a:r>
            <a:endParaRPr kumimoji="0" lang="en-US" altLang="en-US" b="0" i="0" u="none" strike="noStrike" cap="none" normalizeH="0" baseline="0" dirty="0">
              <a:ln>
                <a:noFill/>
              </a:ln>
              <a:solidFill>
                <a:srgbClr val="0A0A0A"/>
              </a:solidFill>
              <a:effectLst/>
              <a:latin typeface="Google Sans"/>
            </a:endParaRPr>
          </a:p>
        </p:txBody>
      </p:sp>
      <p:sp>
        <p:nvSpPr>
          <p:cNvPr id="10" name="TextBox 9">
            <a:extLst>
              <a:ext uri="{FF2B5EF4-FFF2-40B4-BE49-F238E27FC236}">
                <a16:creationId xmlns:a16="http://schemas.microsoft.com/office/drawing/2014/main" id="{C31759BF-E8E5-123D-BD8C-76D1C17B5078}"/>
              </a:ext>
            </a:extLst>
          </p:cNvPr>
          <p:cNvSpPr txBox="1"/>
          <p:nvPr/>
        </p:nvSpPr>
        <p:spPr>
          <a:xfrm>
            <a:off x="458011" y="4793077"/>
            <a:ext cx="11149780" cy="400110"/>
          </a:xfrm>
          <a:prstGeom prst="rect">
            <a:avLst/>
          </a:prstGeom>
          <a:noFill/>
        </p:spPr>
        <p:txBody>
          <a:bodyPr wrap="square">
            <a:spAutoFit/>
          </a:bodyPr>
          <a:lstStyle/>
          <a:p>
            <a:pPr algn="l">
              <a:buNone/>
            </a:pPr>
            <a:r>
              <a:rPr lang="en-US" sz="2000" b="0" i="0" dirty="0">
                <a:solidFill>
                  <a:srgbClr val="000000"/>
                </a:solidFill>
                <a:effectLst/>
                <a:latin typeface="system-ui"/>
              </a:rPr>
              <a:t>Psalm 82:3 </a:t>
            </a:r>
            <a:r>
              <a:rPr lang="en-US" sz="2000" b="1" i="0" baseline="30000" dirty="0">
                <a:solidFill>
                  <a:srgbClr val="000000"/>
                </a:solidFill>
                <a:effectLst/>
                <a:latin typeface="system-ui"/>
              </a:rPr>
              <a:t>3 </a:t>
            </a:r>
            <a:r>
              <a:rPr lang="en-US" sz="2000" b="0" i="0" dirty="0">
                <a:solidFill>
                  <a:srgbClr val="000000"/>
                </a:solidFill>
                <a:effectLst/>
                <a:latin typeface="system-ui"/>
              </a:rPr>
              <a:t>Defend the weak and the fatherless; uphold the cause of the poor and the oppressed.</a:t>
            </a:r>
          </a:p>
        </p:txBody>
      </p:sp>
      <p:sp>
        <p:nvSpPr>
          <p:cNvPr id="12" name="TextBox 11">
            <a:extLst>
              <a:ext uri="{FF2B5EF4-FFF2-40B4-BE49-F238E27FC236}">
                <a16:creationId xmlns:a16="http://schemas.microsoft.com/office/drawing/2014/main" id="{A0DE7D3A-296C-2014-29AA-C159BCFA6397}"/>
              </a:ext>
            </a:extLst>
          </p:cNvPr>
          <p:cNvSpPr txBox="1"/>
          <p:nvPr/>
        </p:nvSpPr>
        <p:spPr>
          <a:xfrm>
            <a:off x="458011" y="5550760"/>
            <a:ext cx="11742632" cy="646331"/>
          </a:xfrm>
          <a:prstGeom prst="rect">
            <a:avLst/>
          </a:prstGeom>
          <a:noFill/>
        </p:spPr>
        <p:txBody>
          <a:bodyPr wrap="square">
            <a:spAutoFit/>
          </a:bodyPr>
          <a:lstStyle/>
          <a:p>
            <a:pPr algn="l">
              <a:buNone/>
            </a:pPr>
            <a:r>
              <a:rPr lang="en-US" b="0" i="0" dirty="0">
                <a:solidFill>
                  <a:srgbClr val="000000"/>
                </a:solidFill>
                <a:effectLst/>
                <a:latin typeface="system-ui"/>
              </a:rPr>
              <a:t>Proverbs 31:8-9</a:t>
            </a:r>
            <a:r>
              <a:rPr lang="en-US" b="1" i="0" baseline="30000" dirty="0">
                <a:solidFill>
                  <a:srgbClr val="000000"/>
                </a:solidFill>
                <a:effectLst/>
                <a:latin typeface="system-ui"/>
              </a:rPr>
              <a:t>8  </a:t>
            </a:r>
            <a:r>
              <a:rPr lang="en-US" b="0" i="0" dirty="0">
                <a:solidFill>
                  <a:srgbClr val="000000"/>
                </a:solidFill>
                <a:effectLst/>
                <a:latin typeface="system-ui"/>
              </a:rPr>
              <a:t>Speak up for those who cannot speak for themselves, for the rights of all who are destitute.</a:t>
            </a:r>
            <a:br>
              <a:rPr lang="en-US" b="0" i="0" dirty="0">
                <a:solidFill>
                  <a:srgbClr val="000000"/>
                </a:solidFill>
                <a:effectLst/>
                <a:latin typeface="system-ui"/>
              </a:rPr>
            </a:br>
            <a:r>
              <a:rPr lang="en-US" b="1" i="0" baseline="30000" dirty="0">
                <a:solidFill>
                  <a:srgbClr val="000000"/>
                </a:solidFill>
                <a:effectLst/>
                <a:latin typeface="system-ui"/>
              </a:rPr>
              <a:t>9 </a:t>
            </a:r>
            <a:r>
              <a:rPr lang="en-US" b="0" i="0" dirty="0">
                <a:solidFill>
                  <a:srgbClr val="000000"/>
                </a:solidFill>
                <a:effectLst/>
                <a:latin typeface="system-ui"/>
              </a:rPr>
              <a:t>Speak up and judge fairly; defend the rights of the poor and needy.</a:t>
            </a:r>
          </a:p>
        </p:txBody>
      </p:sp>
    </p:spTree>
    <p:extLst>
      <p:ext uri="{BB962C8B-B14F-4D97-AF65-F5344CB8AC3E}">
        <p14:creationId xmlns:p14="http://schemas.microsoft.com/office/powerpoint/2010/main" val="2452902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ircle(in)">
                                      <p:cBhvr>
                                        <p:cTn id="17" dur="2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heel(1)">
                                      <p:cBhvr>
                                        <p:cTn id="2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P spid="10"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BCA065-426A-53DB-91A3-CF639E492965}"/>
              </a:ext>
            </a:extLst>
          </p:cNvPr>
          <p:cNvSpPr txBox="1"/>
          <p:nvPr/>
        </p:nvSpPr>
        <p:spPr>
          <a:xfrm>
            <a:off x="1022554" y="1242922"/>
            <a:ext cx="10795819" cy="1569660"/>
          </a:xfrm>
          <a:prstGeom prst="rect">
            <a:avLst/>
          </a:prstGeom>
          <a:noFill/>
        </p:spPr>
        <p:txBody>
          <a:bodyPr wrap="square">
            <a:spAutoFit/>
          </a:bodyPr>
          <a:lstStyle/>
          <a:p>
            <a:pPr algn="ctr">
              <a:spcBef>
                <a:spcPts val="1200"/>
              </a:spcBef>
              <a:spcAft>
                <a:spcPts val="1200"/>
              </a:spcAft>
            </a:pPr>
            <a:r>
              <a:rPr lang="en-US" sz="2400" b="0" i="0" dirty="0">
                <a:solidFill>
                  <a:srgbClr val="0A0A0A"/>
                </a:solidFill>
                <a:effectLst/>
                <a:latin typeface="Google Sans"/>
              </a:rPr>
              <a:t>When a situation becomes emotionally, physically, or spiritually harmful, setting clear and firm boundaries, and in turn declaring "enough is enough," is a way to protect oneself and one's family, reflecting the biblical wisdom to avoid unhealthy influences and to prioritize well-being. </a:t>
            </a:r>
          </a:p>
        </p:txBody>
      </p:sp>
      <p:sp>
        <p:nvSpPr>
          <p:cNvPr id="5" name="TextBox 4">
            <a:extLst>
              <a:ext uri="{FF2B5EF4-FFF2-40B4-BE49-F238E27FC236}">
                <a16:creationId xmlns:a16="http://schemas.microsoft.com/office/drawing/2014/main" id="{72CB6E3E-EA3C-8467-A9A4-C63DB282FA71}"/>
              </a:ext>
            </a:extLst>
          </p:cNvPr>
          <p:cNvSpPr txBox="1"/>
          <p:nvPr/>
        </p:nvSpPr>
        <p:spPr>
          <a:xfrm>
            <a:off x="2241755" y="245213"/>
            <a:ext cx="8072283" cy="830997"/>
          </a:xfrm>
          <a:prstGeom prst="rect">
            <a:avLst/>
          </a:prstGeom>
          <a:noFill/>
        </p:spPr>
        <p:txBody>
          <a:bodyPr wrap="square">
            <a:spAutoFit/>
          </a:bodyPr>
          <a:lstStyle/>
          <a:p>
            <a:pPr algn="ctr">
              <a:spcBef>
                <a:spcPts val="2250"/>
              </a:spcBef>
              <a:spcAft>
                <a:spcPts val="2250"/>
              </a:spcAft>
            </a:pPr>
            <a:r>
              <a:rPr lang="en-US" sz="2400" b="0" i="0" dirty="0">
                <a:solidFill>
                  <a:srgbClr val="0A0A0A"/>
                </a:solidFill>
                <a:effectLst/>
                <a:latin typeface="Google Sans"/>
              </a:rPr>
              <a:t>Setting healthy boundaries: </a:t>
            </a:r>
            <a:r>
              <a:rPr lang="en-US" sz="2400" dirty="0">
                <a:solidFill>
                  <a:srgbClr val="0A0A0A"/>
                </a:solidFill>
                <a:latin typeface="Google Sans"/>
              </a:rPr>
              <a:t>The Bible emphasizes the importance of </a:t>
            </a:r>
            <a:r>
              <a:rPr lang="en-US" sz="2400" u="sng" dirty="0">
                <a:solidFill>
                  <a:srgbClr val="0A0A0A"/>
                </a:solidFill>
                <a:latin typeface="Google Sans"/>
              </a:rPr>
              <a:t>guarding one's hea</a:t>
            </a:r>
            <a:r>
              <a:rPr lang="en-US" sz="2400" dirty="0">
                <a:solidFill>
                  <a:srgbClr val="0A0A0A"/>
                </a:solidFill>
                <a:latin typeface="Google Sans"/>
              </a:rPr>
              <a:t>rt</a:t>
            </a:r>
            <a:endParaRPr lang="en-US" sz="2400" b="0" i="0" dirty="0">
              <a:solidFill>
                <a:srgbClr val="0A0A0A"/>
              </a:solidFill>
              <a:effectLst/>
              <a:latin typeface="Google Sans"/>
            </a:endParaRPr>
          </a:p>
        </p:txBody>
      </p:sp>
      <p:sp>
        <p:nvSpPr>
          <p:cNvPr id="7" name="TextBox 6">
            <a:extLst>
              <a:ext uri="{FF2B5EF4-FFF2-40B4-BE49-F238E27FC236}">
                <a16:creationId xmlns:a16="http://schemas.microsoft.com/office/drawing/2014/main" id="{CAB40C61-AFE1-4CF6-1766-15A70DF6AEAE}"/>
              </a:ext>
            </a:extLst>
          </p:cNvPr>
          <p:cNvSpPr txBox="1"/>
          <p:nvPr/>
        </p:nvSpPr>
        <p:spPr>
          <a:xfrm>
            <a:off x="447367" y="3583754"/>
            <a:ext cx="10795819" cy="461665"/>
          </a:xfrm>
          <a:prstGeom prst="rect">
            <a:avLst/>
          </a:prstGeom>
          <a:noFill/>
        </p:spPr>
        <p:txBody>
          <a:bodyPr wrap="square">
            <a:spAutoFit/>
          </a:bodyPr>
          <a:lstStyle/>
          <a:p>
            <a:pPr algn="l">
              <a:buNone/>
            </a:pPr>
            <a:r>
              <a:rPr lang="en-US" sz="2400" b="0" i="0" dirty="0">
                <a:solidFill>
                  <a:srgbClr val="000000"/>
                </a:solidFill>
                <a:effectLst/>
                <a:latin typeface="system-ui"/>
              </a:rPr>
              <a:t>Proverbs 4:23  </a:t>
            </a:r>
            <a:r>
              <a:rPr lang="en-US" sz="2400" b="1" i="0" baseline="30000" dirty="0">
                <a:solidFill>
                  <a:srgbClr val="000000"/>
                </a:solidFill>
                <a:effectLst/>
                <a:latin typeface="system-ui"/>
              </a:rPr>
              <a:t>23 </a:t>
            </a:r>
            <a:r>
              <a:rPr lang="en-US" sz="2400" b="0" i="0" dirty="0">
                <a:solidFill>
                  <a:srgbClr val="000000"/>
                </a:solidFill>
                <a:effectLst/>
                <a:latin typeface="system-ui"/>
              </a:rPr>
              <a:t>Above all else, guard your heart, for everything you do flows from it.</a:t>
            </a:r>
          </a:p>
        </p:txBody>
      </p:sp>
      <p:sp>
        <p:nvSpPr>
          <p:cNvPr id="9" name="TextBox 8">
            <a:extLst>
              <a:ext uri="{FF2B5EF4-FFF2-40B4-BE49-F238E27FC236}">
                <a16:creationId xmlns:a16="http://schemas.microsoft.com/office/drawing/2014/main" id="{24077C96-5F41-48D1-63FB-2826DF1D7B2A}"/>
              </a:ext>
            </a:extLst>
          </p:cNvPr>
          <p:cNvSpPr txBox="1"/>
          <p:nvPr/>
        </p:nvSpPr>
        <p:spPr>
          <a:xfrm>
            <a:off x="447367" y="4429901"/>
            <a:ext cx="11661058" cy="830997"/>
          </a:xfrm>
          <a:prstGeom prst="rect">
            <a:avLst/>
          </a:prstGeom>
          <a:noFill/>
        </p:spPr>
        <p:txBody>
          <a:bodyPr wrap="square">
            <a:spAutoFit/>
          </a:bodyPr>
          <a:lstStyle/>
          <a:p>
            <a:pPr algn="l">
              <a:buNone/>
            </a:pPr>
            <a:r>
              <a:rPr lang="en-US" sz="2400" b="0" i="0" dirty="0">
                <a:solidFill>
                  <a:srgbClr val="000000"/>
                </a:solidFill>
                <a:effectLst/>
                <a:latin typeface="system-ui"/>
              </a:rPr>
              <a:t>Proverbs 22:24-25 </a:t>
            </a:r>
            <a:r>
              <a:rPr lang="en-US" sz="2400" b="1" i="0" baseline="30000" dirty="0">
                <a:solidFill>
                  <a:srgbClr val="000000"/>
                </a:solidFill>
                <a:effectLst/>
                <a:latin typeface="system-ui"/>
              </a:rPr>
              <a:t>24 </a:t>
            </a:r>
            <a:r>
              <a:rPr lang="en-US" sz="2400" b="0" i="0" dirty="0">
                <a:solidFill>
                  <a:srgbClr val="000000"/>
                </a:solidFill>
                <a:effectLst/>
                <a:latin typeface="system-ui"/>
              </a:rPr>
              <a:t>Do not make friends with a hot-tempered person, do not associate with one easily angered,</a:t>
            </a:r>
            <a:r>
              <a:rPr lang="en-US" sz="2400" b="1" i="0" baseline="30000" dirty="0">
                <a:solidFill>
                  <a:srgbClr val="000000"/>
                </a:solidFill>
                <a:effectLst/>
                <a:latin typeface="system-ui"/>
              </a:rPr>
              <a:t>25 </a:t>
            </a:r>
            <a:r>
              <a:rPr lang="en-US" sz="2400" b="0" i="0" dirty="0">
                <a:solidFill>
                  <a:srgbClr val="000000"/>
                </a:solidFill>
                <a:effectLst/>
                <a:latin typeface="system-ui"/>
              </a:rPr>
              <a:t>or you may learn their ways and get yourself ensnared.</a:t>
            </a:r>
          </a:p>
        </p:txBody>
      </p:sp>
      <p:sp>
        <p:nvSpPr>
          <p:cNvPr id="11" name="TextBox 10">
            <a:extLst>
              <a:ext uri="{FF2B5EF4-FFF2-40B4-BE49-F238E27FC236}">
                <a16:creationId xmlns:a16="http://schemas.microsoft.com/office/drawing/2014/main" id="{A8B0942F-4445-31CC-1017-2C04DC7FCF56}"/>
              </a:ext>
            </a:extLst>
          </p:cNvPr>
          <p:cNvSpPr txBox="1"/>
          <p:nvPr/>
        </p:nvSpPr>
        <p:spPr>
          <a:xfrm>
            <a:off x="512276" y="5508634"/>
            <a:ext cx="11531240" cy="830997"/>
          </a:xfrm>
          <a:prstGeom prst="rect">
            <a:avLst/>
          </a:prstGeom>
          <a:noFill/>
        </p:spPr>
        <p:txBody>
          <a:bodyPr wrap="square">
            <a:spAutoFit/>
          </a:bodyPr>
          <a:lstStyle/>
          <a:p>
            <a:pPr algn="l">
              <a:buNone/>
            </a:pPr>
            <a:r>
              <a:rPr lang="en-US" sz="2400" b="0" i="0" dirty="0">
                <a:solidFill>
                  <a:srgbClr val="000000"/>
                </a:solidFill>
                <a:effectLst/>
                <a:latin typeface="system-ui"/>
              </a:rPr>
              <a:t>2 Timothy 2:22 </a:t>
            </a:r>
            <a:r>
              <a:rPr lang="en-US" sz="2400" b="1" i="0" baseline="30000" dirty="0">
                <a:solidFill>
                  <a:srgbClr val="000000"/>
                </a:solidFill>
                <a:effectLst/>
                <a:latin typeface="system-ui"/>
              </a:rPr>
              <a:t>22 </a:t>
            </a:r>
            <a:r>
              <a:rPr lang="en-US" sz="2400" b="0" i="0" dirty="0">
                <a:solidFill>
                  <a:srgbClr val="000000"/>
                </a:solidFill>
                <a:effectLst/>
                <a:latin typeface="system-ui"/>
              </a:rPr>
              <a:t>Flee the evil desires of youth and pursue righteousness, faith, love and peace, along with those who call on the Lord out of a pure heart.</a:t>
            </a:r>
          </a:p>
        </p:txBody>
      </p:sp>
    </p:spTree>
    <p:extLst>
      <p:ext uri="{BB962C8B-B14F-4D97-AF65-F5344CB8AC3E}">
        <p14:creationId xmlns:p14="http://schemas.microsoft.com/office/powerpoint/2010/main" val="3762922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196B5A-F98A-137C-DEB4-4570B46ED6C1}"/>
              </a:ext>
            </a:extLst>
          </p:cNvPr>
          <p:cNvSpPr txBox="1"/>
          <p:nvPr/>
        </p:nvSpPr>
        <p:spPr>
          <a:xfrm>
            <a:off x="924233" y="1497255"/>
            <a:ext cx="10707328" cy="1815882"/>
          </a:xfrm>
          <a:prstGeom prst="rect">
            <a:avLst/>
          </a:prstGeom>
          <a:noFill/>
        </p:spPr>
        <p:txBody>
          <a:bodyPr wrap="square">
            <a:spAutoFit/>
          </a:bodyPr>
          <a:lstStyle/>
          <a:p>
            <a:pPr algn="l">
              <a:spcBef>
                <a:spcPts val="1200"/>
              </a:spcBef>
              <a:spcAft>
                <a:spcPts val="1200"/>
              </a:spcAft>
            </a:pPr>
            <a:r>
              <a:rPr lang="en-US" sz="2800" b="0" i="0" dirty="0">
                <a:solidFill>
                  <a:srgbClr val="0A0A0A"/>
                </a:solidFill>
                <a:effectLst/>
                <a:latin typeface="Google Sans"/>
              </a:rPr>
              <a:t>When one recognizes a pattern of sin or yielding to temptation, declaring "enough is enough" can mark a turning point, a commitment to seek God's strength and grace to overcome it. This involves turning to God in repentance, meditating on His Word, and seeking accountability.</a:t>
            </a:r>
          </a:p>
        </p:txBody>
      </p:sp>
      <p:sp>
        <p:nvSpPr>
          <p:cNvPr id="5" name="TextBox 4">
            <a:extLst>
              <a:ext uri="{FF2B5EF4-FFF2-40B4-BE49-F238E27FC236}">
                <a16:creationId xmlns:a16="http://schemas.microsoft.com/office/drawing/2014/main" id="{C82D9D79-907B-3100-EDF8-00B1E70AF708}"/>
              </a:ext>
            </a:extLst>
          </p:cNvPr>
          <p:cNvSpPr txBox="1"/>
          <p:nvPr/>
        </p:nvSpPr>
        <p:spPr>
          <a:xfrm>
            <a:off x="1130711" y="248644"/>
            <a:ext cx="10707328" cy="954107"/>
          </a:xfrm>
          <a:prstGeom prst="rect">
            <a:avLst/>
          </a:prstGeom>
          <a:noFill/>
        </p:spPr>
        <p:txBody>
          <a:bodyPr wrap="square">
            <a:spAutoFit/>
          </a:bodyPr>
          <a:lstStyle/>
          <a:p>
            <a:pPr algn="ctr">
              <a:spcBef>
                <a:spcPts val="2250"/>
              </a:spcBef>
              <a:spcAft>
                <a:spcPts val="2250"/>
              </a:spcAft>
            </a:pPr>
            <a:r>
              <a:rPr lang="en-US" sz="2800" b="0" i="0" dirty="0">
                <a:solidFill>
                  <a:srgbClr val="0A0A0A"/>
                </a:solidFill>
                <a:effectLst/>
                <a:latin typeface="Google Sans"/>
              </a:rPr>
              <a:t>Seeking freedom from sin and temptation: The Bible encourages believers to </a:t>
            </a:r>
            <a:r>
              <a:rPr lang="en-US" sz="2800" b="0" i="0" u="sng" dirty="0">
                <a:solidFill>
                  <a:srgbClr val="0A0A0A"/>
                </a:solidFill>
                <a:effectLst/>
                <a:latin typeface="Google Sans"/>
              </a:rPr>
              <a:t>strive for holiness </a:t>
            </a:r>
            <a:r>
              <a:rPr lang="en-US" sz="2800" b="0" i="0" dirty="0">
                <a:solidFill>
                  <a:srgbClr val="0A0A0A"/>
                </a:solidFill>
                <a:effectLst/>
                <a:latin typeface="Google Sans"/>
              </a:rPr>
              <a:t>and to </a:t>
            </a:r>
            <a:r>
              <a:rPr lang="en-US" sz="2800" b="0" i="0" u="sng" dirty="0">
                <a:solidFill>
                  <a:srgbClr val="0A0A0A"/>
                </a:solidFill>
                <a:effectLst/>
                <a:latin typeface="Google Sans"/>
              </a:rPr>
              <a:t>resist temptation</a:t>
            </a:r>
            <a:r>
              <a:rPr lang="en-US" sz="2800" b="0" i="0" dirty="0">
                <a:solidFill>
                  <a:srgbClr val="0A0A0A"/>
                </a:solidFill>
                <a:effectLst/>
                <a:latin typeface="Google Sans"/>
              </a:rPr>
              <a:t> </a:t>
            </a:r>
            <a:endParaRPr lang="en-US" sz="2800" dirty="0"/>
          </a:p>
        </p:txBody>
      </p:sp>
      <p:sp>
        <p:nvSpPr>
          <p:cNvPr id="7" name="TextBox 6">
            <a:extLst>
              <a:ext uri="{FF2B5EF4-FFF2-40B4-BE49-F238E27FC236}">
                <a16:creationId xmlns:a16="http://schemas.microsoft.com/office/drawing/2014/main" id="{8DA8677C-E897-FB67-7EEF-36E37D26E721}"/>
              </a:ext>
            </a:extLst>
          </p:cNvPr>
          <p:cNvSpPr txBox="1"/>
          <p:nvPr/>
        </p:nvSpPr>
        <p:spPr>
          <a:xfrm>
            <a:off x="452284" y="4009505"/>
            <a:ext cx="11061289" cy="400110"/>
          </a:xfrm>
          <a:prstGeom prst="rect">
            <a:avLst/>
          </a:prstGeom>
          <a:noFill/>
        </p:spPr>
        <p:txBody>
          <a:bodyPr wrap="square">
            <a:spAutoFit/>
          </a:bodyPr>
          <a:lstStyle/>
          <a:p>
            <a:pPr algn="l">
              <a:buNone/>
            </a:pPr>
            <a:r>
              <a:rPr lang="en-US" sz="2000" b="0" i="0" dirty="0">
                <a:solidFill>
                  <a:srgbClr val="000000"/>
                </a:solidFill>
                <a:effectLst/>
                <a:latin typeface="system-ui"/>
              </a:rPr>
              <a:t>Romans 12:21</a:t>
            </a:r>
            <a:r>
              <a:rPr lang="en-US" sz="2000" b="1" i="0" baseline="30000" dirty="0">
                <a:solidFill>
                  <a:srgbClr val="000000"/>
                </a:solidFill>
                <a:effectLst/>
                <a:latin typeface="system-ui"/>
              </a:rPr>
              <a:t>21 </a:t>
            </a:r>
            <a:r>
              <a:rPr lang="en-US" sz="2000" b="0" i="0" dirty="0">
                <a:solidFill>
                  <a:srgbClr val="000000"/>
                </a:solidFill>
                <a:effectLst/>
                <a:latin typeface="system-ui"/>
              </a:rPr>
              <a:t>Do not be overcome by evil, but overcome evil with good.</a:t>
            </a:r>
          </a:p>
        </p:txBody>
      </p:sp>
      <p:sp>
        <p:nvSpPr>
          <p:cNvPr id="9" name="TextBox 8">
            <a:extLst>
              <a:ext uri="{FF2B5EF4-FFF2-40B4-BE49-F238E27FC236}">
                <a16:creationId xmlns:a16="http://schemas.microsoft.com/office/drawing/2014/main" id="{73DF10B1-7A6E-4D85-F789-3DF367333833}"/>
              </a:ext>
            </a:extLst>
          </p:cNvPr>
          <p:cNvSpPr txBox="1"/>
          <p:nvPr/>
        </p:nvSpPr>
        <p:spPr>
          <a:xfrm>
            <a:off x="452284" y="4622958"/>
            <a:ext cx="10736823" cy="646331"/>
          </a:xfrm>
          <a:prstGeom prst="rect">
            <a:avLst/>
          </a:prstGeom>
          <a:noFill/>
        </p:spPr>
        <p:txBody>
          <a:bodyPr wrap="square">
            <a:spAutoFit/>
          </a:bodyPr>
          <a:lstStyle/>
          <a:p>
            <a:pPr algn="l">
              <a:buNone/>
            </a:pPr>
            <a:r>
              <a:rPr lang="en-US" b="0" i="0" dirty="0">
                <a:solidFill>
                  <a:srgbClr val="000000"/>
                </a:solidFill>
                <a:effectLst/>
                <a:latin typeface="system-ui"/>
              </a:rPr>
              <a:t>James 4:7-8 </a:t>
            </a:r>
            <a:r>
              <a:rPr lang="en-US" b="1" i="0" baseline="30000" dirty="0">
                <a:solidFill>
                  <a:srgbClr val="000000"/>
                </a:solidFill>
                <a:effectLst/>
                <a:latin typeface="system-ui"/>
              </a:rPr>
              <a:t>7 </a:t>
            </a:r>
            <a:r>
              <a:rPr lang="en-US" b="0" i="0" dirty="0">
                <a:solidFill>
                  <a:srgbClr val="000000"/>
                </a:solidFill>
                <a:effectLst/>
                <a:latin typeface="system-ui"/>
              </a:rPr>
              <a:t>Submit yourselves, then, to God. Resist the devil, and he will flee from you. </a:t>
            </a:r>
            <a:r>
              <a:rPr lang="en-US" b="1" i="0" baseline="30000" dirty="0">
                <a:solidFill>
                  <a:srgbClr val="000000"/>
                </a:solidFill>
                <a:effectLst/>
                <a:latin typeface="system-ui"/>
              </a:rPr>
              <a:t>8 </a:t>
            </a:r>
            <a:r>
              <a:rPr lang="en-US" b="0" i="0" dirty="0">
                <a:solidFill>
                  <a:srgbClr val="000000"/>
                </a:solidFill>
                <a:effectLst/>
                <a:latin typeface="system-ui"/>
              </a:rPr>
              <a:t>Come near to God and he will come near to you. Wash your hands, you sinners, and purify your hearts, you double-minded.</a:t>
            </a:r>
          </a:p>
        </p:txBody>
      </p:sp>
      <p:sp>
        <p:nvSpPr>
          <p:cNvPr id="11" name="TextBox 10">
            <a:extLst>
              <a:ext uri="{FF2B5EF4-FFF2-40B4-BE49-F238E27FC236}">
                <a16:creationId xmlns:a16="http://schemas.microsoft.com/office/drawing/2014/main" id="{64A6DBB3-44AF-0649-2EAF-D321AF0A875E}"/>
              </a:ext>
            </a:extLst>
          </p:cNvPr>
          <p:cNvSpPr txBox="1"/>
          <p:nvPr/>
        </p:nvSpPr>
        <p:spPr>
          <a:xfrm>
            <a:off x="452284" y="5482632"/>
            <a:ext cx="10835145" cy="1015663"/>
          </a:xfrm>
          <a:prstGeom prst="rect">
            <a:avLst/>
          </a:prstGeom>
          <a:noFill/>
        </p:spPr>
        <p:txBody>
          <a:bodyPr wrap="square">
            <a:spAutoFit/>
          </a:bodyPr>
          <a:lstStyle/>
          <a:p>
            <a:pPr algn="l">
              <a:buNone/>
            </a:pPr>
            <a:r>
              <a:rPr lang="en-US" sz="2000" b="0" i="0" dirty="0">
                <a:solidFill>
                  <a:srgbClr val="000000"/>
                </a:solidFill>
                <a:effectLst/>
                <a:latin typeface="system-ui"/>
              </a:rPr>
              <a:t>1 Corinthians 10:13</a:t>
            </a:r>
            <a:r>
              <a:rPr lang="en-US" sz="2000" b="1" i="0" baseline="30000" dirty="0">
                <a:solidFill>
                  <a:srgbClr val="000000"/>
                </a:solidFill>
                <a:effectLst/>
                <a:latin typeface="system-ui"/>
              </a:rPr>
              <a:t>13 </a:t>
            </a:r>
            <a:r>
              <a:rPr lang="en-US" sz="2000" b="0" i="0" dirty="0">
                <a:solidFill>
                  <a:srgbClr val="000000"/>
                </a:solidFill>
                <a:effectLst/>
                <a:latin typeface="system-ui"/>
              </a:rPr>
              <a:t>No temptation</a:t>
            </a:r>
            <a:r>
              <a:rPr lang="en-US" sz="2000" b="0" i="0" baseline="30000" dirty="0">
                <a:solidFill>
                  <a:srgbClr val="000000"/>
                </a:solidFill>
                <a:effectLst/>
                <a:latin typeface="system-ui"/>
              </a:rPr>
              <a:t>[</a:t>
            </a:r>
            <a:r>
              <a:rPr lang="en-US" sz="2000" b="0" i="0" baseline="30000" dirty="0">
                <a:solidFill>
                  <a:srgbClr val="4A4A4A"/>
                </a:solidFill>
                <a:effectLst/>
                <a:latin typeface="system-ui"/>
                <a:hlinkClick r:id="rId2" tooltip="See footnote a"/>
              </a:rPr>
              <a:t>a</a:t>
            </a:r>
            <a:r>
              <a:rPr lang="en-US" sz="2000" b="0" i="0" baseline="30000" dirty="0">
                <a:solidFill>
                  <a:srgbClr val="000000"/>
                </a:solidFill>
                <a:effectLst/>
                <a:latin typeface="system-ui"/>
              </a:rPr>
              <a:t>]</a:t>
            </a:r>
            <a:r>
              <a:rPr lang="en-US" sz="2000" b="0" i="0" dirty="0">
                <a:solidFill>
                  <a:srgbClr val="000000"/>
                </a:solidFill>
                <a:effectLst/>
                <a:latin typeface="system-ui"/>
              </a:rPr>
              <a:t> has overtaken you except what is common to mankind. And God is faithful; he will not let you be tempted</a:t>
            </a:r>
            <a:r>
              <a:rPr lang="en-US" sz="2000" b="0" i="0" baseline="30000" dirty="0">
                <a:solidFill>
                  <a:srgbClr val="000000"/>
                </a:solidFill>
                <a:effectLst/>
                <a:latin typeface="system-ui"/>
              </a:rPr>
              <a:t>[</a:t>
            </a:r>
            <a:r>
              <a:rPr lang="en-US" sz="2000" b="0" i="0" baseline="30000" dirty="0">
                <a:solidFill>
                  <a:srgbClr val="4A4A4A"/>
                </a:solidFill>
                <a:effectLst/>
                <a:latin typeface="system-ui"/>
                <a:hlinkClick r:id="rId3" tooltip="See footnote b"/>
              </a:rPr>
              <a:t>b</a:t>
            </a:r>
            <a:r>
              <a:rPr lang="en-US" sz="2000" b="0" i="0" baseline="30000" dirty="0">
                <a:solidFill>
                  <a:srgbClr val="000000"/>
                </a:solidFill>
                <a:effectLst/>
                <a:latin typeface="system-ui"/>
              </a:rPr>
              <a:t>]</a:t>
            </a:r>
            <a:r>
              <a:rPr lang="en-US" sz="2000" b="0" i="0" dirty="0">
                <a:solidFill>
                  <a:srgbClr val="000000"/>
                </a:solidFill>
                <a:effectLst/>
                <a:latin typeface="system-ui"/>
              </a:rPr>
              <a:t> beyond what you can bear. But when you are tempted,</a:t>
            </a:r>
            <a:r>
              <a:rPr lang="en-US" sz="2000" b="0" i="0" baseline="30000" dirty="0">
                <a:solidFill>
                  <a:srgbClr val="000000"/>
                </a:solidFill>
                <a:effectLst/>
                <a:latin typeface="system-ui"/>
              </a:rPr>
              <a:t>[</a:t>
            </a:r>
            <a:r>
              <a:rPr lang="en-US" sz="2000" b="0" i="0" baseline="30000" dirty="0">
                <a:solidFill>
                  <a:srgbClr val="4A4A4A"/>
                </a:solidFill>
                <a:effectLst/>
                <a:latin typeface="system-ui"/>
                <a:hlinkClick r:id="rId4" tooltip="See footnote c"/>
              </a:rPr>
              <a:t>c</a:t>
            </a:r>
            <a:r>
              <a:rPr lang="en-US" sz="2000" b="0" i="0" baseline="30000" dirty="0">
                <a:solidFill>
                  <a:srgbClr val="000000"/>
                </a:solidFill>
                <a:effectLst/>
                <a:latin typeface="system-ui"/>
              </a:rPr>
              <a:t>]</a:t>
            </a:r>
            <a:r>
              <a:rPr lang="en-US" sz="2000" b="0" i="0" dirty="0">
                <a:solidFill>
                  <a:srgbClr val="000000"/>
                </a:solidFill>
                <a:effectLst/>
                <a:latin typeface="system-ui"/>
              </a:rPr>
              <a:t> he will also provide a way out so that you can endure it.</a:t>
            </a:r>
          </a:p>
        </p:txBody>
      </p:sp>
    </p:spTree>
    <p:extLst>
      <p:ext uri="{BB962C8B-B14F-4D97-AF65-F5344CB8AC3E}">
        <p14:creationId xmlns:p14="http://schemas.microsoft.com/office/powerpoint/2010/main" val="1088303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heel(1)">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heel(1)">
                                      <p:cBhvr>
                                        <p:cTn id="2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7BDF4C-866E-80C2-9745-2B6F5DB8E606}"/>
              </a:ext>
            </a:extLst>
          </p:cNvPr>
          <p:cNvSpPr txBox="1"/>
          <p:nvPr/>
        </p:nvSpPr>
        <p:spPr>
          <a:xfrm>
            <a:off x="884904" y="2088478"/>
            <a:ext cx="10844980" cy="1200329"/>
          </a:xfrm>
          <a:prstGeom prst="rect">
            <a:avLst/>
          </a:prstGeom>
          <a:noFill/>
        </p:spPr>
        <p:txBody>
          <a:bodyPr wrap="square">
            <a:spAutoFit/>
          </a:bodyPr>
          <a:lstStyle/>
          <a:p>
            <a:pPr algn="ctr">
              <a:spcBef>
                <a:spcPts val="1200"/>
              </a:spcBef>
              <a:spcAft>
                <a:spcPts val="1200"/>
              </a:spcAft>
            </a:pPr>
            <a:r>
              <a:rPr lang="en-US" sz="2400" b="0" i="0" dirty="0">
                <a:solidFill>
                  <a:srgbClr val="0A0A0A"/>
                </a:solidFill>
                <a:effectLst/>
                <a:latin typeface="Google Sans"/>
              </a:rPr>
              <a:t>Declaring "enough is enough" can be a powerful </a:t>
            </a:r>
            <a:r>
              <a:rPr lang="en-US" sz="2400" b="0" i="0" u="sng" dirty="0">
                <a:solidFill>
                  <a:srgbClr val="0A0A0A"/>
                </a:solidFill>
                <a:effectLst/>
                <a:latin typeface="Google Sans"/>
              </a:rPr>
              <a:t>act of faith</a:t>
            </a:r>
            <a:r>
              <a:rPr lang="en-US" sz="2400" b="0" i="0" dirty="0">
                <a:solidFill>
                  <a:srgbClr val="0A0A0A"/>
                </a:solidFill>
                <a:effectLst/>
                <a:latin typeface="Google Sans"/>
              </a:rPr>
              <a:t>, affirming that God is able to </a:t>
            </a:r>
            <a:r>
              <a:rPr lang="en-US" sz="2400" b="0" i="0" u="sng" dirty="0">
                <a:solidFill>
                  <a:srgbClr val="0A0A0A"/>
                </a:solidFill>
                <a:effectLst/>
                <a:latin typeface="Google Sans"/>
              </a:rPr>
              <a:t>step in and bring about change</a:t>
            </a:r>
            <a:r>
              <a:rPr lang="en-US" sz="2400" b="0" i="0" dirty="0">
                <a:solidFill>
                  <a:srgbClr val="0A0A0A"/>
                </a:solidFill>
                <a:effectLst/>
                <a:latin typeface="Google Sans"/>
              </a:rPr>
              <a:t>. It’s about relying on God's strength and knowing that He is in control, even when things seem </a:t>
            </a:r>
            <a:r>
              <a:rPr lang="en-US" sz="2400" b="0" i="0" u="sng" dirty="0">
                <a:solidFill>
                  <a:srgbClr val="0A0A0A"/>
                </a:solidFill>
                <a:effectLst/>
                <a:latin typeface="Google Sans"/>
              </a:rPr>
              <a:t>chaotic</a:t>
            </a:r>
            <a:r>
              <a:rPr lang="en-US" sz="2400" b="0" i="0" dirty="0">
                <a:solidFill>
                  <a:srgbClr val="0A0A0A"/>
                </a:solidFill>
                <a:effectLst/>
                <a:latin typeface="Google Sans"/>
              </a:rPr>
              <a:t>.</a:t>
            </a:r>
          </a:p>
        </p:txBody>
      </p:sp>
      <p:sp>
        <p:nvSpPr>
          <p:cNvPr id="5" name="TextBox 4">
            <a:extLst>
              <a:ext uri="{FF2B5EF4-FFF2-40B4-BE49-F238E27FC236}">
                <a16:creationId xmlns:a16="http://schemas.microsoft.com/office/drawing/2014/main" id="{97AD7019-E28C-1052-6063-AE3BAE8C87F0}"/>
              </a:ext>
            </a:extLst>
          </p:cNvPr>
          <p:cNvSpPr txBox="1"/>
          <p:nvPr/>
        </p:nvSpPr>
        <p:spPr>
          <a:xfrm>
            <a:off x="452284" y="493786"/>
            <a:ext cx="11277600" cy="830997"/>
          </a:xfrm>
          <a:prstGeom prst="rect">
            <a:avLst/>
          </a:prstGeom>
          <a:noFill/>
        </p:spPr>
        <p:txBody>
          <a:bodyPr wrap="square">
            <a:spAutoFit/>
          </a:bodyPr>
          <a:lstStyle/>
          <a:p>
            <a:pPr algn="ctr">
              <a:spcBef>
                <a:spcPts val="2250"/>
              </a:spcBef>
              <a:spcAft>
                <a:spcPts val="2250"/>
              </a:spcAft>
            </a:pPr>
            <a:r>
              <a:rPr lang="en-US" sz="2400" b="0" i="0" dirty="0">
                <a:solidFill>
                  <a:srgbClr val="0A0A0A"/>
                </a:solidFill>
                <a:effectLst/>
                <a:latin typeface="Google Sans"/>
              </a:rPr>
              <a:t>Trusting God for intervention and provision: Despite challenging circumstances, believers are called to trust in God's faithfulness and provision.</a:t>
            </a:r>
          </a:p>
        </p:txBody>
      </p:sp>
      <p:sp>
        <p:nvSpPr>
          <p:cNvPr id="7" name="TextBox 6">
            <a:extLst>
              <a:ext uri="{FF2B5EF4-FFF2-40B4-BE49-F238E27FC236}">
                <a16:creationId xmlns:a16="http://schemas.microsoft.com/office/drawing/2014/main" id="{6C3397D3-B142-6A7C-E236-2E90A4B7BFAA}"/>
              </a:ext>
            </a:extLst>
          </p:cNvPr>
          <p:cNvSpPr txBox="1"/>
          <p:nvPr/>
        </p:nvSpPr>
        <p:spPr>
          <a:xfrm>
            <a:off x="172065" y="4248384"/>
            <a:ext cx="11926528" cy="707886"/>
          </a:xfrm>
          <a:prstGeom prst="rect">
            <a:avLst/>
          </a:prstGeom>
          <a:noFill/>
        </p:spPr>
        <p:txBody>
          <a:bodyPr wrap="square">
            <a:spAutoFit/>
          </a:bodyPr>
          <a:lstStyle/>
          <a:p>
            <a:pPr algn="l">
              <a:buNone/>
            </a:pPr>
            <a:r>
              <a:rPr lang="en-US" sz="2000" b="0" i="0" dirty="0">
                <a:solidFill>
                  <a:srgbClr val="000000"/>
                </a:solidFill>
                <a:effectLst/>
                <a:latin typeface="system-ui"/>
              </a:rPr>
              <a:t>Proverbs 3:5-6 </a:t>
            </a:r>
            <a:r>
              <a:rPr lang="en-US" sz="2000" b="1" i="0" baseline="30000" dirty="0">
                <a:solidFill>
                  <a:srgbClr val="000000"/>
                </a:solidFill>
                <a:effectLst/>
                <a:latin typeface="system-ui"/>
              </a:rPr>
              <a:t>5 </a:t>
            </a:r>
            <a:r>
              <a:rPr lang="en-US" sz="2000" b="0" i="0" dirty="0">
                <a:solidFill>
                  <a:srgbClr val="000000"/>
                </a:solidFill>
                <a:effectLst/>
                <a:latin typeface="system-ui"/>
              </a:rPr>
              <a:t>Trust in the </a:t>
            </a:r>
            <a:r>
              <a:rPr lang="en-US" sz="2000" b="0" i="0" cap="small" dirty="0">
                <a:solidFill>
                  <a:srgbClr val="000000"/>
                </a:solidFill>
                <a:effectLst/>
                <a:latin typeface="system-ui"/>
              </a:rPr>
              <a:t>Lord</a:t>
            </a:r>
            <a:r>
              <a:rPr lang="en-US" sz="2000" b="0" i="0" dirty="0">
                <a:solidFill>
                  <a:srgbClr val="000000"/>
                </a:solidFill>
                <a:effectLst/>
                <a:latin typeface="system-ui"/>
              </a:rPr>
              <a:t> with all your heart and lean not on your own understanding; </a:t>
            </a:r>
            <a:r>
              <a:rPr lang="en-US" sz="2000" b="1" i="0" baseline="30000" dirty="0">
                <a:solidFill>
                  <a:srgbClr val="000000"/>
                </a:solidFill>
                <a:effectLst/>
                <a:latin typeface="system-ui"/>
              </a:rPr>
              <a:t>6 </a:t>
            </a:r>
            <a:r>
              <a:rPr lang="en-US" sz="2000" b="0" i="0" dirty="0">
                <a:solidFill>
                  <a:srgbClr val="000000"/>
                </a:solidFill>
                <a:effectLst/>
                <a:latin typeface="system-ui"/>
              </a:rPr>
              <a:t>in all your ways submit to him, and he will make your paths straight.</a:t>
            </a:r>
            <a:r>
              <a:rPr lang="en-US" sz="2000" b="0" i="0" baseline="30000" dirty="0">
                <a:solidFill>
                  <a:srgbClr val="000000"/>
                </a:solidFill>
                <a:effectLst/>
                <a:latin typeface="system-ui"/>
              </a:rPr>
              <a:t>[</a:t>
            </a:r>
            <a:r>
              <a:rPr lang="en-US" sz="2000" b="0" i="0" baseline="30000" dirty="0">
                <a:solidFill>
                  <a:srgbClr val="4A4A4A"/>
                </a:solidFill>
                <a:effectLst/>
                <a:latin typeface="system-ui"/>
                <a:hlinkClick r:id="rId2" tooltip="See footnote a"/>
              </a:rPr>
              <a:t>a</a:t>
            </a:r>
            <a:r>
              <a:rPr lang="en-US" sz="2000" b="0" i="0" baseline="30000" dirty="0">
                <a:solidFill>
                  <a:srgbClr val="000000"/>
                </a:solidFill>
                <a:effectLst/>
                <a:latin typeface="system-ui"/>
              </a:rPr>
              <a:t>]</a:t>
            </a:r>
            <a:endParaRPr lang="en-US" sz="2000" b="0" i="0" dirty="0">
              <a:solidFill>
                <a:srgbClr val="000000"/>
              </a:solidFill>
              <a:effectLst/>
              <a:latin typeface="system-ui"/>
            </a:endParaRPr>
          </a:p>
        </p:txBody>
      </p:sp>
      <p:sp>
        <p:nvSpPr>
          <p:cNvPr id="9" name="TextBox 8">
            <a:extLst>
              <a:ext uri="{FF2B5EF4-FFF2-40B4-BE49-F238E27FC236}">
                <a16:creationId xmlns:a16="http://schemas.microsoft.com/office/drawing/2014/main" id="{DA147BF0-6F44-5088-B377-A0D1116AD456}"/>
              </a:ext>
            </a:extLst>
          </p:cNvPr>
          <p:cNvSpPr txBox="1"/>
          <p:nvPr/>
        </p:nvSpPr>
        <p:spPr>
          <a:xfrm>
            <a:off x="172065" y="5238739"/>
            <a:ext cx="12270657" cy="707886"/>
          </a:xfrm>
          <a:prstGeom prst="rect">
            <a:avLst/>
          </a:prstGeom>
          <a:noFill/>
        </p:spPr>
        <p:txBody>
          <a:bodyPr wrap="square">
            <a:spAutoFit/>
          </a:bodyPr>
          <a:lstStyle/>
          <a:p>
            <a:pPr algn="l">
              <a:buNone/>
            </a:pPr>
            <a:r>
              <a:rPr lang="en-US" sz="2000" b="0" i="0" dirty="0">
                <a:solidFill>
                  <a:srgbClr val="000000"/>
                </a:solidFill>
                <a:effectLst/>
                <a:latin typeface="system-ui"/>
              </a:rPr>
              <a:t>Psalm 23:4</a:t>
            </a:r>
            <a:r>
              <a:rPr lang="en-US" sz="2000" b="1" i="0" baseline="30000" dirty="0">
                <a:solidFill>
                  <a:srgbClr val="000000"/>
                </a:solidFill>
                <a:effectLst/>
                <a:latin typeface="system-ui"/>
              </a:rPr>
              <a:t>4 </a:t>
            </a:r>
            <a:r>
              <a:rPr lang="en-US" sz="2000" b="0" i="0" dirty="0">
                <a:solidFill>
                  <a:srgbClr val="000000"/>
                </a:solidFill>
                <a:effectLst/>
                <a:latin typeface="system-ui"/>
              </a:rPr>
              <a:t>Even though I walk through the darkest valley,</a:t>
            </a:r>
            <a:r>
              <a:rPr lang="en-US" sz="2000" baseline="30000" dirty="0">
                <a:solidFill>
                  <a:srgbClr val="000000"/>
                </a:solidFill>
                <a:latin typeface="system-ui"/>
              </a:rPr>
              <a:t> </a:t>
            </a:r>
            <a:r>
              <a:rPr lang="en-US" sz="2000" b="0" i="0" dirty="0">
                <a:solidFill>
                  <a:srgbClr val="000000"/>
                </a:solidFill>
                <a:effectLst/>
                <a:latin typeface="system-ui"/>
              </a:rPr>
              <a:t>I will fear no evil, for you are with me; your rod and your staff, they comfort me.</a:t>
            </a:r>
          </a:p>
        </p:txBody>
      </p:sp>
      <p:sp>
        <p:nvSpPr>
          <p:cNvPr id="11" name="TextBox 10">
            <a:extLst>
              <a:ext uri="{FF2B5EF4-FFF2-40B4-BE49-F238E27FC236}">
                <a16:creationId xmlns:a16="http://schemas.microsoft.com/office/drawing/2014/main" id="{79A0D5D5-80D0-E56B-E64E-F40ADEFFE226}"/>
              </a:ext>
            </a:extLst>
          </p:cNvPr>
          <p:cNvSpPr txBox="1"/>
          <p:nvPr/>
        </p:nvSpPr>
        <p:spPr>
          <a:xfrm>
            <a:off x="224913" y="6179548"/>
            <a:ext cx="11820832" cy="369332"/>
          </a:xfrm>
          <a:prstGeom prst="rect">
            <a:avLst/>
          </a:prstGeom>
          <a:noFill/>
        </p:spPr>
        <p:txBody>
          <a:bodyPr wrap="square">
            <a:spAutoFit/>
          </a:bodyPr>
          <a:lstStyle/>
          <a:p>
            <a:pPr algn="l">
              <a:buNone/>
            </a:pPr>
            <a:r>
              <a:rPr lang="en-US" b="0" i="0" dirty="0">
                <a:solidFill>
                  <a:srgbClr val="000000"/>
                </a:solidFill>
                <a:effectLst/>
                <a:latin typeface="system-ui"/>
              </a:rPr>
              <a:t>Philippians 4:19</a:t>
            </a:r>
            <a:r>
              <a:rPr lang="en-US" b="1" i="0" baseline="30000" dirty="0">
                <a:solidFill>
                  <a:srgbClr val="000000"/>
                </a:solidFill>
                <a:effectLst/>
                <a:latin typeface="system-ui"/>
              </a:rPr>
              <a:t>19 </a:t>
            </a:r>
            <a:r>
              <a:rPr lang="en-US" b="0" i="0" dirty="0">
                <a:solidFill>
                  <a:srgbClr val="000000"/>
                </a:solidFill>
                <a:effectLst/>
                <a:latin typeface="system-ui"/>
              </a:rPr>
              <a:t>And my God will meet all your needs according to the riches of his glory in Christ Jesus.</a:t>
            </a:r>
          </a:p>
        </p:txBody>
      </p:sp>
    </p:spTree>
    <p:extLst>
      <p:ext uri="{BB962C8B-B14F-4D97-AF65-F5344CB8AC3E}">
        <p14:creationId xmlns:p14="http://schemas.microsoft.com/office/powerpoint/2010/main" val="1631922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1000"/>
                                        <p:tgtEl>
                                          <p:spTgt spid="11"/>
                                        </p:tgtEl>
                                      </p:cBhvr>
                                    </p:animEffect>
                                    <p:anim calcmode="lin" valueType="num">
                                      <p:cBhvr>
                                        <p:cTn id="32" dur="1000" fill="hold"/>
                                        <p:tgtEl>
                                          <p:spTgt spid="11"/>
                                        </p:tgtEl>
                                        <p:attrNameLst>
                                          <p:attrName>ppt_x</p:attrName>
                                        </p:attrNameLst>
                                      </p:cBhvr>
                                      <p:tavLst>
                                        <p:tav tm="0">
                                          <p:val>
                                            <p:strVal val="#ppt_x"/>
                                          </p:val>
                                        </p:tav>
                                        <p:tav tm="100000">
                                          <p:val>
                                            <p:strVal val="#ppt_x"/>
                                          </p:val>
                                        </p:tav>
                                      </p:tavLst>
                                    </p:anim>
                                    <p:anim calcmode="lin" valueType="num">
                                      <p:cBhvr>
                                        <p:cTn id="3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795218-9C6A-ABD1-6DA1-9790EF5412A9}"/>
              </a:ext>
            </a:extLst>
          </p:cNvPr>
          <p:cNvSpPr txBox="1"/>
          <p:nvPr/>
        </p:nvSpPr>
        <p:spPr>
          <a:xfrm>
            <a:off x="411982" y="280531"/>
            <a:ext cx="11244105" cy="1384995"/>
          </a:xfrm>
          <a:prstGeom prst="rect">
            <a:avLst/>
          </a:prstGeom>
          <a:noFill/>
        </p:spPr>
        <p:txBody>
          <a:bodyPr wrap="square">
            <a:spAutoFit/>
          </a:bodyPr>
          <a:lstStyle/>
          <a:p>
            <a:pPr algn="ctr">
              <a:spcBef>
                <a:spcPts val="2250"/>
              </a:spcBef>
              <a:spcAft>
                <a:spcPts val="2250"/>
              </a:spcAft>
            </a:pPr>
            <a:r>
              <a:rPr lang="en-US" sz="2800" b="0" i="0" dirty="0">
                <a:solidFill>
                  <a:srgbClr val="0A0A0A"/>
                </a:solidFill>
                <a:effectLst/>
                <a:latin typeface="Google Sans"/>
              </a:rPr>
              <a:t>Pursuing peace and reconciliation: While pursuing peace is essential, the Bible also acknowledges that true peace must be rooted in truth and righteousness.</a:t>
            </a:r>
          </a:p>
        </p:txBody>
      </p:sp>
      <p:sp>
        <p:nvSpPr>
          <p:cNvPr id="5" name="TextBox 4">
            <a:extLst>
              <a:ext uri="{FF2B5EF4-FFF2-40B4-BE49-F238E27FC236}">
                <a16:creationId xmlns:a16="http://schemas.microsoft.com/office/drawing/2014/main" id="{33EA7374-55A5-7CDD-B1CD-381C1A900E02}"/>
              </a:ext>
            </a:extLst>
          </p:cNvPr>
          <p:cNvSpPr txBox="1"/>
          <p:nvPr/>
        </p:nvSpPr>
        <p:spPr>
          <a:xfrm>
            <a:off x="954593" y="1838343"/>
            <a:ext cx="10962751" cy="2554545"/>
          </a:xfrm>
          <a:prstGeom prst="rect">
            <a:avLst/>
          </a:prstGeom>
          <a:noFill/>
        </p:spPr>
        <p:txBody>
          <a:bodyPr wrap="square">
            <a:spAutoFit/>
          </a:bodyPr>
          <a:lstStyle/>
          <a:p>
            <a:pPr algn="ctr">
              <a:spcBef>
                <a:spcPts val="1200"/>
              </a:spcBef>
              <a:spcAft>
                <a:spcPts val="1200"/>
              </a:spcAft>
            </a:pPr>
            <a:r>
              <a:rPr lang="en-US" sz="2800" b="0" i="0" dirty="0">
                <a:solidFill>
                  <a:srgbClr val="0A0A0A"/>
                </a:solidFill>
                <a:effectLst/>
                <a:latin typeface="Google Sans"/>
              </a:rPr>
              <a:t>Sometimes, declaring "enough is enough" is a necessary step towards </a:t>
            </a:r>
            <a:r>
              <a:rPr lang="en-US" sz="2800" b="0" i="0" u="sng" dirty="0">
                <a:solidFill>
                  <a:srgbClr val="0A0A0A"/>
                </a:solidFill>
                <a:effectLst/>
                <a:latin typeface="Google Sans"/>
              </a:rPr>
              <a:t>peacemaking </a:t>
            </a:r>
            <a:r>
              <a:rPr lang="en-US" sz="2800" b="0" i="0" dirty="0">
                <a:solidFill>
                  <a:srgbClr val="0A0A0A"/>
                </a:solidFill>
                <a:effectLst/>
                <a:latin typeface="Google Sans"/>
              </a:rPr>
              <a:t>rather than </a:t>
            </a:r>
            <a:r>
              <a:rPr lang="en-US" sz="2800" b="0" i="0" u="sng" dirty="0">
                <a:solidFill>
                  <a:srgbClr val="0A0A0A"/>
                </a:solidFill>
                <a:effectLst/>
                <a:latin typeface="Google Sans"/>
              </a:rPr>
              <a:t>peacekeeping</a:t>
            </a:r>
            <a:r>
              <a:rPr lang="en-US" sz="2800" b="0" i="0" dirty="0">
                <a:solidFill>
                  <a:srgbClr val="0A0A0A"/>
                </a:solidFill>
                <a:effectLst/>
                <a:latin typeface="Google Sans"/>
              </a:rPr>
              <a:t>. This involves lovingly confronting sin or harmful behavior, and potentially setting boundaries to protect oneself and encourage repentance and reconciliation.</a:t>
            </a:r>
          </a:p>
          <a:p>
            <a:pPr algn="ctr">
              <a:spcBef>
                <a:spcPts val="1200"/>
              </a:spcBef>
              <a:spcAft>
                <a:spcPts val="1200"/>
              </a:spcAft>
            </a:pPr>
            <a:endParaRPr lang="en-US" sz="2800" b="0" i="0" dirty="0">
              <a:solidFill>
                <a:srgbClr val="0A0A0A"/>
              </a:solidFill>
              <a:effectLst/>
              <a:latin typeface="Google Sans"/>
            </a:endParaRPr>
          </a:p>
        </p:txBody>
      </p:sp>
      <p:sp>
        <p:nvSpPr>
          <p:cNvPr id="7" name="TextBox 6">
            <a:extLst>
              <a:ext uri="{FF2B5EF4-FFF2-40B4-BE49-F238E27FC236}">
                <a16:creationId xmlns:a16="http://schemas.microsoft.com/office/drawing/2014/main" id="{FE07BB84-C9C7-08D1-0FF5-1C4DB458FAC6}"/>
              </a:ext>
            </a:extLst>
          </p:cNvPr>
          <p:cNvSpPr txBox="1"/>
          <p:nvPr/>
        </p:nvSpPr>
        <p:spPr>
          <a:xfrm>
            <a:off x="411982" y="4717943"/>
            <a:ext cx="11394831" cy="461665"/>
          </a:xfrm>
          <a:prstGeom prst="rect">
            <a:avLst/>
          </a:prstGeom>
          <a:noFill/>
        </p:spPr>
        <p:txBody>
          <a:bodyPr wrap="square">
            <a:spAutoFit/>
          </a:bodyPr>
          <a:lstStyle/>
          <a:p>
            <a:pPr algn="l">
              <a:buNone/>
            </a:pPr>
            <a:r>
              <a:rPr lang="en-US" sz="2400" b="0" i="0" dirty="0">
                <a:solidFill>
                  <a:srgbClr val="000000"/>
                </a:solidFill>
                <a:effectLst/>
                <a:latin typeface="system-ui"/>
              </a:rPr>
              <a:t>Romans 12:18</a:t>
            </a:r>
            <a:r>
              <a:rPr lang="en-US" sz="2400" b="1" i="0" baseline="30000" dirty="0">
                <a:solidFill>
                  <a:srgbClr val="000000"/>
                </a:solidFill>
                <a:effectLst/>
                <a:latin typeface="system-ui"/>
              </a:rPr>
              <a:t>18 </a:t>
            </a:r>
            <a:r>
              <a:rPr lang="en-US" sz="2400" b="0" i="0" dirty="0">
                <a:solidFill>
                  <a:srgbClr val="000000"/>
                </a:solidFill>
                <a:effectLst/>
                <a:latin typeface="system-ui"/>
              </a:rPr>
              <a:t>If it is possible, as far as it depends on you, live at peace with everyone.</a:t>
            </a:r>
          </a:p>
        </p:txBody>
      </p:sp>
      <p:sp>
        <p:nvSpPr>
          <p:cNvPr id="9" name="TextBox 8">
            <a:extLst>
              <a:ext uri="{FF2B5EF4-FFF2-40B4-BE49-F238E27FC236}">
                <a16:creationId xmlns:a16="http://schemas.microsoft.com/office/drawing/2014/main" id="{4C49437D-8CA1-BB41-C06C-125491BDE447}"/>
              </a:ext>
            </a:extLst>
          </p:cNvPr>
          <p:cNvSpPr txBox="1"/>
          <p:nvPr/>
        </p:nvSpPr>
        <p:spPr>
          <a:xfrm>
            <a:off x="355043" y="5377140"/>
            <a:ext cx="11836957" cy="1200329"/>
          </a:xfrm>
          <a:prstGeom prst="rect">
            <a:avLst/>
          </a:prstGeom>
          <a:noFill/>
        </p:spPr>
        <p:txBody>
          <a:bodyPr wrap="square">
            <a:spAutoFit/>
          </a:bodyPr>
          <a:lstStyle/>
          <a:p>
            <a:pPr algn="l">
              <a:buNone/>
            </a:pPr>
            <a:r>
              <a:rPr lang="en-US" b="0" i="0" dirty="0">
                <a:solidFill>
                  <a:srgbClr val="000000"/>
                </a:solidFill>
                <a:effectLst/>
                <a:latin typeface="system-ui"/>
              </a:rPr>
              <a:t>Matthew 18:15-17 </a:t>
            </a:r>
            <a:r>
              <a:rPr lang="en-US" b="1" i="0" baseline="30000" dirty="0">
                <a:solidFill>
                  <a:srgbClr val="000000"/>
                </a:solidFill>
                <a:effectLst/>
                <a:latin typeface="system-ui"/>
              </a:rPr>
              <a:t>15 </a:t>
            </a:r>
            <a:r>
              <a:rPr lang="en-US" b="0" i="0" dirty="0">
                <a:solidFill>
                  <a:srgbClr val="000000"/>
                </a:solidFill>
                <a:effectLst/>
                <a:latin typeface="system-ui"/>
              </a:rPr>
              <a:t>“If your brother or sister</a:t>
            </a:r>
            <a:r>
              <a:rPr lang="en-US" b="0" i="0" baseline="30000" dirty="0">
                <a:solidFill>
                  <a:srgbClr val="000000"/>
                </a:solidFill>
                <a:effectLst/>
                <a:latin typeface="system-ui"/>
              </a:rPr>
              <a:t>[</a:t>
            </a:r>
            <a:r>
              <a:rPr lang="en-US" b="0" i="0" baseline="30000" dirty="0">
                <a:solidFill>
                  <a:srgbClr val="4A4A4A"/>
                </a:solidFill>
                <a:effectLst/>
                <a:latin typeface="system-ui"/>
                <a:hlinkClick r:id="rId2" tooltip="See footnote a"/>
              </a:rPr>
              <a:t>a</a:t>
            </a:r>
            <a:r>
              <a:rPr lang="en-US" b="0" i="0" baseline="30000" dirty="0">
                <a:solidFill>
                  <a:srgbClr val="000000"/>
                </a:solidFill>
                <a:effectLst/>
                <a:latin typeface="system-ui"/>
              </a:rPr>
              <a:t>]</a:t>
            </a:r>
            <a:r>
              <a:rPr lang="en-US" b="0" i="0" dirty="0">
                <a:solidFill>
                  <a:srgbClr val="000000"/>
                </a:solidFill>
                <a:effectLst/>
                <a:latin typeface="system-ui"/>
              </a:rPr>
              <a:t> sins,</a:t>
            </a:r>
            <a:r>
              <a:rPr lang="en-US" b="0" i="0" baseline="30000" dirty="0">
                <a:solidFill>
                  <a:srgbClr val="000000"/>
                </a:solidFill>
                <a:effectLst/>
                <a:latin typeface="system-ui"/>
              </a:rPr>
              <a:t>[</a:t>
            </a:r>
            <a:r>
              <a:rPr lang="en-US" b="0" i="0" baseline="30000" dirty="0">
                <a:solidFill>
                  <a:srgbClr val="4A4A4A"/>
                </a:solidFill>
                <a:effectLst/>
                <a:latin typeface="system-ui"/>
                <a:hlinkClick r:id="rId3" tooltip="See footnote b"/>
              </a:rPr>
              <a:t>b</a:t>
            </a:r>
            <a:r>
              <a:rPr lang="en-US" b="0" i="0" baseline="30000" dirty="0">
                <a:solidFill>
                  <a:srgbClr val="000000"/>
                </a:solidFill>
                <a:effectLst/>
                <a:latin typeface="system-ui"/>
              </a:rPr>
              <a:t>]</a:t>
            </a:r>
            <a:r>
              <a:rPr lang="en-US" b="0" i="0" dirty="0">
                <a:solidFill>
                  <a:srgbClr val="000000"/>
                </a:solidFill>
                <a:effectLst/>
                <a:latin typeface="system-ui"/>
              </a:rPr>
              <a:t> go and point out their fault, just between the two of you. If they listen to you, you have won them over. </a:t>
            </a:r>
            <a:r>
              <a:rPr lang="en-US" b="1" i="0" baseline="30000" dirty="0">
                <a:solidFill>
                  <a:srgbClr val="000000"/>
                </a:solidFill>
                <a:effectLst/>
                <a:latin typeface="system-ui"/>
              </a:rPr>
              <a:t>16 </a:t>
            </a:r>
            <a:r>
              <a:rPr lang="en-US" b="0" i="0" dirty="0">
                <a:solidFill>
                  <a:srgbClr val="000000"/>
                </a:solidFill>
                <a:effectLst/>
                <a:latin typeface="system-ui"/>
              </a:rPr>
              <a:t>But if they will not listen, take one or two others along, so that ‘every matter may be established by the testimony of two or three witnesses.’</a:t>
            </a:r>
            <a:r>
              <a:rPr lang="en-US" b="0" i="0" baseline="30000" dirty="0">
                <a:solidFill>
                  <a:srgbClr val="000000"/>
                </a:solidFill>
                <a:effectLst/>
                <a:latin typeface="system-ui"/>
              </a:rPr>
              <a:t>[</a:t>
            </a:r>
            <a:r>
              <a:rPr lang="en-US" b="0" i="0" baseline="30000" dirty="0">
                <a:solidFill>
                  <a:srgbClr val="4A4A4A"/>
                </a:solidFill>
                <a:effectLst/>
                <a:latin typeface="system-ui"/>
                <a:hlinkClick r:id="rId4" tooltip="See footnote c"/>
              </a:rPr>
              <a:t>c</a:t>
            </a:r>
            <a:r>
              <a:rPr lang="en-US" b="0" i="0" baseline="30000" dirty="0">
                <a:solidFill>
                  <a:srgbClr val="000000"/>
                </a:solidFill>
                <a:effectLst/>
                <a:latin typeface="system-ui"/>
              </a:rPr>
              <a:t>]</a:t>
            </a:r>
            <a:r>
              <a:rPr lang="en-US" b="0" i="0" dirty="0">
                <a:solidFill>
                  <a:srgbClr val="000000"/>
                </a:solidFill>
                <a:effectLst/>
                <a:latin typeface="system-ui"/>
              </a:rPr>
              <a:t> </a:t>
            </a:r>
            <a:r>
              <a:rPr lang="en-US" b="1" i="0" baseline="30000" dirty="0">
                <a:solidFill>
                  <a:srgbClr val="000000"/>
                </a:solidFill>
                <a:effectLst/>
                <a:latin typeface="system-ui"/>
              </a:rPr>
              <a:t>17 </a:t>
            </a:r>
            <a:r>
              <a:rPr lang="en-US" b="0" i="0" dirty="0">
                <a:solidFill>
                  <a:srgbClr val="000000"/>
                </a:solidFill>
                <a:effectLst/>
                <a:latin typeface="system-ui"/>
              </a:rPr>
              <a:t>If they still refuse to listen, tell it to the church; and if they refuse to listen even to the church, treat them as you would a pagan or a tax collector.</a:t>
            </a:r>
          </a:p>
        </p:txBody>
      </p:sp>
    </p:spTree>
    <p:extLst>
      <p:ext uri="{BB962C8B-B14F-4D97-AF65-F5344CB8AC3E}">
        <p14:creationId xmlns:p14="http://schemas.microsoft.com/office/powerpoint/2010/main" val="3584465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heel(1)">
                                      <p:cBhvr>
                                        <p:cTn id="2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9BC5A9D-13F4-2666-89B8-ED6081E5ECA6}"/>
              </a:ext>
            </a:extLst>
          </p:cNvPr>
          <p:cNvSpPr txBox="1"/>
          <p:nvPr/>
        </p:nvSpPr>
        <p:spPr>
          <a:xfrm>
            <a:off x="936171" y="1179815"/>
            <a:ext cx="10319657" cy="3785652"/>
          </a:xfrm>
          <a:prstGeom prst="rect">
            <a:avLst/>
          </a:prstGeom>
          <a:noFill/>
        </p:spPr>
        <p:txBody>
          <a:bodyPr wrap="square">
            <a:spAutoFit/>
          </a:bodyPr>
          <a:lstStyle/>
          <a:p>
            <a:pPr algn="ctr"/>
            <a:r>
              <a:rPr lang="en-US" sz="4000" b="0" i="0" dirty="0">
                <a:solidFill>
                  <a:srgbClr val="0A0A0A"/>
                </a:solidFill>
                <a:effectLst/>
                <a:latin typeface="Google Sans"/>
              </a:rPr>
              <a:t>In essence, a Christian's declaration of "enough is enough" is a multifaceted response to difficult circumstances, guided by a deep trust in God's character, a commitment to live according to biblical principles, and a desire to see God's will done in their lives and in the world around them.</a:t>
            </a:r>
            <a:endParaRPr lang="en-US" sz="4000" dirty="0"/>
          </a:p>
        </p:txBody>
      </p:sp>
    </p:spTree>
    <p:extLst>
      <p:ext uri="{BB962C8B-B14F-4D97-AF65-F5344CB8AC3E}">
        <p14:creationId xmlns:p14="http://schemas.microsoft.com/office/powerpoint/2010/main" val="2953312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FBF163-6F26-B35D-2AAD-2E6BA2F554A0}"/>
              </a:ext>
            </a:extLst>
          </p:cNvPr>
          <p:cNvSpPr txBox="1"/>
          <p:nvPr/>
        </p:nvSpPr>
        <p:spPr>
          <a:xfrm>
            <a:off x="344130" y="1506209"/>
            <a:ext cx="11759380" cy="1569660"/>
          </a:xfrm>
          <a:prstGeom prst="rect">
            <a:avLst/>
          </a:prstGeom>
          <a:noFill/>
        </p:spPr>
        <p:txBody>
          <a:bodyPr wrap="square">
            <a:spAutoFit/>
          </a:bodyPr>
          <a:lstStyle/>
          <a:p>
            <a:pPr algn="l">
              <a:spcBef>
                <a:spcPts val="2250"/>
              </a:spcBef>
              <a:spcAft>
                <a:spcPts val="2250"/>
              </a:spcAft>
              <a:buNone/>
            </a:pPr>
            <a:r>
              <a:rPr lang="en-US" sz="2400" b="1" i="0" dirty="0">
                <a:solidFill>
                  <a:srgbClr val="0A0A0A"/>
                </a:solidFill>
                <a:effectLst/>
                <a:latin typeface="Google Sans"/>
              </a:rPr>
              <a:t>Moses and the Exodus</a:t>
            </a:r>
            <a:r>
              <a:rPr lang="en-US" sz="2400" b="0" i="0" dirty="0">
                <a:solidFill>
                  <a:srgbClr val="0A0A0A"/>
                </a:solidFill>
                <a:effectLst/>
                <a:latin typeface="Google Sans"/>
              </a:rPr>
              <a:t>: The Israelites had been enslaved in Egypt for centuries, facing brutal oppression and hardship. God, witnessing their suffering, declared "enough is enough" and intervened. He called Moses to lead his people out of bondage, unleashing plagues upon Egypt as a powerful display of his power and judgment against injustice. </a:t>
            </a:r>
          </a:p>
        </p:txBody>
      </p:sp>
      <p:sp>
        <p:nvSpPr>
          <p:cNvPr id="5" name="TextBox 4">
            <a:extLst>
              <a:ext uri="{FF2B5EF4-FFF2-40B4-BE49-F238E27FC236}">
                <a16:creationId xmlns:a16="http://schemas.microsoft.com/office/drawing/2014/main" id="{C05F45EE-530C-835D-3E93-EF5EEB037521}"/>
              </a:ext>
            </a:extLst>
          </p:cNvPr>
          <p:cNvSpPr txBox="1"/>
          <p:nvPr/>
        </p:nvSpPr>
        <p:spPr>
          <a:xfrm>
            <a:off x="344130" y="473249"/>
            <a:ext cx="11759380" cy="584775"/>
          </a:xfrm>
          <a:prstGeom prst="rect">
            <a:avLst/>
          </a:prstGeom>
          <a:noFill/>
        </p:spPr>
        <p:txBody>
          <a:bodyPr wrap="square">
            <a:spAutoFit/>
          </a:bodyPr>
          <a:lstStyle/>
          <a:p>
            <a:r>
              <a:rPr lang="en-US" sz="3200" b="0" i="0" dirty="0">
                <a:solidFill>
                  <a:srgbClr val="0A0A0A"/>
                </a:solidFill>
                <a:effectLst/>
                <a:latin typeface="Google Sans"/>
              </a:rPr>
              <a:t>What are some biblical examples of declaring enough is enough?</a:t>
            </a:r>
            <a:endParaRPr lang="en-US" sz="3200" dirty="0"/>
          </a:p>
        </p:txBody>
      </p:sp>
      <p:sp>
        <p:nvSpPr>
          <p:cNvPr id="7" name="TextBox 6">
            <a:extLst>
              <a:ext uri="{FF2B5EF4-FFF2-40B4-BE49-F238E27FC236}">
                <a16:creationId xmlns:a16="http://schemas.microsoft.com/office/drawing/2014/main" id="{3741D633-1DA2-0F1C-33BD-4573F6C46ED0}"/>
              </a:ext>
            </a:extLst>
          </p:cNvPr>
          <p:cNvSpPr txBox="1"/>
          <p:nvPr/>
        </p:nvSpPr>
        <p:spPr>
          <a:xfrm>
            <a:off x="422032" y="4165544"/>
            <a:ext cx="12084600" cy="1938992"/>
          </a:xfrm>
          <a:prstGeom prst="rect">
            <a:avLst/>
          </a:prstGeom>
          <a:noFill/>
        </p:spPr>
        <p:txBody>
          <a:bodyPr wrap="square">
            <a:spAutoFit/>
          </a:bodyPr>
          <a:lstStyle/>
          <a:p>
            <a:pPr algn="l">
              <a:spcBef>
                <a:spcPts val="2250"/>
              </a:spcBef>
              <a:spcAft>
                <a:spcPts val="2250"/>
              </a:spcAft>
              <a:buNone/>
            </a:pPr>
            <a:r>
              <a:rPr lang="en-US" sz="2400" b="1" i="0" dirty="0">
                <a:solidFill>
                  <a:srgbClr val="0A0A0A"/>
                </a:solidFill>
                <a:effectLst/>
                <a:latin typeface="Google Sans"/>
              </a:rPr>
              <a:t>Joshua's challenge at Shechem</a:t>
            </a:r>
            <a:r>
              <a:rPr lang="en-US" sz="2400" b="0" i="0" dirty="0">
                <a:solidFill>
                  <a:srgbClr val="0A0A0A"/>
                </a:solidFill>
                <a:effectLst/>
                <a:latin typeface="Google Sans"/>
              </a:rPr>
              <a:t>: After the Israelites entered the promised land, Joshua confronted them about their tendency to waver in their allegiance to God. He challenged them to choose definitively who they would serve – the Lord or the gods of the surrounding nations – making it clear that they couldn't serve both masters. This was a powerful "enough is enough" moment, urging them to make a commitment to God alone.</a:t>
            </a:r>
          </a:p>
        </p:txBody>
      </p:sp>
    </p:spTree>
    <p:extLst>
      <p:ext uri="{BB962C8B-B14F-4D97-AF65-F5344CB8AC3E}">
        <p14:creationId xmlns:p14="http://schemas.microsoft.com/office/powerpoint/2010/main" val="374053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5B5BE9C-A4BD-2F9B-6AAE-E0BB1E135A79}"/>
              </a:ext>
            </a:extLst>
          </p:cNvPr>
          <p:cNvSpPr txBox="1"/>
          <p:nvPr/>
        </p:nvSpPr>
        <p:spPr>
          <a:xfrm>
            <a:off x="147484" y="699965"/>
            <a:ext cx="11729884" cy="2246769"/>
          </a:xfrm>
          <a:prstGeom prst="rect">
            <a:avLst/>
          </a:prstGeom>
          <a:noFill/>
        </p:spPr>
        <p:txBody>
          <a:bodyPr wrap="square">
            <a:spAutoFit/>
          </a:bodyPr>
          <a:lstStyle/>
          <a:p>
            <a:pPr algn="l">
              <a:spcBef>
                <a:spcPts val="2250"/>
              </a:spcBef>
              <a:spcAft>
                <a:spcPts val="2250"/>
              </a:spcAft>
              <a:buNone/>
            </a:pPr>
            <a:r>
              <a:rPr lang="en-US" sz="2800" b="1" i="0" dirty="0">
                <a:solidFill>
                  <a:srgbClr val="0A0A0A"/>
                </a:solidFill>
                <a:effectLst/>
                <a:latin typeface="Google Sans"/>
              </a:rPr>
              <a:t>Elijah confronting the prophets of </a:t>
            </a:r>
            <a:r>
              <a:rPr lang="en-US" sz="2800" b="1" i="0" dirty="0" err="1">
                <a:solidFill>
                  <a:srgbClr val="0A0A0A"/>
                </a:solidFill>
                <a:effectLst/>
                <a:latin typeface="Google Sans"/>
              </a:rPr>
              <a:t>Baal</a:t>
            </a:r>
            <a:r>
              <a:rPr lang="en-US" sz="2800" b="0" i="0" dirty="0" err="1">
                <a:solidFill>
                  <a:srgbClr val="0A0A0A"/>
                </a:solidFill>
                <a:effectLst/>
                <a:latin typeface="Google Sans"/>
              </a:rPr>
              <a:t>:Facing</a:t>
            </a:r>
            <a:r>
              <a:rPr lang="en-US" sz="2800" b="0" i="0" dirty="0">
                <a:solidFill>
                  <a:srgbClr val="0A0A0A"/>
                </a:solidFill>
                <a:effectLst/>
                <a:latin typeface="Google Sans"/>
              </a:rPr>
              <a:t> a nation divided by idolatry and the worship of Baal, Elijah, a prophet of God, challenged the prophets of Baal to a dramatic showdown on Mount Carmel. He sought to expose the futility of idolatry and bring the people back to the worship of the one true God, effectively saying "enough is enough" to the widespread spiritual deception</a:t>
            </a:r>
          </a:p>
        </p:txBody>
      </p:sp>
      <p:sp>
        <p:nvSpPr>
          <p:cNvPr id="5" name="TextBox 4">
            <a:extLst>
              <a:ext uri="{FF2B5EF4-FFF2-40B4-BE49-F238E27FC236}">
                <a16:creationId xmlns:a16="http://schemas.microsoft.com/office/drawing/2014/main" id="{ED0742B5-4F59-EAB9-EE6B-26A40AA01FCF}"/>
              </a:ext>
            </a:extLst>
          </p:cNvPr>
          <p:cNvSpPr txBox="1"/>
          <p:nvPr/>
        </p:nvSpPr>
        <p:spPr>
          <a:xfrm>
            <a:off x="58993" y="3728524"/>
            <a:ext cx="11729884" cy="1938992"/>
          </a:xfrm>
          <a:prstGeom prst="rect">
            <a:avLst/>
          </a:prstGeom>
          <a:noFill/>
        </p:spPr>
        <p:txBody>
          <a:bodyPr wrap="square">
            <a:spAutoFit/>
          </a:bodyPr>
          <a:lstStyle/>
          <a:p>
            <a:pPr algn="l">
              <a:spcBef>
                <a:spcPts val="2250"/>
              </a:spcBef>
              <a:spcAft>
                <a:spcPts val="2250"/>
              </a:spcAft>
              <a:buNone/>
            </a:pPr>
            <a:r>
              <a:rPr lang="en-US" sz="2400" b="1" i="0" dirty="0">
                <a:solidFill>
                  <a:srgbClr val="0A0A0A"/>
                </a:solidFill>
                <a:effectLst/>
                <a:latin typeface="Google Sans"/>
              </a:rPr>
              <a:t>Nehemiah rebuilding the walls of </a:t>
            </a:r>
            <a:r>
              <a:rPr lang="en-US" sz="2400" b="1" i="0" dirty="0" err="1">
                <a:solidFill>
                  <a:srgbClr val="0A0A0A"/>
                </a:solidFill>
                <a:effectLst/>
                <a:latin typeface="Google Sans"/>
              </a:rPr>
              <a:t>Jerusalem</a:t>
            </a:r>
            <a:r>
              <a:rPr lang="en-US" sz="2400" b="0" i="0" dirty="0" err="1">
                <a:solidFill>
                  <a:srgbClr val="0A0A0A"/>
                </a:solidFill>
                <a:effectLst/>
                <a:latin typeface="Google Sans"/>
              </a:rPr>
              <a:t>:After</a:t>
            </a:r>
            <a:r>
              <a:rPr lang="en-US" sz="2400" b="0" i="0" dirty="0">
                <a:solidFill>
                  <a:srgbClr val="0A0A0A"/>
                </a:solidFill>
                <a:effectLst/>
                <a:latin typeface="Google Sans"/>
              </a:rPr>
              <a:t> the Babylonian exile, Nehemiah was burdened by the dilapidated state of Jerusalem's walls and the disheartened spirit of the people. He rallied them to rebuild the walls, facing opposition and ridicule from enemies. This was a "enough is enough" stance against the continued humiliation and vulnerability of Jerusalem, and a determination to restore the city and the people's faith.</a:t>
            </a:r>
          </a:p>
        </p:txBody>
      </p:sp>
    </p:spTree>
    <p:extLst>
      <p:ext uri="{BB962C8B-B14F-4D97-AF65-F5344CB8AC3E}">
        <p14:creationId xmlns:p14="http://schemas.microsoft.com/office/powerpoint/2010/main" val="2590123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6DB079-F5E1-DFFA-F6D8-ACDE9E2F6802}"/>
              </a:ext>
            </a:extLst>
          </p:cNvPr>
          <p:cNvSpPr txBox="1"/>
          <p:nvPr/>
        </p:nvSpPr>
        <p:spPr>
          <a:xfrm>
            <a:off x="511276" y="758958"/>
            <a:ext cx="11769213" cy="1569660"/>
          </a:xfrm>
          <a:prstGeom prst="rect">
            <a:avLst/>
          </a:prstGeom>
          <a:noFill/>
        </p:spPr>
        <p:txBody>
          <a:bodyPr wrap="square">
            <a:spAutoFit/>
          </a:bodyPr>
          <a:lstStyle/>
          <a:p>
            <a:pPr algn="l">
              <a:spcBef>
                <a:spcPts val="2250"/>
              </a:spcBef>
              <a:spcAft>
                <a:spcPts val="2250"/>
              </a:spcAft>
              <a:buNone/>
            </a:pPr>
            <a:r>
              <a:rPr lang="en-US" sz="2400" b="1" i="0" dirty="0">
                <a:solidFill>
                  <a:srgbClr val="0A0A0A"/>
                </a:solidFill>
                <a:effectLst/>
                <a:latin typeface="Google Sans"/>
              </a:rPr>
              <a:t>Jesus cleansing the </a:t>
            </a:r>
            <a:r>
              <a:rPr lang="en-US" sz="2400" b="1" i="0" dirty="0" err="1">
                <a:solidFill>
                  <a:srgbClr val="0A0A0A"/>
                </a:solidFill>
                <a:effectLst/>
                <a:latin typeface="Google Sans"/>
              </a:rPr>
              <a:t>temple</a:t>
            </a:r>
            <a:r>
              <a:rPr lang="en-US" sz="2400" b="0" i="0" dirty="0" err="1">
                <a:solidFill>
                  <a:srgbClr val="0A0A0A"/>
                </a:solidFill>
                <a:effectLst/>
                <a:latin typeface="Google Sans"/>
              </a:rPr>
              <a:t>:Jesus</a:t>
            </a:r>
            <a:r>
              <a:rPr lang="en-US" sz="2400" b="0" i="0" dirty="0">
                <a:solidFill>
                  <a:srgbClr val="0A0A0A"/>
                </a:solidFill>
                <a:effectLst/>
                <a:latin typeface="Google Sans"/>
              </a:rPr>
              <a:t> encountered the temple in Jerusalem being used for commercial gain and dishonest practices, rather than its intended purpose of worship. He drove out the merchants and money changers, demonstrating a righteous anger and declaring "enough is enough" to the defilement of God's house.</a:t>
            </a:r>
          </a:p>
        </p:txBody>
      </p:sp>
      <p:sp>
        <p:nvSpPr>
          <p:cNvPr id="5" name="TextBox 4">
            <a:extLst>
              <a:ext uri="{FF2B5EF4-FFF2-40B4-BE49-F238E27FC236}">
                <a16:creationId xmlns:a16="http://schemas.microsoft.com/office/drawing/2014/main" id="{736C4264-CB51-0DBC-A5BD-7FF48290A3B0}"/>
              </a:ext>
            </a:extLst>
          </p:cNvPr>
          <p:cNvSpPr txBox="1"/>
          <p:nvPr/>
        </p:nvSpPr>
        <p:spPr>
          <a:xfrm>
            <a:off x="619432" y="3283278"/>
            <a:ext cx="11090787" cy="1569660"/>
          </a:xfrm>
          <a:prstGeom prst="rect">
            <a:avLst/>
          </a:prstGeom>
          <a:noFill/>
        </p:spPr>
        <p:txBody>
          <a:bodyPr wrap="square">
            <a:spAutoFit/>
          </a:bodyPr>
          <a:lstStyle/>
          <a:p>
            <a:pPr algn="l">
              <a:spcBef>
                <a:spcPts val="2250"/>
              </a:spcBef>
              <a:spcAft>
                <a:spcPts val="2250"/>
              </a:spcAft>
              <a:buNone/>
            </a:pPr>
            <a:r>
              <a:rPr lang="en-US" sz="2400" b="1" i="0" dirty="0">
                <a:solidFill>
                  <a:srgbClr val="0A0A0A"/>
                </a:solidFill>
                <a:effectLst/>
                <a:latin typeface="Google Sans"/>
              </a:rPr>
              <a:t>Paul confronting the </a:t>
            </a:r>
            <a:r>
              <a:rPr lang="en-US" sz="2400" b="1" i="0" dirty="0" err="1">
                <a:solidFill>
                  <a:srgbClr val="0A0A0A"/>
                </a:solidFill>
                <a:effectLst/>
                <a:latin typeface="Google Sans"/>
              </a:rPr>
              <a:t>Galatians</a:t>
            </a:r>
            <a:r>
              <a:rPr lang="en-US" sz="2400" b="0" i="0" dirty="0" err="1">
                <a:solidFill>
                  <a:srgbClr val="0A0A0A"/>
                </a:solidFill>
                <a:effectLst/>
                <a:latin typeface="Google Sans"/>
              </a:rPr>
              <a:t>:The</a:t>
            </a:r>
            <a:r>
              <a:rPr lang="en-US" sz="2400" b="0" i="0" dirty="0">
                <a:solidFill>
                  <a:srgbClr val="0A0A0A"/>
                </a:solidFill>
                <a:effectLst/>
                <a:latin typeface="Google Sans"/>
              </a:rPr>
              <a:t> Apostle Paul strongly rebuked the Galatians for their error in adding legalism to the gospel message of salvation by grace through faith. He defended the pure gospel and confronted their deviation from the truth, saying "enough is enough" to the undermining of the Christian message. </a:t>
            </a:r>
          </a:p>
        </p:txBody>
      </p:sp>
    </p:spTree>
    <p:extLst>
      <p:ext uri="{BB962C8B-B14F-4D97-AF65-F5344CB8AC3E}">
        <p14:creationId xmlns:p14="http://schemas.microsoft.com/office/powerpoint/2010/main" val="1546915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circle(in)">
                                      <p:cBhvr>
                                        <p:cTn id="2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9686186-534D-C8EB-F7CA-E427056EC0DC}"/>
              </a:ext>
            </a:extLst>
          </p:cNvPr>
          <p:cNvSpPr txBox="1"/>
          <p:nvPr/>
        </p:nvSpPr>
        <p:spPr>
          <a:xfrm>
            <a:off x="580103" y="1857901"/>
            <a:ext cx="10510684" cy="3170099"/>
          </a:xfrm>
          <a:prstGeom prst="rect">
            <a:avLst/>
          </a:prstGeom>
          <a:noFill/>
        </p:spPr>
        <p:txBody>
          <a:bodyPr wrap="square">
            <a:spAutoFit/>
          </a:bodyPr>
          <a:lstStyle/>
          <a:p>
            <a:pPr algn="ctr"/>
            <a:r>
              <a:rPr lang="en-US" sz="4000" b="0" i="0" dirty="0">
                <a:solidFill>
                  <a:srgbClr val="0A0A0A"/>
                </a:solidFill>
                <a:effectLst/>
                <a:latin typeface="Google Sans"/>
              </a:rPr>
              <a:t>These biblical examples serve as powerful reminders that, when guided </a:t>
            </a:r>
            <a:r>
              <a:rPr lang="en-US" sz="4000" b="0" i="0" u="sng" dirty="0">
                <a:solidFill>
                  <a:srgbClr val="0A0A0A"/>
                </a:solidFill>
                <a:effectLst/>
                <a:latin typeface="Google Sans"/>
              </a:rPr>
              <a:t>by God's principles </a:t>
            </a:r>
            <a:r>
              <a:rPr lang="en-US" sz="4000" b="0" i="0" dirty="0">
                <a:solidFill>
                  <a:srgbClr val="0A0A0A"/>
                </a:solidFill>
                <a:effectLst/>
                <a:latin typeface="Google Sans"/>
              </a:rPr>
              <a:t>and </a:t>
            </a:r>
            <a:r>
              <a:rPr lang="en-US" sz="4000" b="0" i="0" u="sng" dirty="0">
                <a:solidFill>
                  <a:srgbClr val="0A0A0A"/>
                </a:solidFill>
                <a:effectLst/>
                <a:latin typeface="Google Sans"/>
              </a:rPr>
              <a:t>driven by faith</a:t>
            </a:r>
            <a:r>
              <a:rPr lang="en-US" sz="4000" b="0" i="0" dirty="0">
                <a:solidFill>
                  <a:srgbClr val="0A0A0A"/>
                </a:solidFill>
                <a:effectLst/>
                <a:latin typeface="Google Sans"/>
              </a:rPr>
              <a:t>, individuals can make a profound difference by taking a stand and declaring "enough is enough."</a:t>
            </a:r>
            <a:endParaRPr lang="en-US" sz="4000" dirty="0"/>
          </a:p>
        </p:txBody>
      </p:sp>
    </p:spTree>
    <p:extLst>
      <p:ext uri="{BB962C8B-B14F-4D97-AF65-F5344CB8AC3E}">
        <p14:creationId xmlns:p14="http://schemas.microsoft.com/office/powerpoint/2010/main" val="2218896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12FBBB-AC58-02C5-B170-86C1204E4062}"/>
              </a:ext>
            </a:extLst>
          </p:cNvPr>
          <p:cNvSpPr>
            <a:spLocks noChangeArrowheads="1"/>
          </p:cNvSpPr>
          <p:nvPr/>
        </p:nvSpPr>
        <p:spPr bwMode="auto">
          <a:xfrm>
            <a:off x="673509" y="1697783"/>
            <a:ext cx="10707329"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chemeClr val="tx1"/>
                </a:solidFill>
                <a:effectLst/>
                <a:latin typeface="Arial" panose="020B0604020202020204" pitchFamily="34" charset="0"/>
              </a:rPr>
              <a:t>But who am I, and who are my people, that we should be able to give as generously as this? Everything comes from you, and we have given you only what comes from your hand … O Lord our God, as for all this abundance that we have provided for building you a temple … it comes from your hand, and all of it belongs to you …. And now I have seen with joy how willingly your people who are here have given to you …. Keep this desire in the hearts of your people forever, and keep their hearts loyal to you. </a:t>
            </a:r>
          </a:p>
        </p:txBody>
      </p:sp>
      <p:sp>
        <p:nvSpPr>
          <p:cNvPr id="4" name="TextBox 3">
            <a:extLst>
              <a:ext uri="{FF2B5EF4-FFF2-40B4-BE49-F238E27FC236}">
                <a16:creationId xmlns:a16="http://schemas.microsoft.com/office/drawing/2014/main" id="{C727C9B7-89D5-B7C0-6504-7DABB087EDC7}"/>
              </a:ext>
            </a:extLst>
          </p:cNvPr>
          <p:cNvSpPr txBox="1"/>
          <p:nvPr/>
        </p:nvSpPr>
        <p:spPr>
          <a:xfrm>
            <a:off x="3048000" y="635902"/>
            <a:ext cx="6096000" cy="584775"/>
          </a:xfrm>
          <a:prstGeom prst="rect">
            <a:avLst/>
          </a:prstGeom>
          <a:noFill/>
        </p:spPr>
        <p:txBody>
          <a:bodyPr wrap="square">
            <a:spAutoFit/>
          </a:bodyPr>
          <a:lstStyle/>
          <a:p>
            <a:pPr algn="ctr"/>
            <a:r>
              <a:rPr lang="en-US" sz="3200" b="0" i="0" dirty="0">
                <a:solidFill>
                  <a:srgbClr val="000000"/>
                </a:solidFill>
                <a:effectLst/>
                <a:latin typeface="system-ui"/>
              </a:rPr>
              <a:t>1 Chronicles 29:14-16</a:t>
            </a:r>
            <a:endParaRPr lang="en-US" sz="3200" dirty="0"/>
          </a:p>
        </p:txBody>
      </p:sp>
    </p:spTree>
    <p:extLst>
      <p:ext uri="{BB962C8B-B14F-4D97-AF65-F5344CB8AC3E}">
        <p14:creationId xmlns:p14="http://schemas.microsoft.com/office/powerpoint/2010/main" val="3921873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99B603-DD7C-4420-0C38-11F26D1578F6}"/>
              </a:ext>
            </a:extLst>
          </p:cNvPr>
          <p:cNvSpPr txBox="1"/>
          <p:nvPr/>
        </p:nvSpPr>
        <p:spPr>
          <a:xfrm>
            <a:off x="757084" y="2947219"/>
            <a:ext cx="10677832" cy="2862322"/>
          </a:xfrm>
          <a:prstGeom prst="rect">
            <a:avLst/>
          </a:prstGeom>
          <a:noFill/>
        </p:spPr>
        <p:txBody>
          <a:bodyPr wrap="square">
            <a:spAutoFit/>
          </a:bodyPr>
          <a:lstStyle/>
          <a:p>
            <a:pPr algn="ctr">
              <a:spcAft>
                <a:spcPts val="1200"/>
              </a:spcAft>
              <a:buNone/>
            </a:pPr>
            <a:r>
              <a:rPr lang="en-US" sz="3600" b="0" i="0" dirty="0">
                <a:solidFill>
                  <a:srgbClr val="0A0A0A"/>
                </a:solidFill>
                <a:effectLst/>
                <a:latin typeface="Google Sans"/>
              </a:rPr>
              <a:t>While there are biblical figures who made declarations or took actions they later regretted, it's important to distinguish between declaring "enough is enough" (a stand against a negative situation) and making hasty or disobedient choices that lead to negative consequences.</a:t>
            </a:r>
          </a:p>
        </p:txBody>
      </p:sp>
      <p:sp>
        <p:nvSpPr>
          <p:cNvPr id="5" name="TextBox 4">
            <a:extLst>
              <a:ext uri="{FF2B5EF4-FFF2-40B4-BE49-F238E27FC236}">
                <a16:creationId xmlns:a16="http://schemas.microsoft.com/office/drawing/2014/main" id="{A10B9191-CE8D-3681-9280-456E62B14ED4}"/>
              </a:ext>
            </a:extLst>
          </p:cNvPr>
          <p:cNvSpPr txBox="1"/>
          <p:nvPr/>
        </p:nvSpPr>
        <p:spPr>
          <a:xfrm>
            <a:off x="757083" y="689557"/>
            <a:ext cx="11110451" cy="1323439"/>
          </a:xfrm>
          <a:prstGeom prst="rect">
            <a:avLst/>
          </a:prstGeom>
          <a:noFill/>
        </p:spPr>
        <p:txBody>
          <a:bodyPr wrap="square">
            <a:spAutoFit/>
          </a:bodyPr>
          <a:lstStyle/>
          <a:p>
            <a:pPr algn="ctr">
              <a:spcAft>
                <a:spcPts val="1200"/>
              </a:spcAft>
              <a:buNone/>
            </a:pPr>
            <a:r>
              <a:rPr lang="en-US" sz="4000" b="0" i="0" dirty="0">
                <a:solidFill>
                  <a:srgbClr val="0A0A0A"/>
                </a:solidFill>
                <a:effectLst/>
                <a:latin typeface="Google Sans"/>
              </a:rPr>
              <a:t>Are there biblical figures who regretted saying 'enough is enough'?</a:t>
            </a:r>
          </a:p>
        </p:txBody>
      </p:sp>
    </p:spTree>
    <p:extLst>
      <p:ext uri="{BB962C8B-B14F-4D97-AF65-F5344CB8AC3E}">
        <p14:creationId xmlns:p14="http://schemas.microsoft.com/office/powerpoint/2010/main" val="240914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89ED516-39CE-3A43-A9AF-4EDAF4D8808F}"/>
              </a:ext>
            </a:extLst>
          </p:cNvPr>
          <p:cNvSpPr txBox="1"/>
          <p:nvPr/>
        </p:nvSpPr>
        <p:spPr>
          <a:xfrm>
            <a:off x="634180" y="1019737"/>
            <a:ext cx="10923639" cy="2062103"/>
          </a:xfrm>
          <a:prstGeom prst="rect">
            <a:avLst/>
          </a:prstGeom>
          <a:noFill/>
        </p:spPr>
        <p:txBody>
          <a:bodyPr wrap="square">
            <a:spAutoFit/>
          </a:bodyPr>
          <a:lstStyle/>
          <a:p>
            <a:pPr algn="ctr">
              <a:spcBef>
                <a:spcPts val="2250"/>
              </a:spcBef>
              <a:spcAft>
                <a:spcPts val="2250"/>
              </a:spcAft>
              <a:buNone/>
            </a:pPr>
            <a:r>
              <a:rPr lang="en-US" sz="3200" b="1" i="0" dirty="0">
                <a:effectLst/>
                <a:latin typeface="Google Sans"/>
              </a:rPr>
              <a:t>King </a:t>
            </a:r>
            <a:r>
              <a:rPr lang="en-US" sz="3200" b="1" i="0" dirty="0" err="1">
                <a:effectLst/>
                <a:latin typeface="Google Sans"/>
              </a:rPr>
              <a:t>Saul</a:t>
            </a:r>
            <a:r>
              <a:rPr lang="en-US" sz="3200" b="0" i="0" dirty="0" err="1">
                <a:effectLst/>
                <a:latin typeface="Google Sans"/>
              </a:rPr>
              <a:t>:Saul</a:t>
            </a:r>
            <a:r>
              <a:rPr lang="en-US" sz="3200" b="0" i="0" dirty="0">
                <a:effectLst/>
                <a:latin typeface="Google Sans"/>
              </a:rPr>
              <a:t>, the first king of Israel, is a tragic figure who often acted impulsively and disobeyed God's commands. He offered a sacrifice instead of waiting for Samuel</a:t>
            </a:r>
            <a:r>
              <a:rPr lang="en-US" sz="3200" dirty="0">
                <a:latin typeface="Google Sans"/>
              </a:rPr>
              <a:t>.</a:t>
            </a:r>
            <a:r>
              <a:rPr lang="en-US" sz="3200" b="0" i="0" dirty="0">
                <a:effectLst/>
                <a:latin typeface="Google Sans"/>
              </a:rPr>
              <a:t> Later, he failed to completely destroy the Amalekites as God had instructed him. </a:t>
            </a:r>
          </a:p>
        </p:txBody>
      </p:sp>
      <p:sp>
        <p:nvSpPr>
          <p:cNvPr id="5" name="TextBox 4">
            <a:extLst>
              <a:ext uri="{FF2B5EF4-FFF2-40B4-BE49-F238E27FC236}">
                <a16:creationId xmlns:a16="http://schemas.microsoft.com/office/drawing/2014/main" id="{D99AD175-7B70-5E30-9926-BB15E4FFCE04}"/>
              </a:ext>
            </a:extLst>
          </p:cNvPr>
          <p:cNvSpPr txBox="1"/>
          <p:nvPr/>
        </p:nvSpPr>
        <p:spPr>
          <a:xfrm>
            <a:off x="1307690" y="4690438"/>
            <a:ext cx="10441858" cy="954107"/>
          </a:xfrm>
          <a:prstGeom prst="rect">
            <a:avLst/>
          </a:prstGeom>
          <a:noFill/>
        </p:spPr>
        <p:txBody>
          <a:bodyPr wrap="square">
            <a:spAutoFit/>
          </a:bodyPr>
          <a:lstStyle/>
          <a:p>
            <a:r>
              <a:rPr lang="en-US" sz="2800" b="0" i="0" dirty="0">
                <a:effectLst/>
                <a:latin typeface="Google Sans"/>
              </a:rPr>
              <a:t>These acts of disobedience had severe consequences, ultimately costing him his kingdom and leading to great personal distress. </a:t>
            </a:r>
            <a:endParaRPr lang="en-US" sz="2800" dirty="0"/>
          </a:p>
        </p:txBody>
      </p:sp>
    </p:spTree>
    <p:extLst>
      <p:ext uri="{BB962C8B-B14F-4D97-AF65-F5344CB8AC3E}">
        <p14:creationId xmlns:p14="http://schemas.microsoft.com/office/powerpoint/2010/main" val="2431943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250" fill="hold"/>
                                        <p:tgtEl>
                                          <p:spTgt spid="5"/>
                                        </p:tgtEl>
                                        <p:attrNameLst>
                                          <p:attrName>ppt_w</p:attrName>
                                        </p:attrNameLst>
                                      </p:cBhvr>
                                      <p:tavLst>
                                        <p:tav tm="0">
                                          <p:val>
                                            <p:fltVal val="0"/>
                                          </p:val>
                                        </p:tav>
                                        <p:tav tm="100000">
                                          <p:val>
                                            <p:strVal val="#ppt_w"/>
                                          </p:val>
                                        </p:tav>
                                      </p:tavLst>
                                    </p:anim>
                                    <p:anim calcmode="lin" valueType="num">
                                      <p:cBhvr>
                                        <p:cTn id="13" dur="1250" fill="hold"/>
                                        <p:tgtEl>
                                          <p:spTgt spid="5"/>
                                        </p:tgtEl>
                                        <p:attrNameLst>
                                          <p:attrName>ppt_h</p:attrName>
                                        </p:attrNameLst>
                                      </p:cBhvr>
                                      <p:tavLst>
                                        <p:tav tm="0">
                                          <p:val>
                                            <p:fltVal val="0"/>
                                          </p:val>
                                        </p:tav>
                                        <p:tav tm="100000">
                                          <p:val>
                                            <p:strVal val="#ppt_h"/>
                                          </p:val>
                                        </p:tav>
                                      </p:tavLst>
                                    </p:anim>
                                    <p:animEffect transition="in" filter="fade">
                                      <p:cBhvr>
                                        <p:cTn id="14" dur="12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88CA71-122F-D827-9ACB-EAA4945EAAC9}"/>
              </a:ext>
            </a:extLst>
          </p:cNvPr>
          <p:cNvSpPr txBox="1"/>
          <p:nvPr/>
        </p:nvSpPr>
        <p:spPr>
          <a:xfrm>
            <a:off x="963562" y="680300"/>
            <a:ext cx="10550012" cy="1384995"/>
          </a:xfrm>
          <a:prstGeom prst="rect">
            <a:avLst/>
          </a:prstGeom>
          <a:noFill/>
        </p:spPr>
        <p:txBody>
          <a:bodyPr wrap="square">
            <a:spAutoFit/>
          </a:bodyPr>
          <a:lstStyle/>
          <a:p>
            <a:pPr algn="l">
              <a:spcBef>
                <a:spcPts val="2250"/>
              </a:spcBef>
              <a:spcAft>
                <a:spcPts val="2250"/>
              </a:spcAft>
              <a:buNone/>
            </a:pPr>
            <a:r>
              <a:rPr lang="en-US" sz="2800" b="1" i="0" dirty="0">
                <a:effectLst/>
                <a:latin typeface="Google Sans"/>
              </a:rPr>
              <a:t>King David</a:t>
            </a:r>
            <a:r>
              <a:rPr lang="en-US" sz="2800" b="0" i="0" dirty="0">
                <a:effectLst/>
                <a:latin typeface="Google Sans"/>
              </a:rPr>
              <a:t>: David, despite being a man after God's own heart, also made significant mistakes. His affair with Bathsheba and the subsequent murder of her husband, Uriah, brought shame and regret. </a:t>
            </a:r>
          </a:p>
        </p:txBody>
      </p:sp>
      <p:sp>
        <p:nvSpPr>
          <p:cNvPr id="5" name="TextBox 4">
            <a:extLst>
              <a:ext uri="{FF2B5EF4-FFF2-40B4-BE49-F238E27FC236}">
                <a16:creationId xmlns:a16="http://schemas.microsoft.com/office/drawing/2014/main" id="{F7DF81C1-E453-50B5-072B-CA97CE773DCF}"/>
              </a:ext>
            </a:extLst>
          </p:cNvPr>
          <p:cNvSpPr txBox="1"/>
          <p:nvPr/>
        </p:nvSpPr>
        <p:spPr>
          <a:xfrm>
            <a:off x="963562" y="3835033"/>
            <a:ext cx="10884309" cy="1569660"/>
          </a:xfrm>
          <a:prstGeom prst="rect">
            <a:avLst/>
          </a:prstGeom>
          <a:noFill/>
        </p:spPr>
        <p:txBody>
          <a:bodyPr wrap="square">
            <a:spAutoFit/>
          </a:bodyPr>
          <a:lstStyle/>
          <a:p>
            <a:pPr algn="ctr"/>
            <a:r>
              <a:rPr lang="en-US" sz="3200" b="0" i="0" dirty="0">
                <a:effectLst/>
                <a:latin typeface="Google Sans"/>
              </a:rPr>
              <a:t>David's heartfelt repentance for his actions is recorded in Psalm 51, where he expresses his deep sorrow and acknowledges his sin against God.</a:t>
            </a:r>
            <a:endParaRPr lang="en-US" sz="3200" dirty="0"/>
          </a:p>
        </p:txBody>
      </p:sp>
    </p:spTree>
    <p:extLst>
      <p:ext uri="{BB962C8B-B14F-4D97-AF65-F5344CB8AC3E}">
        <p14:creationId xmlns:p14="http://schemas.microsoft.com/office/powerpoint/2010/main" val="2688463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ircle(in)">
                                      <p:cBhvr>
                                        <p:cTn id="1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2065D70-A8F3-D2CB-4123-CA8A8E1C0CAA}"/>
              </a:ext>
            </a:extLst>
          </p:cNvPr>
          <p:cNvSpPr txBox="1"/>
          <p:nvPr/>
        </p:nvSpPr>
        <p:spPr>
          <a:xfrm>
            <a:off x="442453" y="920621"/>
            <a:ext cx="11031792" cy="2062103"/>
          </a:xfrm>
          <a:prstGeom prst="rect">
            <a:avLst/>
          </a:prstGeom>
          <a:noFill/>
        </p:spPr>
        <p:txBody>
          <a:bodyPr wrap="square">
            <a:spAutoFit/>
          </a:bodyPr>
          <a:lstStyle/>
          <a:p>
            <a:pPr algn="l">
              <a:spcBef>
                <a:spcPts val="2250"/>
              </a:spcBef>
              <a:spcAft>
                <a:spcPts val="2250"/>
              </a:spcAft>
              <a:buNone/>
            </a:pPr>
            <a:r>
              <a:rPr lang="en-US" sz="3200" b="0" i="0" dirty="0">
                <a:effectLst/>
                <a:latin typeface="Google Sans"/>
              </a:rPr>
              <a:t> </a:t>
            </a:r>
            <a:r>
              <a:rPr lang="en-US" sz="3200" b="1" i="0" dirty="0">
                <a:effectLst/>
                <a:latin typeface="Google Sans"/>
              </a:rPr>
              <a:t>Simon Peter: </a:t>
            </a:r>
            <a:r>
              <a:rPr lang="en-US" sz="3200" b="0" i="0" dirty="0">
                <a:effectLst/>
                <a:latin typeface="Google Sans"/>
              </a:rPr>
              <a:t>Peter, one of Jesus' closest disciples, famously declared his unwavering loyalty to Jesus, even promising to die for him. However, when Jesus was arrested, Peter succumbed to fear and denied knowing him three times.</a:t>
            </a:r>
          </a:p>
        </p:txBody>
      </p:sp>
      <p:sp>
        <p:nvSpPr>
          <p:cNvPr id="5" name="TextBox 4">
            <a:extLst>
              <a:ext uri="{FF2B5EF4-FFF2-40B4-BE49-F238E27FC236}">
                <a16:creationId xmlns:a16="http://schemas.microsoft.com/office/drawing/2014/main" id="{831110A6-AB35-959F-25F7-A1A946403F68}"/>
              </a:ext>
            </a:extLst>
          </p:cNvPr>
          <p:cNvSpPr txBox="1"/>
          <p:nvPr/>
        </p:nvSpPr>
        <p:spPr>
          <a:xfrm>
            <a:off x="1278194" y="4671622"/>
            <a:ext cx="10392696" cy="1200329"/>
          </a:xfrm>
          <a:prstGeom prst="rect">
            <a:avLst/>
          </a:prstGeom>
          <a:noFill/>
        </p:spPr>
        <p:txBody>
          <a:bodyPr wrap="square">
            <a:spAutoFit/>
          </a:bodyPr>
          <a:lstStyle/>
          <a:p>
            <a:pPr algn="ctr"/>
            <a:r>
              <a:rPr lang="en-US" sz="3600" b="0" i="0" dirty="0">
                <a:effectLst/>
                <a:latin typeface="Google Sans"/>
              </a:rPr>
              <a:t>Peter experienced profound regret and wept bitterly after denying Jesus. </a:t>
            </a:r>
            <a:endParaRPr lang="en-US" sz="3600" dirty="0"/>
          </a:p>
        </p:txBody>
      </p:sp>
    </p:spTree>
    <p:extLst>
      <p:ext uri="{BB962C8B-B14F-4D97-AF65-F5344CB8AC3E}">
        <p14:creationId xmlns:p14="http://schemas.microsoft.com/office/powerpoint/2010/main" val="3910242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80">
                                          <p:stCondLst>
                                            <p:cond delay="0"/>
                                          </p:stCondLst>
                                        </p:cTn>
                                        <p:tgtEl>
                                          <p:spTgt spid="5"/>
                                        </p:tgtEl>
                                      </p:cBhvr>
                                    </p:animEffect>
                                    <p:anim calcmode="lin" valueType="num">
                                      <p:cBhvr>
                                        <p:cTn id="15"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gtEl>
                                      </p:cBhvr>
                                      <p:to x="100000" y="60000"/>
                                    </p:animScale>
                                    <p:animScale>
                                      <p:cBhvr>
                                        <p:cTn id="21" dur="166" decel="50000">
                                          <p:stCondLst>
                                            <p:cond delay="676"/>
                                          </p:stCondLst>
                                        </p:cTn>
                                        <p:tgtEl>
                                          <p:spTgt spid="5"/>
                                        </p:tgtEl>
                                      </p:cBhvr>
                                      <p:to x="100000" y="100000"/>
                                    </p:animScale>
                                    <p:animScale>
                                      <p:cBhvr>
                                        <p:cTn id="22" dur="26">
                                          <p:stCondLst>
                                            <p:cond delay="1312"/>
                                          </p:stCondLst>
                                        </p:cTn>
                                        <p:tgtEl>
                                          <p:spTgt spid="5"/>
                                        </p:tgtEl>
                                      </p:cBhvr>
                                      <p:to x="100000" y="80000"/>
                                    </p:animScale>
                                    <p:animScale>
                                      <p:cBhvr>
                                        <p:cTn id="23" dur="166" decel="50000">
                                          <p:stCondLst>
                                            <p:cond delay="1338"/>
                                          </p:stCondLst>
                                        </p:cTn>
                                        <p:tgtEl>
                                          <p:spTgt spid="5"/>
                                        </p:tgtEl>
                                      </p:cBhvr>
                                      <p:to x="100000" y="100000"/>
                                    </p:animScale>
                                    <p:animScale>
                                      <p:cBhvr>
                                        <p:cTn id="24" dur="26">
                                          <p:stCondLst>
                                            <p:cond delay="1642"/>
                                          </p:stCondLst>
                                        </p:cTn>
                                        <p:tgtEl>
                                          <p:spTgt spid="5"/>
                                        </p:tgtEl>
                                      </p:cBhvr>
                                      <p:to x="100000" y="90000"/>
                                    </p:animScale>
                                    <p:animScale>
                                      <p:cBhvr>
                                        <p:cTn id="25" dur="166" decel="50000">
                                          <p:stCondLst>
                                            <p:cond delay="1668"/>
                                          </p:stCondLst>
                                        </p:cTn>
                                        <p:tgtEl>
                                          <p:spTgt spid="5"/>
                                        </p:tgtEl>
                                      </p:cBhvr>
                                      <p:to x="100000" y="100000"/>
                                    </p:animScale>
                                    <p:animScale>
                                      <p:cBhvr>
                                        <p:cTn id="26" dur="26">
                                          <p:stCondLst>
                                            <p:cond delay="1808"/>
                                          </p:stCondLst>
                                        </p:cTn>
                                        <p:tgtEl>
                                          <p:spTgt spid="5"/>
                                        </p:tgtEl>
                                      </p:cBhvr>
                                      <p:to x="100000" y="95000"/>
                                    </p:animScale>
                                    <p:animScale>
                                      <p:cBhvr>
                                        <p:cTn id="27"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D18938-7DBD-B2DC-0C9B-BE2856289A6D}"/>
              </a:ext>
            </a:extLst>
          </p:cNvPr>
          <p:cNvSpPr txBox="1"/>
          <p:nvPr/>
        </p:nvSpPr>
        <p:spPr>
          <a:xfrm>
            <a:off x="707923" y="535386"/>
            <a:ext cx="11120284" cy="2862322"/>
          </a:xfrm>
          <a:prstGeom prst="rect">
            <a:avLst/>
          </a:prstGeom>
          <a:noFill/>
        </p:spPr>
        <p:txBody>
          <a:bodyPr wrap="square">
            <a:spAutoFit/>
          </a:bodyPr>
          <a:lstStyle/>
          <a:p>
            <a:pPr algn="l">
              <a:spcBef>
                <a:spcPts val="2250"/>
              </a:spcBef>
              <a:spcAft>
                <a:spcPts val="2250"/>
              </a:spcAft>
              <a:buNone/>
            </a:pPr>
            <a:r>
              <a:rPr lang="en-US" sz="3600" b="1" i="0" dirty="0">
                <a:effectLst/>
                <a:latin typeface="Google Sans"/>
              </a:rPr>
              <a:t>Jonah</a:t>
            </a:r>
            <a:r>
              <a:rPr lang="en-US" sz="3600" b="0" i="0" dirty="0">
                <a:effectLst/>
                <a:latin typeface="Google Sans"/>
              </a:rPr>
              <a:t>: Jonah, the prophet, initially refused to obey God's command to go to Nineveh and preach repentance. Instead, he fled in the opposite direction. His attempt to escape God's will led to a series of unfortunate events, including being swallowed by a large fish. </a:t>
            </a:r>
          </a:p>
        </p:txBody>
      </p:sp>
      <p:sp>
        <p:nvSpPr>
          <p:cNvPr id="5" name="TextBox 4">
            <a:extLst>
              <a:ext uri="{FF2B5EF4-FFF2-40B4-BE49-F238E27FC236}">
                <a16:creationId xmlns:a16="http://schemas.microsoft.com/office/drawing/2014/main" id="{9BE588BF-0869-12EE-179A-FD8541DD67C9}"/>
              </a:ext>
            </a:extLst>
          </p:cNvPr>
          <p:cNvSpPr txBox="1"/>
          <p:nvPr/>
        </p:nvSpPr>
        <p:spPr>
          <a:xfrm>
            <a:off x="265471" y="4341987"/>
            <a:ext cx="12005187" cy="1754326"/>
          </a:xfrm>
          <a:prstGeom prst="rect">
            <a:avLst/>
          </a:prstGeom>
          <a:noFill/>
        </p:spPr>
        <p:txBody>
          <a:bodyPr wrap="square">
            <a:spAutoFit/>
          </a:bodyPr>
          <a:lstStyle/>
          <a:p>
            <a:pPr algn="ctr"/>
            <a:r>
              <a:rPr lang="en-US" sz="3600" b="0" i="0" dirty="0">
                <a:effectLst/>
                <a:latin typeface="Google Sans"/>
              </a:rPr>
              <a:t>Jonah's initial refusal to obey and his subsequent journey are a powerful example of the negative consequences of attempting to avoid God's will.</a:t>
            </a:r>
            <a:endParaRPr lang="en-US" sz="3600" dirty="0"/>
          </a:p>
        </p:txBody>
      </p:sp>
    </p:spTree>
    <p:extLst>
      <p:ext uri="{BB962C8B-B14F-4D97-AF65-F5344CB8AC3E}">
        <p14:creationId xmlns:p14="http://schemas.microsoft.com/office/powerpoint/2010/main" val="559651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1BB1565-06E4-E2FE-27AB-506A8A56469E}"/>
              </a:ext>
            </a:extLst>
          </p:cNvPr>
          <p:cNvSpPr txBox="1"/>
          <p:nvPr/>
        </p:nvSpPr>
        <p:spPr>
          <a:xfrm>
            <a:off x="566057" y="1123039"/>
            <a:ext cx="11625943" cy="3046988"/>
          </a:xfrm>
          <a:prstGeom prst="rect">
            <a:avLst/>
          </a:prstGeom>
          <a:noFill/>
        </p:spPr>
        <p:txBody>
          <a:bodyPr wrap="square">
            <a:spAutoFit/>
          </a:bodyPr>
          <a:lstStyle/>
          <a:p>
            <a:pPr marR="0" lvl="0" algn="ctr" defTabSz="914400" rtl="0" eaLnBrk="0" fontAlgn="base" latinLnBrk="0" hangingPunct="0">
              <a:lnSpc>
                <a:spcPct val="100000"/>
              </a:lnSpc>
              <a:spcBef>
                <a:spcPct val="0"/>
              </a:spcBef>
              <a:spcAft>
                <a:spcPct val="0"/>
              </a:spcAft>
              <a:buClrTx/>
              <a:buSzTx/>
              <a:tabLst/>
            </a:pPr>
            <a:r>
              <a:rPr kumimoji="0" lang="en-US" altLang="en-US" sz="3200" b="0" i="0" u="none" strike="noStrike" cap="none" normalizeH="0" baseline="0" dirty="0">
                <a:ln>
                  <a:noFill/>
                </a:ln>
                <a:solidFill>
                  <a:srgbClr val="0A0A0A"/>
                </a:solidFill>
                <a:effectLst/>
                <a:latin typeface="Google Sans"/>
              </a:rPr>
              <a:t>Other examples</a:t>
            </a:r>
            <a:endParaRPr kumimoji="0" lang="en-US" altLang="en-US" sz="3200" b="0" i="0" u="none" strike="noStrike" cap="none" normalizeH="0" baseline="0" dirty="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tabLst/>
            </a:pPr>
            <a:r>
              <a:rPr kumimoji="0" lang="en-US" altLang="en-US" sz="3200" b="1" i="0" u="none" strike="noStrike" cap="none" normalizeH="0" baseline="0" dirty="0">
                <a:ln>
                  <a:noFill/>
                </a:ln>
                <a:solidFill>
                  <a:srgbClr val="0A0A0A"/>
                </a:solidFill>
                <a:effectLst/>
                <a:latin typeface="Google Sans"/>
              </a:rPr>
              <a:t>Judas Iscariot</a:t>
            </a:r>
            <a:r>
              <a:rPr kumimoji="0" lang="en-US" altLang="en-US" sz="3200" b="0" i="0" u="none" strike="noStrike" cap="none" normalizeH="0" baseline="0" dirty="0">
                <a:ln>
                  <a:noFill/>
                </a:ln>
                <a:solidFill>
                  <a:srgbClr val="0A0A0A"/>
                </a:solidFill>
                <a:effectLst/>
                <a:latin typeface="Google Sans"/>
              </a:rPr>
              <a:t>: His betrayal of Jesus led to regret, but tragically, it did not lead him to repentance and restoration.</a:t>
            </a:r>
          </a:p>
          <a:p>
            <a:pPr marR="0" lvl="0" algn="l" defTabSz="914400" rtl="0" eaLnBrk="0" fontAlgn="base" latinLnBrk="0" hangingPunct="0">
              <a:lnSpc>
                <a:spcPct val="100000"/>
              </a:lnSpc>
              <a:spcBef>
                <a:spcPct val="0"/>
              </a:spcBef>
              <a:spcAft>
                <a:spcPct val="0"/>
              </a:spcAft>
              <a:buClrTx/>
              <a:buSzTx/>
              <a:tabLst/>
            </a:pPr>
            <a:r>
              <a:rPr kumimoji="0" lang="en-US" altLang="en-US" sz="3200" b="1" i="0" u="none" strike="noStrike" cap="none" normalizeH="0" baseline="0" dirty="0">
                <a:ln>
                  <a:noFill/>
                </a:ln>
                <a:solidFill>
                  <a:srgbClr val="0A0A0A"/>
                </a:solidFill>
                <a:effectLst/>
                <a:latin typeface="Google Sans"/>
              </a:rPr>
              <a:t>The people of Nineveh</a:t>
            </a:r>
            <a:r>
              <a:rPr kumimoji="0" lang="en-US" altLang="en-US" sz="3200" b="0" i="0" u="none" strike="noStrike" cap="none" normalizeH="0" baseline="0" dirty="0">
                <a:ln>
                  <a:noFill/>
                </a:ln>
                <a:solidFill>
                  <a:srgbClr val="0A0A0A"/>
                </a:solidFill>
                <a:effectLst/>
                <a:latin typeface="Google Sans"/>
              </a:rPr>
              <a:t>: They repented of their sins after Jonah's warning, demonstrating a positive response to a "enough is enough" situation. </a:t>
            </a:r>
          </a:p>
        </p:txBody>
      </p:sp>
    </p:spTree>
    <p:extLst>
      <p:ext uri="{BB962C8B-B14F-4D97-AF65-F5344CB8AC3E}">
        <p14:creationId xmlns:p14="http://schemas.microsoft.com/office/powerpoint/2010/main" val="2598436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EBE258-C9A0-E9BE-46D9-AC4C78ABE53F}"/>
              </a:ext>
            </a:extLst>
          </p:cNvPr>
          <p:cNvSpPr txBox="1"/>
          <p:nvPr/>
        </p:nvSpPr>
        <p:spPr>
          <a:xfrm>
            <a:off x="309660" y="555663"/>
            <a:ext cx="11769213" cy="2308324"/>
          </a:xfrm>
          <a:prstGeom prst="rect">
            <a:avLst/>
          </a:prstGeom>
          <a:noFill/>
        </p:spPr>
        <p:txBody>
          <a:bodyPr wrap="square">
            <a:spAutoFit/>
          </a:bodyPr>
          <a:lstStyle/>
          <a:p>
            <a:pPr marR="0" lvl="0" algn="ctr" defTabSz="914400" rtl="0" eaLnBrk="0" fontAlgn="base" latinLnBrk="0" hangingPunct="0">
              <a:lnSpc>
                <a:spcPct val="100000"/>
              </a:lnSpc>
              <a:spcBef>
                <a:spcPct val="0"/>
              </a:spcBef>
              <a:spcAft>
                <a:spcPct val="0"/>
              </a:spcAft>
              <a:buClrTx/>
              <a:buSzTx/>
              <a:tabLst/>
            </a:pPr>
            <a:r>
              <a:rPr kumimoji="0" lang="en-US" altLang="en-US" sz="3600" b="0" i="0" u="none" strike="noStrike" cap="none" normalizeH="0" baseline="0" dirty="0">
                <a:ln>
                  <a:noFill/>
                </a:ln>
                <a:solidFill>
                  <a:srgbClr val="0A0A0A"/>
                </a:solidFill>
                <a:effectLst/>
                <a:latin typeface="Google Sans"/>
              </a:rPr>
              <a:t>These examples highlight the importance of not just declaring "enough is enough," but doing so in alignment with God's will, seeking His guidance through prayer and His Word, and acting in obedience. </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
        <p:nvSpPr>
          <p:cNvPr id="5" name="TextBox 4">
            <a:extLst>
              <a:ext uri="{FF2B5EF4-FFF2-40B4-BE49-F238E27FC236}">
                <a16:creationId xmlns:a16="http://schemas.microsoft.com/office/drawing/2014/main" id="{C76A25AC-6B21-903A-4850-887EAD200E79}"/>
              </a:ext>
            </a:extLst>
          </p:cNvPr>
          <p:cNvSpPr txBox="1"/>
          <p:nvPr/>
        </p:nvSpPr>
        <p:spPr>
          <a:xfrm>
            <a:off x="835688" y="3579725"/>
            <a:ext cx="10520623" cy="2308324"/>
          </a:xfrm>
          <a:prstGeom prst="rect">
            <a:avLst/>
          </a:prstGeom>
          <a:noFill/>
        </p:spPr>
        <p:txBody>
          <a:bodyPr wrap="square">
            <a:spAutoFit/>
          </a:bodyPr>
          <a:lstStyle/>
          <a:p>
            <a:pPr algn="ctr"/>
            <a:r>
              <a:rPr kumimoji="0" lang="en-US" altLang="en-US" sz="3600" b="0" i="0" u="none" strike="noStrike" cap="none" normalizeH="0" baseline="0" dirty="0">
                <a:ln>
                  <a:noFill/>
                </a:ln>
                <a:solidFill>
                  <a:srgbClr val="0A0A0A"/>
                </a:solidFill>
                <a:effectLst/>
                <a:latin typeface="Google Sans"/>
              </a:rPr>
              <a:t>When a "enough is enough" declaration is rooted in personal will or based on an emotional reaction rather than divine guidance, it can lead to choices and actions that one may later regret. </a:t>
            </a:r>
            <a:endParaRPr lang="en-US" sz="3600" dirty="0"/>
          </a:p>
        </p:txBody>
      </p:sp>
    </p:spTree>
    <p:extLst>
      <p:ext uri="{BB962C8B-B14F-4D97-AF65-F5344CB8AC3E}">
        <p14:creationId xmlns:p14="http://schemas.microsoft.com/office/powerpoint/2010/main" val="2474161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5B0502-4D27-45D3-0963-A74679D15EA9}"/>
              </a:ext>
            </a:extLst>
          </p:cNvPr>
          <p:cNvSpPr txBox="1"/>
          <p:nvPr/>
        </p:nvSpPr>
        <p:spPr>
          <a:xfrm>
            <a:off x="-227762" y="216767"/>
            <a:ext cx="12419762" cy="1077218"/>
          </a:xfrm>
          <a:prstGeom prst="rect">
            <a:avLst/>
          </a:prstGeom>
          <a:noFill/>
        </p:spPr>
        <p:txBody>
          <a:bodyPr wrap="square">
            <a:spAutoFit/>
          </a:bodyPr>
          <a:lstStyle/>
          <a:p>
            <a:pPr algn="ctr">
              <a:spcAft>
                <a:spcPts val="1200"/>
              </a:spcAft>
              <a:buNone/>
            </a:pPr>
            <a:r>
              <a:rPr lang="en-US" sz="3200" b="0" i="0" dirty="0">
                <a:solidFill>
                  <a:srgbClr val="0A0A0A"/>
                </a:solidFill>
                <a:effectLst/>
                <a:latin typeface="Google Sans"/>
              </a:rPr>
              <a:t>Are there biblical figures who regretted </a:t>
            </a:r>
            <a:r>
              <a:rPr lang="en-US" sz="3200" b="1" i="0" dirty="0">
                <a:solidFill>
                  <a:srgbClr val="0A0A0A"/>
                </a:solidFill>
                <a:effectLst/>
                <a:latin typeface="Google Sans"/>
              </a:rPr>
              <a:t>*not* </a:t>
            </a:r>
            <a:r>
              <a:rPr lang="en-US" sz="3200" b="0" i="0" dirty="0">
                <a:solidFill>
                  <a:srgbClr val="0A0A0A"/>
                </a:solidFill>
                <a:effectLst/>
                <a:latin typeface="Google Sans"/>
              </a:rPr>
              <a:t>declaring enough is enough?</a:t>
            </a:r>
          </a:p>
        </p:txBody>
      </p:sp>
      <p:sp>
        <p:nvSpPr>
          <p:cNvPr id="5" name="TextBox 4">
            <a:extLst>
              <a:ext uri="{FF2B5EF4-FFF2-40B4-BE49-F238E27FC236}">
                <a16:creationId xmlns:a16="http://schemas.microsoft.com/office/drawing/2014/main" id="{8AF23188-A1C2-6417-2661-668A47FC3FB4}"/>
              </a:ext>
            </a:extLst>
          </p:cNvPr>
          <p:cNvSpPr txBox="1"/>
          <p:nvPr/>
        </p:nvSpPr>
        <p:spPr>
          <a:xfrm>
            <a:off x="1396722" y="2228447"/>
            <a:ext cx="9867480" cy="2862322"/>
          </a:xfrm>
          <a:prstGeom prst="rect">
            <a:avLst/>
          </a:prstGeom>
          <a:noFill/>
        </p:spPr>
        <p:txBody>
          <a:bodyPr wrap="square">
            <a:spAutoFit/>
          </a:bodyPr>
          <a:lstStyle/>
          <a:p>
            <a:pPr algn="ctr">
              <a:spcAft>
                <a:spcPts val="1200"/>
              </a:spcAft>
              <a:buNone/>
            </a:pPr>
            <a:r>
              <a:rPr lang="en-US" sz="3600" b="0" i="0" dirty="0">
                <a:solidFill>
                  <a:srgbClr val="0A0A0A"/>
                </a:solidFill>
                <a:effectLst/>
                <a:latin typeface="Google Sans"/>
              </a:rPr>
              <a:t>In the biblical context, </a:t>
            </a:r>
            <a:r>
              <a:rPr lang="en-US" sz="3600" b="0" i="0" u="sng" dirty="0">
                <a:solidFill>
                  <a:srgbClr val="0A0A0A"/>
                </a:solidFill>
                <a:effectLst/>
                <a:latin typeface="Google Sans"/>
              </a:rPr>
              <a:t>regretting not declaring </a:t>
            </a:r>
            <a:r>
              <a:rPr lang="en-US" sz="3600" b="0" i="0" dirty="0">
                <a:solidFill>
                  <a:srgbClr val="0A0A0A"/>
                </a:solidFill>
                <a:effectLst/>
                <a:latin typeface="Google Sans"/>
              </a:rPr>
              <a:t>"enough is enough" can manifest in different ways, particularly when a person fails to address </a:t>
            </a:r>
            <a:r>
              <a:rPr lang="en-US" sz="3600" b="0" i="0" u="sng" dirty="0">
                <a:solidFill>
                  <a:srgbClr val="0A0A0A"/>
                </a:solidFill>
                <a:effectLst/>
                <a:latin typeface="Google Sans"/>
              </a:rPr>
              <a:t>sin</a:t>
            </a:r>
            <a:r>
              <a:rPr lang="en-US" sz="3600" b="0" i="0" dirty="0">
                <a:solidFill>
                  <a:srgbClr val="0A0A0A"/>
                </a:solidFill>
                <a:effectLst/>
                <a:latin typeface="Google Sans"/>
              </a:rPr>
              <a:t>, </a:t>
            </a:r>
            <a:r>
              <a:rPr lang="en-US" sz="3600" b="0" i="0" u="sng" dirty="0">
                <a:solidFill>
                  <a:srgbClr val="0A0A0A"/>
                </a:solidFill>
                <a:effectLst/>
                <a:latin typeface="Google Sans"/>
              </a:rPr>
              <a:t>injustice</a:t>
            </a:r>
            <a:r>
              <a:rPr lang="en-US" sz="3600" b="0" i="0" dirty="0">
                <a:solidFill>
                  <a:srgbClr val="0A0A0A"/>
                </a:solidFill>
                <a:effectLst/>
                <a:latin typeface="Google Sans"/>
              </a:rPr>
              <a:t>, or a </a:t>
            </a:r>
            <a:r>
              <a:rPr lang="en-US" sz="3600" b="0" i="0" u="sng" dirty="0">
                <a:solidFill>
                  <a:srgbClr val="0A0A0A"/>
                </a:solidFill>
                <a:effectLst/>
                <a:latin typeface="Google Sans"/>
              </a:rPr>
              <a:t>negative situation </a:t>
            </a:r>
            <a:r>
              <a:rPr lang="en-US" sz="3600" b="0" i="0" dirty="0">
                <a:solidFill>
                  <a:srgbClr val="0A0A0A"/>
                </a:solidFill>
                <a:effectLst/>
                <a:latin typeface="Google Sans"/>
              </a:rPr>
              <a:t>that they have the ability to </a:t>
            </a:r>
            <a:r>
              <a:rPr lang="en-US" sz="3600" b="0" i="0" u="sng" dirty="0">
                <a:solidFill>
                  <a:srgbClr val="0A0A0A"/>
                </a:solidFill>
                <a:effectLst/>
                <a:latin typeface="Google Sans"/>
              </a:rPr>
              <a:t>influence</a:t>
            </a:r>
            <a:r>
              <a:rPr lang="en-US" sz="3600" b="0" i="0" dirty="0">
                <a:solidFill>
                  <a:srgbClr val="0A0A0A"/>
                </a:solidFill>
                <a:effectLst/>
                <a:latin typeface="Google Sans"/>
              </a:rPr>
              <a:t>.</a:t>
            </a:r>
          </a:p>
        </p:txBody>
      </p:sp>
    </p:spTree>
    <p:extLst>
      <p:ext uri="{BB962C8B-B14F-4D97-AF65-F5344CB8AC3E}">
        <p14:creationId xmlns:p14="http://schemas.microsoft.com/office/powerpoint/2010/main" val="2156151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7D9D7E-C0E4-21DB-D52A-5DF187B1E4A6}"/>
              </a:ext>
            </a:extLst>
          </p:cNvPr>
          <p:cNvSpPr txBox="1"/>
          <p:nvPr/>
        </p:nvSpPr>
        <p:spPr>
          <a:xfrm>
            <a:off x="753626" y="463491"/>
            <a:ext cx="11438374" cy="3970318"/>
          </a:xfrm>
          <a:prstGeom prst="rect">
            <a:avLst/>
          </a:prstGeom>
          <a:noFill/>
        </p:spPr>
        <p:txBody>
          <a:bodyPr wrap="square">
            <a:spAutoFit/>
          </a:bodyPr>
          <a:lstStyle/>
          <a:p>
            <a:pPr algn="l">
              <a:spcBef>
                <a:spcPts val="2250"/>
              </a:spcBef>
              <a:spcAft>
                <a:spcPts val="2250"/>
              </a:spcAft>
              <a:buNone/>
            </a:pPr>
            <a:r>
              <a:rPr lang="en-US" sz="3600" b="1" i="0" dirty="0">
                <a:solidFill>
                  <a:srgbClr val="0A0A0A"/>
                </a:solidFill>
                <a:effectLst/>
                <a:latin typeface="Google Sans"/>
              </a:rPr>
              <a:t>Eli and his sons</a:t>
            </a:r>
            <a:r>
              <a:rPr lang="en-US" sz="3600" b="0" i="0" dirty="0">
                <a:solidFill>
                  <a:srgbClr val="0A0A0A"/>
                </a:solidFill>
                <a:effectLst/>
                <a:latin typeface="Google Sans"/>
              </a:rPr>
              <a:t>: The priest Eli, though he condemned his sons Hophni and Phinehas for abusing their priestly privileges and disrespecting God, failed to intervene and stop their behavior. God stated, "For I told him that I would judge his house forever for the iniquity he knew about, because his sons were blaspheming God, and he did not restrain them". </a:t>
            </a:r>
          </a:p>
        </p:txBody>
      </p:sp>
      <p:sp>
        <p:nvSpPr>
          <p:cNvPr id="5" name="TextBox 4">
            <a:extLst>
              <a:ext uri="{FF2B5EF4-FFF2-40B4-BE49-F238E27FC236}">
                <a16:creationId xmlns:a16="http://schemas.microsoft.com/office/drawing/2014/main" id="{9EB3D9BD-F8F0-968D-CB1A-AE248C08B87E}"/>
              </a:ext>
            </a:extLst>
          </p:cNvPr>
          <p:cNvSpPr txBox="1"/>
          <p:nvPr/>
        </p:nvSpPr>
        <p:spPr>
          <a:xfrm>
            <a:off x="695010" y="4896307"/>
            <a:ext cx="11555605" cy="1569660"/>
          </a:xfrm>
          <a:prstGeom prst="rect">
            <a:avLst/>
          </a:prstGeom>
          <a:noFill/>
        </p:spPr>
        <p:txBody>
          <a:bodyPr wrap="square">
            <a:spAutoFit/>
          </a:bodyPr>
          <a:lstStyle/>
          <a:p>
            <a:pPr algn="ctr"/>
            <a:r>
              <a:rPr lang="en-US" sz="3200" b="0" i="0" dirty="0">
                <a:solidFill>
                  <a:srgbClr val="0A0A0A"/>
                </a:solidFill>
                <a:effectLst/>
                <a:latin typeface="Google Sans"/>
              </a:rPr>
              <a:t>Eli's inaction led to tragic consequences for his family and for Israel. This is an instance of regretting not taking a firm stand against sin in one's own family</a:t>
            </a:r>
            <a:endParaRPr lang="en-US" sz="3200" dirty="0"/>
          </a:p>
        </p:txBody>
      </p:sp>
    </p:spTree>
    <p:extLst>
      <p:ext uri="{BB962C8B-B14F-4D97-AF65-F5344CB8AC3E}">
        <p14:creationId xmlns:p14="http://schemas.microsoft.com/office/powerpoint/2010/main" val="4222783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B3A1C9A-DA63-B06A-EA0C-1254A7F55BDE}"/>
              </a:ext>
            </a:extLst>
          </p:cNvPr>
          <p:cNvSpPr txBox="1"/>
          <p:nvPr/>
        </p:nvSpPr>
        <p:spPr>
          <a:xfrm>
            <a:off x="609600" y="111425"/>
            <a:ext cx="10972800" cy="646331"/>
          </a:xfrm>
          <a:prstGeom prst="rect">
            <a:avLst/>
          </a:prstGeom>
          <a:noFill/>
        </p:spPr>
        <p:txBody>
          <a:bodyPr wrap="square">
            <a:spAutoFit/>
          </a:bodyPr>
          <a:lstStyle/>
          <a:p>
            <a:pPr algn="ctr">
              <a:spcBef>
                <a:spcPts val="2250"/>
              </a:spcBef>
              <a:spcAft>
                <a:spcPts val="2250"/>
              </a:spcAft>
              <a:buNone/>
            </a:pPr>
            <a:r>
              <a:rPr lang="en-US" sz="3600" b="0" i="0" dirty="0">
                <a:solidFill>
                  <a:srgbClr val="0A0A0A"/>
                </a:solidFill>
                <a:effectLst/>
                <a:latin typeface="Google Sans"/>
              </a:rPr>
              <a:t> David and his failure to discipline his children</a:t>
            </a:r>
          </a:p>
        </p:txBody>
      </p:sp>
      <p:sp>
        <p:nvSpPr>
          <p:cNvPr id="5" name="TextBox 4">
            <a:extLst>
              <a:ext uri="{FF2B5EF4-FFF2-40B4-BE49-F238E27FC236}">
                <a16:creationId xmlns:a16="http://schemas.microsoft.com/office/drawing/2014/main" id="{B1D9BE57-DF94-9A72-4CDC-B9ACD645E486}"/>
              </a:ext>
            </a:extLst>
          </p:cNvPr>
          <p:cNvSpPr txBox="1"/>
          <p:nvPr/>
        </p:nvSpPr>
        <p:spPr>
          <a:xfrm>
            <a:off x="343319" y="1121661"/>
            <a:ext cx="11505362" cy="3539430"/>
          </a:xfrm>
          <a:prstGeom prst="rect">
            <a:avLst/>
          </a:prstGeom>
          <a:noFill/>
        </p:spPr>
        <p:txBody>
          <a:bodyPr wrap="square">
            <a:spAutoFit/>
          </a:bodyPr>
          <a:lstStyle/>
          <a:p>
            <a:pPr algn="ctr">
              <a:spcBef>
                <a:spcPts val="1200"/>
              </a:spcBef>
              <a:spcAft>
                <a:spcPts val="1200"/>
              </a:spcAft>
              <a:buNone/>
            </a:pPr>
            <a:r>
              <a:rPr lang="en-US" sz="3200" b="0" i="0" dirty="0">
                <a:solidFill>
                  <a:srgbClr val="0A0A0A"/>
                </a:solidFill>
                <a:effectLst/>
                <a:latin typeface="Google Sans"/>
              </a:rPr>
              <a:t>David also had moments of regrettable inaction as a father. When his son Amnon raped his half-sister Tamar and later, when his son Absalom murdered Amnon, David's response was inadequate. While he was angry about Amnon's actions, he failed to enact justice or discipline him, and. Similarly, David’s neglect of Absalom after his return from exile ultimately contributed to Absalom's rebellion against his father's throne, and. </a:t>
            </a:r>
          </a:p>
        </p:txBody>
      </p:sp>
      <p:sp>
        <p:nvSpPr>
          <p:cNvPr id="7" name="TextBox 6">
            <a:extLst>
              <a:ext uri="{FF2B5EF4-FFF2-40B4-BE49-F238E27FC236}">
                <a16:creationId xmlns:a16="http://schemas.microsoft.com/office/drawing/2014/main" id="{3EC2D83E-97EF-F935-D44E-7986783F18B8}"/>
              </a:ext>
            </a:extLst>
          </p:cNvPr>
          <p:cNvSpPr txBox="1"/>
          <p:nvPr/>
        </p:nvSpPr>
        <p:spPr>
          <a:xfrm>
            <a:off x="1222550" y="5384573"/>
            <a:ext cx="10359850" cy="1077218"/>
          </a:xfrm>
          <a:prstGeom prst="rect">
            <a:avLst/>
          </a:prstGeom>
          <a:noFill/>
        </p:spPr>
        <p:txBody>
          <a:bodyPr wrap="square">
            <a:spAutoFit/>
          </a:bodyPr>
          <a:lstStyle/>
          <a:p>
            <a:pPr algn="ctr"/>
            <a:r>
              <a:rPr lang="en-US" sz="3200" b="0" i="0" dirty="0">
                <a:solidFill>
                  <a:srgbClr val="0A0A0A"/>
                </a:solidFill>
                <a:effectLst/>
                <a:latin typeface="Google Sans"/>
              </a:rPr>
              <a:t>David's inaction in these situations had devastating consequences for his family and the nation.</a:t>
            </a:r>
            <a:endParaRPr lang="en-US" sz="3200" dirty="0"/>
          </a:p>
        </p:txBody>
      </p:sp>
    </p:spTree>
    <p:extLst>
      <p:ext uri="{BB962C8B-B14F-4D97-AF65-F5344CB8AC3E}">
        <p14:creationId xmlns:p14="http://schemas.microsoft.com/office/powerpoint/2010/main" val="1636504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wheel(1)">
                                      <p:cBhvr>
                                        <p:cTn id="15" dur="2000"/>
                                        <p:tgtEl>
                                          <p:spTgt spid="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heel(1)">
                                      <p:cBhvr>
                                        <p:cTn id="2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48CEEB-3A77-9449-E7CA-08811550C367}"/>
              </a:ext>
            </a:extLst>
          </p:cNvPr>
          <p:cNvSpPr txBox="1"/>
          <p:nvPr/>
        </p:nvSpPr>
        <p:spPr>
          <a:xfrm>
            <a:off x="167148" y="279821"/>
            <a:ext cx="11454581" cy="2062103"/>
          </a:xfrm>
          <a:prstGeom prst="rect">
            <a:avLst/>
          </a:prstGeom>
          <a:noFill/>
        </p:spPr>
        <p:txBody>
          <a:bodyPr wrap="square">
            <a:spAutoFit/>
          </a:bodyPr>
          <a:lstStyle/>
          <a:p>
            <a:pPr algn="ctr"/>
            <a:r>
              <a:rPr lang="en-US" sz="3200" b="0" i="0" dirty="0">
                <a:solidFill>
                  <a:srgbClr val="001D35"/>
                </a:solidFill>
                <a:effectLst/>
                <a:latin typeface="Google Sans"/>
              </a:rPr>
              <a:t>When we say "enough is enough," it can refer to several things, but most commonly it signifies reaching a point of tolerance with a difficult situation or behavior, and often implies a desire for change or resolution. </a:t>
            </a:r>
            <a:endParaRPr lang="en-US" sz="3200" dirty="0"/>
          </a:p>
        </p:txBody>
      </p:sp>
      <p:sp>
        <p:nvSpPr>
          <p:cNvPr id="5" name="TextBox 4">
            <a:extLst>
              <a:ext uri="{FF2B5EF4-FFF2-40B4-BE49-F238E27FC236}">
                <a16:creationId xmlns:a16="http://schemas.microsoft.com/office/drawing/2014/main" id="{D5ECDD51-F950-3425-AD21-8D6962BCBC8E}"/>
              </a:ext>
            </a:extLst>
          </p:cNvPr>
          <p:cNvSpPr txBox="1"/>
          <p:nvPr/>
        </p:nvSpPr>
        <p:spPr>
          <a:xfrm>
            <a:off x="550606" y="2890391"/>
            <a:ext cx="10687664" cy="1077218"/>
          </a:xfrm>
          <a:prstGeom prst="rect">
            <a:avLst/>
          </a:prstGeom>
          <a:noFill/>
        </p:spPr>
        <p:txBody>
          <a:bodyPr wrap="square">
            <a:spAutoFit/>
          </a:bodyPr>
          <a:lstStyle/>
          <a:p>
            <a:pPr algn="ctr"/>
            <a:r>
              <a:rPr lang="en-US" sz="3200" b="0" i="0" dirty="0">
                <a:solidFill>
                  <a:srgbClr val="001D35"/>
                </a:solidFill>
                <a:effectLst/>
                <a:latin typeface="Google Sans"/>
              </a:rPr>
              <a:t>This can apply to personal struggles, challenging relationships, or even a sense of spiritual or emotional exhaustion. </a:t>
            </a:r>
            <a:endParaRPr lang="en-US" sz="3200" dirty="0"/>
          </a:p>
        </p:txBody>
      </p:sp>
      <p:sp>
        <p:nvSpPr>
          <p:cNvPr id="7" name="TextBox 6">
            <a:extLst>
              <a:ext uri="{FF2B5EF4-FFF2-40B4-BE49-F238E27FC236}">
                <a16:creationId xmlns:a16="http://schemas.microsoft.com/office/drawing/2014/main" id="{CCC7F943-A0C3-45F4-121F-340D5A70BD53}"/>
              </a:ext>
            </a:extLst>
          </p:cNvPr>
          <p:cNvSpPr txBox="1"/>
          <p:nvPr/>
        </p:nvSpPr>
        <p:spPr>
          <a:xfrm>
            <a:off x="914399" y="4900365"/>
            <a:ext cx="9576619" cy="1077218"/>
          </a:xfrm>
          <a:prstGeom prst="rect">
            <a:avLst/>
          </a:prstGeom>
          <a:noFill/>
        </p:spPr>
        <p:txBody>
          <a:bodyPr wrap="square">
            <a:spAutoFit/>
          </a:bodyPr>
          <a:lstStyle/>
          <a:p>
            <a:pPr algn="ctr"/>
            <a:r>
              <a:rPr lang="en-US" sz="3200" b="0" i="0" dirty="0">
                <a:solidFill>
                  <a:srgbClr val="001D35"/>
                </a:solidFill>
                <a:effectLst/>
                <a:latin typeface="Google Sans"/>
              </a:rPr>
              <a:t>It can also be a </a:t>
            </a:r>
            <a:r>
              <a:rPr lang="en-US" sz="3200" b="0" i="0" u="sng" dirty="0">
                <a:solidFill>
                  <a:srgbClr val="001D35"/>
                </a:solidFill>
                <a:effectLst/>
                <a:latin typeface="Google Sans"/>
              </a:rPr>
              <a:t>declaration of faith</a:t>
            </a:r>
            <a:r>
              <a:rPr lang="en-US" sz="3200" b="0" i="0" dirty="0">
                <a:solidFill>
                  <a:srgbClr val="001D35"/>
                </a:solidFill>
                <a:effectLst/>
                <a:latin typeface="Google Sans"/>
              </a:rPr>
              <a:t>, acknowledging God's sufficient grace and power to </a:t>
            </a:r>
            <a:r>
              <a:rPr lang="en-US" sz="3200" b="0" i="0" u="sng" dirty="0">
                <a:solidFill>
                  <a:srgbClr val="001D35"/>
                </a:solidFill>
                <a:effectLst/>
                <a:latin typeface="Google Sans"/>
              </a:rPr>
              <a:t>overcome obstacles</a:t>
            </a:r>
            <a:r>
              <a:rPr lang="en-US" sz="3200" b="0" i="0" dirty="0">
                <a:solidFill>
                  <a:srgbClr val="001D35"/>
                </a:solidFill>
                <a:effectLst/>
                <a:latin typeface="Google Sans"/>
              </a:rPr>
              <a:t>. </a:t>
            </a:r>
            <a:endParaRPr lang="en-US" sz="3200" dirty="0"/>
          </a:p>
        </p:txBody>
      </p:sp>
    </p:spTree>
    <p:extLst>
      <p:ext uri="{BB962C8B-B14F-4D97-AF65-F5344CB8AC3E}">
        <p14:creationId xmlns:p14="http://schemas.microsoft.com/office/powerpoint/2010/main" val="2594207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0ED536D-8146-0B87-7288-EB997EA44342}"/>
              </a:ext>
            </a:extLst>
          </p:cNvPr>
          <p:cNvSpPr txBox="1"/>
          <p:nvPr/>
        </p:nvSpPr>
        <p:spPr>
          <a:xfrm>
            <a:off x="0" y="293530"/>
            <a:ext cx="12078118" cy="646331"/>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0A0A0A"/>
                </a:solidFill>
                <a:effectLst/>
                <a:latin typeface="Google Sans"/>
              </a:rPr>
              <a:t>Rehoboam and the division of the kingdom</a:t>
            </a:r>
            <a:endParaRPr kumimoji="0" lang="en-US" altLang="en-US" sz="1400" b="0" i="0" u="none" strike="noStrike" cap="none" normalizeH="0" baseline="0" dirty="0">
              <a:ln>
                <a:noFill/>
              </a:ln>
              <a:solidFill>
                <a:schemeClr val="tx1"/>
              </a:solidFill>
              <a:effectLst/>
            </a:endParaRPr>
          </a:p>
        </p:txBody>
      </p:sp>
      <p:sp>
        <p:nvSpPr>
          <p:cNvPr id="6" name="TextBox 5">
            <a:extLst>
              <a:ext uri="{FF2B5EF4-FFF2-40B4-BE49-F238E27FC236}">
                <a16:creationId xmlns:a16="http://schemas.microsoft.com/office/drawing/2014/main" id="{6D785E36-2702-2337-68A5-56890B546DC0}"/>
              </a:ext>
            </a:extLst>
          </p:cNvPr>
          <p:cNvSpPr txBox="1"/>
          <p:nvPr/>
        </p:nvSpPr>
        <p:spPr>
          <a:xfrm>
            <a:off x="125767" y="1139010"/>
            <a:ext cx="11940466" cy="2308324"/>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0A0A0A"/>
                </a:solidFill>
                <a:effectLst/>
                <a:latin typeface="Google Sans"/>
              </a:rPr>
              <a:t>Rehoboam, Solomon's son, ascended to the throne of Israel at a critical juncture. The people requested a lighter burden than the one his father had placed upon them, and. Rehoboam rejected the wise counsel of the elders who advised him to be a servant to the people and speak kindly, and. Instead, he listened to the advice of the young men and responded harshly, threatening to increase their burdens. This refusal to heed the concerns of the people led to the division of the kingdom, a consequence that Rehoboam likely regretted. </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47035A5C-ABA7-CEE4-5D5E-D36F534D7430}"/>
              </a:ext>
            </a:extLst>
          </p:cNvPr>
          <p:cNvSpPr txBox="1"/>
          <p:nvPr/>
        </p:nvSpPr>
        <p:spPr>
          <a:xfrm>
            <a:off x="1224116" y="3646483"/>
            <a:ext cx="9743767" cy="1200329"/>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0A0A0A"/>
                </a:solidFill>
                <a:effectLst/>
                <a:latin typeface="Google Sans"/>
              </a:rPr>
              <a:t>This is a case of regretting not taking a conciliatory and wise approach in a situation where a firm and just response could have prevented serious negative outcomes. </a:t>
            </a:r>
            <a:endParaRPr kumimoji="0" lang="en-US" altLang="en-US" sz="1200" b="0" i="0" u="none" strike="noStrike" cap="none" normalizeH="0" baseline="0" dirty="0">
              <a:ln>
                <a:noFill/>
              </a:ln>
              <a:solidFill>
                <a:schemeClr val="tx1"/>
              </a:solidFill>
              <a:effectLst/>
            </a:endParaRPr>
          </a:p>
        </p:txBody>
      </p:sp>
      <p:sp>
        <p:nvSpPr>
          <p:cNvPr id="10" name="TextBox 9">
            <a:extLst>
              <a:ext uri="{FF2B5EF4-FFF2-40B4-BE49-F238E27FC236}">
                <a16:creationId xmlns:a16="http://schemas.microsoft.com/office/drawing/2014/main" id="{9D6628F0-D02A-108C-87F0-F8E7ECED5308}"/>
              </a:ext>
            </a:extLst>
          </p:cNvPr>
          <p:cNvSpPr txBox="1"/>
          <p:nvPr/>
        </p:nvSpPr>
        <p:spPr>
          <a:xfrm>
            <a:off x="560439" y="5164263"/>
            <a:ext cx="11366090" cy="1200329"/>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0A0A0A"/>
                </a:solidFill>
                <a:effectLst/>
                <a:latin typeface="Google Sans"/>
              </a:rPr>
              <a:t>These examples demonstrate the importance of taking action and addressing difficult situations, even when it is uncomfortable or challenging. Inaction can lead to negative consequences and may be a form of disobedience in the eyes of God. </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16927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heel(1)">
                                      <p:cBhvr>
                                        <p:cTn id="14" dur="20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heel(1)">
                                      <p:cBhvr>
                                        <p:cTn id="19" dur="2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10">
                                            <p:txEl>
                                              <p:pRg st="0" end="0"/>
                                            </p:txEl>
                                          </p:spTgt>
                                        </p:tgtEl>
                                        <p:attrNameLst>
                                          <p:attrName>style.visibility</p:attrName>
                                        </p:attrNameLst>
                                      </p:cBhvr>
                                      <p:to>
                                        <p:strVal val="visible"/>
                                      </p:to>
                                    </p:set>
                                    <p:animEffect transition="in" filter="circle(in)">
                                      <p:cBhvr>
                                        <p:cTn id="24"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A2789F5-92A0-5BC1-33FF-9DB8F144B7BA}"/>
              </a:ext>
            </a:extLst>
          </p:cNvPr>
          <p:cNvSpPr txBox="1"/>
          <p:nvPr/>
        </p:nvSpPr>
        <p:spPr>
          <a:xfrm>
            <a:off x="393289" y="202481"/>
            <a:ext cx="11425085" cy="1200329"/>
          </a:xfrm>
          <a:prstGeom prst="rect">
            <a:avLst/>
          </a:prstGeom>
          <a:noFill/>
        </p:spPr>
        <p:txBody>
          <a:bodyPr wrap="square">
            <a:spAutoFit/>
          </a:bodyPr>
          <a:lstStyle/>
          <a:p>
            <a:pPr marR="0" lvl="0" algn="ctr" defTabSz="914400" rtl="0" eaLnBrk="0" fontAlgn="base" latinLnBrk="0" hangingPunct="0">
              <a:lnSpc>
                <a:spcPct val="100000"/>
              </a:lnSpc>
              <a:spcBef>
                <a:spcPct val="0"/>
              </a:spcBef>
              <a:spcAft>
                <a:spcPct val="0"/>
              </a:spcAft>
              <a:buClrTx/>
              <a:buSzTx/>
              <a:tabLst/>
            </a:pPr>
            <a:r>
              <a:rPr kumimoji="0" lang="en-US" altLang="en-US" sz="3600" b="0" i="0" u="none" strike="noStrike" cap="none" normalizeH="0" baseline="0" dirty="0">
                <a:ln>
                  <a:noFill/>
                </a:ln>
                <a:effectLst/>
                <a:latin typeface="Google Sans"/>
              </a:rPr>
              <a:t>What are the consequences of not declaring enough is enough, based on the examples we've discussed?</a:t>
            </a:r>
          </a:p>
        </p:txBody>
      </p:sp>
      <p:sp>
        <p:nvSpPr>
          <p:cNvPr id="6" name="TextBox 5">
            <a:extLst>
              <a:ext uri="{FF2B5EF4-FFF2-40B4-BE49-F238E27FC236}">
                <a16:creationId xmlns:a16="http://schemas.microsoft.com/office/drawing/2014/main" id="{810645B6-E848-E280-8C3B-F457FCDADEEE}"/>
              </a:ext>
            </a:extLst>
          </p:cNvPr>
          <p:cNvSpPr txBox="1"/>
          <p:nvPr/>
        </p:nvSpPr>
        <p:spPr>
          <a:xfrm>
            <a:off x="393289" y="3900919"/>
            <a:ext cx="11926529" cy="461665"/>
          </a:xfrm>
          <a:prstGeom prst="rect">
            <a:avLst/>
          </a:prstGeom>
          <a:noFill/>
        </p:spPr>
        <p:txBody>
          <a:bodyPr wrap="square">
            <a:spAutoFit/>
          </a:bodyPr>
          <a:lstStyle/>
          <a:p>
            <a:pPr marR="0" lvl="0" algn="ctr" defTabSz="914400" rtl="0" eaLnBrk="0" fontAlgn="base" latinLnBrk="0" hangingPunct="0">
              <a:lnSpc>
                <a:spcPct val="100000"/>
              </a:lnSpc>
              <a:spcBef>
                <a:spcPct val="0"/>
              </a:spcBef>
              <a:spcAft>
                <a:spcPct val="0"/>
              </a:spcAft>
              <a:buClrTx/>
              <a:buSzTx/>
              <a:tabLst/>
            </a:pPr>
            <a:r>
              <a:rPr kumimoji="0" lang="en-US" altLang="en-US" sz="2400" b="0" i="0" u="none" strike="noStrike" cap="none" normalizeH="0" baseline="0" dirty="0">
                <a:ln>
                  <a:noFill/>
                </a:ln>
                <a:effectLst/>
                <a:latin typeface="Google Sans"/>
              </a:rPr>
              <a:t> </a:t>
            </a:r>
            <a:endParaRPr kumimoji="0" lang="en-US" altLang="en-US" sz="1800" b="0" i="0" u="none" strike="noStrike" cap="none" normalizeH="0" baseline="0" dirty="0">
              <a:ln>
                <a:noFill/>
              </a:ln>
              <a:effectLst/>
              <a:latin typeface="Google Sans"/>
            </a:endParaRPr>
          </a:p>
        </p:txBody>
      </p:sp>
      <p:sp>
        <p:nvSpPr>
          <p:cNvPr id="8" name="TextBox 7">
            <a:extLst>
              <a:ext uri="{FF2B5EF4-FFF2-40B4-BE49-F238E27FC236}">
                <a16:creationId xmlns:a16="http://schemas.microsoft.com/office/drawing/2014/main" id="{1AA83AFF-3855-F2E9-F01A-5A63720B49CF}"/>
              </a:ext>
            </a:extLst>
          </p:cNvPr>
          <p:cNvSpPr txBox="1"/>
          <p:nvPr/>
        </p:nvSpPr>
        <p:spPr>
          <a:xfrm>
            <a:off x="122903" y="2054260"/>
            <a:ext cx="11769213" cy="2308324"/>
          </a:xfrm>
          <a:prstGeom prst="rect">
            <a:avLst/>
          </a:prstGeom>
          <a:noFill/>
        </p:spPr>
        <p:txBody>
          <a:bodyPr wrap="square">
            <a:spAutoFit/>
          </a:bodyPr>
          <a:lstStyle/>
          <a:p>
            <a:pPr marR="0" lvl="0" algn="ctr" defTabSz="914400" rtl="0" eaLnBrk="0" fontAlgn="base" latinLnBrk="0" hangingPunct="0">
              <a:lnSpc>
                <a:spcPct val="100000"/>
              </a:lnSpc>
              <a:spcBef>
                <a:spcPct val="0"/>
              </a:spcBef>
              <a:spcAft>
                <a:spcPct val="0"/>
              </a:spcAft>
              <a:buClrTx/>
              <a:buSzTx/>
              <a:tabLst/>
            </a:pPr>
            <a:r>
              <a:rPr kumimoji="0" lang="en-US" altLang="en-US" sz="3600" b="0" i="0" u="none" strike="noStrike" cap="none" normalizeH="0" baseline="0" dirty="0">
                <a:ln>
                  <a:noFill/>
                </a:ln>
                <a:effectLst/>
                <a:latin typeface="Google Sans"/>
              </a:rPr>
              <a:t>Based on the biblical examples we've discussed, </a:t>
            </a:r>
          </a:p>
          <a:p>
            <a:pPr marR="0" lvl="0" algn="ctr" defTabSz="914400" rtl="0" eaLnBrk="0" fontAlgn="base" latinLnBrk="0" hangingPunct="0">
              <a:lnSpc>
                <a:spcPct val="100000"/>
              </a:lnSpc>
              <a:spcBef>
                <a:spcPct val="0"/>
              </a:spcBef>
              <a:spcAft>
                <a:spcPct val="0"/>
              </a:spcAft>
              <a:buClrTx/>
              <a:buSzTx/>
              <a:tabLst/>
            </a:pPr>
            <a:r>
              <a:rPr kumimoji="0" lang="en-US" altLang="en-US" sz="3600" b="0" i="0" u="none" strike="noStrike" cap="none" normalizeH="0" baseline="0" dirty="0">
                <a:ln>
                  <a:noFill/>
                </a:ln>
                <a:effectLst/>
                <a:latin typeface="Google Sans"/>
              </a:rPr>
              <a:t>the consequences of </a:t>
            </a:r>
            <a:r>
              <a:rPr kumimoji="0" lang="en-US" altLang="en-US" sz="3600" b="0" i="1" u="none" strike="noStrike" cap="none" normalizeH="0" baseline="0" dirty="0">
                <a:ln>
                  <a:noFill/>
                </a:ln>
                <a:effectLst/>
                <a:latin typeface="Google Sans"/>
              </a:rPr>
              <a:t>not</a:t>
            </a:r>
            <a:r>
              <a:rPr kumimoji="0" lang="en-US" altLang="en-US" sz="3600" b="0" i="0" u="none" strike="noStrike" cap="none" normalizeH="0" baseline="0" dirty="0">
                <a:ln>
                  <a:noFill/>
                </a:ln>
                <a:effectLst/>
                <a:latin typeface="Google Sans"/>
              </a:rPr>
              <a:t> declaring "enough is enough" are often severe and far-reaching. Inaction in the face of sin, injustice, or a negative situation can lead to: </a:t>
            </a:r>
            <a:endParaRPr kumimoji="0" lang="en-US" altLang="en-US" sz="2400" b="0" i="0" u="none" strike="noStrike" cap="none" normalizeH="0" baseline="0" dirty="0">
              <a:ln>
                <a:noFill/>
              </a:ln>
              <a:effectLst/>
              <a:latin typeface="Google Sans"/>
            </a:endParaRPr>
          </a:p>
        </p:txBody>
      </p:sp>
    </p:spTree>
    <p:extLst>
      <p:ext uri="{BB962C8B-B14F-4D97-AF65-F5344CB8AC3E}">
        <p14:creationId xmlns:p14="http://schemas.microsoft.com/office/powerpoint/2010/main" val="2289147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heel(1)">
                                      <p:cBhvr>
                                        <p:cTn id="1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DFED77-B459-F9E4-F2C2-4622269DCBE7}"/>
              </a:ext>
            </a:extLst>
          </p:cNvPr>
          <p:cNvSpPr txBox="1"/>
          <p:nvPr/>
        </p:nvSpPr>
        <p:spPr>
          <a:xfrm>
            <a:off x="235974" y="1757486"/>
            <a:ext cx="11779045" cy="1384995"/>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2800" b="1" i="0" strike="noStrike" cap="none" normalizeH="0" baseline="0" dirty="0">
                <a:ln>
                  <a:noFill/>
                </a:ln>
                <a:effectLst/>
                <a:latin typeface="Google Sans"/>
              </a:rPr>
              <a:t>Divine Displeasure and Judgment</a:t>
            </a:r>
            <a:r>
              <a:rPr kumimoji="0" lang="en-US" altLang="en-US" sz="2800" b="0" i="0" strike="noStrike" cap="none" normalizeH="0" baseline="0" dirty="0">
                <a:ln>
                  <a:noFill/>
                </a:ln>
                <a:effectLst/>
                <a:latin typeface="Google Sans"/>
              </a:rPr>
              <a:t>: God held Eli accountable for his sons' wickedness because he knew about it and did not restrain them. God also punished the Israelites for their unbelief and failure to enter the Promised Land.</a:t>
            </a:r>
          </a:p>
        </p:txBody>
      </p:sp>
      <p:sp>
        <p:nvSpPr>
          <p:cNvPr id="5" name="TextBox 4">
            <a:extLst>
              <a:ext uri="{FF2B5EF4-FFF2-40B4-BE49-F238E27FC236}">
                <a16:creationId xmlns:a16="http://schemas.microsoft.com/office/drawing/2014/main" id="{842D29BB-4E80-1AC3-1DA7-133CA04793B2}"/>
              </a:ext>
            </a:extLst>
          </p:cNvPr>
          <p:cNvSpPr txBox="1"/>
          <p:nvPr/>
        </p:nvSpPr>
        <p:spPr>
          <a:xfrm>
            <a:off x="3048000" y="424933"/>
            <a:ext cx="6096000" cy="646331"/>
          </a:xfrm>
          <a:prstGeom prst="rect">
            <a:avLst/>
          </a:prstGeom>
          <a:noFill/>
        </p:spPr>
        <p:txBody>
          <a:bodyPr wrap="square">
            <a:spAutoFit/>
          </a:bodyPr>
          <a:lstStyle/>
          <a:p>
            <a:pPr marR="0" lvl="0" algn="ctr" defTabSz="914400" rtl="0" eaLnBrk="0" fontAlgn="base" latinLnBrk="0" hangingPunct="0">
              <a:lnSpc>
                <a:spcPct val="100000"/>
              </a:lnSpc>
              <a:spcBef>
                <a:spcPct val="0"/>
              </a:spcBef>
              <a:spcAft>
                <a:spcPct val="0"/>
              </a:spcAft>
              <a:buClrTx/>
              <a:buSzTx/>
              <a:tabLst/>
            </a:pPr>
            <a:r>
              <a:rPr kumimoji="0" lang="en-US" altLang="en-US" sz="3600" b="0" i="0" u="none" strike="noStrike" cap="none" normalizeH="0" baseline="0" dirty="0">
                <a:ln>
                  <a:noFill/>
                </a:ln>
                <a:effectLst/>
                <a:latin typeface="Google Sans"/>
              </a:rPr>
              <a:t>Spiritual consequences</a:t>
            </a:r>
            <a:endParaRPr kumimoji="0" lang="en-US" altLang="en-US" b="0" i="0" u="none" strike="noStrike" cap="none" normalizeH="0" baseline="0" dirty="0">
              <a:ln>
                <a:noFill/>
              </a:ln>
              <a:effectLst/>
              <a:latin typeface="Google Sans"/>
            </a:endParaRPr>
          </a:p>
        </p:txBody>
      </p:sp>
      <p:sp>
        <p:nvSpPr>
          <p:cNvPr id="7" name="TextBox 6">
            <a:extLst>
              <a:ext uri="{FF2B5EF4-FFF2-40B4-BE49-F238E27FC236}">
                <a16:creationId xmlns:a16="http://schemas.microsoft.com/office/drawing/2014/main" id="{DB305716-49A9-2668-40A6-B7DFBD347D4C}"/>
              </a:ext>
            </a:extLst>
          </p:cNvPr>
          <p:cNvSpPr txBox="1"/>
          <p:nvPr/>
        </p:nvSpPr>
        <p:spPr>
          <a:xfrm>
            <a:off x="334297" y="3675586"/>
            <a:ext cx="10923637" cy="954107"/>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2800" b="1" i="0" strike="noStrike" cap="none" normalizeH="0" baseline="0" dirty="0">
                <a:ln>
                  <a:noFill/>
                </a:ln>
                <a:effectLst/>
                <a:latin typeface="Google Sans"/>
              </a:rPr>
              <a:t>Spiritual Stagnation and Weakness</a:t>
            </a:r>
            <a:r>
              <a:rPr kumimoji="0" lang="en-US" altLang="en-US" sz="2800" b="0" i="0" strike="noStrike" cap="none" normalizeH="0" baseline="0" dirty="0">
                <a:ln>
                  <a:noFill/>
                </a:ln>
                <a:effectLst/>
                <a:latin typeface="Google Sans"/>
              </a:rPr>
              <a:t>: Indecision can lead to a lack of spiritual growth and maturity.</a:t>
            </a:r>
          </a:p>
        </p:txBody>
      </p:sp>
      <p:sp>
        <p:nvSpPr>
          <p:cNvPr id="9" name="TextBox 8">
            <a:extLst>
              <a:ext uri="{FF2B5EF4-FFF2-40B4-BE49-F238E27FC236}">
                <a16:creationId xmlns:a16="http://schemas.microsoft.com/office/drawing/2014/main" id="{201F4A82-92FE-44C7-DD16-F9D8E9B047C6}"/>
              </a:ext>
            </a:extLst>
          </p:cNvPr>
          <p:cNvSpPr txBox="1"/>
          <p:nvPr/>
        </p:nvSpPr>
        <p:spPr>
          <a:xfrm>
            <a:off x="476864" y="4985407"/>
            <a:ext cx="11297264" cy="954107"/>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tabLst/>
            </a:pPr>
            <a:r>
              <a:rPr kumimoji="0" lang="en-US" altLang="en-US" sz="2800" b="1" i="0" strike="noStrike" cap="none" normalizeH="0" baseline="0" dirty="0">
                <a:ln>
                  <a:noFill/>
                </a:ln>
                <a:effectLst/>
                <a:latin typeface="Google Sans"/>
              </a:rPr>
              <a:t>Loss of Relationship with God</a:t>
            </a:r>
            <a:r>
              <a:rPr kumimoji="0" lang="en-US" altLang="en-US" sz="2800" b="0" i="0" strike="noStrike" cap="none" normalizeH="0" baseline="0" dirty="0">
                <a:ln>
                  <a:noFill/>
                </a:ln>
                <a:effectLst/>
                <a:latin typeface="Google Sans"/>
              </a:rPr>
              <a:t>: Eli's failure to restrain his sons resulted in God cutting off his lineage as high priest</a:t>
            </a:r>
          </a:p>
        </p:txBody>
      </p:sp>
    </p:spTree>
    <p:extLst>
      <p:ext uri="{BB962C8B-B14F-4D97-AF65-F5344CB8AC3E}">
        <p14:creationId xmlns:p14="http://schemas.microsoft.com/office/powerpoint/2010/main" val="3163021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80">
                                          <p:stCondLst>
                                            <p:cond delay="0"/>
                                          </p:stCondLst>
                                        </p:cTn>
                                        <p:tgtEl>
                                          <p:spTgt spid="3"/>
                                        </p:tgtEl>
                                      </p:cBhvr>
                                    </p:animEffect>
                                    <p:anim calcmode="lin" valueType="num">
                                      <p:cBhvr>
                                        <p:cTn id="1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gtEl>
                                      </p:cBhvr>
                                      <p:to x="100000" y="60000"/>
                                    </p:animScale>
                                    <p:animScale>
                                      <p:cBhvr>
                                        <p:cTn id="22" dur="166" decel="50000">
                                          <p:stCondLst>
                                            <p:cond delay="676"/>
                                          </p:stCondLst>
                                        </p:cTn>
                                        <p:tgtEl>
                                          <p:spTgt spid="3"/>
                                        </p:tgtEl>
                                      </p:cBhvr>
                                      <p:to x="100000" y="100000"/>
                                    </p:animScale>
                                    <p:animScale>
                                      <p:cBhvr>
                                        <p:cTn id="23" dur="26">
                                          <p:stCondLst>
                                            <p:cond delay="1312"/>
                                          </p:stCondLst>
                                        </p:cTn>
                                        <p:tgtEl>
                                          <p:spTgt spid="3"/>
                                        </p:tgtEl>
                                      </p:cBhvr>
                                      <p:to x="100000" y="80000"/>
                                    </p:animScale>
                                    <p:animScale>
                                      <p:cBhvr>
                                        <p:cTn id="24" dur="166" decel="50000">
                                          <p:stCondLst>
                                            <p:cond delay="1338"/>
                                          </p:stCondLst>
                                        </p:cTn>
                                        <p:tgtEl>
                                          <p:spTgt spid="3"/>
                                        </p:tgtEl>
                                      </p:cBhvr>
                                      <p:to x="100000" y="100000"/>
                                    </p:animScale>
                                    <p:animScale>
                                      <p:cBhvr>
                                        <p:cTn id="25" dur="26">
                                          <p:stCondLst>
                                            <p:cond delay="1642"/>
                                          </p:stCondLst>
                                        </p:cTn>
                                        <p:tgtEl>
                                          <p:spTgt spid="3"/>
                                        </p:tgtEl>
                                      </p:cBhvr>
                                      <p:to x="100000" y="90000"/>
                                    </p:animScale>
                                    <p:animScale>
                                      <p:cBhvr>
                                        <p:cTn id="26" dur="166" decel="50000">
                                          <p:stCondLst>
                                            <p:cond delay="1668"/>
                                          </p:stCondLst>
                                        </p:cTn>
                                        <p:tgtEl>
                                          <p:spTgt spid="3"/>
                                        </p:tgtEl>
                                      </p:cBhvr>
                                      <p:to x="100000" y="100000"/>
                                    </p:animScale>
                                    <p:animScale>
                                      <p:cBhvr>
                                        <p:cTn id="27" dur="26">
                                          <p:stCondLst>
                                            <p:cond delay="1808"/>
                                          </p:stCondLst>
                                        </p:cTn>
                                        <p:tgtEl>
                                          <p:spTgt spid="3"/>
                                        </p:tgtEl>
                                      </p:cBhvr>
                                      <p:to x="100000" y="95000"/>
                                    </p:animScale>
                                    <p:animScale>
                                      <p:cBhvr>
                                        <p:cTn id="28" dur="166" decel="50000">
                                          <p:stCondLst>
                                            <p:cond delay="1834"/>
                                          </p:stCondLst>
                                        </p:cTn>
                                        <p:tgtEl>
                                          <p:spTgt spid="3"/>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p:cTn id="33" dur="1000" fill="hold"/>
                                        <p:tgtEl>
                                          <p:spTgt spid="7"/>
                                        </p:tgtEl>
                                        <p:attrNameLst>
                                          <p:attrName>ppt_w</p:attrName>
                                        </p:attrNameLst>
                                      </p:cBhvr>
                                      <p:tavLst>
                                        <p:tav tm="0">
                                          <p:val>
                                            <p:fltVal val="0"/>
                                          </p:val>
                                        </p:tav>
                                        <p:tav tm="100000">
                                          <p:val>
                                            <p:strVal val="#ppt_w"/>
                                          </p:val>
                                        </p:tav>
                                      </p:tavLst>
                                    </p:anim>
                                    <p:anim calcmode="lin" valueType="num">
                                      <p:cBhvr>
                                        <p:cTn id="34" dur="1000" fill="hold"/>
                                        <p:tgtEl>
                                          <p:spTgt spid="7"/>
                                        </p:tgtEl>
                                        <p:attrNameLst>
                                          <p:attrName>ppt_h</p:attrName>
                                        </p:attrNameLst>
                                      </p:cBhvr>
                                      <p:tavLst>
                                        <p:tav tm="0">
                                          <p:val>
                                            <p:fltVal val="0"/>
                                          </p:val>
                                        </p:tav>
                                        <p:tav tm="100000">
                                          <p:val>
                                            <p:strVal val="#ppt_h"/>
                                          </p:val>
                                        </p:tav>
                                      </p:tavLst>
                                    </p:anim>
                                    <p:anim calcmode="lin" valueType="num">
                                      <p:cBhvr>
                                        <p:cTn id="35" dur="1000" fill="hold"/>
                                        <p:tgtEl>
                                          <p:spTgt spid="7"/>
                                        </p:tgtEl>
                                        <p:attrNameLst>
                                          <p:attrName>style.rotation</p:attrName>
                                        </p:attrNameLst>
                                      </p:cBhvr>
                                      <p:tavLst>
                                        <p:tav tm="0">
                                          <p:val>
                                            <p:fltVal val="90"/>
                                          </p:val>
                                        </p:tav>
                                        <p:tav tm="100000">
                                          <p:val>
                                            <p:fltVal val="0"/>
                                          </p:val>
                                        </p:tav>
                                      </p:tavLst>
                                    </p:anim>
                                    <p:animEffect transition="in" filter="fade">
                                      <p:cBhvr>
                                        <p:cTn id="36" dur="10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p:cTn id="41" dur="1000" fill="hold"/>
                                        <p:tgtEl>
                                          <p:spTgt spid="9"/>
                                        </p:tgtEl>
                                        <p:attrNameLst>
                                          <p:attrName>ppt_w</p:attrName>
                                        </p:attrNameLst>
                                      </p:cBhvr>
                                      <p:tavLst>
                                        <p:tav tm="0">
                                          <p:val>
                                            <p:fltVal val="0"/>
                                          </p:val>
                                        </p:tav>
                                        <p:tav tm="100000">
                                          <p:val>
                                            <p:strVal val="#ppt_w"/>
                                          </p:val>
                                        </p:tav>
                                      </p:tavLst>
                                    </p:anim>
                                    <p:anim calcmode="lin" valueType="num">
                                      <p:cBhvr>
                                        <p:cTn id="42" dur="1000" fill="hold"/>
                                        <p:tgtEl>
                                          <p:spTgt spid="9"/>
                                        </p:tgtEl>
                                        <p:attrNameLst>
                                          <p:attrName>ppt_h</p:attrName>
                                        </p:attrNameLst>
                                      </p:cBhvr>
                                      <p:tavLst>
                                        <p:tav tm="0">
                                          <p:val>
                                            <p:fltVal val="0"/>
                                          </p:val>
                                        </p:tav>
                                        <p:tav tm="100000">
                                          <p:val>
                                            <p:strVal val="#ppt_h"/>
                                          </p:val>
                                        </p:tav>
                                      </p:tavLst>
                                    </p:anim>
                                    <p:anim calcmode="lin" valueType="num">
                                      <p:cBhvr>
                                        <p:cTn id="43" dur="1000" fill="hold"/>
                                        <p:tgtEl>
                                          <p:spTgt spid="9"/>
                                        </p:tgtEl>
                                        <p:attrNameLst>
                                          <p:attrName>style.rotation</p:attrName>
                                        </p:attrNameLst>
                                      </p:cBhvr>
                                      <p:tavLst>
                                        <p:tav tm="0">
                                          <p:val>
                                            <p:fltVal val="90"/>
                                          </p:val>
                                        </p:tav>
                                        <p:tav tm="100000">
                                          <p:val>
                                            <p:fltVal val="0"/>
                                          </p:val>
                                        </p:tav>
                                      </p:tavLst>
                                    </p:anim>
                                    <p:animEffect transition="in" filter="fade">
                                      <p:cBhvr>
                                        <p:cTn id="4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1E2640-99B8-38B5-EA67-E1F48F211EBF}"/>
              </a:ext>
            </a:extLst>
          </p:cNvPr>
          <p:cNvSpPr txBox="1"/>
          <p:nvPr/>
        </p:nvSpPr>
        <p:spPr>
          <a:xfrm>
            <a:off x="326301" y="957236"/>
            <a:ext cx="12250994" cy="3003386"/>
          </a:xfrm>
          <a:prstGeom prst="rect">
            <a:avLst/>
          </a:prstGeom>
          <a:noFill/>
        </p:spPr>
        <p:txBody>
          <a:bodyPr wrap="square">
            <a:spAutoFit/>
          </a:bodyPr>
          <a:lstStyle/>
          <a:p>
            <a:pPr algn="l">
              <a:spcBef>
                <a:spcPts val="2250"/>
              </a:spcBef>
              <a:spcAft>
                <a:spcPts val="2250"/>
              </a:spcAft>
            </a:pPr>
            <a:endParaRPr lang="en-US" sz="3200" b="0" i="0" dirty="0">
              <a:solidFill>
                <a:srgbClr val="0A0A0A"/>
              </a:solidFill>
              <a:effectLst/>
              <a:latin typeface="Google Sans"/>
            </a:endParaRPr>
          </a:p>
          <a:p>
            <a:pPr algn="l">
              <a:spcBef>
                <a:spcPts val="1200"/>
              </a:spcBef>
              <a:spcAft>
                <a:spcPts val="1200"/>
              </a:spcAft>
            </a:pPr>
            <a:r>
              <a:rPr lang="en-US" sz="3200" b="1" i="0" dirty="0">
                <a:solidFill>
                  <a:srgbClr val="0A0A0A"/>
                </a:solidFill>
                <a:effectLst/>
                <a:latin typeface="Google Sans"/>
              </a:rPr>
              <a:t>Breakdown of Family Relationships</a:t>
            </a:r>
            <a:r>
              <a:rPr lang="en-US" sz="3200" b="0" i="0" dirty="0">
                <a:solidFill>
                  <a:srgbClr val="0A0A0A"/>
                </a:solidFill>
                <a:effectLst/>
                <a:latin typeface="Google Sans"/>
              </a:rPr>
              <a:t>: Eli's failure to discipline his sons created a chasm between him and them, leading to tragedy. David's inaction in the face of his sons' sins led to murder and rebellion, highlighting the importance of setting boundaries within families.</a:t>
            </a:r>
          </a:p>
        </p:txBody>
      </p:sp>
      <p:sp>
        <p:nvSpPr>
          <p:cNvPr id="5" name="TextBox 4">
            <a:extLst>
              <a:ext uri="{FF2B5EF4-FFF2-40B4-BE49-F238E27FC236}">
                <a16:creationId xmlns:a16="http://schemas.microsoft.com/office/drawing/2014/main" id="{727F964A-928A-D2AC-4582-F0077CC84000}"/>
              </a:ext>
            </a:extLst>
          </p:cNvPr>
          <p:cNvSpPr txBox="1"/>
          <p:nvPr/>
        </p:nvSpPr>
        <p:spPr>
          <a:xfrm>
            <a:off x="2928258" y="527499"/>
            <a:ext cx="6335484" cy="584775"/>
          </a:xfrm>
          <a:prstGeom prst="rect">
            <a:avLst/>
          </a:prstGeom>
          <a:noFill/>
        </p:spPr>
        <p:txBody>
          <a:bodyPr wrap="square">
            <a:spAutoFit/>
          </a:bodyPr>
          <a:lstStyle/>
          <a:p>
            <a:pPr algn="ctr"/>
            <a:r>
              <a:rPr lang="en-US" sz="3200" b="0" i="0" dirty="0">
                <a:solidFill>
                  <a:srgbClr val="0A0A0A"/>
                </a:solidFill>
                <a:effectLst/>
                <a:latin typeface="Google Sans"/>
              </a:rPr>
              <a:t>Relational consequences</a:t>
            </a:r>
            <a:endParaRPr lang="en-US" sz="3200" dirty="0"/>
          </a:p>
        </p:txBody>
      </p:sp>
      <p:sp>
        <p:nvSpPr>
          <p:cNvPr id="7" name="TextBox 6">
            <a:extLst>
              <a:ext uri="{FF2B5EF4-FFF2-40B4-BE49-F238E27FC236}">
                <a16:creationId xmlns:a16="http://schemas.microsoft.com/office/drawing/2014/main" id="{AA19CB79-845E-B95F-30D2-FEEEA235D3E3}"/>
              </a:ext>
            </a:extLst>
          </p:cNvPr>
          <p:cNvSpPr txBox="1"/>
          <p:nvPr/>
        </p:nvSpPr>
        <p:spPr>
          <a:xfrm>
            <a:off x="442129" y="4268398"/>
            <a:ext cx="10450284" cy="1569660"/>
          </a:xfrm>
          <a:prstGeom prst="rect">
            <a:avLst/>
          </a:prstGeom>
          <a:noFill/>
        </p:spPr>
        <p:txBody>
          <a:bodyPr wrap="square">
            <a:spAutoFit/>
          </a:bodyPr>
          <a:lstStyle/>
          <a:p>
            <a:pPr algn="l">
              <a:spcBef>
                <a:spcPts val="1200"/>
              </a:spcBef>
              <a:spcAft>
                <a:spcPts val="1200"/>
              </a:spcAft>
            </a:pPr>
            <a:r>
              <a:rPr lang="en-US" sz="3200" b="1" i="0" dirty="0">
                <a:solidFill>
                  <a:srgbClr val="0A0A0A"/>
                </a:solidFill>
                <a:effectLst/>
                <a:latin typeface="Google Sans"/>
              </a:rPr>
              <a:t>Division and Conflict within Communities</a:t>
            </a:r>
            <a:r>
              <a:rPr lang="en-US" sz="3200" b="0" i="0" dirty="0">
                <a:solidFill>
                  <a:srgbClr val="0A0A0A"/>
                </a:solidFill>
                <a:effectLst/>
                <a:latin typeface="Google Sans"/>
              </a:rPr>
              <a:t>: Rehoboam's rejection of wise counsel and his decision to burden the people further led to the division of the kingdom.</a:t>
            </a:r>
          </a:p>
        </p:txBody>
      </p:sp>
    </p:spTree>
    <p:extLst>
      <p:ext uri="{BB962C8B-B14F-4D97-AF65-F5344CB8AC3E}">
        <p14:creationId xmlns:p14="http://schemas.microsoft.com/office/powerpoint/2010/main" val="3304216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00C68C-CF08-39A2-A2CF-9F2791004AFC}"/>
              </a:ext>
            </a:extLst>
          </p:cNvPr>
          <p:cNvSpPr txBox="1"/>
          <p:nvPr/>
        </p:nvSpPr>
        <p:spPr>
          <a:xfrm>
            <a:off x="413657" y="1505396"/>
            <a:ext cx="11364686" cy="1569660"/>
          </a:xfrm>
          <a:prstGeom prst="rect">
            <a:avLst/>
          </a:prstGeom>
          <a:noFill/>
        </p:spPr>
        <p:txBody>
          <a:bodyPr wrap="square">
            <a:spAutoFit/>
          </a:bodyPr>
          <a:lstStyle/>
          <a:p>
            <a:pPr algn="l">
              <a:spcBef>
                <a:spcPts val="1200"/>
              </a:spcBef>
              <a:spcAft>
                <a:spcPts val="1200"/>
              </a:spcAft>
            </a:pPr>
            <a:r>
              <a:rPr lang="en-US" sz="3200" b="1" i="0" dirty="0">
                <a:solidFill>
                  <a:srgbClr val="0A0A0A"/>
                </a:solidFill>
                <a:effectLst/>
                <a:latin typeface="Google Sans"/>
              </a:rPr>
              <a:t>Missed Opportunities and Unfulfilled Potential</a:t>
            </a:r>
            <a:r>
              <a:rPr lang="en-US" sz="3200" b="0" i="0" dirty="0">
                <a:solidFill>
                  <a:srgbClr val="0A0A0A"/>
                </a:solidFill>
                <a:effectLst/>
                <a:latin typeface="Google Sans"/>
              </a:rPr>
              <a:t>: The Israelites missed the opportunity to enter the Promised Land for 40 years due to their fear and hesitation.</a:t>
            </a:r>
          </a:p>
        </p:txBody>
      </p:sp>
      <p:sp>
        <p:nvSpPr>
          <p:cNvPr id="5" name="TextBox 4">
            <a:extLst>
              <a:ext uri="{FF2B5EF4-FFF2-40B4-BE49-F238E27FC236}">
                <a16:creationId xmlns:a16="http://schemas.microsoft.com/office/drawing/2014/main" id="{68954F27-1BD1-F391-975E-96CE2D690A08}"/>
              </a:ext>
            </a:extLst>
          </p:cNvPr>
          <p:cNvSpPr txBox="1"/>
          <p:nvPr/>
        </p:nvSpPr>
        <p:spPr>
          <a:xfrm>
            <a:off x="3048838" y="503647"/>
            <a:ext cx="6094324" cy="646331"/>
          </a:xfrm>
          <a:prstGeom prst="rect">
            <a:avLst/>
          </a:prstGeom>
          <a:noFill/>
        </p:spPr>
        <p:txBody>
          <a:bodyPr wrap="square">
            <a:spAutoFit/>
          </a:bodyPr>
          <a:lstStyle/>
          <a:p>
            <a:pPr algn="l">
              <a:spcBef>
                <a:spcPts val="2250"/>
              </a:spcBef>
              <a:spcAft>
                <a:spcPts val="2250"/>
              </a:spcAft>
            </a:pPr>
            <a:r>
              <a:rPr lang="en-US" sz="3600" b="0" i="0" dirty="0">
                <a:solidFill>
                  <a:srgbClr val="0A0A0A"/>
                </a:solidFill>
                <a:effectLst/>
                <a:latin typeface="Google Sans"/>
              </a:rPr>
              <a:t>Personal consequences</a:t>
            </a:r>
          </a:p>
        </p:txBody>
      </p:sp>
      <p:sp>
        <p:nvSpPr>
          <p:cNvPr id="7" name="TextBox 6">
            <a:extLst>
              <a:ext uri="{FF2B5EF4-FFF2-40B4-BE49-F238E27FC236}">
                <a16:creationId xmlns:a16="http://schemas.microsoft.com/office/drawing/2014/main" id="{611041F9-8321-8B2F-33D5-8D51FACF195E}"/>
              </a:ext>
            </a:extLst>
          </p:cNvPr>
          <p:cNvSpPr txBox="1"/>
          <p:nvPr/>
        </p:nvSpPr>
        <p:spPr>
          <a:xfrm>
            <a:off x="221604" y="3989718"/>
            <a:ext cx="12098215" cy="1569660"/>
          </a:xfrm>
          <a:prstGeom prst="rect">
            <a:avLst/>
          </a:prstGeom>
          <a:noFill/>
        </p:spPr>
        <p:txBody>
          <a:bodyPr wrap="square">
            <a:spAutoFit/>
          </a:bodyPr>
          <a:lstStyle/>
          <a:p>
            <a:pPr algn="l">
              <a:spcBef>
                <a:spcPts val="1200"/>
              </a:spcBef>
              <a:spcAft>
                <a:spcPts val="1200"/>
              </a:spcAft>
            </a:pPr>
            <a:r>
              <a:rPr lang="en-US" sz="3200" b="1" i="0" dirty="0">
                <a:solidFill>
                  <a:srgbClr val="0A0A0A"/>
                </a:solidFill>
                <a:effectLst/>
                <a:latin typeface="Google Sans"/>
              </a:rPr>
              <a:t>Personal Suffering and Regret</a:t>
            </a:r>
            <a:r>
              <a:rPr lang="en-US" sz="3200" b="0" i="0" dirty="0">
                <a:solidFill>
                  <a:srgbClr val="0A0A0A"/>
                </a:solidFill>
                <a:effectLst/>
                <a:latin typeface="Google Sans"/>
              </a:rPr>
              <a:t>: David's inaction in the face of his sons' wrongdoing caused him great anguish and sorrow. Eli's life ended in tragedy as a consequence of his inaction and his sons' death.</a:t>
            </a:r>
          </a:p>
        </p:txBody>
      </p:sp>
    </p:spTree>
    <p:extLst>
      <p:ext uri="{BB962C8B-B14F-4D97-AF65-F5344CB8AC3E}">
        <p14:creationId xmlns:p14="http://schemas.microsoft.com/office/powerpoint/2010/main" val="3874760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heel(1)">
                                      <p:cBhvr>
                                        <p:cTn id="15" dur="2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down)">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404993-CD59-3AB7-F4AE-D5B8168FC77B}"/>
              </a:ext>
            </a:extLst>
          </p:cNvPr>
          <p:cNvSpPr txBox="1"/>
          <p:nvPr/>
        </p:nvSpPr>
        <p:spPr>
          <a:xfrm>
            <a:off x="326922" y="1053857"/>
            <a:ext cx="11538155" cy="5016758"/>
          </a:xfrm>
          <a:prstGeom prst="rect">
            <a:avLst/>
          </a:prstGeom>
          <a:noFill/>
        </p:spPr>
        <p:txBody>
          <a:bodyPr wrap="square">
            <a:spAutoFit/>
          </a:bodyPr>
          <a:lstStyle/>
          <a:p>
            <a:pPr algn="ctr"/>
            <a:r>
              <a:rPr lang="en-US" sz="4000" b="0" i="0" dirty="0">
                <a:effectLst/>
                <a:latin typeface="Roboto" panose="02000000000000000000" pitchFamily="2" charset="0"/>
              </a:rPr>
              <a:t>The Bible consistently calls believers to active faith and obedience. </a:t>
            </a:r>
            <a:r>
              <a:rPr lang="en-US" sz="4000" b="0" i="0" u="none" strike="noStrike" dirty="0">
                <a:effectLst/>
                <a:latin typeface="Roboto" panose="02000000000000000000" pitchFamily="2" charset="0"/>
                <a:hlinkClick r:id="rId2">
                  <a:extLst>
                    <a:ext uri="{A12FA001-AC4F-418D-AE19-62706E023703}">
                      <ahyp:hlinkClr xmlns:ahyp="http://schemas.microsoft.com/office/drawing/2018/hyperlinkcolor" val="tx"/>
                    </a:ext>
                  </a:extLst>
                </a:hlinkClick>
              </a:rPr>
              <a:t>James 4:17</a:t>
            </a:r>
            <a:r>
              <a:rPr lang="en-US" sz="4000" b="0" i="0" dirty="0">
                <a:effectLst/>
                <a:latin typeface="Roboto" panose="02000000000000000000" pitchFamily="2" charset="0"/>
              </a:rPr>
              <a:t> states, "Therefore, whoever knows the right thing to do, yet fails to do it, is guilty of sin." This underscores the moral imperative to act upon one's convictions and the knowledge of God's will.</a:t>
            </a:r>
            <a:br>
              <a:rPr lang="en-US" sz="4000" dirty="0"/>
            </a:br>
            <a:br>
              <a:rPr lang="en-US" sz="4000" dirty="0"/>
            </a:br>
            <a:endParaRPr lang="en-US" sz="4000" dirty="0"/>
          </a:p>
        </p:txBody>
      </p:sp>
    </p:spTree>
    <p:extLst>
      <p:ext uri="{BB962C8B-B14F-4D97-AF65-F5344CB8AC3E}">
        <p14:creationId xmlns:p14="http://schemas.microsoft.com/office/powerpoint/2010/main" val="1511662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47759E1-9D44-3608-74C0-0514D15A9C18}"/>
              </a:ext>
            </a:extLst>
          </p:cNvPr>
          <p:cNvSpPr txBox="1"/>
          <p:nvPr/>
        </p:nvSpPr>
        <p:spPr>
          <a:xfrm>
            <a:off x="486696" y="1079596"/>
            <a:ext cx="11218607" cy="5016758"/>
          </a:xfrm>
          <a:prstGeom prst="rect">
            <a:avLst/>
          </a:prstGeom>
          <a:noFill/>
        </p:spPr>
        <p:txBody>
          <a:bodyPr wrap="square">
            <a:spAutoFit/>
          </a:bodyPr>
          <a:lstStyle/>
          <a:p>
            <a:pPr algn="ctr"/>
            <a:r>
              <a:rPr lang="en-US" sz="4000" b="0" i="0" u="sng" dirty="0">
                <a:effectLst/>
                <a:latin typeface="Roboto" panose="02000000000000000000" pitchFamily="2" charset="0"/>
              </a:rPr>
              <a:t>Inaction</a:t>
            </a:r>
            <a:r>
              <a:rPr lang="en-US" sz="4000" b="0" i="0" dirty="0">
                <a:effectLst/>
                <a:latin typeface="Roboto" panose="02000000000000000000" pitchFamily="2" charset="0"/>
              </a:rPr>
              <a:t> is often linked with </a:t>
            </a:r>
            <a:r>
              <a:rPr lang="en-US" sz="4000" b="0" i="0" u="sng" dirty="0">
                <a:effectLst/>
                <a:latin typeface="Roboto" panose="02000000000000000000" pitchFamily="2" charset="0"/>
              </a:rPr>
              <a:t>fear</a:t>
            </a:r>
            <a:r>
              <a:rPr lang="en-US" sz="4000" b="0" i="0" dirty="0">
                <a:effectLst/>
                <a:latin typeface="Roboto" panose="02000000000000000000" pitchFamily="2" charset="0"/>
              </a:rPr>
              <a:t>, </a:t>
            </a:r>
            <a:r>
              <a:rPr lang="en-US" sz="4000" b="0" i="0" u="sng" dirty="0">
                <a:effectLst/>
                <a:latin typeface="Roboto" panose="02000000000000000000" pitchFamily="2" charset="0"/>
              </a:rPr>
              <a:t>complacency</a:t>
            </a:r>
            <a:r>
              <a:rPr lang="en-US" sz="4000" b="0" i="0" dirty="0">
                <a:effectLst/>
                <a:latin typeface="Roboto" panose="02000000000000000000" pitchFamily="2" charset="0"/>
              </a:rPr>
              <a:t>, or a </a:t>
            </a:r>
            <a:r>
              <a:rPr lang="en-US" sz="4000" b="0" i="0" u="sng" dirty="0">
                <a:effectLst/>
                <a:latin typeface="Roboto" panose="02000000000000000000" pitchFamily="2" charset="0"/>
              </a:rPr>
              <a:t>lack of faith</a:t>
            </a:r>
            <a:r>
              <a:rPr lang="en-US" sz="4000" b="0" i="0" dirty="0">
                <a:effectLst/>
                <a:latin typeface="Roboto" panose="02000000000000000000" pitchFamily="2" charset="0"/>
              </a:rPr>
              <a:t>. The biblical narrative encourages believers to trust in God's promises and to act courageously in accordance with His commands. The impact of inaction serves as a cautionary theme, reminding the faithful of the importance of living out their faith through decisive and righteous actions.</a:t>
            </a:r>
            <a:endParaRPr lang="en-US" sz="4000" dirty="0"/>
          </a:p>
        </p:txBody>
      </p:sp>
    </p:spTree>
    <p:extLst>
      <p:ext uri="{BB962C8B-B14F-4D97-AF65-F5344CB8AC3E}">
        <p14:creationId xmlns:p14="http://schemas.microsoft.com/office/powerpoint/2010/main" val="2550332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ppt_x</p:attrName>
                                        </p:attrNameLst>
                                      </p:cBhvr>
                                      <p:tavLst>
                                        <p:tav tm="0">
                                          <p:val>
                                            <p:strVal val="#ppt_x"/>
                                          </p:val>
                                        </p:tav>
                                        <p:tav tm="100000">
                                          <p:val>
                                            <p:strVal val="#ppt_x"/>
                                          </p:val>
                                        </p:tav>
                                      </p:tavLst>
                                    </p:anim>
                                    <p:anim calcmode="lin" valueType="num">
                                      <p:cBhvr>
                                        <p:cTn id="9" dur="2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6E55BE-7183-5C08-BD1A-427332077F46}"/>
              </a:ext>
            </a:extLst>
          </p:cNvPr>
          <p:cNvSpPr txBox="1"/>
          <p:nvPr/>
        </p:nvSpPr>
        <p:spPr>
          <a:xfrm>
            <a:off x="383458" y="1010630"/>
            <a:ext cx="11287432" cy="4401205"/>
          </a:xfrm>
          <a:prstGeom prst="rect">
            <a:avLst/>
          </a:prstGeom>
          <a:noFill/>
        </p:spPr>
        <p:txBody>
          <a:bodyPr wrap="square">
            <a:spAutoFit/>
          </a:bodyPr>
          <a:lstStyle/>
          <a:p>
            <a:pPr algn="ctr"/>
            <a:r>
              <a:rPr lang="en-US" sz="4000" b="0" i="0" dirty="0">
                <a:solidFill>
                  <a:srgbClr val="0A0A0A"/>
                </a:solidFill>
                <a:effectLst/>
                <a:latin typeface="Google Sans"/>
              </a:rPr>
              <a:t>In essence, these examples illustrate that inaction or indecisiveness in the face of difficult situations, especially those involving sin or injustice, can have serious and lasting consequences. It's a reminder that believers are called to be proactive in addressing problems, guided by wisdom, courage, and a commitment to righteousness</a:t>
            </a:r>
            <a:endParaRPr lang="en-US" sz="4000" dirty="0"/>
          </a:p>
        </p:txBody>
      </p:sp>
    </p:spTree>
    <p:extLst>
      <p:ext uri="{BB962C8B-B14F-4D97-AF65-F5344CB8AC3E}">
        <p14:creationId xmlns:p14="http://schemas.microsoft.com/office/powerpoint/2010/main" val="1439562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250"/>
                                        <p:tgtEl>
                                          <p:spTgt spid="3"/>
                                        </p:tgtEl>
                                      </p:cBhvr>
                                    </p:animEffect>
                                    <p:anim calcmode="lin" valueType="num">
                                      <p:cBhvr>
                                        <p:cTn id="8" dur="2250" fill="hold"/>
                                        <p:tgtEl>
                                          <p:spTgt spid="3"/>
                                        </p:tgtEl>
                                        <p:attrNameLst>
                                          <p:attrName>ppt_x</p:attrName>
                                        </p:attrNameLst>
                                      </p:cBhvr>
                                      <p:tavLst>
                                        <p:tav tm="0">
                                          <p:val>
                                            <p:strVal val="#ppt_x"/>
                                          </p:val>
                                        </p:tav>
                                        <p:tav tm="100000">
                                          <p:val>
                                            <p:strVal val="#ppt_x"/>
                                          </p:val>
                                        </p:tav>
                                      </p:tavLst>
                                    </p:anim>
                                    <p:anim calcmode="lin" valueType="num">
                                      <p:cBhvr>
                                        <p:cTn id="9" dur="225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6BE9C87-0365-9625-3602-586F2F4E66EB}"/>
              </a:ext>
            </a:extLst>
          </p:cNvPr>
          <p:cNvSpPr txBox="1"/>
          <p:nvPr/>
        </p:nvSpPr>
        <p:spPr>
          <a:xfrm>
            <a:off x="3274142" y="347574"/>
            <a:ext cx="5348749" cy="1015663"/>
          </a:xfrm>
          <a:prstGeom prst="rect">
            <a:avLst/>
          </a:prstGeom>
          <a:noFill/>
        </p:spPr>
        <p:txBody>
          <a:bodyPr wrap="square" rtlCol="0">
            <a:spAutoFit/>
          </a:bodyPr>
          <a:lstStyle/>
          <a:p>
            <a:pPr algn="ctr"/>
            <a:r>
              <a:rPr lang="en-US" sz="6000" dirty="0"/>
              <a:t>Homework</a:t>
            </a:r>
          </a:p>
        </p:txBody>
      </p:sp>
      <p:sp>
        <p:nvSpPr>
          <p:cNvPr id="6" name="TextBox 5">
            <a:extLst>
              <a:ext uri="{FF2B5EF4-FFF2-40B4-BE49-F238E27FC236}">
                <a16:creationId xmlns:a16="http://schemas.microsoft.com/office/drawing/2014/main" id="{2C65D588-62AB-7F69-BD0E-D339AEDDE639}"/>
              </a:ext>
            </a:extLst>
          </p:cNvPr>
          <p:cNvSpPr txBox="1"/>
          <p:nvPr/>
        </p:nvSpPr>
        <p:spPr>
          <a:xfrm>
            <a:off x="678426" y="1846006"/>
            <a:ext cx="11071123" cy="4524315"/>
          </a:xfrm>
          <a:prstGeom prst="rect">
            <a:avLst/>
          </a:prstGeom>
          <a:noFill/>
        </p:spPr>
        <p:txBody>
          <a:bodyPr wrap="square">
            <a:spAutoFit/>
          </a:bodyPr>
          <a:lstStyle/>
          <a:p>
            <a:pPr algn="ctr"/>
            <a:r>
              <a:rPr lang="en-US" sz="4800" dirty="0"/>
              <a:t>This week recognize an event or moment </a:t>
            </a:r>
          </a:p>
          <a:p>
            <a:pPr algn="ctr"/>
            <a:r>
              <a:rPr lang="en-US" sz="4800" dirty="0"/>
              <a:t> </a:t>
            </a:r>
            <a:r>
              <a:rPr lang="en-US" sz="4800" b="1" dirty="0"/>
              <a:t>When Enough is Enough</a:t>
            </a:r>
          </a:p>
          <a:p>
            <a:pPr algn="ctr"/>
            <a:r>
              <a:rPr lang="en-US" sz="4800" dirty="0"/>
              <a:t> and were you  guided by biblical principles and understanding during that moment!</a:t>
            </a:r>
          </a:p>
          <a:p>
            <a:pPr algn="ctr"/>
            <a:r>
              <a:rPr lang="en-US" sz="4800" dirty="0"/>
              <a:t> Bring me a testimony next week!</a:t>
            </a:r>
          </a:p>
        </p:txBody>
      </p:sp>
    </p:spTree>
    <p:extLst>
      <p:ext uri="{BB962C8B-B14F-4D97-AF65-F5344CB8AC3E}">
        <p14:creationId xmlns:p14="http://schemas.microsoft.com/office/powerpoint/2010/main" val="1533753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down)">
                                      <p:cBhvr>
                                        <p:cTn id="12" dur="580">
                                          <p:stCondLst>
                                            <p:cond delay="0"/>
                                          </p:stCondLst>
                                        </p:cTn>
                                        <p:tgtEl>
                                          <p:spTgt spid="6">
                                            <p:txEl>
                                              <p:pRg st="0" end="0"/>
                                            </p:txEl>
                                          </p:spTgt>
                                        </p:tgtEl>
                                      </p:cBhvr>
                                    </p:animEffect>
                                    <p:anim calcmode="lin" valueType="num">
                                      <p:cBhvr>
                                        <p:cTn id="13"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6">
                                            <p:txEl>
                                              <p:pRg st="0" end="0"/>
                                            </p:txEl>
                                          </p:spTgt>
                                        </p:tgtEl>
                                      </p:cBhvr>
                                      <p:to x="100000" y="60000"/>
                                    </p:animScale>
                                    <p:animScale>
                                      <p:cBhvr>
                                        <p:cTn id="19" dur="166" decel="50000">
                                          <p:stCondLst>
                                            <p:cond delay="676"/>
                                          </p:stCondLst>
                                        </p:cTn>
                                        <p:tgtEl>
                                          <p:spTgt spid="6">
                                            <p:txEl>
                                              <p:pRg st="0" end="0"/>
                                            </p:txEl>
                                          </p:spTgt>
                                        </p:tgtEl>
                                      </p:cBhvr>
                                      <p:to x="100000" y="100000"/>
                                    </p:animScale>
                                    <p:animScale>
                                      <p:cBhvr>
                                        <p:cTn id="20" dur="26">
                                          <p:stCondLst>
                                            <p:cond delay="1312"/>
                                          </p:stCondLst>
                                        </p:cTn>
                                        <p:tgtEl>
                                          <p:spTgt spid="6">
                                            <p:txEl>
                                              <p:pRg st="0" end="0"/>
                                            </p:txEl>
                                          </p:spTgt>
                                        </p:tgtEl>
                                      </p:cBhvr>
                                      <p:to x="100000" y="80000"/>
                                    </p:animScale>
                                    <p:animScale>
                                      <p:cBhvr>
                                        <p:cTn id="21" dur="166" decel="50000">
                                          <p:stCondLst>
                                            <p:cond delay="1338"/>
                                          </p:stCondLst>
                                        </p:cTn>
                                        <p:tgtEl>
                                          <p:spTgt spid="6">
                                            <p:txEl>
                                              <p:pRg st="0" end="0"/>
                                            </p:txEl>
                                          </p:spTgt>
                                        </p:tgtEl>
                                      </p:cBhvr>
                                      <p:to x="100000" y="100000"/>
                                    </p:animScale>
                                    <p:animScale>
                                      <p:cBhvr>
                                        <p:cTn id="22" dur="26">
                                          <p:stCondLst>
                                            <p:cond delay="1642"/>
                                          </p:stCondLst>
                                        </p:cTn>
                                        <p:tgtEl>
                                          <p:spTgt spid="6">
                                            <p:txEl>
                                              <p:pRg st="0" end="0"/>
                                            </p:txEl>
                                          </p:spTgt>
                                        </p:tgtEl>
                                      </p:cBhvr>
                                      <p:to x="100000" y="90000"/>
                                    </p:animScale>
                                    <p:animScale>
                                      <p:cBhvr>
                                        <p:cTn id="23" dur="166" decel="50000">
                                          <p:stCondLst>
                                            <p:cond delay="1668"/>
                                          </p:stCondLst>
                                        </p:cTn>
                                        <p:tgtEl>
                                          <p:spTgt spid="6">
                                            <p:txEl>
                                              <p:pRg st="0" end="0"/>
                                            </p:txEl>
                                          </p:spTgt>
                                        </p:tgtEl>
                                      </p:cBhvr>
                                      <p:to x="100000" y="100000"/>
                                    </p:animScale>
                                    <p:animScale>
                                      <p:cBhvr>
                                        <p:cTn id="24" dur="26">
                                          <p:stCondLst>
                                            <p:cond delay="1808"/>
                                          </p:stCondLst>
                                        </p:cTn>
                                        <p:tgtEl>
                                          <p:spTgt spid="6">
                                            <p:txEl>
                                              <p:pRg st="0" end="0"/>
                                            </p:txEl>
                                          </p:spTgt>
                                        </p:tgtEl>
                                      </p:cBhvr>
                                      <p:to x="100000" y="95000"/>
                                    </p:animScale>
                                    <p:animScale>
                                      <p:cBhvr>
                                        <p:cTn id="25" dur="166" decel="50000">
                                          <p:stCondLst>
                                            <p:cond delay="1834"/>
                                          </p:stCondLst>
                                        </p:cTn>
                                        <p:tgtEl>
                                          <p:spTgt spid="6">
                                            <p:txEl>
                                              <p:pRg st="0" end="0"/>
                                            </p:txEl>
                                          </p:spTgt>
                                        </p:tgtEl>
                                      </p:cBhvr>
                                      <p:to x="100000" y="100000"/>
                                    </p:animScale>
                                  </p:childTnLst>
                                </p:cTn>
                              </p:par>
                              <p:par>
                                <p:cTn id="26" presetID="26" presetClass="entr" presetSubtype="0" fill="hold" grpId="0" nodeType="withEffect">
                                  <p:stCondLst>
                                    <p:cond delay="0"/>
                                  </p:stCondLst>
                                  <p:childTnLst>
                                    <p:set>
                                      <p:cBhvr>
                                        <p:cTn id="27" dur="1" fill="hold">
                                          <p:stCondLst>
                                            <p:cond delay="0"/>
                                          </p:stCondLst>
                                        </p:cTn>
                                        <p:tgtEl>
                                          <p:spTgt spid="6">
                                            <p:txEl>
                                              <p:pRg st="1" end="1"/>
                                            </p:txEl>
                                          </p:spTgt>
                                        </p:tgtEl>
                                        <p:attrNameLst>
                                          <p:attrName>style.visibility</p:attrName>
                                        </p:attrNameLst>
                                      </p:cBhvr>
                                      <p:to>
                                        <p:strVal val="visible"/>
                                      </p:to>
                                    </p:set>
                                    <p:animEffect transition="in" filter="wipe(down)">
                                      <p:cBhvr>
                                        <p:cTn id="28" dur="580">
                                          <p:stCondLst>
                                            <p:cond delay="0"/>
                                          </p:stCondLst>
                                        </p:cTn>
                                        <p:tgtEl>
                                          <p:spTgt spid="6">
                                            <p:txEl>
                                              <p:pRg st="1" end="1"/>
                                            </p:txEl>
                                          </p:spTgt>
                                        </p:tgtEl>
                                      </p:cBhvr>
                                    </p:animEffect>
                                    <p:anim calcmode="lin" valueType="num">
                                      <p:cBhvr>
                                        <p:cTn id="29" dur="1822" tmFilter="0,0; 0.14,0.36; 0.43,0.73; 0.71,0.91; 1.0,1.0">
                                          <p:stCondLst>
                                            <p:cond delay="0"/>
                                          </p:stCondLst>
                                        </p:cTn>
                                        <p:tgtEl>
                                          <p:spTgt spid="6">
                                            <p:txEl>
                                              <p:pRg st="1" end="1"/>
                                            </p:txEl>
                                          </p:spTgt>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6">
                                            <p:txEl>
                                              <p:pRg st="1" end="1"/>
                                            </p:txEl>
                                          </p:spTgt>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6">
                                            <p:txEl>
                                              <p:pRg st="1" end="1"/>
                                            </p:txEl>
                                          </p:spTgt>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6">
                                            <p:txEl>
                                              <p:pRg st="1" end="1"/>
                                            </p:txEl>
                                          </p:spTgt>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6">
                                            <p:txEl>
                                              <p:pRg st="1" end="1"/>
                                            </p:txEl>
                                          </p:spTgt>
                                        </p:tgtEl>
                                        <p:attrNameLst>
                                          <p:attrName>ppt_y</p:attrName>
                                        </p:attrNameLst>
                                      </p:cBhvr>
                                      <p:tavLst>
                                        <p:tav tm="0" fmla="#ppt_y-sin(pi*$)/81">
                                          <p:val>
                                            <p:fltVal val="0"/>
                                          </p:val>
                                        </p:tav>
                                        <p:tav tm="100000">
                                          <p:val>
                                            <p:fltVal val="1"/>
                                          </p:val>
                                        </p:tav>
                                      </p:tavLst>
                                    </p:anim>
                                    <p:animScale>
                                      <p:cBhvr>
                                        <p:cTn id="34" dur="26">
                                          <p:stCondLst>
                                            <p:cond delay="650"/>
                                          </p:stCondLst>
                                        </p:cTn>
                                        <p:tgtEl>
                                          <p:spTgt spid="6">
                                            <p:txEl>
                                              <p:pRg st="1" end="1"/>
                                            </p:txEl>
                                          </p:spTgt>
                                        </p:tgtEl>
                                      </p:cBhvr>
                                      <p:to x="100000" y="60000"/>
                                    </p:animScale>
                                    <p:animScale>
                                      <p:cBhvr>
                                        <p:cTn id="35" dur="166" decel="50000">
                                          <p:stCondLst>
                                            <p:cond delay="676"/>
                                          </p:stCondLst>
                                        </p:cTn>
                                        <p:tgtEl>
                                          <p:spTgt spid="6">
                                            <p:txEl>
                                              <p:pRg st="1" end="1"/>
                                            </p:txEl>
                                          </p:spTgt>
                                        </p:tgtEl>
                                      </p:cBhvr>
                                      <p:to x="100000" y="100000"/>
                                    </p:animScale>
                                    <p:animScale>
                                      <p:cBhvr>
                                        <p:cTn id="36" dur="26">
                                          <p:stCondLst>
                                            <p:cond delay="1312"/>
                                          </p:stCondLst>
                                        </p:cTn>
                                        <p:tgtEl>
                                          <p:spTgt spid="6">
                                            <p:txEl>
                                              <p:pRg st="1" end="1"/>
                                            </p:txEl>
                                          </p:spTgt>
                                        </p:tgtEl>
                                      </p:cBhvr>
                                      <p:to x="100000" y="80000"/>
                                    </p:animScale>
                                    <p:animScale>
                                      <p:cBhvr>
                                        <p:cTn id="37" dur="166" decel="50000">
                                          <p:stCondLst>
                                            <p:cond delay="1338"/>
                                          </p:stCondLst>
                                        </p:cTn>
                                        <p:tgtEl>
                                          <p:spTgt spid="6">
                                            <p:txEl>
                                              <p:pRg st="1" end="1"/>
                                            </p:txEl>
                                          </p:spTgt>
                                        </p:tgtEl>
                                      </p:cBhvr>
                                      <p:to x="100000" y="100000"/>
                                    </p:animScale>
                                    <p:animScale>
                                      <p:cBhvr>
                                        <p:cTn id="38" dur="26">
                                          <p:stCondLst>
                                            <p:cond delay="1642"/>
                                          </p:stCondLst>
                                        </p:cTn>
                                        <p:tgtEl>
                                          <p:spTgt spid="6">
                                            <p:txEl>
                                              <p:pRg st="1" end="1"/>
                                            </p:txEl>
                                          </p:spTgt>
                                        </p:tgtEl>
                                      </p:cBhvr>
                                      <p:to x="100000" y="90000"/>
                                    </p:animScale>
                                    <p:animScale>
                                      <p:cBhvr>
                                        <p:cTn id="39" dur="166" decel="50000">
                                          <p:stCondLst>
                                            <p:cond delay="1668"/>
                                          </p:stCondLst>
                                        </p:cTn>
                                        <p:tgtEl>
                                          <p:spTgt spid="6">
                                            <p:txEl>
                                              <p:pRg st="1" end="1"/>
                                            </p:txEl>
                                          </p:spTgt>
                                        </p:tgtEl>
                                      </p:cBhvr>
                                      <p:to x="100000" y="100000"/>
                                    </p:animScale>
                                    <p:animScale>
                                      <p:cBhvr>
                                        <p:cTn id="40" dur="26">
                                          <p:stCondLst>
                                            <p:cond delay="1808"/>
                                          </p:stCondLst>
                                        </p:cTn>
                                        <p:tgtEl>
                                          <p:spTgt spid="6">
                                            <p:txEl>
                                              <p:pRg st="1" end="1"/>
                                            </p:txEl>
                                          </p:spTgt>
                                        </p:tgtEl>
                                      </p:cBhvr>
                                      <p:to x="100000" y="95000"/>
                                    </p:animScale>
                                    <p:animScale>
                                      <p:cBhvr>
                                        <p:cTn id="41" dur="166" decel="50000">
                                          <p:stCondLst>
                                            <p:cond delay="1834"/>
                                          </p:stCondLst>
                                        </p:cTn>
                                        <p:tgtEl>
                                          <p:spTgt spid="6">
                                            <p:txEl>
                                              <p:pRg st="1" end="1"/>
                                            </p:txEl>
                                          </p:spTgt>
                                        </p:tgtEl>
                                      </p:cBhvr>
                                      <p:to x="100000" y="100000"/>
                                    </p:animScale>
                                  </p:childTnLst>
                                </p:cTn>
                              </p:par>
                              <p:par>
                                <p:cTn id="42" presetID="26" presetClass="entr" presetSubtype="0" fill="hold" grpId="0" nodeType="withEffect">
                                  <p:stCondLst>
                                    <p:cond delay="0"/>
                                  </p:stCondLst>
                                  <p:childTnLst>
                                    <p:set>
                                      <p:cBhvr>
                                        <p:cTn id="43" dur="1" fill="hold">
                                          <p:stCondLst>
                                            <p:cond delay="0"/>
                                          </p:stCondLst>
                                        </p:cTn>
                                        <p:tgtEl>
                                          <p:spTgt spid="6">
                                            <p:txEl>
                                              <p:pRg st="2" end="2"/>
                                            </p:txEl>
                                          </p:spTgt>
                                        </p:tgtEl>
                                        <p:attrNameLst>
                                          <p:attrName>style.visibility</p:attrName>
                                        </p:attrNameLst>
                                      </p:cBhvr>
                                      <p:to>
                                        <p:strVal val="visible"/>
                                      </p:to>
                                    </p:set>
                                    <p:animEffect transition="in" filter="wipe(down)">
                                      <p:cBhvr>
                                        <p:cTn id="44" dur="580">
                                          <p:stCondLst>
                                            <p:cond delay="0"/>
                                          </p:stCondLst>
                                        </p:cTn>
                                        <p:tgtEl>
                                          <p:spTgt spid="6">
                                            <p:txEl>
                                              <p:pRg st="2" end="2"/>
                                            </p:txEl>
                                          </p:spTgt>
                                        </p:tgtEl>
                                      </p:cBhvr>
                                    </p:animEffect>
                                    <p:anim calcmode="lin" valueType="num">
                                      <p:cBhvr>
                                        <p:cTn id="45" dur="1822" tmFilter="0,0; 0.14,0.36; 0.43,0.73; 0.71,0.91; 1.0,1.0">
                                          <p:stCondLst>
                                            <p:cond delay="0"/>
                                          </p:stCondLst>
                                        </p:cTn>
                                        <p:tgtEl>
                                          <p:spTgt spid="6">
                                            <p:txEl>
                                              <p:pRg st="2" end="2"/>
                                            </p:txEl>
                                          </p:spTgt>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6">
                                            <p:txEl>
                                              <p:pRg st="2" end="2"/>
                                            </p:txEl>
                                          </p:spTgt>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6">
                                            <p:txEl>
                                              <p:pRg st="2" end="2"/>
                                            </p:txEl>
                                          </p:spTgt>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6">
                                            <p:txEl>
                                              <p:pRg st="2" end="2"/>
                                            </p:txEl>
                                          </p:spTgt>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6">
                                            <p:txEl>
                                              <p:pRg st="2" end="2"/>
                                            </p:txEl>
                                          </p:spTgt>
                                        </p:tgtEl>
                                        <p:attrNameLst>
                                          <p:attrName>ppt_y</p:attrName>
                                        </p:attrNameLst>
                                      </p:cBhvr>
                                      <p:tavLst>
                                        <p:tav tm="0" fmla="#ppt_y-sin(pi*$)/81">
                                          <p:val>
                                            <p:fltVal val="0"/>
                                          </p:val>
                                        </p:tav>
                                        <p:tav tm="100000">
                                          <p:val>
                                            <p:fltVal val="1"/>
                                          </p:val>
                                        </p:tav>
                                      </p:tavLst>
                                    </p:anim>
                                    <p:animScale>
                                      <p:cBhvr>
                                        <p:cTn id="50" dur="26">
                                          <p:stCondLst>
                                            <p:cond delay="650"/>
                                          </p:stCondLst>
                                        </p:cTn>
                                        <p:tgtEl>
                                          <p:spTgt spid="6">
                                            <p:txEl>
                                              <p:pRg st="2" end="2"/>
                                            </p:txEl>
                                          </p:spTgt>
                                        </p:tgtEl>
                                      </p:cBhvr>
                                      <p:to x="100000" y="60000"/>
                                    </p:animScale>
                                    <p:animScale>
                                      <p:cBhvr>
                                        <p:cTn id="51" dur="166" decel="50000">
                                          <p:stCondLst>
                                            <p:cond delay="676"/>
                                          </p:stCondLst>
                                        </p:cTn>
                                        <p:tgtEl>
                                          <p:spTgt spid="6">
                                            <p:txEl>
                                              <p:pRg st="2" end="2"/>
                                            </p:txEl>
                                          </p:spTgt>
                                        </p:tgtEl>
                                      </p:cBhvr>
                                      <p:to x="100000" y="100000"/>
                                    </p:animScale>
                                    <p:animScale>
                                      <p:cBhvr>
                                        <p:cTn id="52" dur="26">
                                          <p:stCondLst>
                                            <p:cond delay="1312"/>
                                          </p:stCondLst>
                                        </p:cTn>
                                        <p:tgtEl>
                                          <p:spTgt spid="6">
                                            <p:txEl>
                                              <p:pRg st="2" end="2"/>
                                            </p:txEl>
                                          </p:spTgt>
                                        </p:tgtEl>
                                      </p:cBhvr>
                                      <p:to x="100000" y="80000"/>
                                    </p:animScale>
                                    <p:animScale>
                                      <p:cBhvr>
                                        <p:cTn id="53" dur="166" decel="50000">
                                          <p:stCondLst>
                                            <p:cond delay="1338"/>
                                          </p:stCondLst>
                                        </p:cTn>
                                        <p:tgtEl>
                                          <p:spTgt spid="6">
                                            <p:txEl>
                                              <p:pRg st="2" end="2"/>
                                            </p:txEl>
                                          </p:spTgt>
                                        </p:tgtEl>
                                      </p:cBhvr>
                                      <p:to x="100000" y="100000"/>
                                    </p:animScale>
                                    <p:animScale>
                                      <p:cBhvr>
                                        <p:cTn id="54" dur="26">
                                          <p:stCondLst>
                                            <p:cond delay="1642"/>
                                          </p:stCondLst>
                                        </p:cTn>
                                        <p:tgtEl>
                                          <p:spTgt spid="6">
                                            <p:txEl>
                                              <p:pRg st="2" end="2"/>
                                            </p:txEl>
                                          </p:spTgt>
                                        </p:tgtEl>
                                      </p:cBhvr>
                                      <p:to x="100000" y="90000"/>
                                    </p:animScale>
                                    <p:animScale>
                                      <p:cBhvr>
                                        <p:cTn id="55" dur="166" decel="50000">
                                          <p:stCondLst>
                                            <p:cond delay="1668"/>
                                          </p:stCondLst>
                                        </p:cTn>
                                        <p:tgtEl>
                                          <p:spTgt spid="6">
                                            <p:txEl>
                                              <p:pRg st="2" end="2"/>
                                            </p:txEl>
                                          </p:spTgt>
                                        </p:tgtEl>
                                      </p:cBhvr>
                                      <p:to x="100000" y="100000"/>
                                    </p:animScale>
                                    <p:animScale>
                                      <p:cBhvr>
                                        <p:cTn id="56" dur="26">
                                          <p:stCondLst>
                                            <p:cond delay="1808"/>
                                          </p:stCondLst>
                                        </p:cTn>
                                        <p:tgtEl>
                                          <p:spTgt spid="6">
                                            <p:txEl>
                                              <p:pRg st="2" end="2"/>
                                            </p:txEl>
                                          </p:spTgt>
                                        </p:tgtEl>
                                      </p:cBhvr>
                                      <p:to x="100000" y="95000"/>
                                    </p:animScale>
                                    <p:animScale>
                                      <p:cBhvr>
                                        <p:cTn id="57" dur="166" decel="50000">
                                          <p:stCondLst>
                                            <p:cond delay="1834"/>
                                          </p:stCondLst>
                                        </p:cTn>
                                        <p:tgtEl>
                                          <p:spTgt spid="6">
                                            <p:txEl>
                                              <p:pRg st="2" end="2"/>
                                            </p:txEl>
                                          </p:spTgt>
                                        </p:tgtEl>
                                      </p:cBhvr>
                                      <p:to x="100000" y="100000"/>
                                    </p:animScale>
                                  </p:childTnLst>
                                </p:cTn>
                              </p:par>
                              <p:par>
                                <p:cTn id="58" presetID="26" presetClass="entr" presetSubtype="0" fill="hold" grpId="0" nodeType="withEffect">
                                  <p:stCondLst>
                                    <p:cond delay="0"/>
                                  </p:stCondLst>
                                  <p:childTnLst>
                                    <p:set>
                                      <p:cBhvr>
                                        <p:cTn id="59" dur="1" fill="hold">
                                          <p:stCondLst>
                                            <p:cond delay="0"/>
                                          </p:stCondLst>
                                        </p:cTn>
                                        <p:tgtEl>
                                          <p:spTgt spid="6">
                                            <p:txEl>
                                              <p:pRg st="3" end="3"/>
                                            </p:txEl>
                                          </p:spTgt>
                                        </p:tgtEl>
                                        <p:attrNameLst>
                                          <p:attrName>style.visibility</p:attrName>
                                        </p:attrNameLst>
                                      </p:cBhvr>
                                      <p:to>
                                        <p:strVal val="visible"/>
                                      </p:to>
                                    </p:set>
                                    <p:animEffect transition="in" filter="wipe(down)">
                                      <p:cBhvr>
                                        <p:cTn id="60" dur="580">
                                          <p:stCondLst>
                                            <p:cond delay="0"/>
                                          </p:stCondLst>
                                        </p:cTn>
                                        <p:tgtEl>
                                          <p:spTgt spid="6">
                                            <p:txEl>
                                              <p:pRg st="3" end="3"/>
                                            </p:txEl>
                                          </p:spTgt>
                                        </p:tgtEl>
                                      </p:cBhvr>
                                    </p:animEffect>
                                    <p:anim calcmode="lin" valueType="num">
                                      <p:cBhvr>
                                        <p:cTn id="61" dur="1822" tmFilter="0,0; 0.14,0.36; 0.43,0.73; 0.71,0.91; 1.0,1.0">
                                          <p:stCondLst>
                                            <p:cond delay="0"/>
                                          </p:stCondLst>
                                        </p:cTn>
                                        <p:tgtEl>
                                          <p:spTgt spid="6">
                                            <p:txEl>
                                              <p:pRg st="3" end="3"/>
                                            </p:txEl>
                                          </p:spTgt>
                                        </p:tgtEl>
                                        <p:attrNameLst>
                                          <p:attrName>ppt_x</p:attrName>
                                        </p:attrNameLst>
                                      </p:cBhvr>
                                      <p:tavLst>
                                        <p:tav tm="0">
                                          <p:val>
                                            <p:strVal val="#ppt_x-0.25"/>
                                          </p:val>
                                        </p:tav>
                                        <p:tav tm="100000">
                                          <p:val>
                                            <p:strVal val="#ppt_x"/>
                                          </p:val>
                                        </p:tav>
                                      </p:tavLst>
                                    </p:anim>
                                    <p:anim calcmode="lin" valueType="num">
                                      <p:cBhvr>
                                        <p:cTn id="62" dur="664" tmFilter="0.0,0.0; 0.25,0.07; 0.50,0.2; 0.75,0.467; 1.0,1.0">
                                          <p:stCondLst>
                                            <p:cond delay="0"/>
                                          </p:stCondLst>
                                        </p:cTn>
                                        <p:tgtEl>
                                          <p:spTgt spid="6">
                                            <p:txEl>
                                              <p:pRg st="3" end="3"/>
                                            </p:txEl>
                                          </p:spTgt>
                                        </p:tgtEl>
                                        <p:attrNameLst>
                                          <p:attrName>ppt_y</p:attrName>
                                        </p:attrNameLst>
                                      </p:cBhvr>
                                      <p:tavLst>
                                        <p:tav tm="0" fmla="#ppt_y-sin(pi*$)/3">
                                          <p:val>
                                            <p:fltVal val="0.5"/>
                                          </p:val>
                                        </p:tav>
                                        <p:tav tm="100000">
                                          <p:val>
                                            <p:fltVal val="1"/>
                                          </p:val>
                                        </p:tav>
                                      </p:tavLst>
                                    </p:anim>
                                    <p:anim calcmode="lin" valueType="num">
                                      <p:cBhvr>
                                        <p:cTn id="63" dur="664" tmFilter="0, 0; 0.125,0.2665; 0.25,0.4; 0.375,0.465; 0.5,0.5;  0.625,0.535; 0.75,0.6; 0.875,0.7335; 1,1">
                                          <p:stCondLst>
                                            <p:cond delay="664"/>
                                          </p:stCondLst>
                                        </p:cTn>
                                        <p:tgtEl>
                                          <p:spTgt spid="6">
                                            <p:txEl>
                                              <p:pRg st="3" end="3"/>
                                            </p:txEl>
                                          </p:spTgt>
                                        </p:tgtEl>
                                        <p:attrNameLst>
                                          <p:attrName>ppt_y</p:attrName>
                                        </p:attrNameLst>
                                      </p:cBhvr>
                                      <p:tavLst>
                                        <p:tav tm="0" fmla="#ppt_y-sin(pi*$)/9">
                                          <p:val>
                                            <p:fltVal val="0"/>
                                          </p:val>
                                        </p:tav>
                                        <p:tav tm="100000">
                                          <p:val>
                                            <p:fltVal val="1"/>
                                          </p:val>
                                        </p:tav>
                                      </p:tavLst>
                                    </p:anim>
                                    <p:anim calcmode="lin" valueType="num">
                                      <p:cBhvr>
                                        <p:cTn id="64" dur="332" tmFilter="0, 0; 0.125,0.2665; 0.25,0.4; 0.375,0.465; 0.5,0.5;  0.625,0.535; 0.75,0.6; 0.875,0.7335; 1,1">
                                          <p:stCondLst>
                                            <p:cond delay="1324"/>
                                          </p:stCondLst>
                                        </p:cTn>
                                        <p:tgtEl>
                                          <p:spTgt spid="6">
                                            <p:txEl>
                                              <p:pRg st="3" end="3"/>
                                            </p:txEl>
                                          </p:spTgt>
                                        </p:tgtEl>
                                        <p:attrNameLst>
                                          <p:attrName>ppt_y</p:attrName>
                                        </p:attrNameLst>
                                      </p:cBhvr>
                                      <p:tavLst>
                                        <p:tav tm="0" fmla="#ppt_y-sin(pi*$)/27">
                                          <p:val>
                                            <p:fltVal val="0"/>
                                          </p:val>
                                        </p:tav>
                                        <p:tav tm="100000">
                                          <p:val>
                                            <p:fltVal val="1"/>
                                          </p:val>
                                        </p:tav>
                                      </p:tavLst>
                                    </p:anim>
                                    <p:anim calcmode="lin" valueType="num">
                                      <p:cBhvr>
                                        <p:cTn id="65" dur="164" tmFilter="0, 0; 0.125,0.2665; 0.25,0.4; 0.375,0.465; 0.5,0.5;  0.625,0.535; 0.75,0.6; 0.875,0.7335; 1,1">
                                          <p:stCondLst>
                                            <p:cond delay="1656"/>
                                          </p:stCondLst>
                                        </p:cTn>
                                        <p:tgtEl>
                                          <p:spTgt spid="6">
                                            <p:txEl>
                                              <p:pRg st="3" end="3"/>
                                            </p:txEl>
                                          </p:spTgt>
                                        </p:tgtEl>
                                        <p:attrNameLst>
                                          <p:attrName>ppt_y</p:attrName>
                                        </p:attrNameLst>
                                      </p:cBhvr>
                                      <p:tavLst>
                                        <p:tav tm="0" fmla="#ppt_y-sin(pi*$)/81">
                                          <p:val>
                                            <p:fltVal val="0"/>
                                          </p:val>
                                        </p:tav>
                                        <p:tav tm="100000">
                                          <p:val>
                                            <p:fltVal val="1"/>
                                          </p:val>
                                        </p:tav>
                                      </p:tavLst>
                                    </p:anim>
                                    <p:animScale>
                                      <p:cBhvr>
                                        <p:cTn id="66" dur="26">
                                          <p:stCondLst>
                                            <p:cond delay="650"/>
                                          </p:stCondLst>
                                        </p:cTn>
                                        <p:tgtEl>
                                          <p:spTgt spid="6">
                                            <p:txEl>
                                              <p:pRg st="3" end="3"/>
                                            </p:txEl>
                                          </p:spTgt>
                                        </p:tgtEl>
                                      </p:cBhvr>
                                      <p:to x="100000" y="60000"/>
                                    </p:animScale>
                                    <p:animScale>
                                      <p:cBhvr>
                                        <p:cTn id="67" dur="166" decel="50000">
                                          <p:stCondLst>
                                            <p:cond delay="676"/>
                                          </p:stCondLst>
                                        </p:cTn>
                                        <p:tgtEl>
                                          <p:spTgt spid="6">
                                            <p:txEl>
                                              <p:pRg st="3" end="3"/>
                                            </p:txEl>
                                          </p:spTgt>
                                        </p:tgtEl>
                                      </p:cBhvr>
                                      <p:to x="100000" y="100000"/>
                                    </p:animScale>
                                    <p:animScale>
                                      <p:cBhvr>
                                        <p:cTn id="68" dur="26">
                                          <p:stCondLst>
                                            <p:cond delay="1312"/>
                                          </p:stCondLst>
                                        </p:cTn>
                                        <p:tgtEl>
                                          <p:spTgt spid="6">
                                            <p:txEl>
                                              <p:pRg st="3" end="3"/>
                                            </p:txEl>
                                          </p:spTgt>
                                        </p:tgtEl>
                                      </p:cBhvr>
                                      <p:to x="100000" y="80000"/>
                                    </p:animScale>
                                    <p:animScale>
                                      <p:cBhvr>
                                        <p:cTn id="69" dur="166" decel="50000">
                                          <p:stCondLst>
                                            <p:cond delay="1338"/>
                                          </p:stCondLst>
                                        </p:cTn>
                                        <p:tgtEl>
                                          <p:spTgt spid="6">
                                            <p:txEl>
                                              <p:pRg st="3" end="3"/>
                                            </p:txEl>
                                          </p:spTgt>
                                        </p:tgtEl>
                                      </p:cBhvr>
                                      <p:to x="100000" y="100000"/>
                                    </p:animScale>
                                    <p:animScale>
                                      <p:cBhvr>
                                        <p:cTn id="70" dur="26">
                                          <p:stCondLst>
                                            <p:cond delay="1642"/>
                                          </p:stCondLst>
                                        </p:cTn>
                                        <p:tgtEl>
                                          <p:spTgt spid="6">
                                            <p:txEl>
                                              <p:pRg st="3" end="3"/>
                                            </p:txEl>
                                          </p:spTgt>
                                        </p:tgtEl>
                                      </p:cBhvr>
                                      <p:to x="100000" y="90000"/>
                                    </p:animScale>
                                    <p:animScale>
                                      <p:cBhvr>
                                        <p:cTn id="71" dur="166" decel="50000">
                                          <p:stCondLst>
                                            <p:cond delay="1668"/>
                                          </p:stCondLst>
                                        </p:cTn>
                                        <p:tgtEl>
                                          <p:spTgt spid="6">
                                            <p:txEl>
                                              <p:pRg st="3" end="3"/>
                                            </p:txEl>
                                          </p:spTgt>
                                        </p:tgtEl>
                                      </p:cBhvr>
                                      <p:to x="100000" y="100000"/>
                                    </p:animScale>
                                    <p:animScale>
                                      <p:cBhvr>
                                        <p:cTn id="72" dur="26">
                                          <p:stCondLst>
                                            <p:cond delay="1808"/>
                                          </p:stCondLst>
                                        </p:cTn>
                                        <p:tgtEl>
                                          <p:spTgt spid="6">
                                            <p:txEl>
                                              <p:pRg st="3" end="3"/>
                                            </p:txEl>
                                          </p:spTgt>
                                        </p:tgtEl>
                                      </p:cBhvr>
                                      <p:to x="100000" y="95000"/>
                                    </p:animScale>
                                    <p:animScale>
                                      <p:cBhvr>
                                        <p:cTn id="73" dur="166" decel="50000">
                                          <p:stCondLst>
                                            <p:cond delay="1834"/>
                                          </p:stCondLst>
                                        </p:cTn>
                                        <p:tgtEl>
                                          <p:spTgt spid="6">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5593999-665D-B0DD-6BC0-4097E0B5CADA}"/>
              </a:ext>
            </a:extLst>
          </p:cNvPr>
          <p:cNvSpPr txBox="1"/>
          <p:nvPr/>
        </p:nvSpPr>
        <p:spPr>
          <a:xfrm>
            <a:off x="331325" y="3315562"/>
            <a:ext cx="11646309" cy="1749197"/>
          </a:xfrm>
          <a:prstGeom prst="rect">
            <a:avLst/>
          </a:prstGeom>
          <a:noFill/>
        </p:spPr>
        <p:txBody>
          <a:bodyPr wrap="square">
            <a:spAutoFit/>
          </a:bodyPr>
          <a:lstStyle/>
          <a:p>
            <a:pPr algn="l">
              <a:spcBef>
                <a:spcPts val="750"/>
              </a:spcBef>
              <a:spcAft>
                <a:spcPts val="600"/>
              </a:spcAft>
            </a:pPr>
            <a:endParaRPr lang="en-US" sz="2400" b="0" i="0" dirty="0">
              <a:effectLst/>
              <a:latin typeface="Google Sans"/>
            </a:endParaRPr>
          </a:p>
          <a:p>
            <a:pPr algn="l">
              <a:spcBef>
                <a:spcPts val="750"/>
              </a:spcBef>
              <a:spcAft>
                <a:spcPts val="1500"/>
              </a:spcAft>
            </a:pPr>
            <a:r>
              <a:rPr lang="en-US" sz="2400" b="1" u="sng" dirty="0">
                <a:latin typeface="Google Sans"/>
              </a:rPr>
              <a:t>Acceptance of God's Grace</a:t>
            </a:r>
            <a:r>
              <a:rPr lang="en-US" sz="2400" b="1" dirty="0">
                <a:latin typeface="Google Sans"/>
              </a:rPr>
              <a:t>: </a:t>
            </a:r>
            <a:r>
              <a:rPr lang="en-US" sz="2400" b="0" i="0" dirty="0">
                <a:effectLst/>
                <a:latin typeface="Google Sans"/>
              </a:rPr>
              <a:t>In some contexts, "enough is enough" can be a declaration of faith, expressing the belief that God's grace is sufficient to cover all shortcomings and provide strength. </a:t>
            </a:r>
          </a:p>
        </p:txBody>
      </p:sp>
      <p:sp>
        <p:nvSpPr>
          <p:cNvPr id="7" name="TextBox 6">
            <a:extLst>
              <a:ext uri="{FF2B5EF4-FFF2-40B4-BE49-F238E27FC236}">
                <a16:creationId xmlns:a16="http://schemas.microsoft.com/office/drawing/2014/main" id="{F5DBC1D7-4DC2-E138-9057-F4920298475C}"/>
              </a:ext>
            </a:extLst>
          </p:cNvPr>
          <p:cNvSpPr txBox="1"/>
          <p:nvPr/>
        </p:nvSpPr>
        <p:spPr>
          <a:xfrm>
            <a:off x="3641150" y="237575"/>
            <a:ext cx="6446016" cy="379463"/>
          </a:xfrm>
          <a:prstGeom prst="rect">
            <a:avLst/>
          </a:prstGeom>
          <a:noFill/>
        </p:spPr>
        <p:txBody>
          <a:bodyPr wrap="square">
            <a:spAutoFit/>
          </a:bodyPr>
          <a:lstStyle/>
          <a:p>
            <a:pPr algn="l">
              <a:lnSpc>
                <a:spcPts val="1950"/>
              </a:lnSpc>
              <a:spcBef>
                <a:spcPts val="1500"/>
              </a:spcBef>
              <a:spcAft>
                <a:spcPts val="750"/>
              </a:spcAft>
              <a:buNone/>
            </a:pPr>
            <a:r>
              <a:rPr lang="en-US" sz="2800" b="0" i="0" dirty="0">
                <a:effectLst/>
                <a:latin typeface="Google Sans"/>
              </a:rPr>
              <a:t>Personal Limits Reached</a:t>
            </a:r>
          </a:p>
        </p:txBody>
      </p:sp>
      <p:sp>
        <p:nvSpPr>
          <p:cNvPr id="9" name="TextBox 8">
            <a:extLst>
              <a:ext uri="{FF2B5EF4-FFF2-40B4-BE49-F238E27FC236}">
                <a16:creationId xmlns:a16="http://schemas.microsoft.com/office/drawing/2014/main" id="{F1C59E43-573E-672E-6758-4F0D8757CC45}"/>
              </a:ext>
            </a:extLst>
          </p:cNvPr>
          <p:cNvSpPr txBox="1"/>
          <p:nvPr/>
        </p:nvSpPr>
        <p:spPr>
          <a:xfrm>
            <a:off x="331326" y="941882"/>
            <a:ext cx="11529348" cy="1200329"/>
          </a:xfrm>
          <a:prstGeom prst="rect">
            <a:avLst/>
          </a:prstGeom>
          <a:noFill/>
        </p:spPr>
        <p:txBody>
          <a:bodyPr wrap="square">
            <a:spAutoFit/>
          </a:bodyPr>
          <a:lstStyle/>
          <a:p>
            <a:pPr algn="l">
              <a:spcBef>
                <a:spcPts val="750"/>
              </a:spcBef>
              <a:spcAft>
                <a:spcPts val="600"/>
              </a:spcAft>
            </a:pPr>
            <a:r>
              <a:rPr lang="en-US" sz="2400" b="1" u="sng" dirty="0">
                <a:latin typeface="Google Sans"/>
              </a:rPr>
              <a:t>Emotional or Spiritual Exhaustion</a:t>
            </a:r>
            <a:r>
              <a:rPr lang="en-US" sz="2400" b="1" dirty="0">
                <a:latin typeface="Google Sans"/>
              </a:rPr>
              <a:t>: </a:t>
            </a:r>
            <a:r>
              <a:rPr lang="en-US" sz="2400" dirty="0">
                <a:latin typeface="Google Sans"/>
              </a:rPr>
              <a:t>We</a:t>
            </a:r>
            <a:r>
              <a:rPr lang="en-US" sz="2400" b="0" i="0" dirty="0">
                <a:effectLst/>
                <a:latin typeface="Google Sans"/>
              </a:rPr>
              <a:t> might say "enough is enough" when they've reached a point of feeling overwhelmed, depleted, or unable to cope with a particular situation or burden. </a:t>
            </a:r>
          </a:p>
        </p:txBody>
      </p:sp>
      <p:sp>
        <p:nvSpPr>
          <p:cNvPr id="11" name="TextBox 10">
            <a:extLst>
              <a:ext uri="{FF2B5EF4-FFF2-40B4-BE49-F238E27FC236}">
                <a16:creationId xmlns:a16="http://schemas.microsoft.com/office/drawing/2014/main" id="{BBDDE019-5138-16EB-7B3D-A08A1970562F}"/>
              </a:ext>
            </a:extLst>
          </p:cNvPr>
          <p:cNvSpPr txBox="1"/>
          <p:nvPr/>
        </p:nvSpPr>
        <p:spPr>
          <a:xfrm>
            <a:off x="331326" y="2326134"/>
            <a:ext cx="11455390" cy="830997"/>
          </a:xfrm>
          <a:prstGeom prst="rect">
            <a:avLst/>
          </a:prstGeom>
          <a:noFill/>
        </p:spPr>
        <p:txBody>
          <a:bodyPr wrap="square">
            <a:spAutoFit/>
          </a:bodyPr>
          <a:lstStyle/>
          <a:p>
            <a:pPr algn="l">
              <a:spcBef>
                <a:spcPts val="750"/>
              </a:spcBef>
              <a:spcAft>
                <a:spcPts val="600"/>
              </a:spcAft>
            </a:pPr>
            <a:r>
              <a:rPr lang="en-US" sz="2400" b="1" u="sng" dirty="0">
                <a:latin typeface="Google Sans"/>
              </a:rPr>
              <a:t>Tolerance for Sinful Behavior</a:t>
            </a:r>
            <a:r>
              <a:rPr lang="en-US" sz="2400" b="1" dirty="0">
                <a:latin typeface="Google Sans"/>
              </a:rPr>
              <a:t>: </a:t>
            </a:r>
            <a:r>
              <a:rPr lang="en-US" sz="2400" b="0" i="0" dirty="0">
                <a:effectLst/>
                <a:latin typeface="Google Sans"/>
              </a:rPr>
              <a:t>It can be a declaration that they will no longer tolerate a specific sin or destructive pattern in their own life or the lives of others. </a:t>
            </a:r>
            <a:endParaRPr lang="en-US" sz="2400" dirty="0"/>
          </a:p>
        </p:txBody>
      </p:sp>
    </p:spTree>
    <p:extLst>
      <p:ext uri="{BB962C8B-B14F-4D97-AF65-F5344CB8AC3E}">
        <p14:creationId xmlns:p14="http://schemas.microsoft.com/office/powerpoint/2010/main" val="613776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wheel(1)">
                                      <p:cBhvr>
                                        <p:cTn id="12" dur="20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in)">
                                      <p:cBhvr>
                                        <p:cTn id="2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9BC9F9C-95D0-1E7A-FBB7-13CB049EB867}"/>
              </a:ext>
            </a:extLst>
          </p:cNvPr>
          <p:cNvSpPr txBox="1"/>
          <p:nvPr/>
        </p:nvSpPr>
        <p:spPr>
          <a:xfrm>
            <a:off x="600849" y="4646497"/>
            <a:ext cx="11075230" cy="1200329"/>
          </a:xfrm>
          <a:prstGeom prst="rect">
            <a:avLst/>
          </a:prstGeom>
          <a:noFill/>
        </p:spPr>
        <p:txBody>
          <a:bodyPr wrap="square">
            <a:spAutoFit/>
          </a:bodyPr>
          <a:lstStyle/>
          <a:p>
            <a:pPr algn="l">
              <a:spcBef>
                <a:spcPts val="750"/>
              </a:spcBef>
              <a:spcAft>
                <a:spcPts val="1500"/>
              </a:spcAft>
            </a:pPr>
            <a:r>
              <a:rPr lang="en-US" sz="2400" b="1" i="0" dirty="0">
                <a:effectLst/>
                <a:latin typeface="Google Sans"/>
              </a:rPr>
              <a:t>Elijah's Plea: </a:t>
            </a:r>
            <a:r>
              <a:rPr lang="en-US" sz="2400" b="0" i="0" dirty="0">
                <a:effectLst/>
                <a:latin typeface="Google Sans"/>
              </a:rPr>
              <a:t>The prophet Elijah, after facing intense opposition, famously prayed, "I have had enough, Lord... Take my life" (1 Kings 19:4), highlighting the feeling of being overwhelmed. </a:t>
            </a:r>
          </a:p>
        </p:txBody>
      </p:sp>
      <p:sp>
        <p:nvSpPr>
          <p:cNvPr id="4" name="TextBox 3">
            <a:extLst>
              <a:ext uri="{FF2B5EF4-FFF2-40B4-BE49-F238E27FC236}">
                <a16:creationId xmlns:a16="http://schemas.microsoft.com/office/drawing/2014/main" id="{639AFA95-EEA6-F91F-1D40-C76BC78D5CD1}"/>
              </a:ext>
            </a:extLst>
          </p:cNvPr>
          <p:cNvSpPr txBox="1"/>
          <p:nvPr/>
        </p:nvSpPr>
        <p:spPr>
          <a:xfrm>
            <a:off x="2938225" y="322325"/>
            <a:ext cx="7094136" cy="646331"/>
          </a:xfrm>
          <a:prstGeom prst="rect">
            <a:avLst/>
          </a:prstGeom>
          <a:noFill/>
        </p:spPr>
        <p:txBody>
          <a:bodyPr wrap="square">
            <a:spAutoFit/>
          </a:bodyPr>
          <a:lstStyle/>
          <a:p>
            <a:pPr algn="ctr">
              <a:spcBef>
                <a:spcPts val="1500"/>
              </a:spcBef>
              <a:spcAft>
                <a:spcPts val="750"/>
              </a:spcAft>
              <a:buNone/>
            </a:pPr>
            <a:r>
              <a:rPr lang="en-US" sz="3600" b="0" i="0" dirty="0">
                <a:effectLst/>
                <a:latin typeface="Google Sans"/>
              </a:rPr>
              <a:t>Biblical Context</a:t>
            </a:r>
          </a:p>
        </p:txBody>
      </p:sp>
      <p:sp>
        <p:nvSpPr>
          <p:cNvPr id="6" name="TextBox 5">
            <a:extLst>
              <a:ext uri="{FF2B5EF4-FFF2-40B4-BE49-F238E27FC236}">
                <a16:creationId xmlns:a16="http://schemas.microsoft.com/office/drawing/2014/main" id="{29838411-8F52-29AB-946B-2556AC9E0041}"/>
              </a:ext>
            </a:extLst>
          </p:cNvPr>
          <p:cNvSpPr txBox="1"/>
          <p:nvPr/>
        </p:nvSpPr>
        <p:spPr>
          <a:xfrm>
            <a:off x="730288" y="1134992"/>
            <a:ext cx="10349801" cy="1200329"/>
          </a:xfrm>
          <a:prstGeom prst="rect">
            <a:avLst/>
          </a:prstGeom>
          <a:noFill/>
        </p:spPr>
        <p:txBody>
          <a:bodyPr wrap="square">
            <a:spAutoFit/>
          </a:bodyPr>
          <a:lstStyle/>
          <a:p>
            <a:pPr algn="l">
              <a:spcBef>
                <a:spcPts val="1500"/>
              </a:spcBef>
              <a:spcAft>
                <a:spcPts val="750"/>
              </a:spcAft>
              <a:buNone/>
            </a:pPr>
            <a:r>
              <a:rPr lang="en-US" sz="2400" b="1" i="0" u="sng" dirty="0">
                <a:effectLst/>
                <a:latin typeface="Google Sans"/>
              </a:rPr>
              <a:t>Jesus' Words</a:t>
            </a:r>
            <a:r>
              <a:rPr lang="en-US" sz="2400" b="1" i="0" dirty="0">
                <a:effectLst/>
                <a:latin typeface="Google Sans"/>
              </a:rPr>
              <a:t>: </a:t>
            </a:r>
            <a:r>
              <a:rPr lang="en-US" sz="2400" b="0" i="0" dirty="0">
                <a:effectLst/>
                <a:latin typeface="Google Sans"/>
              </a:rPr>
              <a:t>In the Bible, Jesus' final words on the cross, "It is finished," (</a:t>
            </a:r>
            <a:r>
              <a:rPr lang="en-US" sz="2400" b="0" i="0" u="sng" dirty="0" err="1">
                <a:effectLst/>
                <a:latin typeface="Google Sans"/>
              </a:rPr>
              <a:t>Tetelestai</a:t>
            </a:r>
            <a:r>
              <a:rPr lang="en-US" sz="2400" b="0" i="0" u="sng" dirty="0">
                <a:effectLst/>
                <a:latin typeface="Google Sans"/>
              </a:rPr>
              <a:t> in Greek</a:t>
            </a:r>
            <a:r>
              <a:rPr lang="en-US" sz="2400" b="0" i="0" dirty="0">
                <a:effectLst/>
                <a:latin typeface="Google Sans"/>
              </a:rPr>
              <a:t>) can be interpreted as "enough," signifying the completion of his work of salvation. </a:t>
            </a:r>
          </a:p>
        </p:txBody>
      </p:sp>
      <p:sp>
        <p:nvSpPr>
          <p:cNvPr id="8" name="TextBox 7">
            <a:extLst>
              <a:ext uri="{FF2B5EF4-FFF2-40B4-BE49-F238E27FC236}">
                <a16:creationId xmlns:a16="http://schemas.microsoft.com/office/drawing/2014/main" id="{97B03E53-7807-8600-689E-02987496D921}"/>
              </a:ext>
            </a:extLst>
          </p:cNvPr>
          <p:cNvSpPr txBox="1"/>
          <p:nvPr/>
        </p:nvSpPr>
        <p:spPr>
          <a:xfrm>
            <a:off x="651630" y="2741655"/>
            <a:ext cx="10010104" cy="1200329"/>
          </a:xfrm>
          <a:prstGeom prst="rect">
            <a:avLst/>
          </a:prstGeom>
          <a:noFill/>
        </p:spPr>
        <p:txBody>
          <a:bodyPr wrap="square">
            <a:spAutoFit/>
          </a:bodyPr>
          <a:lstStyle/>
          <a:p>
            <a:pPr algn="l">
              <a:spcBef>
                <a:spcPts val="750"/>
              </a:spcBef>
              <a:spcAft>
                <a:spcPts val="600"/>
              </a:spcAft>
            </a:pPr>
            <a:r>
              <a:rPr lang="en-US" sz="2400" b="1" i="0" dirty="0">
                <a:effectLst/>
                <a:latin typeface="Google Sans"/>
              </a:rPr>
              <a:t>God's Discipline: </a:t>
            </a:r>
            <a:r>
              <a:rPr lang="en-US" sz="2400" b="0" i="0" dirty="0">
                <a:effectLst/>
                <a:latin typeface="Google Sans"/>
              </a:rPr>
              <a:t>The Bible also speaks of God's discipline, which can be seen as God saying "enough is enough" to sin and rebellion, leading to consequences for those who refuse to repent. </a:t>
            </a:r>
          </a:p>
        </p:txBody>
      </p:sp>
    </p:spTree>
    <p:extLst>
      <p:ext uri="{BB962C8B-B14F-4D97-AF65-F5344CB8AC3E}">
        <p14:creationId xmlns:p14="http://schemas.microsoft.com/office/powerpoint/2010/main" val="1801923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wheel(1)">
                                      <p:cBhvr>
                                        <p:cTn id="17" dur="20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wheel(1)">
                                      <p:cBhvr>
                                        <p:cTn id="2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D6631FA-5D79-E267-CCB9-963CB5776A34}"/>
              </a:ext>
            </a:extLst>
          </p:cNvPr>
          <p:cNvSpPr txBox="1"/>
          <p:nvPr/>
        </p:nvSpPr>
        <p:spPr>
          <a:xfrm>
            <a:off x="2969342" y="277450"/>
            <a:ext cx="6096000" cy="584775"/>
          </a:xfrm>
          <a:prstGeom prst="rect">
            <a:avLst/>
          </a:prstGeom>
          <a:noFill/>
        </p:spPr>
        <p:txBody>
          <a:bodyPr wrap="square">
            <a:spAutoFit/>
          </a:bodyPr>
          <a:lstStyle/>
          <a:p>
            <a:pPr algn="ctr">
              <a:spcBef>
                <a:spcPts val="1500"/>
              </a:spcBef>
              <a:spcAft>
                <a:spcPts val="750"/>
              </a:spcAft>
            </a:pPr>
            <a:r>
              <a:rPr lang="en-US" sz="3200" b="0" i="0" dirty="0">
                <a:effectLst/>
                <a:latin typeface="Google Sans"/>
              </a:rPr>
              <a:t>Application in Relationships</a:t>
            </a:r>
          </a:p>
        </p:txBody>
      </p:sp>
      <p:sp>
        <p:nvSpPr>
          <p:cNvPr id="7" name="TextBox 6">
            <a:extLst>
              <a:ext uri="{FF2B5EF4-FFF2-40B4-BE49-F238E27FC236}">
                <a16:creationId xmlns:a16="http://schemas.microsoft.com/office/drawing/2014/main" id="{CAD52A2B-32C4-5D78-537B-DEB52F7E740E}"/>
              </a:ext>
            </a:extLst>
          </p:cNvPr>
          <p:cNvSpPr txBox="1"/>
          <p:nvPr/>
        </p:nvSpPr>
        <p:spPr>
          <a:xfrm>
            <a:off x="285135" y="1608025"/>
            <a:ext cx="10815483" cy="830997"/>
          </a:xfrm>
          <a:prstGeom prst="rect">
            <a:avLst/>
          </a:prstGeom>
          <a:noFill/>
        </p:spPr>
        <p:txBody>
          <a:bodyPr wrap="square">
            <a:spAutoFit/>
          </a:bodyPr>
          <a:lstStyle/>
          <a:p>
            <a:pPr algn="l">
              <a:spcBef>
                <a:spcPts val="750"/>
              </a:spcBef>
              <a:spcAft>
                <a:spcPts val="600"/>
              </a:spcAft>
            </a:pPr>
            <a:r>
              <a:rPr lang="en-US" sz="2400" b="1" i="0" dirty="0">
                <a:effectLst/>
                <a:latin typeface="Google Sans"/>
              </a:rPr>
              <a:t>Abuse: </a:t>
            </a:r>
            <a:r>
              <a:rPr lang="en-US" sz="2400" b="0" i="0" dirty="0">
                <a:effectLst/>
                <a:latin typeface="Google Sans"/>
              </a:rPr>
              <a:t>In the context of relationships, "enough is enough" can be a declaration that a person will no longer tolerate abuse or harmful behavior. </a:t>
            </a:r>
          </a:p>
        </p:txBody>
      </p:sp>
      <p:sp>
        <p:nvSpPr>
          <p:cNvPr id="9" name="TextBox 8">
            <a:extLst>
              <a:ext uri="{FF2B5EF4-FFF2-40B4-BE49-F238E27FC236}">
                <a16:creationId xmlns:a16="http://schemas.microsoft.com/office/drawing/2014/main" id="{46E55CF4-B62F-53F5-BA05-5D74F11ADC3E}"/>
              </a:ext>
            </a:extLst>
          </p:cNvPr>
          <p:cNvSpPr txBox="1"/>
          <p:nvPr/>
        </p:nvSpPr>
        <p:spPr>
          <a:xfrm>
            <a:off x="226141" y="3429000"/>
            <a:ext cx="11739717" cy="1200329"/>
          </a:xfrm>
          <a:prstGeom prst="rect">
            <a:avLst/>
          </a:prstGeom>
          <a:noFill/>
        </p:spPr>
        <p:txBody>
          <a:bodyPr wrap="square">
            <a:spAutoFit/>
          </a:bodyPr>
          <a:lstStyle/>
          <a:p>
            <a:pPr algn="l">
              <a:spcBef>
                <a:spcPts val="750"/>
              </a:spcBef>
              <a:spcAft>
                <a:spcPts val="1500"/>
              </a:spcAft>
            </a:pPr>
            <a:r>
              <a:rPr lang="en-US" sz="2400" b="1" i="0" dirty="0">
                <a:effectLst/>
                <a:latin typeface="Google Sans"/>
              </a:rPr>
              <a:t>Marital Issues: </a:t>
            </a:r>
            <a:r>
              <a:rPr lang="en-US" sz="2400" b="0" i="0" dirty="0">
                <a:effectLst/>
                <a:latin typeface="Google Sans"/>
              </a:rPr>
              <a:t>It can be used to express the need for change or resolution in a marriage, whether it's addressing specific issues or recognizing that the relationship is no longer healthy. </a:t>
            </a:r>
          </a:p>
        </p:txBody>
      </p:sp>
    </p:spTree>
    <p:extLst>
      <p:ext uri="{BB962C8B-B14F-4D97-AF65-F5344CB8AC3E}">
        <p14:creationId xmlns:p14="http://schemas.microsoft.com/office/powerpoint/2010/main" val="3682274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fltVal val="0"/>
                                          </p:val>
                                        </p:tav>
                                        <p:tav tm="100000">
                                          <p:val>
                                            <p:strVal val="#ppt_w"/>
                                          </p:val>
                                        </p:tav>
                                      </p:tavLst>
                                    </p:anim>
                                    <p:anim calcmode="lin" valueType="num">
                                      <p:cBhvr>
                                        <p:cTn id="13" dur="1000" fill="hold"/>
                                        <p:tgtEl>
                                          <p:spTgt spid="7"/>
                                        </p:tgtEl>
                                        <p:attrNameLst>
                                          <p:attrName>ppt_h</p:attrName>
                                        </p:attrNameLst>
                                      </p:cBhvr>
                                      <p:tavLst>
                                        <p:tav tm="0">
                                          <p:val>
                                            <p:fltVal val="0"/>
                                          </p:val>
                                        </p:tav>
                                        <p:tav tm="100000">
                                          <p:val>
                                            <p:strVal val="#ppt_h"/>
                                          </p:val>
                                        </p:tav>
                                      </p:tavLst>
                                    </p:anim>
                                    <p:anim calcmode="lin" valueType="num">
                                      <p:cBhvr>
                                        <p:cTn id="14" dur="1000" fill="hold"/>
                                        <p:tgtEl>
                                          <p:spTgt spid="7"/>
                                        </p:tgtEl>
                                        <p:attrNameLst>
                                          <p:attrName>style.rotation</p:attrName>
                                        </p:attrNameLst>
                                      </p:cBhvr>
                                      <p:tavLst>
                                        <p:tav tm="0">
                                          <p:val>
                                            <p:fltVal val="90"/>
                                          </p:val>
                                        </p:tav>
                                        <p:tav tm="100000">
                                          <p:val>
                                            <p:fltVal val="0"/>
                                          </p:val>
                                        </p:tav>
                                      </p:tavLst>
                                    </p:anim>
                                    <p:animEffect transition="in" filter="fade">
                                      <p:cBhvr>
                                        <p:cTn id="15" dur="1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p:cTn id="20" dur="1000" fill="hold"/>
                                        <p:tgtEl>
                                          <p:spTgt spid="9"/>
                                        </p:tgtEl>
                                        <p:attrNameLst>
                                          <p:attrName>ppt_w</p:attrName>
                                        </p:attrNameLst>
                                      </p:cBhvr>
                                      <p:tavLst>
                                        <p:tav tm="0">
                                          <p:val>
                                            <p:fltVal val="0"/>
                                          </p:val>
                                        </p:tav>
                                        <p:tav tm="100000">
                                          <p:val>
                                            <p:strVal val="#ppt_w"/>
                                          </p:val>
                                        </p:tav>
                                      </p:tavLst>
                                    </p:anim>
                                    <p:anim calcmode="lin" valueType="num">
                                      <p:cBhvr>
                                        <p:cTn id="21" dur="1000" fill="hold"/>
                                        <p:tgtEl>
                                          <p:spTgt spid="9"/>
                                        </p:tgtEl>
                                        <p:attrNameLst>
                                          <p:attrName>ppt_h</p:attrName>
                                        </p:attrNameLst>
                                      </p:cBhvr>
                                      <p:tavLst>
                                        <p:tav tm="0">
                                          <p:val>
                                            <p:fltVal val="0"/>
                                          </p:val>
                                        </p:tav>
                                        <p:tav tm="100000">
                                          <p:val>
                                            <p:strVal val="#ppt_h"/>
                                          </p:val>
                                        </p:tav>
                                      </p:tavLst>
                                    </p:anim>
                                    <p:anim calcmode="lin" valueType="num">
                                      <p:cBhvr>
                                        <p:cTn id="22" dur="1000" fill="hold"/>
                                        <p:tgtEl>
                                          <p:spTgt spid="9"/>
                                        </p:tgtEl>
                                        <p:attrNameLst>
                                          <p:attrName>style.rotation</p:attrName>
                                        </p:attrNameLst>
                                      </p:cBhvr>
                                      <p:tavLst>
                                        <p:tav tm="0">
                                          <p:val>
                                            <p:fltVal val="90"/>
                                          </p:val>
                                        </p:tav>
                                        <p:tav tm="100000">
                                          <p:val>
                                            <p:fltVal val="0"/>
                                          </p:val>
                                        </p:tav>
                                      </p:tavLst>
                                    </p:anim>
                                    <p:animEffect transition="in" filter="fade">
                                      <p:cBhvr>
                                        <p:cTn id="2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F138B0-17A4-B44B-6E70-4873B973F920}"/>
              </a:ext>
            </a:extLst>
          </p:cNvPr>
          <p:cNvSpPr txBox="1"/>
          <p:nvPr/>
        </p:nvSpPr>
        <p:spPr>
          <a:xfrm>
            <a:off x="358879" y="4547137"/>
            <a:ext cx="10982632" cy="830997"/>
          </a:xfrm>
          <a:prstGeom prst="rect">
            <a:avLst/>
          </a:prstGeom>
          <a:noFill/>
        </p:spPr>
        <p:txBody>
          <a:bodyPr wrap="square">
            <a:spAutoFit/>
          </a:bodyPr>
          <a:lstStyle/>
          <a:p>
            <a:pPr algn="l">
              <a:spcBef>
                <a:spcPts val="750"/>
              </a:spcBef>
              <a:spcAft>
                <a:spcPts val="1500"/>
              </a:spcAft>
            </a:pPr>
            <a:r>
              <a:rPr lang="en-US" sz="2400" b="1" i="0" dirty="0">
                <a:effectLst/>
                <a:latin typeface="Google Sans"/>
                <a:hlinkClick r:id="rId2">
                  <a:extLst>
                    <a:ext uri="{A12FA001-AC4F-418D-AE19-62706E023703}">
                      <ahyp:hlinkClr xmlns:ahyp="http://schemas.microsoft.com/office/drawing/2018/hyperlinkcolor" val="tx"/>
                    </a:ext>
                  </a:extLst>
                </a:hlinkClick>
              </a:rPr>
              <a:t>Declaration of Faith:</a:t>
            </a:r>
            <a:r>
              <a:rPr lang="en-US" sz="2400" b="1" i="0" dirty="0">
                <a:effectLst/>
                <a:latin typeface="Google Sans"/>
              </a:rPr>
              <a:t> </a:t>
            </a:r>
            <a:r>
              <a:rPr lang="en-US" sz="2400" b="0" i="0" dirty="0">
                <a:effectLst/>
                <a:latin typeface="Google Sans"/>
              </a:rPr>
              <a:t>It can be a powerful declaration of faith, believing that God is in control and can bring about positive change. </a:t>
            </a:r>
          </a:p>
        </p:txBody>
      </p:sp>
      <p:sp>
        <p:nvSpPr>
          <p:cNvPr id="4" name="TextBox 3">
            <a:extLst>
              <a:ext uri="{FF2B5EF4-FFF2-40B4-BE49-F238E27FC236}">
                <a16:creationId xmlns:a16="http://schemas.microsoft.com/office/drawing/2014/main" id="{AAAF5CE7-1F33-F577-FC21-CF1E3DFFB7C3}"/>
              </a:ext>
            </a:extLst>
          </p:cNvPr>
          <p:cNvSpPr txBox="1"/>
          <p:nvPr/>
        </p:nvSpPr>
        <p:spPr>
          <a:xfrm>
            <a:off x="2880853" y="287283"/>
            <a:ext cx="6096000" cy="584775"/>
          </a:xfrm>
          <a:prstGeom prst="rect">
            <a:avLst/>
          </a:prstGeom>
          <a:noFill/>
        </p:spPr>
        <p:txBody>
          <a:bodyPr wrap="square">
            <a:spAutoFit/>
          </a:bodyPr>
          <a:lstStyle/>
          <a:p>
            <a:pPr algn="ctr">
              <a:spcBef>
                <a:spcPts val="1500"/>
              </a:spcBef>
              <a:spcAft>
                <a:spcPts val="750"/>
              </a:spcAft>
            </a:pPr>
            <a:r>
              <a:rPr lang="en-US" sz="3200" b="0" i="0" dirty="0">
                <a:effectLst/>
                <a:latin typeface="Google Sans"/>
              </a:rPr>
              <a:t>Spiritual Implications</a:t>
            </a:r>
          </a:p>
        </p:txBody>
      </p:sp>
      <p:sp>
        <p:nvSpPr>
          <p:cNvPr id="6" name="TextBox 5">
            <a:extLst>
              <a:ext uri="{FF2B5EF4-FFF2-40B4-BE49-F238E27FC236}">
                <a16:creationId xmlns:a16="http://schemas.microsoft.com/office/drawing/2014/main" id="{0B482B29-D287-0448-5D75-129373CB7D20}"/>
              </a:ext>
            </a:extLst>
          </p:cNvPr>
          <p:cNvSpPr txBox="1"/>
          <p:nvPr/>
        </p:nvSpPr>
        <p:spPr>
          <a:xfrm>
            <a:off x="351504" y="1574697"/>
            <a:ext cx="11488992" cy="830997"/>
          </a:xfrm>
          <a:prstGeom prst="rect">
            <a:avLst/>
          </a:prstGeom>
          <a:noFill/>
        </p:spPr>
        <p:txBody>
          <a:bodyPr wrap="square">
            <a:spAutoFit/>
          </a:bodyPr>
          <a:lstStyle/>
          <a:p>
            <a:pPr algn="l">
              <a:spcBef>
                <a:spcPts val="750"/>
              </a:spcBef>
              <a:spcAft>
                <a:spcPts val="600"/>
              </a:spcAft>
            </a:pPr>
            <a:r>
              <a:rPr lang="en-US" sz="2400" b="1" i="0" dirty="0">
                <a:effectLst/>
                <a:latin typeface="Google Sans"/>
                <a:hlinkClick r:id="rId3">
                  <a:extLst>
                    <a:ext uri="{A12FA001-AC4F-418D-AE19-62706E023703}">
                      <ahyp:hlinkClr xmlns:ahyp="http://schemas.microsoft.com/office/drawing/2018/hyperlinkcolor" val="tx"/>
                    </a:ext>
                  </a:extLst>
                </a:hlinkClick>
              </a:rPr>
              <a:t>Turning to God: </a:t>
            </a:r>
            <a:r>
              <a:rPr lang="en-US" sz="2400" b="0" i="0" dirty="0">
                <a:effectLst/>
                <a:latin typeface="Google Sans"/>
                <a:hlinkClick r:id="rId3">
                  <a:extLst>
                    <a:ext uri="{A12FA001-AC4F-418D-AE19-62706E023703}">
                      <ahyp:hlinkClr xmlns:ahyp="http://schemas.microsoft.com/office/drawing/2018/hyperlinkcolor" val="tx"/>
                    </a:ext>
                  </a:extLst>
                </a:hlinkClick>
              </a:rPr>
              <a:t>.</a:t>
            </a:r>
            <a:r>
              <a:rPr lang="en-US" sz="2400" b="0" i="0" dirty="0">
                <a:effectLst/>
                <a:latin typeface="Google Sans"/>
              </a:rPr>
              <a:t>Saying "enough is enough" can be a turning point, leading us to seek God's intervention, guidance, and strength to overcome the challenges. </a:t>
            </a:r>
          </a:p>
        </p:txBody>
      </p:sp>
      <p:sp>
        <p:nvSpPr>
          <p:cNvPr id="8" name="TextBox 7">
            <a:extLst>
              <a:ext uri="{FF2B5EF4-FFF2-40B4-BE49-F238E27FC236}">
                <a16:creationId xmlns:a16="http://schemas.microsoft.com/office/drawing/2014/main" id="{FED077A2-89D2-DCF4-0DE6-CC2CE7F3073E}"/>
              </a:ext>
            </a:extLst>
          </p:cNvPr>
          <p:cNvSpPr txBox="1"/>
          <p:nvPr/>
        </p:nvSpPr>
        <p:spPr>
          <a:xfrm>
            <a:off x="358879" y="3013501"/>
            <a:ext cx="10613922" cy="830997"/>
          </a:xfrm>
          <a:prstGeom prst="rect">
            <a:avLst/>
          </a:prstGeom>
          <a:noFill/>
        </p:spPr>
        <p:txBody>
          <a:bodyPr wrap="square">
            <a:spAutoFit/>
          </a:bodyPr>
          <a:lstStyle/>
          <a:p>
            <a:pPr algn="l">
              <a:spcBef>
                <a:spcPts val="750"/>
              </a:spcBef>
              <a:spcAft>
                <a:spcPts val="600"/>
              </a:spcAft>
            </a:pPr>
            <a:r>
              <a:rPr lang="en-US" sz="2400" b="1" i="0" dirty="0">
                <a:effectLst/>
                <a:latin typeface="Google Sans"/>
                <a:hlinkClick r:id="rId4">
                  <a:extLst>
                    <a:ext uri="{A12FA001-AC4F-418D-AE19-62706E023703}">
                      <ahyp:hlinkClr xmlns:ahyp="http://schemas.microsoft.com/office/drawing/2018/hyperlinkcolor" val="tx"/>
                    </a:ext>
                  </a:extLst>
                </a:hlinkClick>
              </a:rPr>
              <a:t>Power of Prayer:</a:t>
            </a:r>
            <a:r>
              <a:rPr lang="en-US" sz="2400" b="1" i="0" dirty="0">
                <a:effectLst/>
                <a:latin typeface="Google Sans"/>
              </a:rPr>
              <a:t> </a:t>
            </a:r>
            <a:r>
              <a:rPr lang="en-US" sz="2400" b="0" i="0" dirty="0">
                <a:effectLst/>
                <a:latin typeface="Google Sans"/>
              </a:rPr>
              <a:t>It can be a prayer to God for deliverance, protection, and a breakthrough in difficult circumstances. </a:t>
            </a:r>
          </a:p>
        </p:txBody>
      </p:sp>
    </p:spTree>
    <p:extLst>
      <p:ext uri="{BB962C8B-B14F-4D97-AF65-F5344CB8AC3E}">
        <p14:creationId xmlns:p14="http://schemas.microsoft.com/office/powerpoint/2010/main" val="3305740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ircle(in)">
                                      <p:cBhvr>
                                        <p:cTn id="2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A2882B-00F9-A045-EEEE-90C355ABFB58}"/>
              </a:ext>
            </a:extLst>
          </p:cNvPr>
          <p:cNvSpPr txBox="1"/>
          <p:nvPr/>
        </p:nvSpPr>
        <p:spPr>
          <a:xfrm>
            <a:off x="452285" y="2597680"/>
            <a:ext cx="11228438" cy="1200329"/>
          </a:xfrm>
          <a:prstGeom prst="rect">
            <a:avLst/>
          </a:prstGeom>
          <a:noFill/>
        </p:spPr>
        <p:txBody>
          <a:bodyPr wrap="square">
            <a:spAutoFit/>
          </a:bodyPr>
          <a:lstStyle/>
          <a:p>
            <a:pPr marR="0" lvl="0" algn="ctr" defTabSz="914400" rtl="0" eaLnBrk="0" fontAlgn="base" latinLnBrk="0" hangingPunct="0">
              <a:lnSpc>
                <a:spcPct val="100000"/>
              </a:lnSpc>
              <a:spcBef>
                <a:spcPct val="0"/>
              </a:spcBef>
              <a:spcAft>
                <a:spcPct val="0"/>
              </a:spcAft>
              <a:buClrTx/>
              <a:buSzTx/>
              <a:tabLst/>
            </a:pPr>
            <a:r>
              <a:rPr lang="en-US" altLang="en-US" sz="2400" dirty="0"/>
              <a:t>It's important to note that declaring "enough is enough" within a Christian context is should be accompanied by </a:t>
            </a:r>
            <a:r>
              <a:rPr lang="en-US" altLang="en-US" sz="2400" u="sng" dirty="0"/>
              <a:t>prayer, discernment, and seeking God's guidance </a:t>
            </a:r>
            <a:r>
              <a:rPr lang="en-US" altLang="en-US" sz="2400" dirty="0"/>
              <a:t>for the specific situation. (</a:t>
            </a:r>
            <a:r>
              <a:rPr lang="en-US" altLang="en-US" sz="2400" b="1" dirty="0"/>
              <a:t>part of homework</a:t>
            </a:r>
            <a:r>
              <a:rPr lang="en-US" altLang="en-US" sz="2400" dirty="0"/>
              <a:t>)</a:t>
            </a:r>
          </a:p>
        </p:txBody>
      </p:sp>
      <p:sp>
        <p:nvSpPr>
          <p:cNvPr id="6" name="TextBox 5">
            <a:extLst>
              <a:ext uri="{FF2B5EF4-FFF2-40B4-BE49-F238E27FC236}">
                <a16:creationId xmlns:a16="http://schemas.microsoft.com/office/drawing/2014/main" id="{9E1E4B84-5712-2B11-8D92-1A2E105399A3}"/>
              </a:ext>
            </a:extLst>
          </p:cNvPr>
          <p:cNvSpPr txBox="1"/>
          <p:nvPr/>
        </p:nvSpPr>
        <p:spPr>
          <a:xfrm>
            <a:off x="2556387" y="336444"/>
            <a:ext cx="7079226" cy="646331"/>
          </a:xfrm>
          <a:prstGeom prst="rect">
            <a:avLst/>
          </a:prstGeom>
          <a:noFill/>
        </p:spPr>
        <p:txBody>
          <a:bodyPr wrap="square">
            <a:spAutoFit/>
          </a:bodyPr>
          <a:lstStyle/>
          <a:p>
            <a:pPr marR="0" lvl="0" algn="l" defTabSz="914400" rtl="0" eaLnBrk="0" fontAlgn="base" latinLnBrk="0" hangingPunct="0">
              <a:lnSpc>
                <a:spcPct val="100000"/>
              </a:lnSpc>
              <a:spcBef>
                <a:spcPct val="0"/>
              </a:spcBef>
              <a:spcAft>
                <a:spcPct val="0"/>
              </a:spcAft>
              <a:buClrTx/>
              <a:buSzTx/>
              <a:tabLst/>
            </a:pPr>
            <a:r>
              <a:rPr lang="en-US" altLang="en-US" sz="3600" dirty="0"/>
              <a:t>Walking in freedom and victory</a:t>
            </a:r>
          </a:p>
        </p:txBody>
      </p:sp>
      <p:sp>
        <p:nvSpPr>
          <p:cNvPr id="8" name="TextBox 7">
            <a:extLst>
              <a:ext uri="{FF2B5EF4-FFF2-40B4-BE49-F238E27FC236}">
                <a16:creationId xmlns:a16="http://schemas.microsoft.com/office/drawing/2014/main" id="{27C968CB-5DD4-958B-9F8E-0D17846BE7FD}"/>
              </a:ext>
            </a:extLst>
          </p:cNvPr>
          <p:cNvSpPr txBox="1"/>
          <p:nvPr/>
        </p:nvSpPr>
        <p:spPr>
          <a:xfrm>
            <a:off x="344130" y="1490794"/>
            <a:ext cx="11700387" cy="46166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tabLst/>
            </a:pPr>
            <a:r>
              <a:rPr lang="en-US" altLang="en-US" sz="2400" dirty="0"/>
              <a:t>The ultimate goal is to experience and live in the freedom and victory promised by God. </a:t>
            </a:r>
          </a:p>
        </p:txBody>
      </p:sp>
      <p:sp>
        <p:nvSpPr>
          <p:cNvPr id="10" name="TextBox 9">
            <a:extLst>
              <a:ext uri="{FF2B5EF4-FFF2-40B4-BE49-F238E27FC236}">
                <a16:creationId xmlns:a16="http://schemas.microsoft.com/office/drawing/2014/main" id="{F733DF4D-D3AD-BF8E-1AC1-49E0DC4E557F}"/>
              </a:ext>
            </a:extLst>
          </p:cNvPr>
          <p:cNvSpPr txBox="1"/>
          <p:nvPr/>
        </p:nvSpPr>
        <p:spPr>
          <a:xfrm>
            <a:off x="575188" y="4951707"/>
            <a:ext cx="10982632" cy="830997"/>
          </a:xfrm>
          <a:prstGeom prst="rect">
            <a:avLst/>
          </a:prstGeom>
          <a:noFill/>
        </p:spPr>
        <p:txBody>
          <a:bodyPr wrap="square">
            <a:spAutoFit/>
          </a:bodyPr>
          <a:lstStyle/>
          <a:p>
            <a:pPr algn="ctr"/>
            <a:r>
              <a:rPr lang="en-US" altLang="en-US" sz="2400" dirty="0"/>
              <a:t>It's about aligning one's will with God's will and trusting in His power to bring about the necessary change. </a:t>
            </a:r>
            <a:endParaRPr lang="en-US" sz="2400" dirty="0"/>
          </a:p>
        </p:txBody>
      </p:sp>
    </p:spTree>
    <p:extLst>
      <p:ext uri="{BB962C8B-B14F-4D97-AF65-F5344CB8AC3E}">
        <p14:creationId xmlns:p14="http://schemas.microsoft.com/office/powerpoint/2010/main" val="718814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1)">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heel(1)">
                                      <p:cBhvr>
                                        <p:cTn id="2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31EACF8-B39A-A176-7B20-D25D36C5237E}"/>
              </a:ext>
            </a:extLst>
          </p:cNvPr>
          <p:cNvSpPr txBox="1"/>
          <p:nvPr/>
        </p:nvSpPr>
        <p:spPr>
          <a:xfrm>
            <a:off x="403124" y="766630"/>
            <a:ext cx="11080954" cy="1077218"/>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rgbClr val="0A0A0A"/>
                </a:solidFill>
                <a:effectLst/>
                <a:latin typeface="Google Sans"/>
              </a:rPr>
              <a:t>What biblical principles guide a Christian's declaration of 'enough is enough'?</a:t>
            </a:r>
            <a:endParaRPr kumimoji="0" lang="en-US" altLang="en-US" sz="1100" b="0" i="0" u="none" strike="noStrike" cap="none" normalizeH="0" baseline="0" dirty="0">
              <a:ln>
                <a:noFill/>
              </a:ln>
              <a:solidFill>
                <a:srgbClr val="0A0A0A"/>
              </a:solidFill>
              <a:effectLst/>
              <a:latin typeface="Google Sans"/>
            </a:endParaRPr>
          </a:p>
        </p:txBody>
      </p:sp>
      <p:sp>
        <p:nvSpPr>
          <p:cNvPr id="8" name="TextBox 7">
            <a:extLst>
              <a:ext uri="{FF2B5EF4-FFF2-40B4-BE49-F238E27FC236}">
                <a16:creationId xmlns:a16="http://schemas.microsoft.com/office/drawing/2014/main" id="{B5F58CBD-664D-50FE-6C7B-9B7812D8FBAB}"/>
              </a:ext>
            </a:extLst>
          </p:cNvPr>
          <p:cNvSpPr txBox="1"/>
          <p:nvPr/>
        </p:nvSpPr>
        <p:spPr>
          <a:xfrm>
            <a:off x="757083" y="2644170"/>
            <a:ext cx="9881419" cy="2554545"/>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dirty="0">
                <a:ln>
                  <a:noFill/>
                </a:ln>
                <a:solidFill>
                  <a:srgbClr val="0A0A0A"/>
                </a:solidFill>
                <a:effectLst/>
                <a:latin typeface="Google Sans"/>
              </a:rPr>
              <a:t>When a Christian declares "enough is enough," it's often a declaration grounded in several biblical principles, reflecting their faith and their understanding of God's will. Here are some key biblical principles that can guide such a declaration:</a:t>
            </a:r>
          </a:p>
        </p:txBody>
      </p:sp>
    </p:spTree>
    <p:extLst>
      <p:ext uri="{BB962C8B-B14F-4D97-AF65-F5344CB8AC3E}">
        <p14:creationId xmlns:p14="http://schemas.microsoft.com/office/powerpoint/2010/main" val="1723092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4425</TotalTime>
  <Words>3426</Words>
  <Application>Microsoft Office PowerPoint</Application>
  <PresentationFormat>Widescreen</PresentationFormat>
  <Paragraphs>111</Paragraphs>
  <Slides>38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Aptos</vt:lpstr>
      <vt:lpstr>Aptos Display</vt:lpstr>
      <vt:lpstr>Arial</vt:lpstr>
      <vt:lpstr>Google Sans</vt:lpstr>
      <vt:lpstr>Roboto</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Tubbs</dc:creator>
  <cp:lastModifiedBy>Richard Tubbs</cp:lastModifiedBy>
  <cp:revision>6</cp:revision>
  <dcterms:created xsi:type="dcterms:W3CDTF">2025-08-19T14:56:07Z</dcterms:created>
  <dcterms:modified xsi:type="dcterms:W3CDTF">2025-08-22T16:41:43Z</dcterms:modified>
</cp:coreProperties>
</file>