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75" r:id="rId3"/>
    <p:sldId id="256" r:id="rId4"/>
    <p:sldId id="266" r:id="rId5"/>
    <p:sldId id="264"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0" autoAdjust="0"/>
    <p:restoredTop sz="94660"/>
  </p:normalViewPr>
  <p:slideViewPr>
    <p:cSldViewPr snapToGrid="0">
      <p:cViewPr varScale="1">
        <p:scale>
          <a:sx n="96" d="100"/>
          <a:sy n="96" d="100"/>
        </p:scale>
        <p:origin x="84" y="34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4/27/2024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e6afeaa5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e6afeaa5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704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4/27/2024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98AC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4/27/2024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iblestudytools.com/kjv/isaiah/55-9.html" TargetMode="External"/><Relationship Id="rId2" Type="http://schemas.openxmlformats.org/officeDocument/2006/relationships/hyperlink" Target="https://www.biblestudytools.com/kjv/isaiah/55-8.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ird flying in the sky">
            <a:extLst>
              <a:ext uri="{FF2B5EF4-FFF2-40B4-BE49-F238E27FC236}">
                <a16:creationId xmlns:a16="http://schemas.microsoft.com/office/drawing/2014/main" id="{C0D3C697-33FE-6F2A-DF22-52FC726056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36" y="1118913"/>
            <a:ext cx="5969872" cy="4043232"/>
          </a:xfrm>
          <a:prstGeom prst="rect">
            <a:avLst/>
          </a:prstGeom>
          <a:effectLst>
            <a:softEdge rad="165100"/>
          </a:effectLst>
        </p:spPr>
      </p:pic>
      <p:sp>
        <p:nvSpPr>
          <p:cNvPr id="3" name="TextBox 2">
            <a:extLst>
              <a:ext uri="{FF2B5EF4-FFF2-40B4-BE49-F238E27FC236}">
                <a16:creationId xmlns:a16="http://schemas.microsoft.com/office/drawing/2014/main" id="{468D96A0-97C6-5873-B9E3-1ED7ABB5D54B}"/>
              </a:ext>
            </a:extLst>
          </p:cNvPr>
          <p:cNvSpPr txBox="1"/>
          <p:nvPr/>
        </p:nvSpPr>
        <p:spPr>
          <a:xfrm>
            <a:off x="599661" y="120947"/>
            <a:ext cx="10992678" cy="997966"/>
          </a:xfrm>
          <a:prstGeom prst="rect">
            <a:avLst/>
          </a:prstGeom>
          <a:noFill/>
        </p:spPr>
        <p:txBody>
          <a:bodyPr wrap="square">
            <a:spAutoFit/>
          </a:bodyPr>
          <a:lstStyle/>
          <a:p>
            <a:pPr marL="0" marR="0" algn="ctr">
              <a:lnSpc>
                <a:spcPct val="115000"/>
              </a:lnSpc>
              <a:spcBef>
                <a:spcPts val="0"/>
              </a:spcBef>
              <a:spcAft>
                <a:spcPts val="1000"/>
              </a:spcAft>
            </a:pPr>
            <a:r>
              <a:rPr lang="en-US" sz="5400" dirty="0">
                <a:solidFill>
                  <a:schemeClr val="bg1"/>
                </a:solidFill>
                <a:effectLst/>
                <a:latin typeface="Baskerville Old Face" panose="02020602080505020303" pitchFamily="18" charset="0"/>
                <a:ea typeface="Calibri" panose="020F0502020204030204" pitchFamily="34" charset="0"/>
                <a:cs typeface="Times New Roman" panose="02020603050405020304" pitchFamily="18" charset="0"/>
              </a:rPr>
              <a:t>Don’t Doubt Your </a:t>
            </a:r>
            <a:r>
              <a:rPr lang="en-US" sz="5400" dirty="0">
                <a:solidFill>
                  <a:schemeClr val="bg1"/>
                </a:solidFill>
                <a:latin typeface="Baskerville Old Face" panose="02020602080505020303" pitchFamily="18" charset="0"/>
                <a:ea typeface="Calibri" panose="020F0502020204030204" pitchFamily="34" charset="0"/>
                <a:cs typeface="Times New Roman" panose="02020603050405020304" pitchFamily="18" charset="0"/>
              </a:rPr>
              <a:t>Delay</a:t>
            </a:r>
            <a:endParaRPr lang="en-US" sz="5400" dirty="0">
              <a:solidFill>
                <a:schemeClr val="bg1"/>
              </a:solidFill>
              <a:effectLst/>
              <a:latin typeface="Baskerville Old Face" panose="02020602080505020303"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954D890-8405-E6A9-7318-6E448BA732C2}"/>
              </a:ext>
            </a:extLst>
          </p:cNvPr>
          <p:cNvSpPr txBox="1"/>
          <p:nvPr/>
        </p:nvSpPr>
        <p:spPr>
          <a:xfrm>
            <a:off x="-844826" y="5137927"/>
            <a:ext cx="8368748" cy="966740"/>
          </a:xfrm>
          <a:prstGeom prst="rect">
            <a:avLst/>
          </a:prstGeom>
          <a:noFill/>
        </p:spPr>
        <p:txBody>
          <a:bodyPr wrap="square">
            <a:spAutoFit/>
          </a:bodyPr>
          <a:lstStyle/>
          <a:p>
            <a:pPr marL="0" marR="0" algn="ctr">
              <a:lnSpc>
                <a:spcPct val="115000"/>
              </a:lnSpc>
              <a:spcBef>
                <a:spcPts val="0"/>
              </a:spcBef>
              <a:spcAft>
                <a:spcPts val="0"/>
              </a:spcAft>
            </a:pPr>
            <a:r>
              <a:rPr lang="en-US" sz="5400" dirty="0">
                <a:solidFill>
                  <a:schemeClr val="bg1"/>
                </a:solidFill>
                <a:effectLst/>
                <a:latin typeface="Arial" panose="020B0604020202020204" pitchFamily="34" charset="0"/>
                <a:ea typeface="Arial" panose="020B0604020202020204" pitchFamily="34" charset="0"/>
              </a:rPr>
              <a:t>Isaiah 40:29-31</a:t>
            </a:r>
          </a:p>
        </p:txBody>
      </p:sp>
      <p:sp>
        <p:nvSpPr>
          <p:cNvPr id="8" name="TextBox 7">
            <a:extLst>
              <a:ext uri="{FF2B5EF4-FFF2-40B4-BE49-F238E27FC236}">
                <a16:creationId xmlns:a16="http://schemas.microsoft.com/office/drawing/2014/main" id="{C09BCECC-EC20-C1AA-1115-12E9FE47F151}"/>
              </a:ext>
            </a:extLst>
          </p:cNvPr>
          <p:cNvSpPr txBox="1"/>
          <p:nvPr/>
        </p:nvSpPr>
        <p:spPr>
          <a:xfrm>
            <a:off x="6032108" y="1118913"/>
            <a:ext cx="6097656" cy="5262979"/>
          </a:xfrm>
          <a:prstGeom prst="rect">
            <a:avLst/>
          </a:prstGeom>
          <a:noFill/>
        </p:spPr>
        <p:txBody>
          <a:bodyPr wrap="square">
            <a:spAutoFit/>
          </a:bodyPr>
          <a:lstStyle/>
          <a:p>
            <a:pPr algn="ctr"/>
            <a:r>
              <a:rPr lang="en-US" sz="2800" i="1" dirty="0">
                <a:solidFill>
                  <a:schemeClr val="bg1"/>
                </a:solidFill>
              </a:rPr>
              <a:t>He gives power to the weak,</a:t>
            </a:r>
            <a:br>
              <a:rPr lang="en-US" sz="2800" i="1" dirty="0">
                <a:solidFill>
                  <a:schemeClr val="bg1"/>
                </a:solidFill>
              </a:rPr>
            </a:br>
            <a:r>
              <a:rPr lang="en-US" sz="2800" i="1" dirty="0">
                <a:solidFill>
                  <a:schemeClr val="bg1"/>
                </a:solidFill>
              </a:rPr>
              <a:t>And to those who have no might He increases strength.</a:t>
            </a:r>
            <a:br>
              <a:rPr lang="en-US" sz="2800" i="1" dirty="0">
                <a:solidFill>
                  <a:schemeClr val="bg1"/>
                </a:solidFill>
              </a:rPr>
            </a:br>
            <a:r>
              <a:rPr lang="en-US" sz="2800" i="1" dirty="0">
                <a:solidFill>
                  <a:schemeClr val="bg1"/>
                </a:solidFill>
              </a:rPr>
              <a:t>30 Even the youths shall faint and be weary,</a:t>
            </a:r>
            <a:br>
              <a:rPr lang="en-US" sz="2800" i="1" dirty="0">
                <a:solidFill>
                  <a:schemeClr val="bg1"/>
                </a:solidFill>
              </a:rPr>
            </a:br>
            <a:r>
              <a:rPr lang="en-US" sz="2800" i="1" dirty="0">
                <a:solidFill>
                  <a:schemeClr val="bg1"/>
                </a:solidFill>
              </a:rPr>
              <a:t>And the young men shall utterly fall,</a:t>
            </a:r>
            <a:br>
              <a:rPr lang="en-US" sz="2800" i="1" dirty="0">
                <a:solidFill>
                  <a:schemeClr val="bg1"/>
                </a:solidFill>
              </a:rPr>
            </a:br>
            <a:r>
              <a:rPr lang="en-US" sz="2800" i="1" dirty="0">
                <a:solidFill>
                  <a:schemeClr val="bg1"/>
                </a:solidFill>
              </a:rPr>
              <a:t>31 But those who </a:t>
            </a:r>
            <a:r>
              <a:rPr lang="en-US" sz="2800" b="1" i="1" u="sng" dirty="0">
                <a:solidFill>
                  <a:schemeClr val="bg1"/>
                </a:solidFill>
              </a:rPr>
              <a:t>wait</a:t>
            </a:r>
            <a:r>
              <a:rPr lang="en-US" sz="2800" i="1" dirty="0">
                <a:solidFill>
                  <a:schemeClr val="bg1"/>
                </a:solidFill>
              </a:rPr>
              <a:t> on the Lord</a:t>
            </a:r>
            <a:br>
              <a:rPr lang="en-US" sz="2800" i="1" dirty="0">
                <a:solidFill>
                  <a:schemeClr val="bg1"/>
                </a:solidFill>
              </a:rPr>
            </a:br>
            <a:r>
              <a:rPr lang="en-US" sz="2800" i="1" dirty="0">
                <a:solidFill>
                  <a:schemeClr val="bg1"/>
                </a:solidFill>
              </a:rPr>
              <a:t>Shall </a:t>
            </a:r>
            <a:r>
              <a:rPr lang="en-US" sz="2800" b="1" i="1" u="sng" dirty="0">
                <a:solidFill>
                  <a:schemeClr val="bg1"/>
                </a:solidFill>
              </a:rPr>
              <a:t>renew</a:t>
            </a:r>
            <a:r>
              <a:rPr lang="en-US" sz="2800" i="1" dirty="0">
                <a:solidFill>
                  <a:schemeClr val="bg1"/>
                </a:solidFill>
              </a:rPr>
              <a:t> their strength;</a:t>
            </a:r>
            <a:br>
              <a:rPr lang="en-US" sz="2800" i="1" dirty="0">
                <a:solidFill>
                  <a:schemeClr val="bg1"/>
                </a:solidFill>
              </a:rPr>
            </a:br>
            <a:r>
              <a:rPr lang="en-US" sz="2800" i="1" dirty="0">
                <a:solidFill>
                  <a:schemeClr val="bg1"/>
                </a:solidFill>
              </a:rPr>
              <a:t>They shall mount up with wings like eagles,</a:t>
            </a:r>
            <a:br>
              <a:rPr lang="en-US" sz="2800" i="1" dirty="0">
                <a:solidFill>
                  <a:schemeClr val="bg1"/>
                </a:solidFill>
              </a:rPr>
            </a:br>
            <a:r>
              <a:rPr lang="en-US" sz="2800" i="1" dirty="0">
                <a:solidFill>
                  <a:schemeClr val="bg1"/>
                </a:solidFill>
              </a:rPr>
              <a:t>They shall run and not be weary,</a:t>
            </a:r>
            <a:br>
              <a:rPr lang="en-US" sz="2800" i="1" dirty="0">
                <a:solidFill>
                  <a:schemeClr val="bg1"/>
                </a:solidFill>
              </a:rPr>
            </a:br>
            <a:r>
              <a:rPr lang="en-US" sz="2800" i="1" dirty="0">
                <a:solidFill>
                  <a:schemeClr val="bg1"/>
                </a:solidFill>
              </a:rPr>
              <a:t>They shall walk and not faint.</a:t>
            </a:r>
          </a:p>
        </p:txBody>
      </p:sp>
    </p:spTree>
    <p:extLst>
      <p:ext uri="{BB962C8B-B14F-4D97-AF65-F5344CB8AC3E}">
        <p14:creationId xmlns:p14="http://schemas.microsoft.com/office/powerpoint/2010/main" val="3622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6000" fill="hold"/>
                                        <p:tgtEl>
                                          <p:spTgt spid="4"/>
                                        </p:tgtEl>
                                        <p:attrNameLst>
                                          <p:attrName>ppt_x</p:attrName>
                                        </p:attrNameLst>
                                      </p:cBhvr>
                                      <p:tavLst>
                                        <p:tav tm="0">
                                          <p:val>
                                            <p:strVal val="#ppt_x"/>
                                          </p:val>
                                        </p:tav>
                                        <p:tav tm="100000">
                                          <p:val>
                                            <p:strVal val="#ppt_x"/>
                                          </p:val>
                                        </p:tav>
                                      </p:tavLst>
                                    </p:anim>
                                    <p:anim calcmode="lin" valueType="num">
                                      <p:cBhvr additive="base">
                                        <p:cTn id="12" dur="6000" fill="hold"/>
                                        <p:tgtEl>
                                          <p:spTgt spid="4"/>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3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3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4" name="TextBox 3">
            <a:extLst>
              <a:ext uri="{FF2B5EF4-FFF2-40B4-BE49-F238E27FC236}">
                <a16:creationId xmlns:a16="http://schemas.microsoft.com/office/drawing/2014/main" id="{7C5DDCF7-0199-DA9F-A3C4-4139F4EDC50E}"/>
              </a:ext>
            </a:extLst>
          </p:cNvPr>
          <p:cNvSpPr txBox="1"/>
          <p:nvPr/>
        </p:nvSpPr>
        <p:spPr>
          <a:xfrm>
            <a:off x="715617" y="897342"/>
            <a:ext cx="9760226" cy="1938992"/>
          </a:xfrm>
          <a:prstGeom prst="rect">
            <a:avLst/>
          </a:prstGeom>
          <a:noFill/>
        </p:spPr>
        <p:txBody>
          <a:bodyPr wrap="square">
            <a:spAutoFit/>
          </a:bodyPr>
          <a:lstStyle/>
          <a:p>
            <a:pPr algn="ctr"/>
            <a:r>
              <a:rPr lang="en-US" sz="4000" dirty="0">
                <a:solidFill>
                  <a:schemeClr val="bg1"/>
                </a:solidFill>
              </a:rPr>
              <a:t>The word "wait" in Hebrew is </a:t>
            </a:r>
            <a:r>
              <a:rPr lang="en-US" sz="4000" u="sng" dirty="0">
                <a:solidFill>
                  <a:schemeClr val="bg1"/>
                </a:solidFill>
              </a:rPr>
              <a:t>"</a:t>
            </a:r>
            <a:r>
              <a:rPr lang="en-US" sz="4000" u="sng" dirty="0" err="1">
                <a:solidFill>
                  <a:schemeClr val="bg1"/>
                </a:solidFill>
              </a:rPr>
              <a:t>qavah</a:t>
            </a:r>
            <a:r>
              <a:rPr lang="en-US" sz="4000" u="sng" dirty="0">
                <a:solidFill>
                  <a:schemeClr val="bg1"/>
                </a:solidFill>
              </a:rPr>
              <a:t>," </a:t>
            </a:r>
            <a:r>
              <a:rPr lang="en-US" sz="4000" dirty="0">
                <a:solidFill>
                  <a:schemeClr val="bg1"/>
                </a:solidFill>
              </a:rPr>
              <a:t>which also conveys the idea of hoping and expecting. </a:t>
            </a:r>
          </a:p>
        </p:txBody>
      </p:sp>
      <p:sp>
        <p:nvSpPr>
          <p:cNvPr id="8" name="TextBox 7">
            <a:extLst>
              <a:ext uri="{FF2B5EF4-FFF2-40B4-BE49-F238E27FC236}">
                <a16:creationId xmlns:a16="http://schemas.microsoft.com/office/drawing/2014/main" id="{FE996AD0-E43D-AEE9-CEDD-7404F4E4A989}"/>
              </a:ext>
            </a:extLst>
          </p:cNvPr>
          <p:cNvSpPr txBox="1"/>
          <p:nvPr/>
        </p:nvSpPr>
        <p:spPr>
          <a:xfrm>
            <a:off x="715617" y="3440732"/>
            <a:ext cx="10843592" cy="1938992"/>
          </a:xfrm>
          <a:prstGeom prst="rect">
            <a:avLst/>
          </a:prstGeom>
          <a:noFill/>
        </p:spPr>
        <p:txBody>
          <a:bodyPr wrap="square">
            <a:spAutoFit/>
          </a:bodyPr>
          <a:lstStyle/>
          <a:p>
            <a:pPr algn="ctr"/>
            <a:r>
              <a:rPr lang="en-US" sz="4000" dirty="0">
                <a:solidFill>
                  <a:schemeClr val="bg1"/>
                </a:solidFill>
                <a:effectLst/>
                <a:latin typeface="Arial" panose="020B0604020202020204" pitchFamily="34" charset="0"/>
                <a:ea typeface="Verdana" panose="020B0604030504040204" pitchFamily="34" charset="0"/>
              </a:rPr>
              <a:t>Waiting on the Lord is not just sitting idly by. It is an </a:t>
            </a:r>
            <a:r>
              <a:rPr lang="en-US" sz="4000" u="sng" dirty="0">
                <a:solidFill>
                  <a:schemeClr val="bg1"/>
                </a:solidFill>
                <a:effectLst/>
                <a:latin typeface="Arial" panose="020B0604020202020204" pitchFamily="34" charset="0"/>
                <a:ea typeface="Verdana" panose="020B0604030504040204" pitchFamily="34" charset="0"/>
              </a:rPr>
              <a:t>active posture of trusting </a:t>
            </a:r>
            <a:r>
              <a:rPr lang="en-US" sz="4000" dirty="0">
                <a:solidFill>
                  <a:schemeClr val="bg1"/>
                </a:solidFill>
                <a:effectLst/>
                <a:latin typeface="Arial" panose="020B0604020202020204" pitchFamily="34" charset="0"/>
                <a:ea typeface="Verdana" panose="020B0604030504040204" pitchFamily="34" charset="0"/>
              </a:rPr>
              <a:t>in God's perfect timing, eagerly awaiting His deliverance</a:t>
            </a:r>
            <a:endParaRPr lang="en-US" sz="4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425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4250" decel="50000" fill="hold">
                                          <p:stCondLst>
                                            <p:cond delay="0"/>
                                          </p:stCondLst>
                                        </p:cTn>
                                        <p:tgtEl>
                                          <p:spTgt spid="4"/>
                                        </p:tgtEl>
                                        <p:attrNameLst>
                                          <p:attrName>ppt_x</p:attrName>
                                          <p:attrName>ppt_y</p:attrName>
                                        </p:attrNameLst>
                                      </p:cBhvr>
                                    </p:animMotion>
                                    <p:animEffect transition="in" filter="fade">
                                      <p:cBhvr>
                                        <p:cTn id="9" dur="42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4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0A8730-C811-9DC5-4DB7-B325C41C8D44}"/>
              </a:ext>
            </a:extLst>
          </p:cNvPr>
          <p:cNvSpPr txBox="1"/>
          <p:nvPr/>
        </p:nvSpPr>
        <p:spPr>
          <a:xfrm>
            <a:off x="187909" y="3825703"/>
            <a:ext cx="11816179" cy="1938992"/>
          </a:xfrm>
          <a:prstGeom prst="rect">
            <a:avLst/>
          </a:prstGeom>
          <a:noFill/>
        </p:spPr>
        <p:txBody>
          <a:bodyPr wrap="square">
            <a:spAutoFit/>
          </a:bodyPr>
          <a:lstStyle/>
          <a:p>
            <a:pPr algn="ctr"/>
            <a:r>
              <a:rPr lang="en-US" sz="6000" dirty="0">
                <a:solidFill>
                  <a:schemeClr val="bg1"/>
                </a:solidFill>
              </a:rPr>
              <a:t>God uses </a:t>
            </a:r>
            <a:r>
              <a:rPr lang="en-US" sz="6000" u="sng" dirty="0">
                <a:solidFill>
                  <a:schemeClr val="bg1"/>
                </a:solidFill>
              </a:rPr>
              <a:t>TIME</a:t>
            </a:r>
            <a:r>
              <a:rPr lang="en-US" sz="6000" dirty="0">
                <a:solidFill>
                  <a:schemeClr val="bg1"/>
                </a:solidFill>
              </a:rPr>
              <a:t> to work out His purposes.</a:t>
            </a:r>
          </a:p>
        </p:txBody>
      </p:sp>
      <p:sp>
        <p:nvSpPr>
          <p:cNvPr id="3" name="TextBox 2">
            <a:extLst>
              <a:ext uri="{FF2B5EF4-FFF2-40B4-BE49-F238E27FC236}">
                <a16:creationId xmlns:a16="http://schemas.microsoft.com/office/drawing/2014/main" id="{37A8E419-3014-C1A5-734C-AFC5F5A47D55}"/>
              </a:ext>
            </a:extLst>
          </p:cNvPr>
          <p:cNvSpPr txBox="1"/>
          <p:nvPr/>
        </p:nvSpPr>
        <p:spPr>
          <a:xfrm>
            <a:off x="535056" y="343404"/>
            <a:ext cx="11121887" cy="2800767"/>
          </a:xfrm>
          <a:prstGeom prst="rect">
            <a:avLst/>
          </a:prstGeom>
          <a:noFill/>
        </p:spPr>
        <p:txBody>
          <a:bodyPr wrap="square">
            <a:spAutoFit/>
          </a:bodyPr>
          <a:lstStyle/>
          <a:p>
            <a:pPr algn="ctr"/>
            <a:r>
              <a:rPr lang="en-US" sz="4400" dirty="0">
                <a:solidFill>
                  <a:schemeClr val="bg1"/>
                </a:solidFill>
                <a:effectLst/>
                <a:latin typeface="Arial" panose="020B0604020202020204" pitchFamily="34" charset="0"/>
                <a:ea typeface="Verdana" panose="020B0604030504040204" pitchFamily="34" charset="0"/>
              </a:rPr>
              <a:t>The Psalmist echoes this truth in Psalm 27:14 - "Wait on the Lord; be of good courage, and He shall strengthen your heart; wait, I say, on the Lord!" </a:t>
            </a:r>
            <a:endParaRPr lang="en-US" sz="4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4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750" fill="hold"/>
                                        <p:tgtEl>
                                          <p:spTgt spid="3"/>
                                        </p:tgtEl>
                                        <p:attrNameLst>
                                          <p:attrName>ppt_x</p:attrName>
                                        </p:attrNameLst>
                                      </p:cBhvr>
                                      <p:tavLst>
                                        <p:tav tm="0">
                                          <p:val>
                                            <p:strVal val="#ppt_x"/>
                                          </p:val>
                                        </p:tav>
                                        <p:tav tm="100000">
                                          <p:val>
                                            <p:strVal val="#ppt_x"/>
                                          </p:val>
                                        </p:tav>
                                      </p:tavLst>
                                    </p:anim>
                                    <p:anim calcmode="lin" valueType="num">
                                      <p:cBhvr additive="base">
                                        <p:cTn id="13" dur="2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8" name="TextBox 7">
            <a:extLst>
              <a:ext uri="{FF2B5EF4-FFF2-40B4-BE49-F238E27FC236}">
                <a16:creationId xmlns:a16="http://schemas.microsoft.com/office/drawing/2014/main" id="{C709B3E9-E8C6-01C8-FB1C-416A836B86CA}"/>
              </a:ext>
            </a:extLst>
          </p:cNvPr>
          <p:cNvSpPr txBox="1"/>
          <p:nvPr/>
        </p:nvSpPr>
        <p:spPr>
          <a:xfrm>
            <a:off x="520148" y="1039797"/>
            <a:ext cx="10952921" cy="3919471"/>
          </a:xfrm>
          <a:prstGeom prst="rect">
            <a:avLst/>
          </a:prstGeom>
          <a:noFill/>
        </p:spPr>
        <p:txBody>
          <a:bodyPr wrap="square">
            <a:spAutoFit/>
          </a:bodyPr>
          <a:lstStyle/>
          <a:p>
            <a:pPr marL="0" marR="0" algn="ctr">
              <a:lnSpc>
                <a:spcPct val="115000"/>
              </a:lnSpc>
              <a:spcBef>
                <a:spcPts val="0"/>
              </a:spcBef>
              <a:spcAft>
                <a:spcPts val="0"/>
              </a:spcAft>
            </a:pPr>
            <a:r>
              <a:rPr lang="en-US" sz="4400" dirty="0">
                <a:solidFill>
                  <a:schemeClr val="bg1"/>
                </a:solidFill>
                <a:effectLst/>
                <a:latin typeface="Arial" panose="020B0604020202020204" pitchFamily="34" charset="0"/>
                <a:ea typeface="Verdana" panose="020B0604030504040204" pitchFamily="34" charset="0"/>
              </a:rPr>
              <a:t>Lamentations 3:25-26 assures us, "The Lord is good to those who wait for Him, to the soul who seeks Him. It is good that one should hope and quietly wait for the salvation of the Lord."</a:t>
            </a:r>
            <a:endParaRPr lang="en-US" sz="4000" dirty="0">
              <a:solidFill>
                <a:schemeClr val="bg1"/>
              </a:solidFill>
              <a:effectLst/>
              <a:latin typeface="Arial" panose="020B0604020202020204" pitchFamily="34" charset="0"/>
              <a:ea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6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407D0B1-1874-CD72-5F97-DE8F783CA8DE}"/>
              </a:ext>
            </a:extLst>
          </p:cNvPr>
          <p:cNvSpPr txBox="1"/>
          <p:nvPr/>
        </p:nvSpPr>
        <p:spPr>
          <a:xfrm>
            <a:off x="914400" y="1108070"/>
            <a:ext cx="10535478" cy="2862322"/>
          </a:xfrm>
          <a:prstGeom prst="rect">
            <a:avLst/>
          </a:prstGeom>
          <a:noFill/>
        </p:spPr>
        <p:txBody>
          <a:bodyPr wrap="square">
            <a:spAutoFit/>
          </a:bodyPr>
          <a:lstStyle/>
          <a:p>
            <a:pPr algn="ctr"/>
            <a:r>
              <a:rPr lang="en-US" sz="6000" dirty="0">
                <a:solidFill>
                  <a:schemeClr val="bg1"/>
                </a:solidFill>
                <a:latin typeface="Arial" panose="020B0604020202020204" pitchFamily="34" charset="0"/>
                <a:ea typeface="Arial" panose="020B0604020202020204" pitchFamily="34" charset="0"/>
              </a:rPr>
              <a:t>F</a:t>
            </a:r>
            <a:r>
              <a:rPr lang="en-US" sz="6000" dirty="0">
                <a:solidFill>
                  <a:schemeClr val="bg1"/>
                </a:solidFill>
                <a:effectLst/>
                <a:latin typeface="Arial" panose="020B0604020202020204" pitchFamily="34" charset="0"/>
                <a:ea typeface="Arial" panose="020B0604020202020204" pitchFamily="34" charset="0"/>
              </a:rPr>
              <a:t>or there to be a </a:t>
            </a:r>
            <a:r>
              <a:rPr lang="en-US" sz="6000" u="sng" dirty="0">
                <a:solidFill>
                  <a:schemeClr val="bg1"/>
                </a:solidFill>
                <a:effectLst/>
                <a:latin typeface="Arial" panose="020B0604020202020204" pitchFamily="34" charset="0"/>
                <a:ea typeface="Arial" panose="020B0604020202020204" pitchFamily="34" charset="0"/>
              </a:rPr>
              <a:t>renewal</a:t>
            </a:r>
            <a:r>
              <a:rPr lang="en-US" sz="6000" dirty="0">
                <a:solidFill>
                  <a:schemeClr val="bg1"/>
                </a:solidFill>
                <a:effectLst/>
                <a:latin typeface="Arial" panose="020B0604020202020204" pitchFamily="34" charset="0"/>
                <a:ea typeface="Arial" panose="020B0604020202020204" pitchFamily="34" charset="0"/>
              </a:rPr>
              <a:t> there must first be a need for </a:t>
            </a:r>
            <a:r>
              <a:rPr lang="en-US" sz="6000" u="sng" dirty="0">
                <a:solidFill>
                  <a:schemeClr val="bg1"/>
                </a:solidFill>
                <a:effectLst/>
                <a:latin typeface="Arial" panose="020B0604020202020204" pitchFamily="34" charset="0"/>
                <a:ea typeface="Arial" panose="020B0604020202020204" pitchFamily="34" charset="0"/>
              </a:rPr>
              <a:t>renewal</a:t>
            </a:r>
            <a:endParaRPr lang="en-US" sz="6000" u="sng" dirty="0">
              <a:solidFill>
                <a:schemeClr val="bg1"/>
              </a:solidFill>
            </a:endParaRPr>
          </a:p>
        </p:txBody>
      </p:sp>
    </p:spTree>
    <p:extLst>
      <p:ext uri="{BB962C8B-B14F-4D97-AF65-F5344CB8AC3E}">
        <p14:creationId xmlns:p14="http://schemas.microsoft.com/office/powerpoint/2010/main" val="357084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7B37C8E-F4CF-A194-8694-DF7933919573}"/>
              </a:ext>
            </a:extLst>
          </p:cNvPr>
          <p:cNvSpPr txBox="1"/>
          <p:nvPr/>
        </p:nvSpPr>
        <p:spPr>
          <a:xfrm>
            <a:off x="1091648" y="568324"/>
            <a:ext cx="10008704" cy="1748556"/>
          </a:xfrm>
          <a:prstGeom prst="rect">
            <a:avLst/>
          </a:prstGeom>
          <a:noFill/>
        </p:spPr>
        <p:txBody>
          <a:bodyPr wrap="square">
            <a:spAutoFit/>
          </a:bodyPr>
          <a:lstStyle/>
          <a:p>
            <a:pPr marL="0" marR="0" algn="ctr">
              <a:lnSpc>
                <a:spcPct val="107000"/>
              </a:lnSpc>
              <a:spcBef>
                <a:spcPts val="0"/>
              </a:spcBef>
              <a:spcAft>
                <a:spcPts val="800"/>
              </a:spcAft>
            </a:pPr>
            <a:r>
              <a:rPr lang="en-US" sz="4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God's Delays are </a:t>
            </a:r>
            <a:r>
              <a:rPr lang="en-US" sz="48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Purposeful</a:t>
            </a:r>
          </a:p>
          <a:p>
            <a:pPr marL="0" marR="0" algn="ctr">
              <a:lnSpc>
                <a:spcPct val="107000"/>
              </a:lnSpc>
              <a:spcBef>
                <a:spcPts val="0"/>
              </a:spcBef>
              <a:spcAft>
                <a:spcPts val="800"/>
              </a:spcAft>
            </a:pPr>
            <a:r>
              <a:rPr lang="en-US" sz="4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Isaiah 55:8-9</a:t>
            </a:r>
          </a:p>
        </p:txBody>
      </p:sp>
      <p:sp>
        <p:nvSpPr>
          <p:cNvPr id="7" name="TextBox 6">
            <a:extLst>
              <a:ext uri="{FF2B5EF4-FFF2-40B4-BE49-F238E27FC236}">
                <a16:creationId xmlns:a16="http://schemas.microsoft.com/office/drawing/2014/main" id="{B35B8EF5-4A72-E553-7D33-4EF62CBD21EC}"/>
              </a:ext>
            </a:extLst>
          </p:cNvPr>
          <p:cNvSpPr txBox="1"/>
          <p:nvPr/>
        </p:nvSpPr>
        <p:spPr>
          <a:xfrm>
            <a:off x="646044" y="2867447"/>
            <a:ext cx="11168269" cy="2862322"/>
          </a:xfrm>
          <a:prstGeom prst="rect">
            <a:avLst/>
          </a:prstGeom>
          <a:noFill/>
        </p:spPr>
        <p:txBody>
          <a:bodyPr wrap="square">
            <a:spAutoFit/>
          </a:bodyPr>
          <a:lstStyle/>
          <a:p>
            <a:pPr algn="ctr"/>
            <a:r>
              <a:rPr lang="en-US" sz="3600" dirty="0">
                <a:solidFill>
                  <a:schemeClr val="bg1"/>
                </a:solidFill>
                <a:hlinkClick r:id="rId2">
                  <a:extLst>
                    <a:ext uri="{A12FA001-AC4F-418D-AE19-62706E023703}">
                      <ahyp:hlinkClr xmlns:ahyp="http://schemas.microsoft.com/office/drawing/2018/hyperlinkcolor" val="tx"/>
                    </a:ext>
                  </a:extLst>
                </a:hlinkClick>
              </a:rPr>
              <a:t>8</a:t>
            </a:r>
            <a:r>
              <a:rPr lang="en-US" sz="3600" dirty="0">
                <a:solidFill>
                  <a:schemeClr val="bg1"/>
                </a:solidFill>
              </a:rPr>
              <a:t> For my thoughts are not your thoughts, neither are your ways my ways, saith the LORD.</a:t>
            </a:r>
          </a:p>
          <a:p>
            <a:pPr algn="ctr"/>
            <a:r>
              <a:rPr lang="en-US" sz="3600" dirty="0">
                <a:solidFill>
                  <a:schemeClr val="bg1"/>
                </a:solidFill>
                <a:hlinkClick r:id="rId3">
                  <a:extLst>
                    <a:ext uri="{A12FA001-AC4F-418D-AE19-62706E023703}">
                      <ahyp:hlinkClr xmlns:ahyp="http://schemas.microsoft.com/office/drawing/2018/hyperlinkcolor" val="tx"/>
                    </a:ext>
                  </a:extLst>
                </a:hlinkClick>
              </a:rPr>
              <a:t>9</a:t>
            </a:r>
            <a:r>
              <a:rPr lang="en-US" sz="3600" dirty="0">
                <a:solidFill>
                  <a:schemeClr val="bg1"/>
                </a:solidFill>
              </a:rPr>
              <a:t> For as the heavens are higher than the earth, so are my ways higher than your ways, and my thoughts than your thoughts.</a:t>
            </a:r>
          </a:p>
        </p:txBody>
      </p:sp>
    </p:spTree>
    <p:extLst>
      <p:ext uri="{BB962C8B-B14F-4D97-AF65-F5344CB8AC3E}">
        <p14:creationId xmlns:p14="http://schemas.microsoft.com/office/powerpoint/2010/main" val="145578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324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4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0F188B-F819-5593-A677-4A57475A05FC}"/>
              </a:ext>
            </a:extLst>
          </p:cNvPr>
          <p:cNvSpPr txBox="1"/>
          <p:nvPr/>
        </p:nvSpPr>
        <p:spPr>
          <a:xfrm>
            <a:off x="417445" y="6136"/>
            <a:ext cx="11103664" cy="1748556"/>
          </a:xfrm>
          <a:prstGeom prst="rect">
            <a:avLst/>
          </a:prstGeom>
          <a:noFill/>
        </p:spPr>
        <p:txBody>
          <a:bodyPr wrap="square">
            <a:spAutoFit/>
          </a:bodyPr>
          <a:lstStyle/>
          <a:p>
            <a:pPr marL="0" marR="0" algn="ctr">
              <a:lnSpc>
                <a:spcPct val="107000"/>
              </a:lnSpc>
              <a:spcBef>
                <a:spcPts val="0"/>
              </a:spcBef>
              <a:spcAft>
                <a:spcPts val="800"/>
              </a:spcAft>
            </a:pPr>
            <a:r>
              <a:rPr lang="en-US" sz="4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p>
          <a:p>
            <a:pPr marL="0" marR="0" algn="ctr">
              <a:lnSpc>
                <a:spcPct val="107000"/>
              </a:lnSpc>
              <a:spcBef>
                <a:spcPts val="0"/>
              </a:spcBef>
              <a:spcAft>
                <a:spcPts val="800"/>
              </a:spcAft>
            </a:pPr>
            <a:r>
              <a:rPr lang="en-US" sz="4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Trusting in God's Promises   Romans 8:28</a:t>
            </a:r>
          </a:p>
        </p:txBody>
      </p:sp>
      <p:sp>
        <p:nvSpPr>
          <p:cNvPr id="8" name="TextBox 7">
            <a:extLst>
              <a:ext uri="{FF2B5EF4-FFF2-40B4-BE49-F238E27FC236}">
                <a16:creationId xmlns:a16="http://schemas.microsoft.com/office/drawing/2014/main" id="{F344EB64-2865-1ADA-CB87-94C29ADE8AFE}"/>
              </a:ext>
            </a:extLst>
          </p:cNvPr>
          <p:cNvSpPr txBox="1"/>
          <p:nvPr/>
        </p:nvSpPr>
        <p:spPr>
          <a:xfrm>
            <a:off x="417445" y="2206574"/>
            <a:ext cx="11261033" cy="1569660"/>
          </a:xfrm>
          <a:prstGeom prst="rect">
            <a:avLst/>
          </a:prstGeom>
          <a:noFill/>
        </p:spPr>
        <p:txBody>
          <a:bodyPr wrap="square">
            <a:spAutoFit/>
          </a:bodyPr>
          <a:lstStyle/>
          <a:p>
            <a:pPr algn="ctr"/>
            <a:r>
              <a:rPr lang="en-US" sz="3200" dirty="0">
                <a:solidFill>
                  <a:schemeClr val="bg1"/>
                </a:solidFill>
              </a:rPr>
              <a:t>28 And we know that in all things God works for the good of those who love him, who have been called according to his purpose.</a:t>
            </a:r>
          </a:p>
        </p:txBody>
      </p:sp>
      <p:sp>
        <p:nvSpPr>
          <p:cNvPr id="10" name="TextBox 9">
            <a:extLst>
              <a:ext uri="{FF2B5EF4-FFF2-40B4-BE49-F238E27FC236}">
                <a16:creationId xmlns:a16="http://schemas.microsoft.com/office/drawing/2014/main" id="{3F134882-8626-ED20-18A4-A060ADDC2113}"/>
              </a:ext>
            </a:extLst>
          </p:cNvPr>
          <p:cNvSpPr txBox="1"/>
          <p:nvPr/>
        </p:nvSpPr>
        <p:spPr>
          <a:xfrm>
            <a:off x="669234" y="4651426"/>
            <a:ext cx="10253870" cy="1754326"/>
          </a:xfrm>
          <a:prstGeom prst="rect">
            <a:avLst/>
          </a:prstGeom>
          <a:noFill/>
        </p:spPr>
        <p:txBody>
          <a:bodyPr wrap="square">
            <a:spAutoFit/>
          </a:bodyPr>
          <a:lstStyle/>
          <a:p>
            <a:pPr algn="ct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Even in the midst of delays, we can hold on to the promises of God and trust that He will fulfill them </a:t>
            </a:r>
            <a:r>
              <a:rPr lang="en-US" sz="36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in His perfect timing.</a:t>
            </a:r>
            <a:endParaRPr lang="en-US" sz="3600" u="sng" dirty="0"/>
          </a:p>
        </p:txBody>
      </p:sp>
    </p:spTree>
    <p:extLst>
      <p:ext uri="{BB962C8B-B14F-4D97-AF65-F5344CB8AC3E}">
        <p14:creationId xmlns:p14="http://schemas.microsoft.com/office/powerpoint/2010/main" val="233895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4000"/>
                                        <p:tgtEl>
                                          <p:spTgt spid="6"/>
                                        </p:tgtEl>
                                      </p:cBhvr>
                                    </p:animEffect>
                                    <p:anim calcmode="lin" valueType="num">
                                      <p:cBhvr>
                                        <p:cTn id="8" dur="4000" fill="hold"/>
                                        <p:tgtEl>
                                          <p:spTgt spid="6"/>
                                        </p:tgtEl>
                                        <p:attrNameLst>
                                          <p:attrName>ppt_x</p:attrName>
                                        </p:attrNameLst>
                                      </p:cBhvr>
                                      <p:tavLst>
                                        <p:tav tm="0">
                                          <p:val>
                                            <p:strVal val="#ppt_x"/>
                                          </p:val>
                                        </p:tav>
                                        <p:tav tm="100000">
                                          <p:val>
                                            <p:strVal val="#ppt_x"/>
                                          </p:val>
                                        </p:tav>
                                      </p:tavLst>
                                    </p:anim>
                                    <p:anim calcmode="lin" valueType="num">
                                      <p:cBhvr>
                                        <p:cTn id="9" dur="4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4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heel(1)">
                                      <p:cBhvr>
                                        <p:cTn id="19" dur="4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444</TotalTime>
  <Words>353</Words>
  <Application>Microsoft Office PowerPoint</Application>
  <PresentationFormat>Widescreen</PresentationFormat>
  <Paragraphs>17</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Baskerville Old Face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6</cp:revision>
  <dcterms:created xsi:type="dcterms:W3CDTF">2024-04-06T14:56:38Z</dcterms:created>
  <dcterms:modified xsi:type="dcterms:W3CDTF">2024-04-27T23:21:56Z</dcterms:modified>
</cp:coreProperties>
</file>