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0" autoAdjust="0"/>
    <p:restoredTop sz="94660"/>
  </p:normalViewPr>
  <p:slideViewPr>
    <p:cSldViewPr snapToGrid="0">
      <p:cViewPr varScale="1">
        <p:scale>
          <a:sx n="98" d="100"/>
          <a:sy n="98" d="100"/>
        </p:scale>
        <p:origin x="102" y="4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3466A-4005-2B7D-F97F-991C8DED9A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1A7976-9DB0-D400-7270-090BB08B00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F6C173-FC91-23E3-87B6-20A44E7472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FE0ED-AAB2-4F30-BE17-4D66B976C2CB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9273F6-A921-905C-F49E-B4AC0E0659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FFDBD1-8D52-B343-63CA-B07CD32EEB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F2861-F3AD-4498-A54E-672DADC96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156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272CD0-1CE7-78E3-1FF9-62951AC0F2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6CE059-CDFA-19CA-5978-7293242B24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B1683D-3330-103D-7827-574FD4DDC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FE0ED-AAB2-4F30-BE17-4D66B976C2CB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155C81-EB4F-04BF-78D1-E533C59595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9882AC-9613-DFD1-26A5-1A59C6A52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F2861-F3AD-4498-A54E-672DADC96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091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A6B2F91-CD40-2AE1-C197-CE4F24F908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F40A54-3E4D-E6F5-CF83-9021FD074F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1D90D7-4BA6-18F6-DC00-09292B34F2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FE0ED-AAB2-4F30-BE17-4D66B976C2CB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3AD0CB-A81D-7EAE-A44E-88FC368A3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19C371-0F1B-46F7-F88C-7F036D0F7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F2861-F3AD-4498-A54E-672DADC96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566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302F01-869B-4E41-9CF3-9DA5BE0931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9506C2-2304-DC94-6EBC-B9F824D5E2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418851-65A9-EA78-4ED2-BF2C1A8A1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FE0ED-AAB2-4F30-BE17-4D66B976C2CB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DE32D1-E4DF-D382-B3FA-D51610CAC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423B69-BB87-DBC1-440D-66B45AC3AD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F2861-F3AD-4498-A54E-672DADC96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86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0019BC-3E00-A597-AA2C-DF9D112E0A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6AD668-9183-CD80-34A3-B562D92BE3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66C5DF-7095-36EF-99DC-74BEE03F20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FE0ED-AAB2-4F30-BE17-4D66B976C2CB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98CC20-C8E6-97C9-2558-3B9E22DF7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50FD45-74DD-9EDA-E428-C127768F3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F2861-F3AD-4498-A54E-672DADC96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205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DCD79D-759B-9E16-0EDE-ABBBD9DFB4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3A21BA-FE97-C50A-CB95-D731D02620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97A4D2-8EF3-F7AD-2BF4-1BBD575862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77BDA5-B203-D8C0-A044-6C7236AEDB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FE0ED-AAB2-4F30-BE17-4D66B976C2CB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BDFBEF-9784-AAA0-5E21-0A80A14FD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F5C1CD-65FD-9336-EF86-EFE2E4E67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F2861-F3AD-4498-A54E-672DADC96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741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F7D923-824E-FF16-4F21-1D1781CE2C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BD38F2-CB59-9DE2-1342-FA14340677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FE53FB-6229-F527-2975-933D9E6573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0CEF0A5-910B-00D6-24B7-CF8B17A22A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6D94ED7-CC16-BE69-2D51-0666D1B9CB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D19F1AC-DC97-E245-3F2C-8B5FA87A0E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FE0ED-AAB2-4F30-BE17-4D66B976C2CB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9D3B620-7CCB-0960-AF42-A5499CA7D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BFE3F34-C4E1-847C-8887-5758B1E5F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F2861-F3AD-4498-A54E-672DADC96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219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7C7B6B-4235-B57B-E56A-78344B820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C64AA1D-E084-36B1-A4AD-FA60298B24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FE0ED-AAB2-4F30-BE17-4D66B976C2CB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63BB61-8E96-98DC-B5A7-B8FB08276C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35DEB7-7A6D-5193-2C77-408BD22B2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F2861-F3AD-4498-A54E-672DADC96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774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A191DBB-26C6-347C-349F-DA3C44638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FE0ED-AAB2-4F30-BE17-4D66B976C2CB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2CF6688-4203-657E-275B-89B2EF65F9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054FFE-A6E5-637D-DC83-69F797CFDA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F2861-F3AD-4498-A54E-672DADC96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466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842A6D-FFEA-10DB-C5BE-BA009E9A1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61DA04-C61C-3E49-56EE-796B27E036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3F2CBA-22F0-1998-33A3-22D83B969D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C43836-3A09-EFDE-3D85-B89EB787F3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FE0ED-AAB2-4F30-BE17-4D66B976C2CB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B6AEDC-7B1E-2A0C-DEB1-46533C04B2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36BC46-AE25-7EE9-1A41-D3C4F6B29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F2861-F3AD-4498-A54E-672DADC96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378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417E0F-AC2F-1EC1-3C32-377502459D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ADC8063-0E2D-DC2A-6866-229CABF9FF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1CFBE9-9DC8-0666-1453-41C86A8788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CAF294-72DE-58E0-C794-0F4EE561BA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FE0ED-AAB2-4F30-BE17-4D66B976C2CB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031B57-9AAF-F082-A267-212FBFC80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55EABA-7690-19DE-A861-31BAD504CF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F2861-F3AD-4498-A54E-672DADC96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353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ACEC9C5-39C5-7262-6696-77CAB0D2B4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F018F6-761C-ACB4-FF58-D360A35961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9E660E-6CD4-1FD2-86CA-5EB5EBFB7D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FE0ED-AAB2-4F30-BE17-4D66B976C2CB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99CBD9-7FC7-AACE-A9B3-FCBAC81893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2E3168-FB5A-8DBC-D324-FCF37383D1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8F2861-F3AD-4498-A54E-672DADC96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986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iblestudytools.com/john/19-30.html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6B44E44-967D-B5EB-4228-F4450C40D569}"/>
              </a:ext>
            </a:extLst>
          </p:cNvPr>
          <p:cNvSpPr txBox="1"/>
          <p:nvPr/>
        </p:nvSpPr>
        <p:spPr>
          <a:xfrm>
            <a:off x="2266545" y="894945"/>
            <a:ext cx="8142051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/>
              <a:t>Welcome </a:t>
            </a:r>
          </a:p>
          <a:p>
            <a:pPr algn="ctr"/>
            <a:r>
              <a:rPr lang="en-US" sz="4400" b="1" dirty="0"/>
              <a:t>Grace Tabernacle of Peace</a:t>
            </a:r>
          </a:p>
          <a:p>
            <a:pPr algn="ctr"/>
            <a:r>
              <a:rPr lang="en-US" sz="4400" b="1" dirty="0"/>
              <a:t>November 26, 2023 </a:t>
            </a:r>
          </a:p>
        </p:txBody>
      </p:sp>
    </p:spTree>
    <p:extLst>
      <p:ext uri="{BB962C8B-B14F-4D97-AF65-F5344CB8AC3E}">
        <p14:creationId xmlns:p14="http://schemas.microsoft.com/office/powerpoint/2010/main" val="2271968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E81FFCB-0D6F-75C9-D3C0-6AEEC715356E}"/>
              </a:ext>
            </a:extLst>
          </p:cNvPr>
          <p:cNvSpPr txBox="1"/>
          <p:nvPr/>
        </p:nvSpPr>
        <p:spPr>
          <a:xfrm>
            <a:off x="652546" y="200501"/>
            <a:ext cx="11131185" cy="16501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1500"/>
              </a:spcBef>
              <a:spcAft>
                <a:spcPts val="750"/>
              </a:spcAft>
            </a:pPr>
            <a:r>
              <a:rPr lang="en-US" sz="3200" b="1" dirty="0">
                <a:solidFill>
                  <a:srgbClr val="1A1A1A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"It Is Finished"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1500"/>
              </a:spcBef>
              <a:spcAft>
                <a:spcPts val="750"/>
              </a:spcAft>
            </a:pPr>
            <a:r>
              <a:rPr lang="en-US" sz="2400" i="1" kern="0" dirty="0">
                <a:solidFill>
                  <a:srgbClr val="1A1A1A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When Jesus therefore had received the vinegar, he said, It is finished: and he bowed his head, and gave up the ghost. </a:t>
            </a:r>
            <a:r>
              <a:rPr lang="en-US" sz="2400" i="1" kern="0" dirty="0">
                <a:solidFill>
                  <a:srgbClr val="3366B4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John 19:30</a:t>
            </a:r>
            <a:endParaRPr lang="en-US" sz="1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9FB6DC2-7B06-223E-7B83-55B7601F4DD1}"/>
              </a:ext>
            </a:extLst>
          </p:cNvPr>
          <p:cNvSpPr txBox="1"/>
          <p:nvPr/>
        </p:nvSpPr>
        <p:spPr>
          <a:xfrm>
            <a:off x="603364" y="2381681"/>
            <a:ext cx="1083564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1500"/>
              </a:spcBef>
              <a:spcAft>
                <a:spcPts val="750"/>
              </a:spcAft>
            </a:pPr>
            <a:r>
              <a:rPr lang="en-US" sz="1800" b="1" dirty="0">
                <a:solidFill>
                  <a:srgbClr val="1A1A1A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1. This was Jesus’ exclamation that He had finished the work the Father had sent Him to do.</a:t>
            </a:r>
            <a:endParaRPr lang="en-US" sz="16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85003CD-F6F5-2228-F128-6977FBBB3066}"/>
              </a:ext>
            </a:extLst>
          </p:cNvPr>
          <p:cNvSpPr txBox="1"/>
          <p:nvPr/>
        </p:nvSpPr>
        <p:spPr>
          <a:xfrm>
            <a:off x="603364" y="3295260"/>
            <a:ext cx="1083564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1500"/>
              </a:spcBef>
              <a:spcAft>
                <a:spcPts val="750"/>
              </a:spcAft>
            </a:pPr>
            <a:r>
              <a:rPr lang="en-US" sz="1800" b="1" dirty="0">
                <a:solidFill>
                  <a:srgbClr val="1A1A1A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2. The word </a:t>
            </a:r>
            <a:r>
              <a:rPr lang="en-US" sz="1800" b="0" i="1" dirty="0" err="1">
                <a:solidFill>
                  <a:srgbClr val="1A1A1A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tetelestai</a:t>
            </a:r>
            <a:r>
              <a:rPr lang="en-US" sz="1800" b="0" i="1" dirty="0">
                <a:solidFill>
                  <a:srgbClr val="1A1A1A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 </a:t>
            </a:r>
            <a:r>
              <a:rPr lang="en-US" sz="1800" b="1" dirty="0">
                <a:solidFill>
                  <a:srgbClr val="1A1A1A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was the equivalent of the Hebrew word spoken by the high priest when he presented a sacrificial lamb without spot or blemish.</a:t>
            </a:r>
            <a:endParaRPr lang="en-US" sz="16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C971D31-823F-548E-CB64-41133A6FE4D3}"/>
              </a:ext>
            </a:extLst>
          </p:cNvPr>
          <p:cNvSpPr txBox="1"/>
          <p:nvPr/>
        </p:nvSpPr>
        <p:spPr>
          <a:xfrm>
            <a:off x="652548" y="4371757"/>
            <a:ext cx="1083563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1500"/>
              </a:spcBef>
              <a:spcAft>
                <a:spcPts val="750"/>
              </a:spcAft>
            </a:pPr>
            <a:r>
              <a:rPr lang="en-US" sz="1800" b="1" dirty="0">
                <a:solidFill>
                  <a:srgbClr val="1A1A1A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3. In a secular sense, the word </a:t>
            </a:r>
            <a:r>
              <a:rPr lang="en-US" sz="1800" b="0" i="1" dirty="0" err="1">
                <a:solidFill>
                  <a:srgbClr val="1A1A1A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tetelestai</a:t>
            </a:r>
            <a:r>
              <a:rPr lang="en-US" sz="1800" b="1" dirty="0">
                <a:solidFill>
                  <a:srgbClr val="1A1A1A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 was used in the business world to signify </a:t>
            </a:r>
            <a:r>
              <a:rPr lang="en-US" sz="1800" b="0" i="1" dirty="0">
                <a:solidFill>
                  <a:srgbClr val="1A1A1A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the full payment of a debt</a:t>
            </a:r>
            <a:r>
              <a:rPr lang="en-US" sz="1800" b="1" dirty="0">
                <a:solidFill>
                  <a:srgbClr val="1A1A1A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.</a:t>
            </a:r>
            <a:endParaRPr lang="en-US" sz="16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19E1F18-CCAE-9A3B-169B-17E6847D1F97}"/>
              </a:ext>
            </a:extLst>
          </p:cNvPr>
          <p:cNvSpPr txBox="1"/>
          <p:nvPr/>
        </p:nvSpPr>
        <p:spPr>
          <a:xfrm>
            <a:off x="603364" y="5373019"/>
            <a:ext cx="10985271" cy="670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1500"/>
              </a:spcBef>
              <a:spcAft>
                <a:spcPts val="750"/>
              </a:spcAft>
            </a:pPr>
            <a:r>
              <a:rPr lang="en-US" sz="1800" i="1" kern="0" dirty="0">
                <a:solidFill>
                  <a:srgbClr val="1A1A1A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4. </a:t>
            </a:r>
            <a:r>
              <a:rPr lang="en-US" sz="1800" b="1" kern="0" dirty="0">
                <a:solidFill>
                  <a:srgbClr val="1A1A1A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classical Greek times, the word </a:t>
            </a:r>
            <a:r>
              <a:rPr lang="en-US" sz="1800" i="1" kern="0" dirty="0" err="1">
                <a:solidFill>
                  <a:srgbClr val="1A1A1A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tetelestai</a:t>
            </a:r>
            <a:r>
              <a:rPr lang="en-US" sz="1800" b="1" kern="0" dirty="0">
                <a:solidFill>
                  <a:srgbClr val="1A1A1A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depicted </a:t>
            </a:r>
            <a:r>
              <a:rPr lang="en-US" sz="1800" i="1" kern="0" dirty="0">
                <a:solidFill>
                  <a:srgbClr val="1A1A1A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turning point when one period ended and another new period began</a:t>
            </a:r>
            <a:r>
              <a:rPr lang="en-US" sz="1800" b="1" kern="0" dirty="0">
                <a:solidFill>
                  <a:srgbClr val="1A1A1A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05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1029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188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9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158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158" tmFilter="0, 0; 0.125,0.2665; 0.25,0.4; 0.375,0.465; 0.5,0.5;  0.625,0.535; 0.75,0.6; 0.875,0.7335; 1,1">
                                          <p:stCondLst>
                                            <p:cond delay="215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79" tmFilter="0, 0; 0.125,0.2665; 0.25,0.4; 0.375,0.465; 0.5,0.5;  0.625,0.535; 0.75,0.6; 0.875,0.7335; 1,1">
                                          <p:stCondLst>
                                            <p:cond delay="4303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33" tmFilter="0, 0; 0.125,0.2665; 0.25,0.4; 0.375,0.465; 0.5,0.5;  0.625,0.535; 0.75,0.6; 0.875,0.7335; 1,1">
                                          <p:stCondLst>
                                            <p:cond delay="538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85">
                                          <p:stCondLst>
                                            <p:cond delay="21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539" decel="50000">
                                          <p:stCondLst>
                                            <p:cond delay="2197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85">
                                          <p:stCondLst>
                                            <p:cond delay="42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539" decel="50000">
                                          <p:stCondLst>
                                            <p:cond delay="434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85">
                                          <p:stCondLst>
                                            <p:cond delay="533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539" decel="50000">
                                          <p:stCondLst>
                                            <p:cond delay="5421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85">
                                          <p:stCondLst>
                                            <p:cond delay="58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539" decel="50000">
                                          <p:stCondLst>
                                            <p:cond delay="5961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7" grpId="0"/>
      <p:bldP spid="9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18A57ED-9F46-BBEE-FF74-0E9F46BB74D0}"/>
              </a:ext>
            </a:extLst>
          </p:cNvPr>
          <p:cNvSpPr txBox="1"/>
          <p:nvPr/>
        </p:nvSpPr>
        <p:spPr>
          <a:xfrm>
            <a:off x="836577" y="255242"/>
            <a:ext cx="10486417" cy="7802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400" kern="0" dirty="0">
                <a:solidFill>
                  <a:srgbClr val="333333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When Jesus died on that Cross:  </a:t>
            </a:r>
            <a:endParaRPr lang="en-US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CC83C1D-CE19-0EDF-14FD-31F00D98B5BA}"/>
              </a:ext>
            </a:extLst>
          </p:cNvPr>
          <p:cNvSpPr txBox="1"/>
          <p:nvPr/>
        </p:nvSpPr>
        <p:spPr>
          <a:xfrm>
            <a:off x="3593686" y="1255830"/>
            <a:ext cx="4670638" cy="12391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R="0" lvl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tabLst>
                <a:tab pos="457200" algn="l"/>
              </a:tabLst>
            </a:pPr>
            <a:r>
              <a:rPr lang="en-US" sz="3600" kern="0" dirty="0">
                <a:solidFill>
                  <a:srgbClr val="333333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 bore our griefs.</a:t>
            </a:r>
            <a:endParaRPr lang="en-US" sz="3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36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1D184AA-EAB5-CC31-59E3-5D6C50452743}"/>
              </a:ext>
            </a:extLst>
          </p:cNvPr>
          <p:cNvSpPr txBox="1"/>
          <p:nvPr/>
        </p:nvSpPr>
        <p:spPr>
          <a:xfrm>
            <a:off x="3032597" y="2151664"/>
            <a:ext cx="6094378" cy="6551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tabLst>
                <a:tab pos="457200" algn="l"/>
              </a:tabLst>
            </a:pPr>
            <a:r>
              <a:rPr lang="en-US" sz="3600" kern="0" dirty="0">
                <a:solidFill>
                  <a:srgbClr val="333333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 carried our sorrows.</a:t>
            </a: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191FF95-1CCC-3755-C2BA-25FF8415760E}"/>
              </a:ext>
            </a:extLst>
          </p:cNvPr>
          <p:cNvSpPr txBox="1"/>
          <p:nvPr/>
        </p:nvSpPr>
        <p:spPr>
          <a:xfrm>
            <a:off x="1157591" y="3023120"/>
            <a:ext cx="9552562" cy="6551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tabLst>
                <a:tab pos="457200" algn="l"/>
              </a:tabLst>
            </a:pPr>
            <a:r>
              <a:rPr lang="en-US" sz="3600" kern="0" dirty="0">
                <a:solidFill>
                  <a:srgbClr val="333333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 was wounded for our transgressions.</a:t>
            </a:r>
            <a:endParaRPr lang="en-US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066454C-D5B6-A8E8-B297-D9C420AC1B40}"/>
              </a:ext>
            </a:extLst>
          </p:cNvPr>
          <p:cNvSpPr txBox="1"/>
          <p:nvPr/>
        </p:nvSpPr>
        <p:spPr>
          <a:xfrm>
            <a:off x="1556426" y="3987238"/>
            <a:ext cx="10321046" cy="9596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tabLst>
                <a:tab pos="457200" algn="l"/>
              </a:tabLst>
            </a:pPr>
            <a:r>
              <a:rPr lang="en-US" sz="3600" kern="0" dirty="0">
                <a:solidFill>
                  <a:srgbClr val="333333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He was bruised for our iniquities.</a:t>
            </a:r>
            <a:endParaRPr lang="en-US" sz="1600" kern="100" dirty="0">
              <a:effectLst/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marR="0" lvl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tabLst>
                <a:tab pos="457200" algn="l"/>
              </a:tabLst>
            </a:pPr>
            <a:endParaRPr lang="en-US" sz="1600" kern="100" dirty="0">
              <a:effectLst/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283F723-C8C2-C538-F94D-9A464CC762CC}"/>
              </a:ext>
            </a:extLst>
          </p:cNvPr>
          <p:cNvSpPr txBox="1"/>
          <p:nvPr/>
        </p:nvSpPr>
        <p:spPr>
          <a:xfrm>
            <a:off x="1682884" y="4892056"/>
            <a:ext cx="8268511" cy="7176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tabLst>
                <a:tab pos="457200" algn="l"/>
              </a:tabLst>
            </a:pPr>
            <a:r>
              <a:rPr lang="en-US" sz="4000" kern="0" dirty="0">
                <a:solidFill>
                  <a:srgbClr val="333333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 was chastised for our peace.</a:t>
            </a:r>
            <a:endParaRPr lang="en-US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03DB868-632C-5DBB-BEFA-FD03D678E724}"/>
              </a:ext>
            </a:extLst>
          </p:cNvPr>
          <p:cNvSpPr txBox="1"/>
          <p:nvPr/>
        </p:nvSpPr>
        <p:spPr>
          <a:xfrm>
            <a:off x="2037941" y="5859390"/>
            <a:ext cx="7782129" cy="6551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000"/>
              <a:tabLst>
                <a:tab pos="457200" algn="l"/>
              </a:tabLst>
            </a:pPr>
            <a:r>
              <a:rPr lang="en-US" sz="3600" kern="0" dirty="0">
                <a:solidFill>
                  <a:srgbClr val="333333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 was scourged for our healing.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225249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30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100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49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494" tmFilter="0, 0; 0.125,0.2665; 0.25,0.4; 0.375,0.465; 0.5,0.5;  0.625,0.535; 0.75,0.6; 0.875,0.7335; 1,1">
                                          <p:stCondLst>
                                            <p:cond delay="149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747" tmFilter="0, 0; 0.125,0.2665; 0.25,0.4; 0.375,0.465; 0.5,0.5;  0.625,0.535; 0.75,0.6; 0.875,0.7335; 1,1">
                                          <p:stCondLst>
                                            <p:cond delay="297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369" tmFilter="0, 0; 0.125,0.2665; 0.25,0.4; 0.375,0.465; 0.5,0.5;  0.625,0.535; 0.75,0.6; 0.875,0.7335; 1,1">
                                          <p:stCondLst>
                                            <p:cond delay="372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59">
                                          <p:stCondLst>
                                            <p:cond delay="14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373" decel="50000">
                                          <p:stCondLst>
                                            <p:cond delay="15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59">
                                          <p:stCondLst>
                                            <p:cond delay="295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373" decel="50000">
                                          <p:stCondLst>
                                            <p:cond delay="301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59">
                                          <p:stCondLst>
                                            <p:cond delay="369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373" decel="50000">
                                          <p:stCondLst>
                                            <p:cond delay="3753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59">
                                          <p:stCondLst>
                                            <p:cond delay="40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373" decel="50000">
                                          <p:stCondLst>
                                            <p:cond delay="412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2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2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4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4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4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3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3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3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3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8" grpId="0"/>
      <p:bldP spid="10" grpId="0"/>
      <p:bldP spid="12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255528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395</TotalTime>
  <Words>186</Words>
  <Application>Microsoft Office PowerPoint</Application>
  <PresentationFormat>Widescreen</PresentationFormat>
  <Paragraphs>16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Segoe UI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 Tubbs</dc:creator>
  <cp:lastModifiedBy>Richard Tubbs</cp:lastModifiedBy>
  <cp:revision>3</cp:revision>
  <dcterms:created xsi:type="dcterms:W3CDTF">2023-11-25T16:01:21Z</dcterms:created>
  <dcterms:modified xsi:type="dcterms:W3CDTF">2023-11-25T22:52:37Z</dcterms:modified>
</cp:coreProperties>
</file>