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67"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2488-8FBA-E427-01B5-8AA197DA41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5AC97E-8F43-DD4D-6E06-735BB7103D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19D7C3-A758-0826-F833-87EF368F7EBD}"/>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B6496842-F88F-E2F4-B396-F957BBBAE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3924BF-5FBA-CA6C-CD6F-39FCC461838C}"/>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3966317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9F21D-A779-86A8-770C-51633407C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D9DFB1-E07B-68B0-E502-F4A6878F6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65AAFC-FB73-105E-1013-A166EAC4015F}"/>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34AC9D52-8B8C-BAFC-88A2-48274EF91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A2D9D2-25A4-58F4-37F4-5A56536CF3BA}"/>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56684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EFDF3-5AAB-E61D-46D6-78437F1BB3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34F640-49EF-B62F-F9E1-3A1FC91610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E9C53D-E765-301D-7637-5B8513E386CD}"/>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96FA9260-00AB-D009-DF2A-E7B8E94522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26F73-A6E3-34AC-AC83-88278CDFBE89}"/>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2720201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E28EA-DAD7-1261-C164-46ED8E6A5C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9D1DE2-50C4-9AE2-5512-715F12D68E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EADFFE-21E9-999B-52AE-49DD34E7C5EC}"/>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259B874A-D744-E256-811F-F01598E16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D293A-9D14-992E-C09A-0D21B642BC5E}"/>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3983239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2363-78EA-A095-3BBD-222D7553E7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53C1D1-F51B-A24C-382A-FE160B3EDF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6ADCDC-F29D-29F1-E850-F86740B9CE5A}"/>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7F601F9B-EA4A-0C84-5096-D6245ACF62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71A5AE-E54B-8BBB-6D5B-741EAB904C40}"/>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378499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DF915-DB16-197C-6430-963C08AF5F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68B3EE-EADF-BEC4-0085-12B7C984A6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DC70E8-47B4-B8AC-C69D-A01B1D0B0A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314826-3AEC-3848-BD56-25572450760A}"/>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6" name="Footer Placeholder 5">
            <a:extLst>
              <a:ext uri="{FF2B5EF4-FFF2-40B4-BE49-F238E27FC236}">
                <a16:creationId xmlns:a16="http://schemas.microsoft.com/office/drawing/2014/main" id="{9424E7CA-8BD2-7A90-D6C4-D01CC8A0CF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638CFE-DCD1-6BE2-14D2-91703D1B8720}"/>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950403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89FA-2711-7B51-CB89-06FF71186E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8A0222-47F8-FF29-AA50-093404D37C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577E7E-70D6-222D-C0A7-ADF0B6663D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64FCD4-4A4C-40EF-3DAC-34476BA7AD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225B4C-B384-6901-DB79-2DB89DBD82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01944F-1FC8-DA59-716A-C2082A876BF6}"/>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8" name="Footer Placeholder 7">
            <a:extLst>
              <a:ext uri="{FF2B5EF4-FFF2-40B4-BE49-F238E27FC236}">
                <a16:creationId xmlns:a16="http://schemas.microsoft.com/office/drawing/2014/main" id="{503A80B2-72AA-AD0B-F617-BCFE6A4D26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2B064E-1AA4-3BB3-379C-0740386655CD}"/>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124734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DBBD-B46C-D414-748F-6C8F86BC47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29A517-363F-79EC-D8AB-E9262CEB60D0}"/>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4" name="Footer Placeholder 3">
            <a:extLst>
              <a:ext uri="{FF2B5EF4-FFF2-40B4-BE49-F238E27FC236}">
                <a16:creationId xmlns:a16="http://schemas.microsoft.com/office/drawing/2014/main" id="{E315D33A-B87C-52DD-E542-E7B6DBBFFEB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EA62976-4CCE-1DCD-19E3-787BC5655F12}"/>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2208908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3598E6-E18F-87C7-A45C-98F8D0B39015}"/>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3" name="Footer Placeholder 2">
            <a:extLst>
              <a:ext uri="{FF2B5EF4-FFF2-40B4-BE49-F238E27FC236}">
                <a16:creationId xmlns:a16="http://schemas.microsoft.com/office/drawing/2014/main" id="{E53B403B-38AC-D82E-6F8E-42CB721664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54D27E-1569-B30F-722C-FED7F24B364B}"/>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38057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632B8-2EB5-5958-8A63-F91B0B877F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BACF62-49DB-BCC4-D250-90A7EAE78E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17D2AF-7F0F-33D6-D3FE-59BF79309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235E37-8302-824E-F200-7FE422CABF04}"/>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6" name="Footer Placeholder 5">
            <a:extLst>
              <a:ext uri="{FF2B5EF4-FFF2-40B4-BE49-F238E27FC236}">
                <a16:creationId xmlns:a16="http://schemas.microsoft.com/office/drawing/2014/main" id="{D439F969-4B3E-D6AB-4B78-FC278A455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00B975-B322-1F22-5B4C-0374DA72E245}"/>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154982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C392F-0268-C766-34AA-2518697B6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E09FF4-FD0F-E9A8-B739-B012741A1D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0D6170-9E33-670F-757D-CA63D405E4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FF3B2-CBA1-A0E0-11BD-F5587911E9C4}"/>
              </a:ext>
            </a:extLst>
          </p:cNvPr>
          <p:cNvSpPr>
            <a:spLocks noGrp="1"/>
          </p:cNvSpPr>
          <p:nvPr>
            <p:ph type="dt" sz="half" idx="10"/>
          </p:nvPr>
        </p:nvSpPr>
        <p:spPr/>
        <p:txBody>
          <a:bodyPr/>
          <a:lstStyle/>
          <a:p>
            <a:fld id="{F8B98074-7321-404A-AE97-7D47BE4B1F3F}" type="datetimeFigureOut">
              <a:rPr lang="en-US" smtClean="0"/>
              <a:t>11/29/2025</a:t>
            </a:fld>
            <a:endParaRPr lang="en-US"/>
          </a:p>
        </p:txBody>
      </p:sp>
      <p:sp>
        <p:nvSpPr>
          <p:cNvPr id="6" name="Footer Placeholder 5">
            <a:extLst>
              <a:ext uri="{FF2B5EF4-FFF2-40B4-BE49-F238E27FC236}">
                <a16:creationId xmlns:a16="http://schemas.microsoft.com/office/drawing/2014/main" id="{8AC65D40-6CD8-4726-4B6B-51270B6652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5BCD7E-D676-FAA0-0F61-7551AA00E790}"/>
              </a:ext>
            </a:extLst>
          </p:cNvPr>
          <p:cNvSpPr>
            <a:spLocks noGrp="1"/>
          </p:cNvSpPr>
          <p:nvPr>
            <p:ph type="sldNum" sz="quarter" idx="12"/>
          </p:nvPr>
        </p:nvSpPr>
        <p:spPr/>
        <p:txBody>
          <a:bodyPr/>
          <a:lstStyle/>
          <a:p>
            <a:fld id="{A2DB41B3-639A-4629-82F1-D83F59816444}" type="slidenum">
              <a:rPr lang="en-US" smtClean="0"/>
              <a:t>‹#›</a:t>
            </a:fld>
            <a:endParaRPr lang="en-US"/>
          </a:p>
        </p:txBody>
      </p:sp>
    </p:spTree>
    <p:extLst>
      <p:ext uri="{BB962C8B-B14F-4D97-AF65-F5344CB8AC3E}">
        <p14:creationId xmlns:p14="http://schemas.microsoft.com/office/powerpoint/2010/main" val="194197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9F57B1-E105-6D7A-78E2-808C8A4AFF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CC24CA-1517-F111-6F3B-499558E812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C3BA6-0901-3DCF-E970-6C4205E220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8B98074-7321-404A-AE97-7D47BE4B1F3F}" type="datetimeFigureOut">
              <a:rPr lang="en-US" smtClean="0"/>
              <a:t>11/29/2025</a:t>
            </a:fld>
            <a:endParaRPr lang="en-US"/>
          </a:p>
        </p:txBody>
      </p:sp>
      <p:sp>
        <p:nvSpPr>
          <p:cNvPr id="5" name="Footer Placeholder 4">
            <a:extLst>
              <a:ext uri="{FF2B5EF4-FFF2-40B4-BE49-F238E27FC236}">
                <a16:creationId xmlns:a16="http://schemas.microsoft.com/office/drawing/2014/main" id="{E5463267-A836-F311-0ED9-D2A49FE483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BFCEFC-8520-BE19-942A-80DD46BAD8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DB41B3-639A-4629-82F1-D83F59816444}" type="slidenum">
              <a:rPr lang="en-US" smtClean="0"/>
              <a:t>‹#›</a:t>
            </a:fld>
            <a:endParaRPr lang="en-US"/>
          </a:p>
        </p:txBody>
      </p:sp>
    </p:spTree>
    <p:extLst>
      <p:ext uri="{BB962C8B-B14F-4D97-AF65-F5344CB8AC3E}">
        <p14:creationId xmlns:p14="http://schemas.microsoft.com/office/powerpoint/2010/main" val="2766284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69A799-5EDE-2EFE-B77F-40B3CE4593B7}"/>
              </a:ext>
            </a:extLst>
          </p:cNvPr>
          <p:cNvSpPr txBox="1"/>
          <p:nvPr/>
        </p:nvSpPr>
        <p:spPr>
          <a:xfrm>
            <a:off x="685800" y="163285"/>
            <a:ext cx="3864429" cy="5509200"/>
          </a:xfrm>
          <a:prstGeom prst="rect">
            <a:avLst/>
          </a:prstGeom>
          <a:noFill/>
        </p:spPr>
        <p:txBody>
          <a:bodyPr wrap="square" rtlCol="0">
            <a:spAutoFit/>
          </a:bodyPr>
          <a:lstStyle/>
          <a:p>
            <a:r>
              <a:rPr lang="en-US" sz="8800" dirty="0">
                <a:solidFill>
                  <a:schemeClr val="bg1"/>
                </a:solidFill>
              </a:rPr>
              <a:t>Do</a:t>
            </a:r>
          </a:p>
          <a:p>
            <a:r>
              <a:rPr lang="en-US" sz="8800" dirty="0">
                <a:solidFill>
                  <a:schemeClr val="bg1"/>
                </a:solidFill>
              </a:rPr>
              <a:t>Not</a:t>
            </a:r>
          </a:p>
          <a:p>
            <a:r>
              <a:rPr lang="en-US" sz="8800" dirty="0">
                <a:solidFill>
                  <a:schemeClr val="bg1"/>
                </a:solidFill>
              </a:rPr>
              <a:t>Be Afraid</a:t>
            </a:r>
          </a:p>
        </p:txBody>
      </p:sp>
      <p:sp>
        <p:nvSpPr>
          <p:cNvPr id="4" name="TextBox 3">
            <a:extLst>
              <a:ext uri="{FF2B5EF4-FFF2-40B4-BE49-F238E27FC236}">
                <a16:creationId xmlns:a16="http://schemas.microsoft.com/office/drawing/2014/main" id="{24454E6B-D5E8-DDA9-86D5-974AC7D0383A}"/>
              </a:ext>
            </a:extLst>
          </p:cNvPr>
          <p:cNvSpPr txBox="1"/>
          <p:nvPr/>
        </p:nvSpPr>
        <p:spPr>
          <a:xfrm>
            <a:off x="4299857" y="5672485"/>
            <a:ext cx="7206343" cy="769441"/>
          </a:xfrm>
          <a:prstGeom prst="rect">
            <a:avLst/>
          </a:prstGeom>
          <a:noFill/>
        </p:spPr>
        <p:txBody>
          <a:bodyPr wrap="square" rtlCol="0">
            <a:spAutoFit/>
          </a:bodyPr>
          <a:lstStyle/>
          <a:p>
            <a:pPr algn="ctr"/>
            <a:r>
              <a:rPr lang="en-US" sz="4400" dirty="0">
                <a:solidFill>
                  <a:schemeClr val="bg1"/>
                </a:solidFill>
              </a:rPr>
              <a:t>Pastor Richard “ Rico” Tubbs</a:t>
            </a:r>
          </a:p>
        </p:txBody>
      </p:sp>
    </p:spTree>
    <p:extLst>
      <p:ext uri="{BB962C8B-B14F-4D97-AF65-F5344CB8AC3E}">
        <p14:creationId xmlns:p14="http://schemas.microsoft.com/office/powerpoint/2010/main" val="345362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0"/>
                                        <p:tgtEl>
                                          <p:spTgt spid="3"/>
                                        </p:tgtEl>
                                      </p:cBhvr>
                                    </p:animEffect>
                                    <p:anim calcmode="lin" valueType="num">
                                      <p:cBhvr>
                                        <p:cTn id="8" dur="2500" fill="hold"/>
                                        <p:tgtEl>
                                          <p:spTgt spid="3"/>
                                        </p:tgtEl>
                                        <p:attrNameLst>
                                          <p:attrName>ppt_x</p:attrName>
                                        </p:attrNameLst>
                                      </p:cBhvr>
                                      <p:tavLst>
                                        <p:tav tm="0">
                                          <p:val>
                                            <p:strVal val="#ppt_x"/>
                                          </p:val>
                                        </p:tav>
                                        <p:tav tm="100000">
                                          <p:val>
                                            <p:strVal val="#ppt_x"/>
                                          </p:val>
                                        </p:tav>
                                      </p:tavLst>
                                    </p:anim>
                                    <p:anim calcmode="lin" valueType="num">
                                      <p:cBhvr>
                                        <p:cTn id="9" dur="2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CE35961-0597-ACA4-808D-B8A4DBE3009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EC9EAD7-DB02-DB24-FA52-A32AE87A452A}"/>
              </a:ext>
            </a:extLst>
          </p:cNvPr>
          <p:cNvSpPr txBox="1"/>
          <p:nvPr/>
        </p:nvSpPr>
        <p:spPr>
          <a:xfrm>
            <a:off x="1143000" y="1678594"/>
            <a:ext cx="10123713" cy="5078313"/>
          </a:xfrm>
          <a:prstGeom prst="rect">
            <a:avLst/>
          </a:prstGeom>
          <a:noFill/>
        </p:spPr>
        <p:txBody>
          <a:bodyPr wrap="square">
            <a:spAutoFit/>
          </a:bodyPr>
          <a:lstStyle/>
          <a:p>
            <a:pPr algn="ctr">
              <a:spcBef>
                <a:spcPts val="1200"/>
              </a:spcBef>
              <a:spcAft>
                <a:spcPts val="900"/>
              </a:spcAft>
            </a:pPr>
            <a:r>
              <a:rPr lang="en-US" sz="5400" b="0" i="0" dirty="0">
                <a:solidFill>
                  <a:schemeClr val="bg1"/>
                </a:solidFill>
                <a:effectLst/>
                <a:latin typeface="Google Sans"/>
              </a:rPr>
              <a:t>This is a fundamental fear related to the end of life and what lies beyond. The Bible counters this with the hope of eternal life through faith in Jesus Christ, who broke the power of death.</a:t>
            </a:r>
          </a:p>
        </p:txBody>
      </p:sp>
      <p:sp>
        <p:nvSpPr>
          <p:cNvPr id="5" name="TextBox 4">
            <a:extLst>
              <a:ext uri="{FF2B5EF4-FFF2-40B4-BE49-F238E27FC236}">
                <a16:creationId xmlns:a16="http://schemas.microsoft.com/office/drawing/2014/main" id="{AAA19E80-F841-699D-8F61-293FF7A8F294}"/>
              </a:ext>
            </a:extLst>
          </p:cNvPr>
          <p:cNvSpPr txBox="1"/>
          <p:nvPr/>
        </p:nvSpPr>
        <p:spPr>
          <a:xfrm>
            <a:off x="3233057" y="561006"/>
            <a:ext cx="6096000" cy="830997"/>
          </a:xfrm>
          <a:prstGeom prst="rect">
            <a:avLst/>
          </a:prstGeom>
          <a:noFill/>
        </p:spPr>
        <p:txBody>
          <a:bodyPr wrap="square">
            <a:spAutoFit/>
          </a:bodyPr>
          <a:lstStyle/>
          <a:p>
            <a:pPr algn="ctr"/>
            <a:r>
              <a:rPr lang="en-US" sz="4800" b="1" i="0" u="sng" dirty="0">
                <a:solidFill>
                  <a:schemeClr val="bg1"/>
                </a:solidFill>
                <a:effectLst/>
                <a:latin typeface="Google Sans"/>
              </a:rPr>
              <a:t>Fear of Death:</a:t>
            </a:r>
            <a:r>
              <a:rPr lang="en-US" sz="4800" b="0" i="0" u="sng" dirty="0">
                <a:solidFill>
                  <a:schemeClr val="bg1"/>
                </a:solidFill>
                <a:effectLst/>
                <a:latin typeface="Google Sans"/>
              </a:rPr>
              <a:t> </a:t>
            </a:r>
            <a:endParaRPr lang="en-US" sz="4800" u="sng" dirty="0">
              <a:solidFill>
                <a:schemeClr val="bg1"/>
              </a:solidFill>
            </a:endParaRPr>
          </a:p>
        </p:txBody>
      </p:sp>
    </p:spTree>
    <p:extLst>
      <p:ext uri="{BB962C8B-B14F-4D97-AF65-F5344CB8AC3E}">
        <p14:creationId xmlns:p14="http://schemas.microsoft.com/office/powerpoint/2010/main" val="2201375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069E868-3C25-A361-7BE2-0C2397CB5E1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E2315D2-C0EC-11ED-9D1A-CC8563A1C480}"/>
              </a:ext>
            </a:extLst>
          </p:cNvPr>
          <p:cNvSpPr txBox="1"/>
          <p:nvPr/>
        </p:nvSpPr>
        <p:spPr>
          <a:xfrm>
            <a:off x="533400" y="1779687"/>
            <a:ext cx="10787743" cy="5078313"/>
          </a:xfrm>
          <a:prstGeom prst="rect">
            <a:avLst/>
          </a:prstGeom>
          <a:noFill/>
        </p:spPr>
        <p:txBody>
          <a:bodyPr wrap="square">
            <a:spAutoFit/>
          </a:bodyPr>
          <a:lstStyle/>
          <a:p>
            <a:pPr algn="ctr">
              <a:spcBef>
                <a:spcPts val="1200"/>
              </a:spcBef>
              <a:spcAft>
                <a:spcPts val="900"/>
              </a:spcAft>
            </a:pPr>
            <a:r>
              <a:rPr lang="en-US" sz="5400" b="0" i="0" dirty="0">
                <a:solidFill>
                  <a:schemeClr val="bg1"/>
                </a:solidFill>
                <a:effectLst/>
                <a:latin typeface="Google Sans"/>
              </a:rPr>
              <a:t>The worry that one is not good enough, might make mistakes, or fail in their calling. The Bible assures believers that their identity is secure in Christ and God's grace is sufficient in weakness.</a:t>
            </a:r>
          </a:p>
        </p:txBody>
      </p:sp>
      <p:sp>
        <p:nvSpPr>
          <p:cNvPr id="5" name="TextBox 4">
            <a:extLst>
              <a:ext uri="{FF2B5EF4-FFF2-40B4-BE49-F238E27FC236}">
                <a16:creationId xmlns:a16="http://schemas.microsoft.com/office/drawing/2014/main" id="{35E1EC7D-56F4-A942-F03A-AE50913A805B}"/>
              </a:ext>
            </a:extLst>
          </p:cNvPr>
          <p:cNvSpPr txBox="1"/>
          <p:nvPr/>
        </p:nvSpPr>
        <p:spPr>
          <a:xfrm>
            <a:off x="2100943" y="218105"/>
            <a:ext cx="8926286" cy="923330"/>
          </a:xfrm>
          <a:prstGeom prst="rect">
            <a:avLst/>
          </a:prstGeom>
          <a:noFill/>
        </p:spPr>
        <p:txBody>
          <a:bodyPr wrap="square">
            <a:spAutoFit/>
          </a:bodyPr>
          <a:lstStyle/>
          <a:p>
            <a:r>
              <a:rPr lang="en-US" sz="5400" b="1" i="0" u="sng" dirty="0">
                <a:solidFill>
                  <a:schemeClr val="bg1"/>
                </a:solidFill>
                <a:effectLst/>
                <a:latin typeface="Google Sans"/>
              </a:rPr>
              <a:t>Fear of Failure / Inadequacy:</a:t>
            </a:r>
            <a:r>
              <a:rPr lang="en-US" sz="5400" b="0" i="0" u="sng" dirty="0">
                <a:solidFill>
                  <a:schemeClr val="bg1"/>
                </a:solidFill>
                <a:effectLst/>
                <a:latin typeface="Google Sans"/>
              </a:rPr>
              <a:t> </a:t>
            </a:r>
            <a:endParaRPr lang="en-US" sz="5400" u="sng" dirty="0"/>
          </a:p>
        </p:txBody>
      </p:sp>
    </p:spTree>
    <p:extLst>
      <p:ext uri="{BB962C8B-B14F-4D97-AF65-F5344CB8AC3E}">
        <p14:creationId xmlns:p14="http://schemas.microsoft.com/office/powerpoint/2010/main" val="343671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CDE2117-B5DA-4985-FF30-9F0A48C07F2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8E4198-BDC8-1B9E-904F-9C77713BA9E3}"/>
              </a:ext>
            </a:extLst>
          </p:cNvPr>
          <p:cNvSpPr txBox="1"/>
          <p:nvPr/>
        </p:nvSpPr>
        <p:spPr>
          <a:xfrm>
            <a:off x="631372" y="2472736"/>
            <a:ext cx="10929256" cy="3477875"/>
          </a:xfrm>
          <a:prstGeom prst="rect">
            <a:avLst/>
          </a:prstGeom>
          <a:noFill/>
        </p:spPr>
        <p:txBody>
          <a:bodyPr wrap="square">
            <a:spAutoFit/>
          </a:bodyPr>
          <a:lstStyle/>
          <a:p>
            <a:pPr algn="ctr"/>
            <a:r>
              <a:rPr lang="en-US" sz="4400" b="0" i="0" dirty="0">
                <a:solidFill>
                  <a:schemeClr val="bg1"/>
                </a:solidFill>
                <a:effectLst/>
                <a:latin typeface="Google Sans"/>
              </a:rPr>
              <a:t>The apprehension of pain, imprisonment, or suffering for one's beliefs. The New Testament encourages faithfulness through suffering, promising a crown of life and an eternal glory that far outweighs temporary troubles</a:t>
            </a:r>
            <a:endParaRPr lang="en-US" sz="4400" dirty="0">
              <a:solidFill>
                <a:schemeClr val="bg1"/>
              </a:solidFill>
            </a:endParaRPr>
          </a:p>
        </p:txBody>
      </p:sp>
      <p:sp>
        <p:nvSpPr>
          <p:cNvPr id="5" name="TextBox 4">
            <a:extLst>
              <a:ext uri="{FF2B5EF4-FFF2-40B4-BE49-F238E27FC236}">
                <a16:creationId xmlns:a16="http://schemas.microsoft.com/office/drawing/2014/main" id="{3CCE538E-B988-E2FF-C796-EC00AA128CD1}"/>
              </a:ext>
            </a:extLst>
          </p:cNvPr>
          <p:cNvSpPr txBox="1"/>
          <p:nvPr/>
        </p:nvSpPr>
        <p:spPr>
          <a:xfrm>
            <a:off x="1741714" y="522668"/>
            <a:ext cx="9938657" cy="923330"/>
          </a:xfrm>
          <a:prstGeom prst="rect">
            <a:avLst/>
          </a:prstGeom>
          <a:noFill/>
        </p:spPr>
        <p:txBody>
          <a:bodyPr wrap="square">
            <a:spAutoFit/>
          </a:bodyPr>
          <a:lstStyle/>
          <a:p>
            <a:pPr algn="ctr"/>
            <a:r>
              <a:rPr lang="en-US" sz="5400" b="1" i="0" u="sng" dirty="0">
                <a:solidFill>
                  <a:schemeClr val="bg1"/>
                </a:solidFill>
                <a:effectLst/>
                <a:latin typeface="Google Sans"/>
              </a:rPr>
              <a:t>Fear of Suffering / Persecution:</a:t>
            </a:r>
            <a:r>
              <a:rPr lang="en-US" sz="5400" b="0" i="0" u="sng" dirty="0">
                <a:solidFill>
                  <a:schemeClr val="bg1"/>
                </a:solidFill>
                <a:effectLst/>
                <a:latin typeface="Google Sans"/>
              </a:rPr>
              <a:t> </a:t>
            </a:r>
            <a:endParaRPr lang="en-US" sz="5400" u="sng" dirty="0"/>
          </a:p>
        </p:txBody>
      </p:sp>
    </p:spTree>
    <p:extLst>
      <p:ext uri="{BB962C8B-B14F-4D97-AF65-F5344CB8AC3E}">
        <p14:creationId xmlns:p14="http://schemas.microsoft.com/office/powerpoint/2010/main" val="57521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DE1A7B6-EC69-7120-0D32-2E910DC3437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C87F23-70A5-AA85-A044-E16056FE2680}"/>
              </a:ext>
            </a:extLst>
          </p:cNvPr>
          <p:cNvSpPr txBox="1"/>
          <p:nvPr/>
        </p:nvSpPr>
        <p:spPr>
          <a:xfrm>
            <a:off x="1023256" y="610136"/>
            <a:ext cx="10395857" cy="2308324"/>
          </a:xfrm>
          <a:prstGeom prst="rect">
            <a:avLst/>
          </a:prstGeom>
          <a:noFill/>
        </p:spPr>
        <p:txBody>
          <a:bodyPr wrap="square">
            <a:spAutoFit/>
          </a:bodyPr>
          <a:lstStyle/>
          <a:p>
            <a:pPr algn="ctr"/>
            <a:r>
              <a:rPr lang="en-US" sz="4800" b="0" i="0" dirty="0">
                <a:solidFill>
                  <a:schemeClr val="bg1"/>
                </a:solidFill>
                <a:effectLst/>
                <a:latin typeface="Google Sans"/>
              </a:rPr>
              <a:t>The Bible makes a critical distinction between these detrimental fears and the positive </a:t>
            </a:r>
            <a:r>
              <a:rPr lang="en-US" sz="4800" b="1" i="0" dirty="0">
                <a:solidFill>
                  <a:schemeClr val="bg1"/>
                </a:solidFill>
                <a:effectLst/>
                <a:latin typeface="Google Sans"/>
              </a:rPr>
              <a:t>"</a:t>
            </a:r>
            <a:r>
              <a:rPr lang="en-US" sz="4800" b="1" i="0" u="sng" dirty="0">
                <a:solidFill>
                  <a:schemeClr val="bg1"/>
                </a:solidFill>
                <a:effectLst/>
                <a:latin typeface="Google Sans"/>
              </a:rPr>
              <a:t>fear of the Lord”</a:t>
            </a:r>
            <a:endParaRPr lang="en-US" sz="4800" u="sng" dirty="0">
              <a:solidFill>
                <a:schemeClr val="bg1"/>
              </a:solidFill>
            </a:endParaRPr>
          </a:p>
        </p:txBody>
      </p:sp>
      <p:sp>
        <p:nvSpPr>
          <p:cNvPr id="5" name="TextBox 4">
            <a:extLst>
              <a:ext uri="{FF2B5EF4-FFF2-40B4-BE49-F238E27FC236}">
                <a16:creationId xmlns:a16="http://schemas.microsoft.com/office/drawing/2014/main" id="{C025DE91-3593-C643-0AD1-D300DE2B7EC0}"/>
              </a:ext>
            </a:extLst>
          </p:cNvPr>
          <p:cNvSpPr txBox="1"/>
          <p:nvPr/>
        </p:nvSpPr>
        <p:spPr>
          <a:xfrm>
            <a:off x="1023256" y="3429000"/>
            <a:ext cx="10395857" cy="2800767"/>
          </a:xfrm>
          <a:prstGeom prst="rect">
            <a:avLst/>
          </a:prstGeom>
          <a:noFill/>
        </p:spPr>
        <p:txBody>
          <a:bodyPr wrap="square">
            <a:spAutoFit/>
          </a:bodyPr>
          <a:lstStyle/>
          <a:p>
            <a:pPr algn="ctr"/>
            <a:r>
              <a:rPr lang="en-US" sz="4400" b="1" dirty="0">
                <a:solidFill>
                  <a:schemeClr val="bg1"/>
                </a:solidFill>
                <a:latin typeface="Google Sans"/>
              </a:rPr>
              <a:t>This</a:t>
            </a:r>
            <a:r>
              <a:rPr lang="en-US" sz="4400" b="0" i="0" dirty="0">
                <a:solidFill>
                  <a:schemeClr val="bg1"/>
                </a:solidFill>
                <a:effectLst/>
                <a:latin typeface="Google Sans"/>
              </a:rPr>
              <a:t> is a healthy, reverential awe and deep respect for God's holiness, power, and authority that leads to wisdom and obedience. </a:t>
            </a:r>
            <a:endParaRPr lang="en-US" sz="4400" dirty="0"/>
          </a:p>
        </p:txBody>
      </p:sp>
    </p:spTree>
    <p:extLst>
      <p:ext uri="{BB962C8B-B14F-4D97-AF65-F5344CB8AC3E}">
        <p14:creationId xmlns:p14="http://schemas.microsoft.com/office/powerpoint/2010/main" val="148754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21AAFE4-5F67-933B-B674-C12EA64EC1E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3C6C4D-00F0-BFA9-E440-A6740F39D604}"/>
              </a:ext>
            </a:extLst>
          </p:cNvPr>
          <p:cNvSpPr txBox="1"/>
          <p:nvPr/>
        </p:nvSpPr>
        <p:spPr>
          <a:xfrm>
            <a:off x="511628" y="1674268"/>
            <a:ext cx="11364686" cy="2862322"/>
          </a:xfrm>
          <a:prstGeom prst="rect">
            <a:avLst/>
          </a:prstGeom>
          <a:noFill/>
        </p:spPr>
        <p:txBody>
          <a:bodyPr wrap="square">
            <a:spAutoFit/>
          </a:bodyPr>
          <a:lstStyle/>
          <a:p>
            <a:pPr algn="ctr">
              <a:spcBef>
                <a:spcPts val="1200"/>
              </a:spcBef>
              <a:spcAft>
                <a:spcPts val="900"/>
              </a:spcAft>
            </a:pPr>
            <a:r>
              <a:rPr lang="en-US" sz="6000" b="0" i="0" dirty="0">
                <a:solidFill>
                  <a:schemeClr val="bg1"/>
                </a:solidFill>
                <a:effectLst/>
                <a:latin typeface="Google Sans"/>
              </a:rPr>
              <a:t>Read and meditate on Bible verses that address fear, courage, and God's promises. </a:t>
            </a:r>
          </a:p>
        </p:txBody>
      </p:sp>
      <p:sp>
        <p:nvSpPr>
          <p:cNvPr id="5" name="TextBox 4">
            <a:extLst>
              <a:ext uri="{FF2B5EF4-FFF2-40B4-BE49-F238E27FC236}">
                <a16:creationId xmlns:a16="http://schemas.microsoft.com/office/drawing/2014/main" id="{6B3A42F3-9A75-BAA5-58E3-C0016FAACD69}"/>
              </a:ext>
            </a:extLst>
          </p:cNvPr>
          <p:cNvSpPr txBox="1"/>
          <p:nvPr/>
        </p:nvSpPr>
        <p:spPr>
          <a:xfrm>
            <a:off x="3306535" y="396986"/>
            <a:ext cx="6112328" cy="1107996"/>
          </a:xfrm>
          <a:prstGeom prst="rect">
            <a:avLst/>
          </a:prstGeom>
          <a:noFill/>
        </p:spPr>
        <p:txBody>
          <a:bodyPr wrap="square">
            <a:spAutoFit/>
          </a:bodyPr>
          <a:lstStyle/>
          <a:p>
            <a:pPr algn="ctr"/>
            <a:r>
              <a:rPr lang="en-US" sz="6600" b="1" i="0" dirty="0">
                <a:solidFill>
                  <a:schemeClr val="bg1"/>
                </a:solidFill>
                <a:effectLst/>
                <a:latin typeface="Google Sans"/>
              </a:rPr>
              <a:t>Study Scripture:</a:t>
            </a:r>
            <a:r>
              <a:rPr lang="en-US" sz="6600" b="0" i="0" dirty="0">
                <a:solidFill>
                  <a:schemeClr val="bg1"/>
                </a:solidFill>
                <a:effectLst/>
                <a:latin typeface="Google Sans"/>
              </a:rPr>
              <a:t> </a:t>
            </a:r>
            <a:endParaRPr lang="en-US" sz="6600" dirty="0"/>
          </a:p>
        </p:txBody>
      </p:sp>
      <p:sp>
        <p:nvSpPr>
          <p:cNvPr id="7" name="TextBox 6">
            <a:extLst>
              <a:ext uri="{FF2B5EF4-FFF2-40B4-BE49-F238E27FC236}">
                <a16:creationId xmlns:a16="http://schemas.microsoft.com/office/drawing/2014/main" id="{CF9862EA-7881-0826-F9A1-5DADA29473D7}"/>
              </a:ext>
            </a:extLst>
          </p:cNvPr>
          <p:cNvSpPr txBox="1"/>
          <p:nvPr/>
        </p:nvSpPr>
        <p:spPr>
          <a:xfrm>
            <a:off x="903514" y="4898962"/>
            <a:ext cx="10689772" cy="1569660"/>
          </a:xfrm>
          <a:prstGeom prst="rect">
            <a:avLst/>
          </a:prstGeom>
          <a:noFill/>
        </p:spPr>
        <p:txBody>
          <a:bodyPr wrap="square">
            <a:spAutoFit/>
          </a:bodyPr>
          <a:lstStyle/>
          <a:p>
            <a:pPr algn="ctr"/>
            <a:r>
              <a:rPr lang="en-US" sz="4800" b="0" i="0" dirty="0">
                <a:solidFill>
                  <a:schemeClr val="bg1"/>
                </a:solidFill>
                <a:effectLst/>
                <a:latin typeface="Google Sans"/>
              </a:rPr>
              <a:t>This practice helps to "rewire" your mind with truth.</a:t>
            </a:r>
            <a:endParaRPr lang="en-US" sz="4800" dirty="0"/>
          </a:p>
        </p:txBody>
      </p:sp>
    </p:spTree>
    <p:extLst>
      <p:ext uri="{BB962C8B-B14F-4D97-AF65-F5344CB8AC3E}">
        <p14:creationId xmlns:p14="http://schemas.microsoft.com/office/powerpoint/2010/main" val="252966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17B5E3A-43D0-0145-32B5-1CE5AC8C80D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132CE0B-03B4-3B0F-9DE4-81BDD5A48E5D}"/>
              </a:ext>
            </a:extLst>
          </p:cNvPr>
          <p:cNvSpPr txBox="1"/>
          <p:nvPr/>
        </p:nvSpPr>
        <p:spPr>
          <a:xfrm>
            <a:off x="593271" y="1837554"/>
            <a:ext cx="11005457" cy="4708981"/>
          </a:xfrm>
          <a:prstGeom prst="rect">
            <a:avLst/>
          </a:prstGeom>
          <a:noFill/>
        </p:spPr>
        <p:txBody>
          <a:bodyPr wrap="square">
            <a:spAutoFit/>
          </a:bodyPr>
          <a:lstStyle/>
          <a:p>
            <a:pPr algn="ctr">
              <a:spcBef>
                <a:spcPts val="1200"/>
              </a:spcBef>
              <a:spcAft>
                <a:spcPts val="900"/>
              </a:spcAft>
            </a:pPr>
            <a:r>
              <a:rPr lang="en-US" sz="6000" b="0" i="0" dirty="0">
                <a:solidFill>
                  <a:schemeClr val="bg1"/>
                </a:solidFill>
                <a:effectLst/>
                <a:latin typeface="Google Sans"/>
              </a:rPr>
              <a:t>Commit relevant scriptures (e.g., Isaiah 41:10, Psalm 56:3, 2 Timothy 1:7) to memory so they are readily available to recite when fear arises unexpectedly.</a:t>
            </a:r>
          </a:p>
        </p:txBody>
      </p:sp>
      <p:sp>
        <p:nvSpPr>
          <p:cNvPr id="5" name="TextBox 4">
            <a:extLst>
              <a:ext uri="{FF2B5EF4-FFF2-40B4-BE49-F238E27FC236}">
                <a16:creationId xmlns:a16="http://schemas.microsoft.com/office/drawing/2014/main" id="{85639C45-E327-F00F-0791-2FADA0B45C28}"/>
              </a:ext>
            </a:extLst>
          </p:cNvPr>
          <p:cNvSpPr txBox="1"/>
          <p:nvPr/>
        </p:nvSpPr>
        <p:spPr>
          <a:xfrm>
            <a:off x="2917372" y="392277"/>
            <a:ext cx="7184571" cy="923330"/>
          </a:xfrm>
          <a:prstGeom prst="rect">
            <a:avLst/>
          </a:prstGeom>
          <a:noFill/>
        </p:spPr>
        <p:txBody>
          <a:bodyPr wrap="square">
            <a:spAutoFit/>
          </a:bodyPr>
          <a:lstStyle/>
          <a:p>
            <a:pPr algn="ctr"/>
            <a:r>
              <a:rPr lang="en-US" sz="5400" b="1" i="0" dirty="0">
                <a:solidFill>
                  <a:schemeClr val="bg1"/>
                </a:solidFill>
                <a:effectLst/>
                <a:latin typeface="Google Sans"/>
              </a:rPr>
              <a:t>Memorize Key Verses:</a:t>
            </a:r>
            <a:r>
              <a:rPr lang="en-US" sz="5400" b="0" i="0" dirty="0">
                <a:solidFill>
                  <a:schemeClr val="bg1"/>
                </a:solidFill>
                <a:effectLst/>
                <a:latin typeface="Google Sans"/>
              </a:rPr>
              <a:t> </a:t>
            </a:r>
            <a:endParaRPr lang="en-US" sz="5400" dirty="0"/>
          </a:p>
        </p:txBody>
      </p:sp>
    </p:spTree>
    <p:extLst>
      <p:ext uri="{BB962C8B-B14F-4D97-AF65-F5344CB8AC3E}">
        <p14:creationId xmlns:p14="http://schemas.microsoft.com/office/powerpoint/2010/main" val="355499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2397634-A5A6-001B-8457-875F4D47448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056AD35-7CAB-FB36-D9CF-299D218DEC53}"/>
              </a:ext>
            </a:extLst>
          </p:cNvPr>
          <p:cNvSpPr txBox="1"/>
          <p:nvPr/>
        </p:nvSpPr>
        <p:spPr>
          <a:xfrm>
            <a:off x="283029" y="2349181"/>
            <a:ext cx="11625942" cy="3416320"/>
          </a:xfrm>
          <a:prstGeom prst="rect">
            <a:avLst/>
          </a:prstGeom>
          <a:noFill/>
        </p:spPr>
        <p:txBody>
          <a:bodyPr wrap="square">
            <a:spAutoFit/>
          </a:bodyPr>
          <a:lstStyle/>
          <a:p>
            <a:pPr algn="ctr">
              <a:spcBef>
                <a:spcPts val="1200"/>
              </a:spcBef>
              <a:spcAft>
                <a:spcPts val="900"/>
              </a:spcAft>
            </a:pPr>
            <a:r>
              <a:rPr lang="en-US" sz="5400" b="0" i="0" dirty="0">
                <a:solidFill>
                  <a:schemeClr val="bg1"/>
                </a:solidFill>
                <a:effectLst/>
                <a:latin typeface="Google Sans"/>
              </a:rPr>
              <a:t>Declare God's promises over your circumstances. Speaking the Word out loud can be a powerful weapon against fear. </a:t>
            </a:r>
          </a:p>
        </p:txBody>
      </p:sp>
      <p:sp>
        <p:nvSpPr>
          <p:cNvPr id="5" name="TextBox 4">
            <a:extLst>
              <a:ext uri="{FF2B5EF4-FFF2-40B4-BE49-F238E27FC236}">
                <a16:creationId xmlns:a16="http://schemas.microsoft.com/office/drawing/2014/main" id="{54852B58-CDD3-35DA-1D55-A4C17144B429}"/>
              </a:ext>
            </a:extLst>
          </p:cNvPr>
          <p:cNvSpPr txBox="1"/>
          <p:nvPr/>
        </p:nvSpPr>
        <p:spPr>
          <a:xfrm>
            <a:off x="1948544" y="744156"/>
            <a:ext cx="7903028" cy="1015663"/>
          </a:xfrm>
          <a:prstGeom prst="rect">
            <a:avLst/>
          </a:prstGeom>
          <a:noFill/>
        </p:spPr>
        <p:txBody>
          <a:bodyPr wrap="square">
            <a:spAutoFit/>
          </a:bodyPr>
          <a:lstStyle/>
          <a:p>
            <a:pPr algn="ctr"/>
            <a:r>
              <a:rPr lang="en-US" sz="6000" b="1" i="0" u="sng" dirty="0">
                <a:solidFill>
                  <a:schemeClr val="bg1"/>
                </a:solidFill>
                <a:effectLst/>
                <a:latin typeface="Google Sans"/>
              </a:rPr>
              <a:t>Speak the Word Aloud:</a:t>
            </a:r>
            <a:r>
              <a:rPr lang="en-US" sz="6000" b="0" i="0" u="sng" dirty="0">
                <a:solidFill>
                  <a:schemeClr val="bg1"/>
                </a:solidFill>
                <a:effectLst/>
                <a:latin typeface="Google Sans"/>
              </a:rPr>
              <a:t> </a:t>
            </a:r>
            <a:endParaRPr lang="en-US" sz="6000" u="sng" dirty="0"/>
          </a:p>
        </p:txBody>
      </p:sp>
    </p:spTree>
    <p:extLst>
      <p:ext uri="{BB962C8B-B14F-4D97-AF65-F5344CB8AC3E}">
        <p14:creationId xmlns:p14="http://schemas.microsoft.com/office/powerpoint/2010/main" val="146682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2F2E0EC-F60C-2FD7-099F-9707ACDC8DF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8B97F47-50FC-1360-612B-67DEE6BE6723}"/>
              </a:ext>
            </a:extLst>
          </p:cNvPr>
          <p:cNvSpPr txBox="1"/>
          <p:nvPr/>
        </p:nvSpPr>
        <p:spPr>
          <a:xfrm>
            <a:off x="290241" y="2224619"/>
            <a:ext cx="11430000" cy="4247317"/>
          </a:xfrm>
          <a:prstGeom prst="rect">
            <a:avLst/>
          </a:prstGeom>
          <a:noFill/>
        </p:spPr>
        <p:txBody>
          <a:bodyPr wrap="square">
            <a:spAutoFit/>
          </a:bodyPr>
          <a:lstStyle/>
          <a:p>
            <a:pPr algn="ctr"/>
            <a:r>
              <a:rPr lang="en-US" sz="5400" b="0" i="0" dirty="0">
                <a:solidFill>
                  <a:schemeClr val="bg1"/>
                </a:solidFill>
                <a:effectLst/>
                <a:latin typeface="Google Sans"/>
              </a:rPr>
              <a:t>Acknowledge that you cannot control every outcome. Surrender your fears and anxieties to God, trusting in His sovereignty and knowing He is working for your good (Romans 8:28).</a:t>
            </a:r>
            <a:endParaRPr lang="en-US" sz="5400" dirty="0">
              <a:solidFill>
                <a:schemeClr val="bg1"/>
              </a:solidFill>
            </a:endParaRPr>
          </a:p>
        </p:txBody>
      </p:sp>
      <p:sp>
        <p:nvSpPr>
          <p:cNvPr id="5" name="TextBox 4">
            <a:extLst>
              <a:ext uri="{FF2B5EF4-FFF2-40B4-BE49-F238E27FC236}">
                <a16:creationId xmlns:a16="http://schemas.microsoft.com/office/drawing/2014/main" id="{369CA95E-62E8-266E-8E8D-7CE8E7539094}"/>
              </a:ext>
            </a:extLst>
          </p:cNvPr>
          <p:cNvSpPr txBox="1"/>
          <p:nvPr/>
        </p:nvSpPr>
        <p:spPr>
          <a:xfrm>
            <a:off x="3048000" y="522905"/>
            <a:ext cx="6096000" cy="923330"/>
          </a:xfrm>
          <a:prstGeom prst="rect">
            <a:avLst/>
          </a:prstGeom>
          <a:noFill/>
        </p:spPr>
        <p:txBody>
          <a:bodyPr wrap="square">
            <a:spAutoFit/>
          </a:bodyPr>
          <a:lstStyle/>
          <a:p>
            <a:pPr algn="ctr"/>
            <a:r>
              <a:rPr lang="en-US" sz="5400" b="1" i="0" u="sng" dirty="0">
                <a:solidFill>
                  <a:schemeClr val="bg1"/>
                </a:solidFill>
                <a:effectLst/>
                <a:latin typeface="Google Sans"/>
              </a:rPr>
              <a:t>Surrender Control</a:t>
            </a:r>
            <a:r>
              <a:rPr lang="en-US" sz="5400" b="1" i="0" dirty="0">
                <a:solidFill>
                  <a:schemeClr val="bg1"/>
                </a:solidFill>
                <a:effectLst/>
                <a:latin typeface="Google Sans"/>
              </a:rPr>
              <a:t>:</a:t>
            </a:r>
            <a:r>
              <a:rPr lang="en-US" sz="5400" b="0" i="0" dirty="0">
                <a:solidFill>
                  <a:schemeClr val="bg1"/>
                </a:solidFill>
                <a:effectLst/>
                <a:latin typeface="Google Sans"/>
              </a:rPr>
              <a:t> </a:t>
            </a:r>
            <a:endParaRPr lang="en-US" sz="5400" dirty="0"/>
          </a:p>
        </p:txBody>
      </p:sp>
      <p:sp>
        <p:nvSpPr>
          <p:cNvPr id="6" name="TextBox 5">
            <a:extLst>
              <a:ext uri="{FF2B5EF4-FFF2-40B4-BE49-F238E27FC236}">
                <a16:creationId xmlns:a16="http://schemas.microsoft.com/office/drawing/2014/main" id="{E7EE4E27-CD86-9AB9-A78B-8510F53C8B72}"/>
              </a:ext>
            </a:extLst>
          </p:cNvPr>
          <p:cNvSpPr txBox="1"/>
          <p:nvPr/>
        </p:nvSpPr>
        <p:spPr>
          <a:xfrm rot="20497878">
            <a:off x="7641771" y="989035"/>
            <a:ext cx="4005943" cy="1107996"/>
          </a:xfrm>
          <a:prstGeom prst="rect">
            <a:avLst/>
          </a:prstGeom>
          <a:noFill/>
        </p:spPr>
        <p:txBody>
          <a:bodyPr wrap="square" rtlCol="0">
            <a:spAutoFit/>
          </a:bodyPr>
          <a:lstStyle/>
          <a:p>
            <a:pPr algn="ctr"/>
            <a:r>
              <a:rPr lang="en-US" sz="6600" dirty="0">
                <a:solidFill>
                  <a:srgbClr val="FF0000"/>
                </a:solidFill>
              </a:rPr>
              <a:t>Ouch!!!!</a:t>
            </a:r>
          </a:p>
        </p:txBody>
      </p:sp>
    </p:spTree>
    <p:extLst>
      <p:ext uri="{BB962C8B-B14F-4D97-AF65-F5344CB8AC3E}">
        <p14:creationId xmlns:p14="http://schemas.microsoft.com/office/powerpoint/2010/main" val="3145089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2E1B783-8C2C-04BB-5D5C-D19665B728E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00E3EA-87FE-E712-2091-84B35A71DE47}"/>
              </a:ext>
            </a:extLst>
          </p:cNvPr>
          <p:cNvSpPr txBox="1"/>
          <p:nvPr/>
        </p:nvSpPr>
        <p:spPr>
          <a:xfrm>
            <a:off x="664028" y="1709954"/>
            <a:ext cx="10439400" cy="1446550"/>
          </a:xfrm>
          <a:prstGeom prst="rect">
            <a:avLst/>
          </a:prstGeom>
          <a:noFill/>
        </p:spPr>
        <p:txBody>
          <a:bodyPr wrap="square">
            <a:spAutoFit/>
          </a:bodyPr>
          <a:lstStyle/>
          <a:p>
            <a:pPr algn="ctr"/>
            <a:r>
              <a:rPr lang="en-US" sz="4400" b="0" i="0" dirty="0">
                <a:solidFill>
                  <a:schemeClr val="bg1"/>
                </a:solidFill>
                <a:effectLst/>
                <a:latin typeface="Open Sans" panose="020B0606030504020204" pitchFamily="34" charset="0"/>
              </a:rPr>
              <a:t>This week recognize that God is with you whatever you face</a:t>
            </a:r>
            <a:r>
              <a:rPr lang="en-US" sz="4400" dirty="0">
                <a:solidFill>
                  <a:schemeClr val="bg1"/>
                </a:solidFill>
                <a:latin typeface="Open Sans" panose="020B0606030504020204" pitchFamily="34" charset="0"/>
              </a:rPr>
              <a:t>!</a:t>
            </a:r>
            <a:endParaRPr lang="en-US" sz="4400" dirty="0">
              <a:solidFill>
                <a:schemeClr val="bg1"/>
              </a:solidFill>
            </a:endParaRPr>
          </a:p>
        </p:txBody>
      </p:sp>
      <p:sp>
        <p:nvSpPr>
          <p:cNvPr id="4" name="TextBox 3">
            <a:extLst>
              <a:ext uri="{FF2B5EF4-FFF2-40B4-BE49-F238E27FC236}">
                <a16:creationId xmlns:a16="http://schemas.microsoft.com/office/drawing/2014/main" id="{A99BE191-DBED-947A-60C9-EA4B17CADF10}"/>
              </a:ext>
            </a:extLst>
          </p:cNvPr>
          <p:cNvSpPr txBox="1"/>
          <p:nvPr/>
        </p:nvSpPr>
        <p:spPr>
          <a:xfrm>
            <a:off x="2993571" y="272143"/>
            <a:ext cx="5638800" cy="923330"/>
          </a:xfrm>
          <a:prstGeom prst="rect">
            <a:avLst/>
          </a:prstGeom>
          <a:noFill/>
        </p:spPr>
        <p:txBody>
          <a:bodyPr wrap="square" rtlCol="0">
            <a:spAutoFit/>
          </a:bodyPr>
          <a:lstStyle/>
          <a:p>
            <a:pPr algn="ctr"/>
            <a:r>
              <a:rPr lang="en-US" sz="5400" dirty="0">
                <a:solidFill>
                  <a:schemeClr val="bg1"/>
                </a:solidFill>
              </a:rPr>
              <a:t>Homework</a:t>
            </a:r>
          </a:p>
        </p:txBody>
      </p:sp>
      <p:sp>
        <p:nvSpPr>
          <p:cNvPr id="6" name="TextBox 5">
            <a:extLst>
              <a:ext uri="{FF2B5EF4-FFF2-40B4-BE49-F238E27FC236}">
                <a16:creationId xmlns:a16="http://schemas.microsoft.com/office/drawing/2014/main" id="{F8D9F696-09D8-4757-E889-7694CE589CC0}"/>
              </a:ext>
            </a:extLst>
          </p:cNvPr>
          <p:cNvSpPr txBox="1"/>
          <p:nvPr/>
        </p:nvSpPr>
        <p:spPr>
          <a:xfrm>
            <a:off x="-76201" y="3835493"/>
            <a:ext cx="11778344" cy="1938992"/>
          </a:xfrm>
          <a:prstGeom prst="rect">
            <a:avLst/>
          </a:prstGeom>
          <a:noFill/>
        </p:spPr>
        <p:txBody>
          <a:bodyPr wrap="square">
            <a:spAutoFit/>
          </a:bodyPr>
          <a:lstStyle/>
          <a:p>
            <a:pPr algn="ctr"/>
            <a:r>
              <a:rPr lang="en-US" sz="4000" b="0" i="0" dirty="0">
                <a:solidFill>
                  <a:schemeClr val="bg1"/>
                </a:solidFill>
                <a:effectLst/>
                <a:latin typeface="Open Sans" panose="020B0606030504020204" pitchFamily="34" charset="0"/>
              </a:rPr>
              <a:t>This week by faith and with the help of his people understand that you can face every doubt </a:t>
            </a:r>
            <a:r>
              <a:rPr lang="en-US" sz="4000" dirty="0">
                <a:solidFill>
                  <a:schemeClr val="bg1"/>
                </a:solidFill>
                <a:latin typeface="Open Sans" panose="020B0606030504020204" pitchFamily="34" charset="0"/>
              </a:rPr>
              <a:t>and every </a:t>
            </a:r>
            <a:r>
              <a:rPr lang="en-US" sz="4000" b="0" i="0" dirty="0">
                <a:solidFill>
                  <a:schemeClr val="bg1"/>
                </a:solidFill>
                <a:effectLst/>
                <a:latin typeface="Open Sans" panose="020B0606030504020204" pitchFamily="34" charset="0"/>
              </a:rPr>
              <a:t>fear. </a:t>
            </a:r>
            <a:endParaRPr lang="en-US" sz="4000" dirty="0"/>
          </a:p>
        </p:txBody>
      </p:sp>
    </p:spTree>
    <p:extLst>
      <p:ext uri="{BB962C8B-B14F-4D97-AF65-F5344CB8AC3E}">
        <p14:creationId xmlns:p14="http://schemas.microsoft.com/office/powerpoint/2010/main" val="4130448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3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54E9EF8-930F-D642-139A-4C67619ADFF8}"/>
            </a:ext>
          </a:extLst>
        </p:cNvPr>
        <p:cNvGrpSpPr/>
        <p:nvPr/>
      </p:nvGrpSpPr>
      <p:grpSpPr>
        <a:xfrm>
          <a:off x="0" y="0"/>
          <a:ext cx="0" cy="0"/>
          <a:chOff x="0" y="0"/>
          <a:chExt cx="0" cy="0"/>
        </a:xfrm>
      </p:grpSpPr>
    </p:spTree>
    <p:extLst>
      <p:ext uri="{BB962C8B-B14F-4D97-AF65-F5344CB8AC3E}">
        <p14:creationId xmlns:p14="http://schemas.microsoft.com/office/powerpoint/2010/main" val="1083949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466558-1C64-F444-2633-B480B87859A4}"/>
              </a:ext>
            </a:extLst>
          </p:cNvPr>
          <p:cNvSpPr txBox="1"/>
          <p:nvPr/>
        </p:nvSpPr>
        <p:spPr>
          <a:xfrm>
            <a:off x="108857" y="78075"/>
            <a:ext cx="11974286" cy="6617196"/>
          </a:xfrm>
          <a:prstGeom prst="rect">
            <a:avLst/>
          </a:prstGeom>
          <a:noFill/>
        </p:spPr>
        <p:txBody>
          <a:bodyPr wrap="square">
            <a:spAutoFit/>
          </a:bodyPr>
          <a:lstStyle/>
          <a:p>
            <a:pPr algn="ctr">
              <a:buNone/>
            </a:pPr>
            <a:r>
              <a:rPr lang="en-US" sz="4400" b="0" i="0" dirty="0">
                <a:solidFill>
                  <a:schemeClr val="bg1"/>
                </a:solidFill>
                <a:effectLst/>
                <a:latin typeface="system-ui"/>
              </a:rPr>
              <a:t>Matthew 28:1-19</a:t>
            </a:r>
          </a:p>
          <a:p>
            <a:pPr algn="ctr">
              <a:buNone/>
            </a:pPr>
            <a:r>
              <a:rPr lang="en-US" sz="2000" b="1" i="0" dirty="0">
                <a:solidFill>
                  <a:schemeClr val="bg1"/>
                </a:solidFill>
                <a:effectLst/>
                <a:latin typeface="system-ui"/>
              </a:rPr>
              <a:t>28 </a:t>
            </a:r>
            <a:r>
              <a:rPr lang="en-US" sz="2000" b="0" i="0" dirty="0">
                <a:solidFill>
                  <a:schemeClr val="bg1"/>
                </a:solidFill>
                <a:effectLst/>
                <a:latin typeface="system-ui"/>
              </a:rPr>
              <a:t>After the Sabbath, at dawn on the first day of the week, Mary Magdalene and the other Mary went to look at the tomb.</a:t>
            </a:r>
            <a:r>
              <a:rPr lang="en-US" sz="2000" b="1" i="0" baseline="30000" dirty="0">
                <a:solidFill>
                  <a:schemeClr val="bg1"/>
                </a:solidFill>
                <a:effectLst/>
                <a:latin typeface="system-ui"/>
              </a:rPr>
              <a:t>2 </a:t>
            </a:r>
            <a:r>
              <a:rPr lang="en-US" sz="2000" b="0" i="0" dirty="0">
                <a:solidFill>
                  <a:schemeClr val="bg1"/>
                </a:solidFill>
                <a:effectLst/>
                <a:latin typeface="system-ui"/>
              </a:rPr>
              <a:t>There was a violent earthquake, for an angel of the Lord came down from heaven and, going to the tomb, rolled back the stone and sat on it. </a:t>
            </a:r>
            <a:r>
              <a:rPr lang="en-US" sz="2000" b="1" i="0" baseline="30000" dirty="0">
                <a:solidFill>
                  <a:schemeClr val="bg1"/>
                </a:solidFill>
                <a:effectLst/>
                <a:latin typeface="system-ui"/>
              </a:rPr>
              <a:t>3 </a:t>
            </a:r>
            <a:r>
              <a:rPr lang="en-US" sz="2000" b="0" i="0" dirty="0">
                <a:solidFill>
                  <a:schemeClr val="bg1"/>
                </a:solidFill>
                <a:effectLst/>
                <a:latin typeface="system-ui"/>
              </a:rPr>
              <a:t>His appearance was like lightning, and his clothes were white as snow. </a:t>
            </a:r>
            <a:r>
              <a:rPr lang="en-US" sz="2000" b="1" i="0" baseline="30000" dirty="0">
                <a:solidFill>
                  <a:schemeClr val="bg1"/>
                </a:solidFill>
                <a:effectLst/>
                <a:latin typeface="system-ui"/>
              </a:rPr>
              <a:t>4 </a:t>
            </a:r>
            <a:r>
              <a:rPr lang="en-US" sz="2000" b="0" i="0" dirty="0">
                <a:solidFill>
                  <a:schemeClr val="bg1"/>
                </a:solidFill>
                <a:effectLst/>
                <a:latin typeface="system-ui"/>
              </a:rPr>
              <a:t>The guards were so afraid of him that they shook and became like dead men.</a:t>
            </a:r>
            <a:r>
              <a:rPr lang="en-US" sz="2000" b="1" i="0" baseline="30000" dirty="0">
                <a:solidFill>
                  <a:schemeClr val="bg1"/>
                </a:solidFill>
                <a:effectLst/>
                <a:latin typeface="system-ui"/>
              </a:rPr>
              <a:t>5 </a:t>
            </a:r>
            <a:r>
              <a:rPr lang="en-US" sz="2000" b="0" i="0" dirty="0">
                <a:solidFill>
                  <a:schemeClr val="bg1"/>
                </a:solidFill>
                <a:effectLst/>
                <a:latin typeface="system-ui"/>
              </a:rPr>
              <a:t>The angel said to the women, “Do not be afraid, for I know that you are looking for Jesus, who was crucified. </a:t>
            </a:r>
            <a:r>
              <a:rPr lang="en-US" sz="2000" b="1" i="0" baseline="30000" dirty="0">
                <a:solidFill>
                  <a:schemeClr val="bg1"/>
                </a:solidFill>
                <a:effectLst/>
                <a:latin typeface="system-ui"/>
              </a:rPr>
              <a:t>6 </a:t>
            </a:r>
            <a:r>
              <a:rPr lang="en-US" sz="2000" b="0" i="0" dirty="0">
                <a:solidFill>
                  <a:schemeClr val="bg1"/>
                </a:solidFill>
                <a:effectLst/>
                <a:latin typeface="system-ui"/>
              </a:rPr>
              <a:t>He is not here; he has risen, just as he said. Come and see the place where he lay. </a:t>
            </a:r>
            <a:r>
              <a:rPr lang="en-US" sz="2000" b="1" i="0" baseline="30000" dirty="0">
                <a:solidFill>
                  <a:schemeClr val="bg1"/>
                </a:solidFill>
                <a:effectLst/>
                <a:latin typeface="system-ui"/>
              </a:rPr>
              <a:t>7 </a:t>
            </a:r>
            <a:r>
              <a:rPr lang="en-US" sz="2000" b="0" i="0" dirty="0">
                <a:solidFill>
                  <a:schemeClr val="bg1"/>
                </a:solidFill>
                <a:effectLst/>
                <a:latin typeface="system-ui"/>
              </a:rPr>
              <a:t>Then go quickly and tell his disciples: ‘He has risen from the dead and is going ahead of you into Galilee. There you will see him.’ Now I have told you.”</a:t>
            </a:r>
            <a:r>
              <a:rPr lang="en-US" sz="2000" b="1" i="0" baseline="30000" dirty="0">
                <a:solidFill>
                  <a:schemeClr val="bg1"/>
                </a:solidFill>
                <a:effectLst/>
                <a:latin typeface="system-ui"/>
              </a:rPr>
              <a:t>8 </a:t>
            </a:r>
            <a:r>
              <a:rPr lang="en-US" sz="2000" b="0" i="0" dirty="0">
                <a:solidFill>
                  <a:schemeClr val="bg1"/>
                </a:solidFill>
                <a:effectLst/>
                <a:latin typeface="system-ui"/>
              </a:rPr>
              <a:t>So the women hurried away from the tomb, afraid yet filled with joy, and ran to tell his disciples. </a:t>
            </a:r>
            <a:r>
              <a:rPr lang="en-US" sz="2000" b="1" i="0" baseline="30000" dirty="0">
                <a:solidFill>
                  <a:schemeClr val="bg1"/>
                </a:solidFill>
                <a:effectLst/>
                <a:latin typeface="system-ui"/>
              </a:rPr>
              <a:t>9 </a:t>
            </a:r>
            <a:r>
              <a:rPr lang="en-US" sz="2000" b="0" i="0" dirty="0">
                <a:solidFill>
                  <a:schemeClr val="bg1"/>
                </a:solidFill>
                <a:effectLst/>
                <a:latin typeface="system-ui"/>
              </a:rPr>
              <a:t>Suddenly Jesus met them. “Greetings,” he said. They came to him, clasped his feet and worshiped him. </a:t>
            </a:r>
            <a:r>
              <a:rPr lang="en-US" sz="2000" b="1" i="0" baseline="30000" dirty="0">
                <a:solidFill>
                  <a:schemeClr val="bg1"/>
                </a:solidFill>
                <a:effectLst/>
                <a:latin typeface="system-ui"/>
              </a:rPr>
              <a:t>10 </a:t>
            </a:r>
            <a:r>
              <a:rPr lang="en-US" sz="2000" b="0" i="0" dirty="0">
                <a:solidFill>
                  <a:schemeClr val="bg1"/>
                </a:solidFill>
                <a:effectLst/>
                <a:latin typeface="system-ui"/>
              </a:rPr>
              <a:t>Then Jesus said to them, “Do not be afraid. Go and tell my brothers to go to Galilee; there they will see me.”</a:t>
            </a:r>
            <a:r>
              <a:rPr lang="en-US" sz="2000" b="1" dirty="0">
                <a:solidFill>
                  <a:schemeClr val="bg1"/>
                </a:solidFill>
                <a:latin typeface="system-ui"/>
              </a:rPr>
              <a:t>1</a:t>
            </a:r>
            <a:r>
              <a:rPr lang="en-US" sz="2000" b="1" i="0" baseline="30000" dirty="0">
                <a:solidFill>
                  <a:schemeClr val="bg1"/>
                </a:solidFill>
                <a:effectLst/>
                <a:latin typeface="system-ui"/>
              </a:rPr>
              <a:t>1 </a:t>
            </a:r>
            <a:r>
              <a:rPr lang="en-US" sz="2000" b="0" i="0" dirty="0">
                <a:solidFill>
                  <a:schemeClr val="bg1"/>
                </a:solidFill>
                <a:effectLst/>
                <a:latin typeface="system-ui"/>
              </a:rPr>
              <a:t>While the women were on their way, some of the guards went into the city and reported to the chief priests everything that had happened. </a:t>
            </a:r>
            <a:r>
              <a:rPr lang="en-US" sz="2000" b="1" i="0" baseline="30000" dirty="0">
                <a:solidFill>
                  <a:schemeClr val="bg1"/>
                </a:solidFill>
                <a:effectLst/>
                <a:latin typeface="system-ui"/>
              </a:rPr>
              <a:t>12 </a:t>
            </a:r>
            <a:r>
              <a:rPr lang="en-US" sz="2000" b="0" i="0" dirty="0">
                <a:solidFill>
                  <a:schemeClr val="bg1"/>
                </a:solidFill>
                <a:effectLst/>
                <a:latin typeface="system-ui"/>
              </a:rPr>
              <a:t>When the chief priests had met with the elders and devised a plan, they gave the soldiers a large sum of money, </a:t>
            </a:r>
            <a:r>
              <a:rPr lang="en-US" sz="2000" b="1" i="0" baseline="30000" dirty="0">
                <a:solidFill>
                  <a:schemeClr val="bg1"/>
                </a:solidFill>
                <a:effectLst/>
                <a:latin typeface="system-ui"/>
              </a:rPr>
              <a:t>13 </a:t>
            </a:r>
            <a:r>
              <a:rPr lang="en-US" sz="2000" b="0" i="0" dirty="0">
                <a:solidFill>
                  <a:schemeClr val="bg1"/>
                </a:solidFill>
                <a:effectLst/>
                <a:latin typeface="system-ui"/>
              </a:rPr>
              <a:t>telling them, “You are to say, ‘His disciples came during the night and stole him away while we were asleep.’ </a:t>
            </a:r>
            <a:r>
              <a:rPr lang="en-US" sz="2000" b="1" i="0" baseline="30000" dirty="0">
                <a:solidFill>
                  <a:schemeClr val="bg1"/>
                </a:solidFill>
                <a:effectLst/>
                <a:latin typeface="system-ui"/>
              </a:rPr>
              <a:t>14 </a:t>
            </a:r>
            <a:r>
              <a:rPr lang="en-US" sz="2000" b="0" i="0" dirty="0">
                <a:solidFill>
                  <a:schemeClr val="bg1"/>
                </a:solidFill>
                <a:effectLst/>
                <a:latin typeface="system-ui"/>
              </a:rPr>
              <a:t>If this report gets to the governor, we will satisfy him and keep you out of trouble.” </a:t>
            </a:r>
            <a:r>
              <a:rPr lang="en-US" sz="2000" b="1" i="0" baseline="30000" dirty="0">
                <a:solidFill>
                  <a:schemeClr val="bg1"/>
                </a:solidFill>
                <a:effectLst/>
                <a:latin typeface="system-ui"/>
              </a:rPr>
              <a:t>15 </a:t>
            </a:r>
            <a:r>
              <a:rPr lang="en-US" sz="2000" b="0" i="0" dirty="0">
                <a:solidFill>
                  <a:schemeClr val="bg1"/>
                </a:solidFill>
                <a:effectLst/>
                <a:latin typeface="system-ui"/>
              </a:rPr>
              <a:t>So the soldiers took the money and did as they were instructed. And this story has been widely circulated among the Jews to this very day.</a:t>
            </a:r>
            <a:r>
              <a:rPr lang="en-US" sz="2000" b="1" i="0" baseline="30000" dirty="0">
                <a:solidFill>
                  <a:schemeClr val="bg1"/>
                </a:solidFill>
                <a:effectLst/>
                <a:latin typeface="system-ui"/>
              </a:rPr>
              <a:t>16 </a:t>
            </a:r>
            <a:r>
              <a:rPr lang="en-US" sz="2000" b="0" i="0" dirty="0">
                <a:solidFill>
                  <a:schemeClr val="bg1"/>
                </a:solidFill>
                <a:effectLst/>
                <a:latin typeface="system-ui"/>
              </a:rPr>
              <a:t>Then the eleven disciples went to Galilee, to the mountain where Jesus had told them to go. </a:t>
            </a:r>
            <a:r>
              <a:rPr lang="en-US" sz="2000" b="1" i="0" baseline="30000" dirty="0">
                <a:solidFill>
                  <a:schemeClr val="bg1"/>
                </a:solidFill>
                <a:effectLst/>
                <a:latin typeface="system-ui"/>
              </a:rPr>
              <a:t>17 </a:t>
            </a:r>
            <a:r>
              <a:rPr lang="en-US" sz="2000" b="0" i="0" dirty="0">
                <a:solidFill>
                  <a:schemeClr val="bg1"/>
                </a:solidFill>
                <a:effectLst/>
                <a:latin typeface="system-ui"/>
              </a:rPr>
              <a:t>When they saw him, they worshiped him; but some doubted. </a:t>
            </a:r>
            <a:r>
              <a:rPr lang="en-US" sz="2000" b="1" i="0" baseline="30000" dirty="0">
                <a:solidFill>
                  <a:schemeClr val="bg1"/>
                </a:solidFill>
                <a:effectLst/>
                <a:latin typeface="system-ui"/>
              </a:rPr>
              <a:t>18 </a:t>
            </a:r>
            <a:r>
              <a:rPr lang="en-US" sz="2000" b="0" i="0" dirty="0">
                <a:solidFill>
                  <a:schemeClr val="bg1"/>
                </a:solidFill>
                <a:effectLst/>
                <a:latin typeface="system-ui"/>
              </a:rPr>
              <a:t>Then Jesus came to them and said, “All authority in heaven and on earth has been given to me. </a:t>
            </a:r>
            <a:r>
              <a:rPr lang="en-US" sz="2000" b="1" i="0" baseline="30000" dirty="0">
                <a:solidFill>
                  <a:schemeClr val="bg1"/>
                </a:solidFill>
                <a:effectLst/>
                <a:latin typeface="system-ui"/>
              </a:rPr>
              <a:t>19 </a:t>
            </a:r>
            <a:r>
              <a:rPr lang="en-US" sz="2000" b="0" i="0" dirty="0">
                <a:solidFill>
                  <a:schemeClr val="bg1"/>
                </a:solidFill>
                <a:effectLst/>
                <a:latin typeface="system-ui"/>
              </a:rPr>
              <a:t>Therefore go and make disciples of all nations, baptizing them in the name of the Father and of the Son and of the Holy Spirit,</a:t>
            </a:r>
          </a:p>
        </p:txBody>
      </p:sp>
    </p:spTree>
    <p:extLst>
      <p:ext uri="{BB962C8B-B14F-4D97-AF65-F5344CB8AC3E}">
        <p14:creationId xmlns:p14="http://schemas.microsoft.com/office/powerpoint/2010/main" val="160968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8B53543-2003-764E-BBA1-814DD02BC4F9}"/>
            </a:ext>
          </a:extLst>
        </p:cNvPr>
        <p:cNvGrpSpPr/>
        <p:nvPr/>
      </p:nvGrpSpPr>
      <p:grpSpPr>
        <a:xfrm>
          <a:off x="0" y="0"/>
          <a:ext cx="0" cy="0"/>
          <a:chOff x="0" y="0"/>
          <a:chExt cx="0" cy="0"/>
        </a:xfrm>
      </p:grpSpPr>
    </p:spTree>
    <p:extLst>
      <p:ext uri="{BB962C8B-B14F-4D97-AF65-F5344CB8AC3E}">
        <p14:creationId xmlns:p14="http://schemas.microsoft.com/office/powerpoint/2010/main" val="2281197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065E0E7-DFCE-9172-78BF-76F2108BE1BD}"/>
            </a:ext>
          </a:extLst>
        </p:cNvPr>
        <p:cNvGrpSpPr/>
        <p:nvPr/>
      </p:nvGrpSpPr>
      <p:grpSpPr>
        <a:xfrm>
          <a:off x="0" y="0"/>
          <a:ext cx="0" cy="0"/>
          <a:chOff x="0" y="0"/>
          <a:chExt cx="0" cy="0"/>
        </a:xfrm>
      </p:grpSpPr>
    </p:spTree>
    <p:extLst>
      <p:ext uri="{BB962C8B-B14F-4D97-AF65-F5344CB8AC3E}">
        <p14:creationId xmlns:p14="http://schemas.microsoft.com/office/powerpoint/2010/main" val="3980086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939F209-EC1E-FF82-A253-87A607F0DF2B}"/>
            </a:ext>
          </a:extLst>
        </p:cNvPr>
        <p:cNvGrpSpPr/>
        <p:nvPr/>
      </p:nvGrpSpPr>
      <p:grpSpPr>
        <a:xfrm>
          <a:off x="0" y="0"/>
          <a:ext cx="0" cy="0"/>
          <a:chOff x="0" y="0"/>
          <a:chExt cx="0" cy="0"/>
        </a:xfrm>
      </p:grpSpPr>
    </p:spTree>
    <p:extLst>
      <p:ext uri="{BB962C8B-B14F-4D97-AF65-F5344CB8AC3E}">
        <p14:creationId xmlns:p14="http://schemas.microsoft.com/office/powerpoint/2010/main" val="616946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0DE248E-4717-3941-DF0A-D9894247AC56}"/>
            </a:ext>
          </a:extLst>
        </p:cNvPr>
        <p:cNvGrpSpPr/>
        <p:nvPr/>
      </p:nvGrpSpPr>
      <p:grpSpPr>
        <a:xfrm>
          <a:off x="0" y="0"/>
          <a:ext cx="0" cy="0"/>
          <a:chOff x="0" y="0"/>
          <a:chExt cx="0" cy="0"/>
        </a:xfrm>
      </p:grpSpPr>
    </p:spTree>
    <p:extLst>
      <p:ext uri="{BB962C8B-B14F-4D97-AF65-F5344CB8AC3E}">
        <p14:creationId xmlns:p14="http://schemas.microsoft.com/office/powerpoint/2010/main" val="2366428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BCF9B6A-4CF9-2444-A9A5-846B9ECACB45}"/>
            </a:ext>
          </a:extLst>
        </p:cNvPr>
        <p:cNvGrpSpPr/>
        <p:nvPr/>
      </p:nvGrpSpPr>
      <p:grpSpPr>
        <a:xfrm>
          <a:off x="0" y="0"/>
          <a:ext cx="0" cy="0"/>
          <a:chOff x="0" y="0"/>
          <a:chExt cx="0" cy="0"/>
        </a:xfrm>
      </p:grpSpPr>
    </p:spTree>
    <p:extLst>
      <p:ext uri="{BB962C8B-B14F-4D97-AF65-F5344CB8AC3E}">
        <p14:creationId xmlns:p14="http://schemas.microsoft.com/office/powerpoint/2010/main" val="3394769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4CED30C-494C-252F-3954-AF3F5D8284D6}"/>
            </a:ext>
          </a:extLst>
        </p:cNvPr>
        <p:cNvGrpSpPr/>
        <p:nvPr/>
      </p:nvGrpSpPr>
      <p:grpSpPr>
        <a:xfrm>
          <a:off x="0" y="0"/>
          <a:ext cx="0" cy="0"/>
          <a:chOff x="0" y="0"/>
          <a:chExt cx="0" cy="0"/>
        </a:xfrm>
      </p:grpSpPr>
    </p:spTree>
    <p:extLst>
      <p:ext uri="{BB962C8B-B14F-4D97-AF65-F5344CB8AC3E}">
        <p14:creationId xmlns:p14="http://schemas.microsoft.com/office/powerpoint/2010/main" val="3331103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40159A4-763C-3FC3-6F3A-75F4A138B0D9}"/>
            </a:ext>
          </a:extLst>
        </p:cNvPr>
        <p:cNvGrpSpPr/>
        <p:nvPr/>
      </p:nvGrpSpPr>
      <p:grpSpPr>
        <a:xfrm>
          <a:off x="0" y="0"/>
          <a:ext cx="0" cy="0"/>
          <a:chOff x="0" y="0"/>
          <a:chExt cx="0" cy="0"/>
        </a:xfrm>
      </p:grpSpPr>
    </p:spTree>
    <p:extLst>
      <p:ext uri="{BB962C8B-B14F-4D97-AF65-F5344CB8AC3E}">
        <p14:creationId xmlns:p14="http://schemas.microsoft.com/office/powerpoint/2010/main" val="490065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666BDD9-E092-66C8-70D2-52E91BBC9637}"/>
            </a:ext>
          </a:extLst>
        </p:cNvPr>
        <p:cNvGrpSpPr/>
        <p:nvPr/>
      </p:nvGrpSpPr>
      <p:grpSpPr>
        <a:xfrm>
          <a:off x="0" y="0"/>
          <a:ext cx="0" cy="0"/>
          <a:chOff x="0" y="0"/>
          <a:chExt cx="0" cy="0"/>
        </a:xfrm>
      </p:grpSpPr>
    </p:spTree>
    <p:extLst>
      <p:ext uri="{BB962C8B-B14F-4D97-AF65-F5344CB8AC3E}">
        <p14:creationId xmlns:p14="http://schemas.microsoft.com/office/powerpoint/2010/main" val="6282720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F8F0240-D568-50F1-62D2-E47E3CFE65BD}"/>
            </a:ext>
          </a:extLst>
        </p:cNvPr>
        <p:cNvGrpSpPr/>
        <p:nvPr/>
      </p:nvGrpSpPr>
      <p:grpSpPr>
        <a:xfrm>
          <a:off x="0" y="0"/>
          <a:ext cx="0" cy="0"/>
          <a:chOff x="0" y="0"/>
          <a:chExt cx="0" cy="0"/>
        </a:xfrm>
      </p:grpSpPr>
    </p:spTree>
    <p:extLst>
      <p:ext uri="{BB962C8B-B14F-4D97-AF65-F5344CB8AC3E}">
        <p14:creationId xmlns:p14="http://schemas.microsoft.com/office/powerpoint/2010/main" val="327658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9B98A21-B951-AF07-8AA8-204D07A46A9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4DD302E-A47E-4C2B-FE37-B22657058660}"/>
              </a:ext>
            </a:extLst>
          </p:cNvPr>
          <p:cNvSpPr txBox="1"/>
          <p:nvPr/>
        </p:nvSpPr>
        <p:spPr>
          <a:xfrm>
            <a:off x="1284515" y="441335"/>
            <a:ext cx="10221686" cy="3785652"/>
          </a:xfrm>
          <a:prstGeom prst="rect">
            <a:avLst/>
          </a:prstGeom>
          <a:noFill/>
        </p:spPr>
        <p:txBody>
          <a:bodyPr wrap="square">
            <a:spAutoFit/>
          </a:bodyPr>
          <a:lstStyle/>
          <a:p>
            <a:pPr algn="ctr"/>
            <a:r>
              <a:rPr lang="en-US" sz="4000" dirty="0">
                <a:solidFill>
                  <a:schemeClr val="bg1"/>
                </a:solidFill>
              </a:rPr>
              <a:t>The Bible frequently addresses the command to </a:t>
            </a:r>
            <a:r>
              <a:rPr lang="en-US" sz="4000" b="1" i="0" dirty="0">
                <a:solidFill>
                  <a:schemeClr val="bg1"/>
                </a:solidFill>
                <a:effectLst/>
                <a:latin typeface="Google Sans"/>
              </a:rPr>
              <a:t>"do not be afraid"</a:t>
            </a:r>
            <a:r>
              <a:rPr lang="en-US" sz="4000" b="0" i="0" dirty="0">
                <a:solidFill>
                  <a:schemeClr val="bg1"/>
                </a:solidFill>
                <a:effectLst/>
                <a:latin typeface="Google Sans"/>
              </a:rPr>
              <a:t> (or similar phrases like "fear not" and "do not be dismayed"), with the number of occurrences often cited as approximately </a:t>
            </a:r>
            <a:r>
              <a:rPr lang="en-US" sz="4000" b="0" i="0" u="sng" dirty="0">
                <a:solidFill>
                  <a:schemeClr val="bg1"/>
                </a:solidFill>
                <a:effectLst/>
                <a:latin typeface="Google Sans"/>
              </a:rPr>
              <a:t>365</a:t>
            </a:r>
            <a:r>
              <a:rPr lang="en-US" sz="4000" b="0" i="0" dirty="0">
                <a:solidFill>
                  <a:schemeClr val="bg1"/>
                </a:solidFill>
                <a:effectLst/>
                <a:latin typeface="Google Sans"/>
              </a:rPr>
              <a:t>, though the exact count depends on the translation. </a:t>
            </a:r>
            <a:endParaRPr lang="en-US" sz="4000" dirty="0">
              <a:solidFill>
                <a:schemeClr val="bg1"/>
              </a:solidFill>
            </a:endParaRPr>
          </a:p>
        </p:txBody>
      </p:sp>
      <p:sp>
        <p:nvSpPr>
          <p:cNvPr id="5" name="TextBox 4">
            <a:extLst>
              <a:ext uri="{FF2B5EF4-FFF2-40B4-BE49-F238E27FC236}">
                <a16:creationId xmlns:a16="http://schemas.microsoft.com/office/drawing/2014/main" id="{7B68F66A-54F2-5E53-0CC7-AA7644A0480A}"/>
              </a:ext>
            </a:extLst>
          </p:cNvPr>
          <p:cNvSpPr txBox="1"/>
          <p:nvPr/>
        </p:nvSpPr>
        <p:spPr>
          <a:xfrm>
            <a:off x="653144" y="4390587"/>
            <a:ext cx="10657113" cy="1938992"/>
          </a:xfrm>
          <a:prstGeom prst="rect">
            <a:avLst/>
          </a:prstGeom>
          <a:noFill/>
        </p:spPr>
        <p:txBody>
          <a:bodyPr wrap="square">
            <a:spAutoFit/>
          </a:bodyPr>
          <a:lstStyle/>
          <a:p>
            <a:pPr algn="ctr"/>
            <a:r>
              <a:rPr lang="en-US" sz="4000" b="0" i="0" dirty="0">
                <a:solidFill>
                  <a:schemeClr val="bg1"/>
                </a:solidFill>
                <a:effectLst/>
                <a:latin typeface="Google Sans"/>
              </a:rPr>
              <a:t>This recurring message serves as a constant reminder of </a:t>
            </a:r>
            <a:r>
              <a:rPr lang="en-US" sz="4000" b="0" i="0" u="sng" dirty="0">
                <a:solidFill>
                  <a:schemeClr val="bg1"/>
                </a:solidFill>
                <a:effectLst/>
                <a:latin typeface="Google Sans"/>
              </a:rPr>
              <a:t>God's presence</a:t>
            </a:r>
            <a:r>
              <a:rPr lang="en-US" sz="4000" b="0" i="0" dirty="0">
                <a:solidFill>
                  <a:schemeClr val="bg1"/>
                </a:solidFill>
                <a:effectLst/>
                <a:latin typeface="Google Sans"/>
              </a:rPr>
              <a:t>, </a:t>
            </a:r>
            <a:r>
              <a:rPr lang="en-US" sz="4000" b="0" i="0" u="sng" dirty="0">
                <a:solidFill>
                  <a:schemeClr val="bg1"/>
                </a:solidFill>
                <a:effectLst/>
                <a:latin typeface="Google Sans"/>
              </a:rPr>
              <a:t>protection</a:t>
            </a:r>
            <a:r>
              <a:rPr lang="en-US" sz="4000" b="0" i="0" dirty="0">
                <a:solidFill>
                  <a:schemeClr val="bg1"/>
                </a:solidFill>
                <a:effectLst/>
                <a:latin typeface="Google Sans"/>
              </a:rPr>
              <a:t>, and </a:t>
            </a:r>
            <a:r>
              <a:rPr lang="en-US" sz="4000" b="0" i="0" u="sng" dirty="0">
                <a:solidFill>
                  <a:schemeClr val="bg1"/>
                </a:solidFill>
                <a:effectLst/>
                <a:latin typeface="Google Sans"/>
              </a:rPr>
              <a:t>provision</a:t>
            </a:r>
            <a:r>
              <a:rPr lang="en-US" sz="4000" b="0" i="0" dirty="0">
                <a:solidFill>
                  <a:schemeClr val="bg1"/>
                </a:solidFill>
                <a:effectLst/>
                <a:latin typeface="Google Sans"/>
              </a:rPr>
              <a:t>. </a:t>
            </a:r>
            <a:endParaRPr lang="en-US" sz="4000" dirty="0"/>
          </a:p>
        </p:txBody>
      </p:sp>
    </p:spTree>
    <p:extLst>
      <p:ext uri="{BB962C8B-B14F-4D97-AF65-F5344CB8AC3E}">
        <p14:creationId xmlns:p14="http://schemas.microsoft.com/office/powerpoint/2010/main" val="6500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0FF5FA2-4B4D-D31C-B7C9-AF800C38086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B7C8C1-420E-66A4-0343-3BCBF5C3F8FE}"/>
              </a:ext>
            </a:extLst>
          </p:cNvPr>
          <p:cNvSpPr txBox="1"/>
          <p:nvPr/>
        </p:nvSpPr>
        <p:spPr>
          <a:xfrm>
            <a:off x="783770" y="811964"/>
            <a:ext cx="10406743" cy="4708981"/>
          </a:xfrm>
          <a:prstGeom prst="rect">
            <a:avLst/>
          </a:prstGeom>
          <a:noFill/>
        </p:spPr>
        <p:txBody>
          <a:bodyPr wrap="square">
            <a:spAutoFit/>
          </a:bodyPr>
          <a:lstStyle/>
          <a:p>
            <a:pPr algn="ctr"/>
            <a:r>
              <a:rPr lang="en-US" sz="6000" b="0" i="0" dirty="0">
                <a:solidFill>
                  <a:schemeClr val="bg1"/>
                </a:solidFill>
                <a:effectLst/>
                <a:latin typeface="Google Sans"/>
              </a:rPr>
              <a:t>The biblical message to "do not be afraid" is rooted </a:t>
            </a:r>
            <a:r>
              <a:rPr lang="en-US" sz="6000" b="0" i="0" u="sng" dirty="0">
                <a:solidFill>
                  <a:schemeClr val="bg1"/>
                </a:solidFill>
                <a:effectLst/>
                <a:latin typeface="Google Sans"/>
              </a:rPr>
              <a:t>in God's character </a:t>
            </a:r>
            <a:r>
              <a:rPr lang="en-US" sz="6000" b="0" i="0" dirty="0">
                <a:solidFill>
                  <a:schemeClr val="bg1"/>
                </a:solidFill>
                <a:effectLst/>
                <a:latin typeface="Google Sans"/>
              </a:rPr>
              <a:t>and </a:t>
            </a:r>
            <a:r>
              <a:rPr lang="en-US" sz="6000" b="0" i="0" u="sng" dirty="0">
                <a:solidFill>
                  <a:schemeClr val="bg1"/>
                </a:solidFill>
                <a:effectLst/>
                <a:latin typeface="Google Sans"/>
              </a:rPr>
              <a:t>promises</a:t>
            </a:r>
            <a:r>
              <a:rPr lang="en-US" sz="6000" b="0" i="0" dirty="0">
                <a:solidFill>
                  <a:schemeClr val="bg1"/>
                </a:solidFill>
                <a:effectLst/>
                <a:latin typeface="Google Sans"/>
              </a:rPr>
              <a:t>, encouraging faith and trust during difficult times.</a:t>
            </a:r>
            <a:endParaRPr lang="en-US" sz="6000" dirty="0">
              <a:solidFill>
                <a:schemeClr val="bg1"/>
              </a:solidFill>
            </a:endParaRPr>
          </a:p>
        </p:txBody>
      </p:sp>
    </p:spTree>
    <p:extLst>
      <p:ext uri="{BB962C8B-B14F-4D97-AF65-F5344CB8AC3E}">
        <p14:creationId xmlns:p14="http://schemas.microsoft.com/office/powerpoint/2010/main" val="139246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9DF7BB4-D448-6BB7-EF9A-836949F8020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4F5F17F-920F-5F9F-7ED9-84CCDB2C7ED5}"/>
              </a:ext>
            </a:extLst>
          </p:cNvPr>
          <p:cNvSpPr txBox="1"/>
          <p:nvPr/>
        </p:nvSpPr>
        <p:spPr>
          <a:xfrm>
            <a:off x="1191985" y="2211986"/>
            <a:ext cx="10134599" cy="3785652"/>
          </a:xfrm>
          <a:prstGeom prst="rect">
            <a:avLst/>
          </a:prstGeom>
          <a:noFill/>
        </p:spPr>
        <p:txBody>
          <a:bodyPr wrap="square">
            <a:spAutoFit/>
          </a:bodyPr>
          <a:lstStyle/>
          <a:p>
            <a:pPr algn="ctr">
              <a:spcBef>
                <a:spcPts val="1200"/>
              </a:spcBef>
              <a:spcAft>
                <a:spcPts val="900"/>
              </a:spcAft>
            </a:pPr>
            <a:r>
              <a:rPr lang="en-US" sz="4000" b="0" i="0" dirty="0">
                <a:solidFill>
                  <a:schemeClr val="bg1"/>
                </a:solidFill>
                <a:effectLst/>
                <a:latin typeface="Google Sans"/>
              </a:rPr>
              <a:t>The Bible encourages believers to bring their fears and anxieties to God in prayer. Additionally, Christian community provides a support system where believers can encourage, support, and pray for one another, which helps to foster collective courage.</a:t>
            </a:r>
          </a:p>
        </p:txBody>
      </p:sp>
      <p:sp>
        <p:nvSpPr>
          <p:cNvPr id="5" name="TextBox 4">
            <a:extLst>
              <a:ext uri="{FF2B5EF4-FFF2-40B4-BE49-F238E27FC236}">
                <a16:creationId xmlns:a16="http://schemas.microsoft.com/office/drawing/2014/main" id="{9EC43F0B-7D68-E7D4-09BC-4E9734398A31}"/>
              </a:ext>
            </a:extLst>
          </p:cNvPr>
          <p:cNvSpPr txBox="1"/>
          <p:nvPr/>
        </p:nvSpPr>
        <p:spPr>
          <a:xfrm>
            <a:off x="1872342" y="544676"/>
            <a:ext cx="8958943" cy="830997"/>
          </a:xfrm>
          <a:prstGeom prst="rect">
            <a:avLst/>
          </a:prstGeom>
          <a:noFill/>
        </p:spPr>
        <p:txBody>
          <a:bodyPr wrap="square">
            <a:spAutoFit/>
          </a:bodyPr>
          <a:lstStyle/>
          <a:p>
            <a:pPr algn="ctr"/>
            <a:r>
              <a:rPr lang="en-US" sz="4800" b="1" i="0" u="sng" dirty="0">
                <a:solidFill>
                  <a:schemeClr val="bg1"/>
                </a:solidFill>
                <a:effectLst/>
                <a:latin typeface="Google Sans"/>
              </a:rPr>
              <a:t>Prayer and Community Support</a:t>
            </a:r>
            <a:r>
              <a:rPr lang="en-US" sz="4800" b="1" i="0" dirty="0">
                <a:solidFill>
                  <a:schemeClr val="bg1"/>
                </a:solidFill>
                <a:effectLst/>
                <a:latin typeface="Google Sans"/>
              </a:rPr>
              <a:t>:</a:t>
            </a:r>
            <a:r>
              <a:rPr lang="en-US" sz="4800" b="0" i="0" dirty="0">
                <a:solidFill>
                  <a:schemeClr val="bg1"/>
                </a:solidFill>
                <a:effectLst/>
                <a:latin typeface="Google Sans"/>
              </a:rPr>
              <a:t> </a:t>
            </a:r>
            <a:endParaRPr lang="en-US" sz="4800" dirty="0"/>
          </a:p>
        </p:txBody>
      </p:sp>
    </p:spTree>
    <p:extLst>
      <p:ext uri="{BB962C8B-B14F-4D97-AF65-F5344CB8AC3E}">
        <p14:creationId xmlns:p14="http://schemas.microsoft.com/office/powerpoint/2010/main" val="3413739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55AAFC9-1E6F-0089-4AC7-E4D12F94D03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A7B1D77-3B6A-0831-B982-7B10B044156A}"/>
              </a:ext>
            </a:extLst>
          </p:cNvPr>
          <p:cNvSpPr txBox="1"/>
          <p:nvPr/>
        </p:nvSpPr>
        <p:spPr>
          <a:xfrm>
            <a:off x="1088571" y="1611047"/>
            <a:ext cx="10417629" cy="4401205"/>
          </a:xfrm>
          <a:prstGeom prst="rect">
            <a:avLst/>
          </a:prstGeom>
          <a:noFill/>
        </p:spPr>
        <p:txBody>
          <a:bodyPr wrap="square">
            <a:spAutoFit/>
          </a:bodyPr>
          <a:lstStyle/>
          <a:p>
            <a:pPr algn="ctr">
              <a:spcBef>
                <a:spcPts val="1200"/>
              </a:spcBef>
              <a:spcAft>
                <a:spcPts val="900"/>
              </a:spcAft>
            </a:pPr>
            <a:r>
              <a:rPr lang="en-US" sz="4000" b="0" i="0" dirty="0">
                <a:solidFill>
                  <a:schemeClr val="bg1"/>
                </a:solidFill>
                <a:effectLst/>
                <a:latin typeface="Google Sans"/>
              </a:rPr>
              <a:t>The New Testament teaches that God has given believers a spirit of power, love, and self-control, not a spirit of fear or timidity. This indwelling of the Holy Spirit empowers individuals to speak boldly, stand firm in their faith, and face adversity with divine strength rather than human willpower.</a:t>
            </a:r>
          </a:p>
        </p:txBody>
      </p:sp>
      <p:sp>
        <p:nvSpPr>
          <p:cNvPr id="5" name="TextBox 4">
            <a:extLst>
              <a:ext uri="{FF2B5EF4-FFF2-40B4-BE49-F238E27FC236}">
                <a16:creationId xmlns:a16="http://schemas.microsoft.com/office/drawing/2014/main" id="{073E2C5B-77EC-B11D-3469-4C04B61F4C59}"/>
              </a:ext>
            </a:extLst>
          </p:cNvPr>
          <p:cNvSpPr txBox="1"/>
          <p:nvPr/>
        </p:nvSpPr>
        <p:spPr>
          <a:xfrm>
            <a:off x="2394857" y="250763"/>
            <a:ext cx="8730343" cy="769441"/>
          </a:xfrm>
          <a:prstGeom prst="rect">
            <a:avLst/>
          </a:prstGeom>
          <a:noFill/>
        </p:spPr>
        <p:txBody>
          <a:bodyPr wrap="square">
            <a:spAutoFit/>
          </a:bodyPr>
          <a:lstStyle/>
          <a:p>
            <a:pPr algn="ctr"/>
            <a:r>
              <a:rPr lang="en-US" sz="4400" b="1" i="0" u="sng" dirty="0">
                <a:solidFill>
                  <a:schemeClr val="bg1"/>
                </a:solidFill>
                <a:effectLst/>
                <a:latin typeface="Google Sans"/>
              </a:rPr>
              <a:t>Reliance on the Holy Spirit's Power</a:t>
            </a:r>
            <a:endParaRPr lang="en-US" sz="4400" u="sng" dirty="0"/>
          </a:p>
        </p:txBody>
      </p:sp>
    </p:spTree>
    <p:extLst>
      <p:ext uri="{BB962C8B-B14F-4D97-AF65-F5344CB8AC3E}">
        <p14:creationId xmlns:p14="http://schemas.microsoft.com/office/powerpoint/2010/main" val="155439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321ED2A-6D21-1799-07C2-67C40FBA706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703971-DEB2-FE0E-1475-FE8599B4421D}"/>
              </a:ext>
            </a:extLst>
          </p:cNvPr>
          <p:cNvSpPr txBox="1"/>
          <p:nvPr/>
        </p:nvSpPr>
        <p:spPr>
          <a:xfrm>
            <a:off x="500742" y="1802665"/>
            <a:ext cx="11190515" cy="4524315"/>
          </a:xfrm>
          <a:prstGeom prst="rect">
            <a:avLst/>
          </a:prstGeom>
          <a:noFill/>
        </p:spPr>
        <p:txBody>
          <a:bodyPr wrap="square">
            <a:spAutoFit/>
          </a:bodyPr>
          <a:lstStyle/>
          <a:p>
            <a:pPr algn="ctr">
              <a:spcBef>
                <a:spcPts val="1200"/>
              </a:spcBef>
              <a:spcAft>
                <a:spcPts val="900"/>
              </a:spcAft>
            </a:pPr>
            <a:r>
              <a:rPr lang="en-US" sz="4800" b="0" i="0" dirty="0">
                <a:solidFill>
                  <a:schemeClr val="bg1"/>
                </a:solidFill>
                <a:effectLst/>
                <a:latin typeface="Google Sans"/>
              </a:rPr>
              <a:t>This is the fear of what others think, say, or do, which can lead to people-pleasing, compromise on values, or an unhealthy pursuit of approval. The Bible often calls this a "snare," contrasting it with the safety found in trusting God alone.</a:t>
            </a:r>
          </a:p>
        </p:txBody>
      </p:sp>
      <p:sp>
        <p:nvSpPr>
          <p:cNvPr id="5" name="TextBox 4">
            <a:extLst>
              <a:ext uri="{FF2B5EF4-FFF2-40B4-BE49-F238E27FC236}">
                <a16:creationId xmlns:a16="http://schemas.microsoft.com/office/drawing/2014/main" id="{34475024-5205-EDEF-C136-187F0E7CB7C3}"/>
              </a:ext>
            </a:extLst>
          </p:cNvPr>
          <p:cNvSpPr txBox="1"/>
          <p:nvPr/>
        </p:nvSpPr>
        <p:spPr>
          <a:xfrm>
            <a:off x="2862943" y="115521"/>
            <a:ext cx="6705600" cy="830997"/>
          </a:xfrm>
          <a:prstGeom prst="rect">
            <a:avLst/>
          </a:prstGeom>
          <a:noFill/>
        </p:spPr>
        <p:txBody>
          <a:bodyPr wrap="square">
            <a:spAutoFit/>
          </a:bodyPr>
          <a:lstStyle/>
          <a:p>
            <a:pPr algn="ctr"/>
            <a:r>
              <a:rPr lang="en-US" sz="4800" b="1" i="0" u="sng" dirty="0">
                <a:solidFill>
                  <a:schemeClr val="bg1"/>
                </a:solidFill>
                <a:effectLst/>
                <a:latin typeface="Google Sans"/>
              </a:rPr>
              <a:t>Fear of Man / Rejection</a:t>
            </a:r>
            <a:r>
              <a:rPr lang="en-US" sz="4800" b="1" i="0" dirty="0">
                <a:solidFill>
                  <a:schemeClr val="bg1"/>
                </a:solidFill>
                <a:effectLst/>
                <a:latin typeface="Google Sans"/>
              </a:rPr>
              <a:t>:</a:t>
            </a:r>
            <a:r>
              <a:rPr lang="en-US" sz="4800" b="0" i="0" dirty="0">
                <a:solidFill>
                  <a:schemeClr val="bg1"/>
                </a:solidFill>
                <a:effectLst/>
                <a:latin typeface="Google Sans"/>
              </a:rPr>
              <a:t> </a:t>
            </a:r>
            <a:endParaRPr lang="en-US" sz="4800" dirty="0"/>
          </a:p>
        </p:txBody>
      </p:sp>
    </p:spTree>
    <p:extLst>
      <p:ext uri="{BB962C8B-B14F-4D97-AF65-F5344CB8AC3E}">
        <p14:creationId xmlns:p14="http://schemas.microsoft.com/office/powerpoint/2010/main" val="227882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F3450D2-446D-B944-BD42-C8C6F0931E9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F2C224D-CD44-33E6-2C68-B1AB52AB2094}"/>
              </a:ext>
            </a:extLst>
          </p:cNvPr>
          <p:cNvSpPr txBox="1"/>
          <p:nvPr/>
        </p:nvSpPr>
        <p:spPr>
          <a:xfrm>
            <a:off x="990600" y="2096578"/>
            <a:ext cx="9731828" cy="3785652"/>
          </a:xfrm>
          <a:prstGeom prst="rect">
            <a:avLst/>
          </a:prstGeom>
          <a:noFill/>
        </p:spPr>
        <p:txBody>
          <a:bodyPr wrap="square">
            <a:spAutoFit/>
          </a:bodyPr>
          <a:lstStyle/>
          <a:p>
            <a:pPr algn="ctr">
              <a:spcBef>
                <a:spcPts val="1200"/>
              </a:spcBef>
              <a:spcAft>
                <a:spcPts val="900"/>
              </a:spcAft>
            </a:pPr>
            <a:r>
              <a:rPr lang="en-US" sz="4000" b="0" i="0" dirty="0">
                <a:solidFill>
                  <a:schemeClr val="bg1"/>
                </a:solidFill>
                <a:effectLst/>
                <a:latin typeface="Google Sans"/>
              </a:rPr>
              <a:t>Anxiety about what lies ahead, from daily provision (food, clothing, shelter) to end-times events. Jesus specifically addresses this in the Sermon on the Mount, pointing to God's care for nature as a reminder of His provision for His children.</a:t>
            </a:r>
          </a:p>
        </p:txBody>
      </p:sp>
      <p:sp>
        <p:nvSpPr>
          <p:cNvPr id="5" name="TextBox 4">
            <a:extLst>
              <a:ext uri="{FF2B5EF4-FFF2-40B4-BE49-F238E27FC236}">
                <a16:creationId xmlns:a16="http://schemas.microsoft.com/office/drawing/2014/main" id="{DB9A2A6D-A7A0-0706-EEDD-4DA01171593D}"/>
              </a:ext>
            </a:extLst>
          </p:cNvPr>
          <p:cNvSpPr txBox="1"/>
          <p:nvPr/>
        </p:nvSpPr>
        <p:spPr>
          <a:xfrm>
            <a:off x="2231570" y="621827"/>
            <a:ext cx="8044543" cy="830997"/>
          </a:xfrm>
          <a:prstGeom prst="rect">
            <a:avLst/>
          </a:prstGeom>
          <a:noFill/>
        </p:spPr>
        <p:txBody>
          <a:bodyPr wrap="square">
            <a:spAutoFit/>
          </a:bodyPr>
          <a:lstStyle/>
          <a:p>
            <a:pPr algn="ctr"/>
            <a:r>
              <a:rPr lang="en-US" sz="4800" b="1" i="0" u="sng" dirty="0">
                <a:solidFill>
                  <a:schemeClr val="bg1"/>
                </a:solidFill>
                <a:effectLst/>
                <a:latin typeface="Google Sans"/>
              </a:rPr>
              <a:t>Fear of the Future / Unknown:</a:t>
            </a:r>
            <a:r>
              <a:rPr lang="en-US" sz="4800" b="0" i="0" u="sng" dirty="0">
                <a:solidFill>
                  <a:schemeClr val="bg1"/>
                </a:solidFill>
                <a:effectLst/>
                <a:latin typeface="Google Sans"/>
              </a:rPr>
              <a:t> </a:t>
            </a:r>
            <a:endParaRPr lang="en-US" sz="4800" u="sng" dirty="0"/>
          </a:p>
        </p:txBody>
      </p:sp>
    </p:spTree>
    <p:extLst>
      <p:ext uri="{BB962C8B-B14F-4D97-AF65-F5344CB8AC3E}">
        <p14:creationId xmlns:p14="http://schemas.microsoft.com/office/powerpoint/2010/main" val="25369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8AE12CA-73F8-BA0F-9666-A380904E616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0E03239-70A8-61C5-A444-239F4117A167}"/>
              </a:ext>
            </a:extLst>
          </p:cNvPr>
          <p:cNvSpPr txBox="1"/>
          <p:nvPr/>
        </p:nvSpPr>
        <p:spPr>
          <a:xfrm>
            <a:off x="1240971" y="1595021"/>
            <a:ext cx="10145485" cy="4524315"/>
          </a:xfrm>
          <a:prstGeom prst="rect">
            <a:avLst/>
          </a:prstGeom>
          <a:noFill/>
        </p:spPr>
        <p:txBody>
          <a:bodyPr wrap="square">
            <a:spAutoFit/>
          </a:bodyPr>
          <a:lstStyle/>
          <a:p>
            <a:pPr algn="ctr">
              <a:spcBef>
                <a:spcPts val="1200"/>
              </a:spcBef>
              <a:spcAft>
                <a:spcPts val="900"/>
              </a:spcAft>
            </a:pPr>
            <a:r>
              <a:rPr lang="en-US" sz="4800" b="0" i="0" dirty="0">
                <a:solidFill>
                  <a:schemeClr val="bg1"/>
                </a:solidFill>
                <a:effectLst/>
                <a:latin typeface="Google Sans"/>
              </a:rPr>
              <a:t>A natural human response to threats of physical harm, war, or crisis. Scripture is filled with stories of God delivering His people from powerful enemies and natural disasters, encouraging them to find refuge in Him.</a:t>
            </a:r>
          </a:p>
        </p:txBody>
      </p:sp>
      <p:sp>
        <p:nvSpPr>
          <p:cNvPr id="5" name="TextBox 4">
            <a:extLst>
              <a:ext uri="{FF2B5EF4-FFF2-40B4-BE49-F238E27FC236}">
                <a16:creationId xmlns:a16="http://schemas.microsoft.com/office/drawing/2014/main" id="{D56C93E5-D242-8439-D523-4832BA65903B}"/>
              </a:ext>
            </a:extLst>
          </p:cNvPr>
          <p:cNvSpPr txBox="1"/>
          <p:nvPr/>
        </p:nvSpPr>
        <p:spPr>
          <a:xfrm>
            <a:off x="2683328" y="323165"/>
            <a:ext cx="6825344" cy="830997"/>
          </a:xfrm>
          <a:prstGeom prst="rect">
            <a:avLst/>
          </a:prstGeom>
          <a:noFill/>
        </p:spPr>
        <p:txBody>
          <a:bodyPr wrap="square">
            <a:spAutoFit/>
          </a:bodyPr>
          <a:lstStyle/>
          <a:p>
            <a:pPr algn="ctr"/>
            <a:r>
              <a:rPr lang="en-US" sz="4800" b="1" i="0" u="sng" dirty="0">
                <a:solidFill>
                  <a:schemeClr val="bg1"/>
                </a:solidFill>
                <a:effectLst/>
                <a:latin typeface="Google Sans"/>
              </a:rPr>
              <a:t>Fear of Danger / Harm</a:t>
            </a:r>
            <a:r>
              <a:rPr lang="en-US" sz="4800" b="1" i="0" dirty="0">
                <a:solidFill>
                  <a:schemeClr val="bg1"/>
                </a:solidFill>
                <a:effectLst/>
                <a:latin typeface="Google Sans"/>
              </a:rPr>
              <a:t>:</a:t>
            </a:r>
            <a:r>
              <a:rPr lang="en-US" sz="4800" b="0" i="0" dirty="0">
                <a:solidFill>
                  <a:schemeClr val="bg1"/>
                </a:solidFill>
                <a:effectLst/>
                <a:latin typeface="Google Sans"/>
              </a:rPr>
              <a:t> </a:t>
            </a:r>
            <a:endParaRPr lang="en-US" sz="4800" dirty="0"/>
          </a:p>
        </p:txBody>
      </p:sp>
    </p:spTree>
    <p:extLst>
      <p:ext uri="{BB962C8B-B14F-4D97-AF65-F5344CB8AC3E}">
        <p14:creationId xmlns:p14="http://schemas.microsoft.com/office/powerpoint/2010/main" val="2817935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TotalTime>
  <Words>1178</Words>
  <Application>Microsoft Office PowerPoint</Application>
  <PresentationFormat>Widescreen</PresentationFormat>
  <Paragraphs>40</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Aptos</vt:lpstr>
      <vt:lpstr>Aptos Display</vt:lpstr>
      <vt:lpstr>Arial</vt:lpstr>
      <vt:lpstr>Google Sans</vt:lpstr>
      <vt:lpstr>Open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2025-11-29T23:06:25Z</dcterms:created>
  <dcterms:modified xsi:type="dcterms:W3CDTF">2025-11-30T01:53:05Z</dcterms:modified>
</cp:coreProperties>
</file>