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69" r:id="rId4"/>
    <p:sldId id="263" r:id="rId5"/>
    <p:sldId id="259" r:id="rId6"/>
    <p:sldId id="270" r:id="rId7"/>
    <p:sldId id="264" r:id="rId8"/>
    <p:sldId id="267" r:id="rId9"/>
    <p:sldId id="262" r:id="rId10"/>
    <p:sldId id="268" r:id="rId11"/>
    <p:sldId id="265" r:id="rId12"/>
  </p:sldIdLst>
  <p:sldSz cx="9144000" cy="6858000" type="screen4x3"/>
  <p:notesSz cx="6858000" cy="9144000"/>
  <p:embeddedFontLst>
    <p:embeddedFont>
      <p:font typeface="Constantia" panose="02030602050306030303" pitchFamily="18"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1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a63cfdba91_0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a63cfdba91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06992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a63cfdba91_0_25: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2a63cfdba91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2a63cfdba91_0_1:notes"/>
          <p:cNvSpPr>
            <a:spLocks noGrp="1" noRot="1" noChangeAspect="1"/>
          </p:cNvSpPr>
          <p:nvPr>
            <p:ph type="sldImg" idx="2"/>
          </p:nvPr>
        </p:nvSpPr>
        <p:spPr>
          <a:xfrm>
            <a:off x="1143309"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2a63cfdba9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a63cfdba91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a63cfdba91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5166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a63cfdba91_0_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a63cfdba91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a63cfdba91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2a63cfdba9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2a63cfdba91_0_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2a63cfdba91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3523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a63cfdba91_0_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a63cfdba9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2a63cfdba91_0_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2a63cfdba9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96159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a63cfdba91_0_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a63cfdba91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biblegateway.com/passage/?search=Luke%201%3A26-38&amp;version=NIV#fen-NIV-24929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0" y="-25"/>
            <a:ext cx="9143933" cy="6858000"/>
          </a:xfrm>
          <a:prstGeom prst="rect">
            <a:avLst/>
          </a:prstGeom>
          <a:noFill/>
          <a:ln>
            <a:noFill/>
          </a:ln>
        </p:spPr>
      </p:pic>
      <p:sp>
        <p:nvSpPr>
          <p:cNvPr id="2" name="TextBox 1">
            <a:extLst>
              <a:ext uri="{FF2B5EF4-FFF2-40B4-BE49-F238E27FC236}">
                <a16:creationId xmlns:a16="http://schemas.microsoft.com/office/drawing/2014/main" id="{FCE4C2E2-CF81-A8F8-15D3-CBE65185F783}"/>
              </a:ext>
            </a:extLst>
          </p:cNvPr>
          <p:cNvSpPr txBox="1"/>
          <p:nvPr/>
        </p:nvSpPr>
        <p:spPr>
          <a:xfrm>
            <a:off x="4208016" y="892516"/>
            <a:ext cx="4527611" cy="830997"/>
          </a:xfrm>
          <a:prstGeom prst="rect">
            <a:avLst/>
          </a:prstGeom>
          <a:noFill/>
        </p:spPr>
        <p:txBody>
          <a:bodyPr wrap="square" rtlCol="0">
            <a:spAutoFit/>
          </a:bodyPr>
          <a:lstStyle/>
          <a:p>
            <a:pPr algn="ctr"/>
            <a:r>
              <a:rPr lang="en-US" sz="2400" b="1" dirty="0">
                <a:solidFill>
                  <a:srgbClr val="FFC000"/>
                </a:solidFill>
                <a:latin typeface="Constantia" panose="02030602050306030303" pitchFamily="18" charset="0"/>
              </a:rPr>
              <a:t>Pastor Richard “ Rico” Tubbs</a:t>
            </a:r>
          </a:p>
          <a:p>
            <a:pPr algn="ctr"/>
            <a:r>
              <a:rPr lang="en-US" sz="2400" b="1" dirty="0">
                <a:solidFill>
                  <a:srgbClr val="FFC000"/>
                </a:solidFill>
                <a:latin typeface="Constantia" panose="02030602050306030303" pitchFamily="18" charset="0"/>
              </a:rPr>
              <a:t>December 24,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98" name="Google Shape;98;p19"/>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99" name="Google Shape;99;p19"/>
          <p:cNvPicPr preferRelativeResize="0"/>
          <p:nvPr/>
        </p:nvPicPr>
        <p:blipFill>
          <a:blip r:embed="rId3">
            <a:alphaModFix/>
          </a:blip>
          <a:stretch>
            <a:fillRect/>
          </a:stretch>
        </p:blipFill>
        <p:spPr>
          <a:xfrm>
            <a:off x="0" y="0"/>
            <a:ext cx="9144000" cy="6858000"/>
          </a:xfrm>
          <a:prstGeom prst="rect">
            <a:avLst/>
          </a:prstGeom>
          <a:noFill/>
          <a:ln>
            <a:noFill/>
          </a:ln>
        </p:spPr>
      </p:pic>
      <p:sp>
        <p:nvSpPr>
          <p:cNvPr id="5" name="TextBox 4">
            <a:extLst>
              <a:ext uri="{FF2B5EF4-FFF2-40B4-BE49-F238E27FC236}">
                <a16:creationId xmlns:a16="http://schemas.microsoft.com/office/drawing/2014/main" id="{987456F8-1E7D-67E4-9D01-2F40336EDCF5}"/>
              </a:ext>
            </a:extLst>
          </p:cNvPr>
          <p:cNvSpPr txBox="1"/>
          <p:nvPr/>
        </p:nvSpPr>
        <p:spPr>
          <a:xfrm>
            <a:off x="497150" y="628620"/>
            <a:ext cx="8229600" cy="6090898"/>
          </a:xfrm>
          <a:prstGeom prst="rect">
            <a:avLst/>
          </a:prstGeom>
          <a:noFill/>
        </p:spPr>
        <p:txBody>
          <a:bodyPr wrap="square">
            <a:spAutoFit/>
          </a:bodyPr>
          <a:lstStyle/>
          <a:p>
            <a:pPr marL="0" marR="0" algn="ctr">
              <a:lnSpc>
                <a:spcPct val="115000"/>
              </a:lnSpc>
              <a:spcBef>
                <a:spcPts val="1400"/>
              </a:spcBef>
              <a:spcAft>
                <a:spcPts val="1400"/>
              </a:spcAft>
            </a:pPr>
            <a:r>
              <a:rPr lang="en-US" sz="2000" b="1" dirty="0">
                <a:solidFill>
                  <a:srgbClr val="000000"/>
                </a:solidFill>
                <a:effectLst/>
                <a:latin typeface="Arial" panose="020B0604020202020204" pitchFamily="34" charset="0"/>
                <a:ea typeface="Arial" panose="020B0604020202020204" pitchFamily="34" charset="0"/>
              </a:rPr>
              <a:t>Quote from </a:t>
            </a:r>
            <a:r>
              <a:rPr lang="en-US" sz="2000" b="1" u="sng" dirty="0">
                <a:solidFill>
                  <a:srgbClr val="000000"/>
                </a:solidFill>
                <a:effectLst/>
                <a:latin typeface="Arial" panose="020B0604020202020204" pitchFamily="34" charset="0"/>
                <a:ea typeface="Arial" panose="020B0604020202020204" pitchFamily="34" charset="0"/>
              </a:rPr>
              <a:t>The work of Christmas</a:t>
            </a:r>
            <a:r>
              <a:rPr lang="en-US" sz="2000" b="1" dirty="0">
                <a:solidFill>
                  <a:srgbClr val="000000"/>
                </a:solidFill>
                <a:effectLst/>
                <a:latin typeface="Arial" panose="020B0604020202020204" pitchFamily="34" charset="0"/>
                <a:ea typeface="Arial" panose="020B0604020202020204" pitchFamily="34" charset="0"/>
              </a:rPr>
              <a:t> by Howard Thurman:</a:t>
            </a:r>
            <a:endParaRPr lang="en-US" sz="2000" b="1" dirty="0">
              <a:effectLst/>
              <a:latin typeface="Times New Roman" panose="02020603050405020304" pitchFamily="18" charset="0"/>
              <a:ea typeface="Times New Roman" panose="02020603050405020304" pitchFamily="18" charset="0"/>
            </a:endParaRPr>
          </a:p>
          <a:p>
            <a:pPr marL="0" marR="0" algn="ctr">
              <a:lnSpc>
                <a:spcPct val="115000"/>
              </a:lnSpc>
              <a:spcBef>
                <a:spcPts val="1400"/>
              </a:spcBef>
              <a:spcAft>
                <a:spcPts val="0"/>
              </a:spcAft>
            </a:pPr>
            <a:r>
              <a:rPr lang="en-US" sz="2000" b="1" i="1" dirty="0">
                <a:solidFill>
                  <a:srgbClr val="000000"/>
                </a:solidFill>
                <a:effectLst/>
                <a:latin typeface="Arial" panose="020B0604020202020204" pitchFamily="34" charset="0"/>
                <a:ea typeface="Arial" panose="020B0604020202020204" pitchFamily="34" charset="0"/>
              </a:rPr>
              <a:t>Although the Christmas miracle signals the possibility and beginning of redemption, much of the "holy work" of redemption here on earth is placed within our frail, human hands. The miracles we experience and may help to foster are typically not as magnificent as the birth of the son of God to a virgin. No, the miracles we shape and that shape us are usually much more boring on the surface, take far longer than we would like to manifest, and often go unnoticed. </a:t>
            </a:r>
            <a:endParaRPr lang="en-US" sz="2000" b="1" dirty="0">
              <a:effectLst/>
              <a:latin typeface="Times New Roman" panose="02020603050405020304" pitchFamily="18" charset="0"/>
              <a:ea typeface="Times New Roman" panose="02020603050405020304" pitchFamily="18" charset="0"/>
            </a:endParaRPr>
          </a:p>
          <a:p>
            <a:pPr marL="0" marR="0" algn="ctr">
              <a:lnSpc>
                <a:spcPct val="115000"/>
              </a:lnSpc>
              <a:spcBef>
                <a:spcPts val="1400"/>
              </a:spcBef>
              <a:spcAft>
                <a:spcPts val="0"/>
              </a:spcAft>
            </a:pPr>
            <a:r>
              <a:rPr lang="en-US" sz="2000" b="1" i="1" dirty="0">
                <a:solidFill>
                  <a:srgbClr val="000000"/>
                </a:solidFill>
                <a:effectLst/>
                <a:latin typeface="Arial" panose="020B0604020202020204" pitchFamily="34" charset="0"/>
                <a:ea typeface="Arial" panose="020B0604020202020204" pitchFamily="34" charset="0"/>
              </a:rPr>
              <a:t>Offering and being offered grace is a miracle. Letting go of anger, resentment, or fear (even if for a moment) is a miracle. Listening to another and being heard by another is a miracle. Recognizing our own limitations and lack of control is a miracle.</a:t>
            </a:r>
            <a:endParaRPr lang="en-US" sz="2000" b="1" dirty="0">
              <a:effectLst/>
              <a:latin typeface="Times New Roman" panose="02020603050405020304" pitchFamily="18" charset="0"/>
              <a:ea typeface="Times New Roman" panose="02020603050405020304" pitchFamily="18" charset="0"/>
            </a:endParaRPr>
          </a:p>
          <a:p>
            <a:pPr marL="0" marR="0" algn="ctr">
              <a:lnSpc>
                <a:spcPct val="115000"/>
              </a:lnSpc>
              <a:spcBef>
                <a:spcPts val="1400"/>
              </a:spcBef>
              <a:spcAft>
                <a:spcPts val="0"/>
              </a:spcAft>
            </a:pPr>
            <a:r>
              <a:rPr lang="en-US" sz="2000" b="1" i="1" dirty="0">
                <a:solidFill>
                  <a:srgbClr val="000000"/>
                </a:solidFill>
                <a:effectLst/>
                <a:latin typeface="Arial" panose="020B0604020202020204" pitchFamily="34" charset="0"/>
                <a:ea typeface="Arial" panose="020B0604020202020204" pitchFamily="34" charset="0"/>
              </a:rPr>
              <a:t>Dear God- Open our eyes, hearts, and hands to miracles that are "the work of Christmas."</a:t>
            </a:r>
            <a:endParaRPr lang="en-US" sz="2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170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2"/>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22" name="Google Shape;122;p22"/>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23" name="Google Shape;123;p22"/>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62" name="Google Shape;62;p1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63" name="Google Shape;63;p14"/>
          <p:cNvPicPr preferRelativeResize="0"/>
          <p:nvPr/>
        </p:nvPicPr>
        <p:blipFill>
          <a:blip r:embed="rId3">
            <a:alphaModFix/>
          </a:blip>
          <a:stretch>
            <a:fillRect/>
          </a:stretch>
        </p:blipFill>
        <p:spPr>
          <a:xfrm>
            <a:off x="0" y="0"/>
            <a:ext cx="9144000" cy="6858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06" name="Google Shape;106;p20"/>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07" name="Google Shape;107;p20"/>
          <p:cNvPicPr preferRelativeResize="0"/>
          <p:nvPr/>
        </p:nvPicPr>
        <p:blipFill>
          <a:blip r:embed="rId3">
            <a:alphaModFix/>
          </a:blip>
          <a:stretch>
            <a:fillRect/>
          </a:stretch>
        </p:blipFill>
        <p:spPr>
          <a:xfrm>
            <a:off x="0" y="0"/>
            <a:ext cx="9144000" cy="6858000"/>
          </a:xfrm>
          <a:prstGeom prst="rect">
            <a:avLst/>
          </a:prstGeom>
          <a:noFill/>
          <a:ln>
            <a:noFill/>
          </a:ln>
        </p:spPr>
      </p:pic>
      <p:sp>
        <p:nvSpPr>
          <p:cNvPr id="2" name="TextBox 1">
            <a:extLst>
              <a:ext uri="{FF2B5EF4-FFF2-40B4-BE49-F238E27FC236}">
                <a16:creationId xmlns:a16="http://schemas.microsoft.com/office/drawing/2014/main" id="{79B099AA-4C68-7C61-C81F-86273BDA212E}"/>
              </a:ext>
            </a:extLst>
          </p:cNvPr>
          <p:cNvSpPr txBox="1"/>
          <p:nvPr/>
        </p:nvSpPr>
        <p:spPr>
          <a:xfrm>
            <a:off x="2036934" y="404859"/>
            <a:ext cx="4634144" cy="677750"/>
          </a:xfrm>
          <a:prstGeom prst="rect">
            <a:avLst/>
          </a:prstGeom>
          <a:noFill/>
        </p:spPr>
        <p:txBody>
          <a:bodyPr wrap="square">
            <a:spAutoFit/>
          </a:bodyPr>
          <a:lstStyle/>
          <a:p>
            <a:pPr marL="0" marR="0" algn="ctr">
              <a:lnSpc>
                <a:spcPct val="115000"/>
              </a:lnSpc>
              <a:spcBef>
                <a:spcPts val="0"/>
              </a:spcBef>
              <a:spcAft>
                <a:spcPts val="0"/>
              </a:spcAft>
            </a:pPr>
            <a:r>
              <a:rPr lang="en-US" sz="3600" b="1" dirty="0">
                <a:solidFill>
                  <a:schemeClr val="tx1"/>
                </a:solidFill>
                <a:effectLst/>
                <a:latin typeface="Arial" panose="020B0604020202020204" pitchFamily="34" charset="0"/>
                <a:ea typeface="Arial" panose="020B0604020202020204" pitchFamily="34" charset="0"/>
              </a:rPr>
              <a:t>Luke 1:26-38</a:t>
            </a:r>
            <a:endParaRPr lang="en-US" sz="3600" dirty="0">
              <a:solidFill>
                <a:schemeClr val="tx1"/>
              </a:solidFill>
              <a:effectLst/>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7B31CF8C-DBED-ECFA-15D1-5BF5145C3E15}"/>
              </a:ext>
            </a:extLst>
          </p:cNvPr>
          <p:cNvSpPr txBox="1"/>
          <p:nvPr/>
        </p:nvSpPr>
        <p:spPr>
          <a:xfrm>
            <a:off x="311700" y="1254972"/>
            <a:ext cx="8441683" cy="5078313"/>
          </a:xfrm>
          <a:prstGeom prst="rect">
            <a:avLst/>
          </a:prstGeom>
          <a:noFill/>
        </p:spPr>
        <p:txBody>
          <a:bodyPr wrap="square">
            <a:spAutoFit/>
          </a:bodyPr>
          <a:lstStyle/>
          <a:p>
            <a:pPr algn="l"/>
            <a:r>
              <a:rPr lang="en-US" sz="1800" b="1" i="0" baseline="30000" dirty="0">
                <a:solidFill>
                  <a:schemeClr val="tx1"/>
                </a:solidFill>
                <a:effectLst/>
                <a:latin typeface="system-ui"/>
              </a:rPr>
              <a:t>26 </a:t>
            </a:r>
            <a:r>
              <a:rPr lang="en-US" sz="1800" b="1" i="0" dirty="0">
                <a:solidFill>
                  <a:schemeClr val="tx1"/>
                </a:solidFill>
                <a:effectLst/>
                <a:latin typeface="system-ui"/>
              </a:rPr>
              <a:t>In the sixth month of Elizabeth’s pregnancy, God sent the angel Gabriel to Nazareth, a town in Galilee, </a:t>
            </a:r>
            <a:r>
              <a:rPr lang="en-US" sz="1800" b="1" i="0" baseline="30000" dirty="0">
                <a:solidFill>
                  <a:schemeClr val="tx1"/>
                </a:solidFill>
                <a:effectLst/>
                <a:latin typeface="system-ui"/>
              </a:rPr>
              <a:t>27 </a:t>
            </a:r>
            <a:r>
              <a:rPr lang="en-US" sz="1800" b="1" i="0" dirty="0">
                <a:solidFill>
                  <a:schemeClr val="tx1"/>
                </a:solidFill>
                <a:effectLst/>
                <a:latin typeface="system-ui"/>
              </a:rPr>
              <a:t>to a virgin pledged to be married to a man named Joseph, a descendant of David. The virgin’s name was Mary. </a:t>
            </a:r>
            <a:r>
              <a:rPr lang="en-US" sz="1800" b="1" i="0" baseline="30000" dirty="0">
                <a:solidFill>
                  <a:schemeClr val="tx1"/>
                </a:solidFill>
                <a:effectLst/>
                <a:latin typeface="system-ui"/>
              </a:rPr>
              <a:t>28 </a:t>
            </a:r>
            <a:r>
              <a:rPr lang="en-US" sz="1800" b="1" i="0" dirty="0">
                <a:solidFill>
                  <a:schemeClr val="tx1"/>
                </a:solidFill>
                <a:effectLst/>
                <a:latin typeface="system-ui"/>
              </a:rPr>
              <a:t>The angel went to her and said, “Greetings, you who are highly favored! The Lord is with you.”</a:t>
            </a:r>
          </a:p>
          <a:p>
            <a:pPr algn="l"/>
            <a:r>
              <a:rPr lang="en-US" sz="1800" b="1" i="0" baseline="30000" dirty="0">
                <a:solidFill>
                  <a:schemeClr val="tx1"/>
                </a:solidFill>
                <a:effectLst/>
                <a:latin typeface="system-ui"/>
              </a:rPr>
              <a:t>29 </a:t>
            </a:r>
            <a:r>
              <a:rPr lang="en-US" sz="1800" b="1" i="0" dirty="0">
                <a:solidFill>
                  <a:schemeClr val="tx1"/>
                </a:solidFill>
                <a:effectLst/>
                <a:latin typeface="system-ui"/>
              </a:rPr>
              <a:t>Mary was greatly troubled at his words and wondered what kind of greeting this might be. </a:t>
            </a:r>
            <a:r>
              <a:rPr lang="en-US" sz="1800" b="1" i="0" baseline="30000" dirty="0">
                <a:solidFill>
                  <a:schemeClr val="tx1"/>
                </a:solidFill>
                <a:effectLst/>
                <a:latin typeface="system-ui"/>
              </a:rPr>
              <a:t>30 </a:t>
            </a:r>
            <a:r>
              <a:rPr lang="en-US" sz="1800" b="1" i="0" dirty="0">
                <a:solidFill>
                  <a:schemeClr val="tx1"/>
                </a:solidFill>
                <a:effectLst/>
                <a:latin typeface="system-ui"/>
              </a:rPr>
              <a:t>But the angel said to her, “Do not be afraid, Mary; you have found favor with God. </a:t>
            </a:r>
            <a:r>
              <a:rPr lang="en-US" sz="1800" b="1" i="0" baseline="30000" dirty="0">
                <a:solidFill>
                  <a:schemeClr val="tx1"/>
                </a:solidFill>
                <a:effectLst/>
                <a:latin typeface="system-ui"/>
              </a:rPr>
              <a:t>31 </a:t>
            </a:r>
            <a:r>
              <a:rPr lang="en-US" sz="1800" b="1" i="0" dirty="0">
                <a:solidFill>
                  <a:schemeClr val="tx1"/>
                </a:solidFill>
                <a:effectLst/>
                <a:latin typeface="system-ui"/>
              </a:rPr>
              <a:t>You will conceive and give birth to a son, and you are to call him Jesus. </a:t>
            </a:r>
            <a:r>
              <a:rPr lang="en-US" sz="1800" b="1" i="0" baseline="30000" dirty="0">
                <a:solidFill>
                  <a:schemeClr val="tx1"/>
                </a:solidFill>
                <a:effectLst/>
                <a:latin typeface="system-ui"/>
              </a:rPr>
              <a:t>32 </a:t>
            </a:r>
            <a:r>
              <a:rPr lang="en-US" sz="1800" b="1" i="0" dirty="0">
                <a:solidFill>
                  <a:schemeClr val="tx1"/>
                </a:solidFill>
                <a:effectLst/>
                <a:latin typeface="system-ui"/>
              </a:rPr>
              <a:t>He will be great and will be called the Son of the Most High. The Lord God will give him the throne of his father David, </a:t>
            </a:r>
            <a:r>
              <a:rPr lang="en-US" sz="1800" b="1" i="0" baseline="30000" dirty="0">
                <a:solidFill>
                  <a:schemeClr val="tx1"/>
                </a:solidFill>
                <a:effectLst/>
                <a:latin typeface="system-ui"/>
              </a:rPr>
              <a:t>33 </a:t>
            </a:r>
            <a:r>
              <a:rPr lang="en-US" sz="1800" b="1" i="0" dirty="0">
                <a:solidFill>
                  <a:schemeClr val="tx1"/>
                </a:solidFill>
                <a:effectLst/>
                <a:latin typeface="system-ui"/>
              </a:rPr>
              <a:t>and he will reign over Jacob’s descendants forever; his kingdom will never end.”</a:t>
            </a:r>
          </a:p>
          <a:p>
            <a:pPr algn="l"/>
            <a:r>
              <a:rPr lang="en-US" sz="1800" b="1" i="0" baseline="30000" dirty="0">
                <a:solidFill>
                  <a:schemeClr val="tx1"/>
                </a:solidFill>
                <a:effectLst/>
                <a:latin typeface="system-ui"/>
              </a:rPr>
              <a:t>34 </a:t>
            </a:r>
            <a:r>
              <a:rPr lang="en-US" sz="1800" b="1" i="0" dirty="0">
                <a:solidFill>
                  <a:schemeClr val="tx1"/>
                </a:solidFill>
                <a:effectLst/>
                <a:latin typeface="system-ui"/>
              </a:rPr>
              <a:t>“How will this be,” Mary asked the angel, “since I am a virgin?”</a:t>
            </a:r>
          </a:p>
          <a:p>
            <a:pPr algn="l"/>
            <a:r>
              <a:rPr lang="en-US" sz="1800" b="1" i="0" baseline="30000" dirty="0">
                <a:solidFill>
                  <a:schemeClr val="tx1"/>
                </a:solidFill>
                <a:effectLst/>
                <a:latin typeface="system-ui"/>
              </a:rPr>
              <a:t>35 </a:t>
            </a:r>
            <a:r>
              <a:rPr lang="en-US" sz="1800" b="1" i="0" dirty="0">
                <a:solidFill>
                  <a:schemeClr val="tx1"/>
                </a:solidFill>
                <a:effectLst/>
                <a:latin typeface="system-ui"/>
              </a:rPr>
              <a:t>The angel answered, “The Holy Spirit will come on you, and the power of the Most High will overshadow you. So the holy one to be born will be called</a:t>
            </a:r>
            <a:r>
              <a:rPr lang="en-US" sz="1800" b="1" i="0" baseline="30000" dirty="0">
                <a:solidFill>
                  <a:schemeClr val="tx1"/>
                </a:solidFill>
                <a:effectLst/>
                <a:latin typeface="system-ui"/>
              </a:rPr>
              <a:t>[</a:t>
            </a:r>
            <a:r>
              <a:rPr lang="en-US" sz="1800" b="1" i="0" baseline="30000" dirty="0">
                <a:solidFill>
                  <a:schemeClr val="tx1"/>
                </a:solidFill>
                <a:effectLst/>
                <a:latin typeface="system-ui"/>
                <a:hlinkClick r:id="rId4" tooltip="See footnote a">
                  <a:extLst>
                    <a:ext uri="{A12FA001-AC4F-418D-AE19-62706E023703}">
                      <ahyp:hlinkClr xmlns:ahyp="http://schemas.microsoft.com/office/drawing/2018/hyperlinkcolor" val="tx"/>
                    </a:ext>
                  </a:extLst>
                </a:hlinkClick>
              </a:rPr>
              <a:t>a</a:t>
            </a:r>
            <a:r>
              <a:rPr lang="en-US" sz="1800" b="1" i="0" baseline="30000" dirty="0">
                <a:solidFill>
                  <a:schemeClr val="tx1"/>
                </a:solidFill>
                <a:effectLst/>
                <a:latin typeface="system-ui"/>
              </a:rPr>
              <a:t>]</a:t>
            </a:r>
            <a:r>
              <a:rPr lang="en-US" sz="1800" b="1" i="0" dirty="0">
                <a:solidFill>
                  <a:schemeClr val="tx1"/>
                </a:solidFill>
                <a:effectLst/>
                <a:latin typeface="system-ui"/>
              </a:rPr>
              <a:t> the Son of God. </a:t>
            </a:r>
            <a:r>
              <a:rPr lang="en-US" sz="1800" b="1" i="0" baseline="30000" dirty="0">
                <a:solidFill>
                  <a:schemeClr val="tx1"/>
                </a:solidFill>
                <a:effectLst/>
                <a:latin typeface="system-ui"/>
              </a:rPr>
              <a:t>36 </a:t>
            </a:r>
            <a:r>
              <a:rPr lang="en-US" sz="1800" b="1" i="0" dirty="0">
                <a:solidFill>
                  <a:schemeClr val="tx1"/>
                </a:solidFill>
                <a:effectLst/>
                <a:latin typeface="system-ui"/>
              </a:rPr>
              <a:t>Even Elizabeth your relative is going to have a child in her old age, and she who was said to be unable to conceive is in her sixth month. </a:t>
            </a:r>
            <a:r>
              <a:rPr lang="en-US" sz="1800" b="1" i="0" baseline="30000" dirty="0">
                <a:solidFill>
                  <a:schemeClr val="tx1"/>
                </a:solidFill>
                <a:effectLst/>
                <a:latin typeface="system-ui"/>
              </a:rPr>
              <a:t>37 </a:t>
            </a:r>
            <a:r>
              <a:rPr lang="en-US" sz="1800" b="1" i="0" dirty="0">
                <a:solidFill>
                  <a:schemeClr val="tx1"/>
                </a:solidFill>
                <a:effectLst/>
                <a:latin typeface="system-ui"/>
              </a:rPr>
              <a:t>For no word from God will ever fail.”</a:t>
            </a:r>
          </a:p>
          <a:p>
            <a:pPr algn="l"/>
            <a:r>
              <a:rPr lang="en-US" sz="1800" b="1" i="0" baseline="30000" dirty="0">
                <a:solidFill>
                  <a:schemeClr val="tx1"/>
                </a:solidFill>
                <a:effectLst/>
                <a:latin typeface="system-ui"/>
              </a:rPr>
              <a:t>38 </a:t>
            </a:r>
            <a:r>
              <a:rPr lang="en-US" sz="1800" b="1" i="0" dirty="0">
                <a:solidFill>
                  <a:schemeClr val="tx1"/>
                </a:solidFill>
                <a:effectLst/>
                <a:latin typeface="system-ui"/>
              </a:rPr>
              <a:t>“I am the Lord’s servant,” Mary answered. “May your word to me be fulfilled.” Then the angel left her.</a:t>
            </a:r>
          </a:p>
        </p:txBody>
      </p:sp>
    </p:spTree>
    <p:extLst>
      <p:ext uri="{BB962C8B-B14F-4D97-AF65-F5344CB8AC3E}">
        <p14:creationId xmlns:p14="http://schemas.microsoft.com/office/powerpoint/2010/main" val="953259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0">
                                          <p:stCondLst>
                                            <p:cond delay="0"/>
                                          </p:stCondLst>
                                        </p:cTn>
                                        <p:tgtEl>
                                          <p:spTgt spid="2"/>
                                        </p:tgtEl>
                                      </p:cBhvr>
                                    </p:animEffect>
                                    <p:anim calcmode="lin" valueType="num">
                                      <p:cBhvr>
                                        <p:cTn id="8" dur="9110"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0"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0" tmFilter="0, 0; 0.125,0.2665; 0.25,0.4; 0.375,0.465; 0.5,0.5;  0.625,0.535; 0.75,0.6; 0.875,0.7335; 1,1">
                                          <p:stCondLst>
                                            <p:cond delay="3320"/>
                                          </p:stCondLst>
                                        </p:cTn>
                                        <p:tgtEl>
                                          <p:spTgt spid="2"/>
                                        </p:tgtEl>
                                        <p:attrNameLst>
                                          <p:attrName>ppt_y</p:attrName>
                                        </p:attrNameLst>
                                      </p:cBhvr>
                                      <p:tavLst>
                                        <p:tav tm="0" fmla="#ppt_y-sin(pi*$)/9">
                                          <p:val>
                                            <p:fltVal val="0"/>
                                          </p:val>
                                        </p:tav>
                                        <p:tav tm="100000">
                                          <p:val>
                                            <p:fltVal val="1"/>
                                          </p:val>
                                        </p:tav>
                                      </p:tavLst>
                                    </p:anim>
                                    <p:anim calcmode="lin" valueType="num">
                                      <p:cBhvr>
                                        <p:cTn id="11" dur="1660" tmFilter="0, 0; 0.125,0.2665; 0.25,0.4; 0.375,0.465; 0.5,0.5;  0.625,0.535; 0.75,0.6; 0.875,0.7335; 1,1">
                                          <p:stCondLst>
                                            <p:cond delay="6620"/>
                                          </p:stCondLst>
                                        </p:cTn>
                                        <p:tgtEl>
                                          <p:spTgt spid="2"/>
                                        </p:tgtEl>
                                        <p:attrNameLst>
                                          <p:attrName>ppt_y</p:attrName>
                                        </p:attrNameLst>
                                      </p:cBhvr>
                                      <p:tavLst>
                                        <p:tav tm="0" fmla="#ppt_y-sin(pi*$)/27">
                                          <p:val>
                                            <p:fltVal val="0"/>
                                          </p:val>
                                        </p:tav>
                                        <p:tav tm="100000">
                                          <p:val>
                                            <p:fltVal val="1"/>
                                          </p:val>
                                        </p:tav>
                                      </p:tavLst>
                                    </p:anim>
                                    <p:anim calcmode="lin" valueType="num">
                                      <p:cBhvr>
                                        <p:cTn id="12" dur="820" tmFilter="0, 0; 0.125,0.2665; 0.25,0.4; 0.375,0.465; 0.5,0.5;  0.625,0.535; 0.75,0.6; 0.875,0.7335; 1,1">
                                          <p:stCondLst>
                                            <p:cond delay="8280"/>
                                          </p:stCondLst>
                                        </p:cTn>
                                        <p:tgtEl>
                                          <p:spTgt spid="2"/>
                                        </p:tgtEl>
                                        <p:attrNameLst>
                                          <p:attrName>ppt_y</p:attrName>
                                        </p:attrNameLst>
                                      </p:cBhvr>
                                      <p:tavLst>
                                        <p:tav tm="0" fmla="#ppt_y-sin(pi*$)/81">
                                          <p:val>
                                            <p:fltVal val="0"/>
                                          </p:val>
                                        </p:tav>
                                        <p:tav tm="100000">
                                          <p:val>
                                            <p:fltVal val="1"/>
                                          </p:val>
                                        </p:tav>
                                      </p:tavLst>
                                    </p:anim>
                                    <p:animScale>
                                      <p:cBhvr>
                                        <p:cTn id="13" dur="130">
                                          <p:stCondLst>
                                            <p:cond delay="3250"/>
                                          </p:stCondLst>
                                        </p:cTn>
                                        <p:tgtEl>
                                          <p:spTgt spid="2"/>
                                        </p:tgtEl>
                                      </p:cBhvr>
                                      <p:to x="100000" y="60000"/>
                                    </p:animScale>
                                    <p:animScale>
                                      <p:cBhvr>
                                        <p:cTn id="14" dur="830" decel="50000">
                                          <p:stCondLst>
                                            <p:cond delay="3380"/>
                                          </p:stCondLst>
                                        </p:cTn>
                                        <p:tgtEl>
                                          <p:spTgt spid="2"/>
                                        </p:tgtEl>
                                      </p:cBhvr>
                                      <p:to x="100000" y="100000"/>
                                    </p:animScale>
                                    <p:animScale>
                                      <p:cBhvr>
                                        <p:cTn id="15" dur="130">
                                          <p:stCondLst>
                                            <p:cond delay="6560"/>
                                          </p:stCondLst>
                                        </p:cTn>
                                        <p:tgtEl>
                                          <p:spTgt spid="2"/>
                                        </p:tgtEl>
                                      </p:cBhvr>
                                      <p:to x="100000" y="80000"/>
                                    </p:animScale>
                                    <p:animScale>
                                      <p:cBhvr>
                                        <p:cTn id="16" dur="830" decel="50000">
                                          <p:stCondLst>
                                            <p:cond delay="6690"/>
                                          </p:stCondLst>
                                        </p:cTn>
                                        <p:tgtEl>
                                          <p:spTgt spid="2"/>
                                        </p:tgtEl>
                                      </p:cBhvr>
                                      <p:to x="100000" y="100000"/>
                                    </p:animScale>
                                    <p:animScale>
                                      <p:cBhvr>
                                        <p:cTn id="17" dur="130">
                                          <p:stCondLst>
                                            <p:cond delay="8210"/>
                                          </p:stCondLst>
                                        </p:cTn>
                                        <p:tgtEl>
                                          <p:spTgt spid="2"/>
                                        </p:tgtEl>
                                      </p:cBhvr>
                                      <p:to x="100000" y="90000"/>
                                    </p:animScale>
                                    <p:animScale>
                                      <p:cBhvr>
                                        <p:cTn id="18" dur="830" decel="50000">
                                          <p:stCondLst>
                                            <p:cond delay="8340"/>
                                          </p:stCondLst>
                                        </p:cTn>
                                        <p:tgtEl>
                                          <p:spTgt spid="2"/>
                                        </p:tgtEl>
                                      </p:cBhvr>
                                      <p:to x="100000" y="100000"/>
                                    </p:animScale>
                                    <p:animScale>
                                      <p:cBhvr>
                                        <p:cTn id="19" dur="130">
                                          <p:stCondLst>
                                            <p:cond delay="9040"/>
                                          </p:stCondLst>
                                        </p:cTn>
                                        <p:tgtEl>
                                          <p:spTgt spid="2"/>
                                        </p:tgtEl>
                                      </p:cBhvr>
                                      <p:to x="100000" y="95000"/>
                                    </p:animScale>
                                    <p:animScale>
                                      <p:cBhvr>
                                        <p:cTn id="20" dur="830" decel="50000">
                                          <p:stCondLst>
                                            <p:cond delay="9170"/>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9250"/>
                                        <p:tgtEl>
                                          <p:spTgt spid="4"/>
                                        </p:tgtEl>
                                      </p:cBhvr>
                                    </p:animEffect>
                                    <p:anim calcmode="lin" valueType="num">
                                      <p:cBhvr>
                                        <p:cTn id="26" dur="9250" fill="hold"/>
                                        <p:tgtEl>
                                          <p:spTgt spid="4"/>
                                        </p:tgtEl>
                                        <p:attrNameLst>
                                          <p:attrName>ppt_w</p:attrName>
                                        </p:attrNameLst>
                                      </p:cBhvr>
                                      <p:tavLst>
                                        <p:tav tm="0" fmla="#ppt_w*sin(2.5*pi*$)">
                                          <p:val>
                                            <p:fltVal val="0"/>
                                          </p:val>
                                        </p:tav>
                                        <p:tav tm="100000">
                                          <p:val>
                                            <p:fltVal val="1"/>
                                          </p:val>
                                        </p:tav>
                                      </p:tavLst>
                                    </p:anim>
                                    <p:anim calcmode="lin" valueType="num">
                                      <p:cBhvr>
                                        <p:cTn id="27" dur="925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06" name="Google Shape;106;p20"/>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07" name="Google Shape;107;p20"/>
          <p:cNvPicPr preferRelativeResize="0"/>
          <p:nvPr/>
        </p:nvPicPr>
        <p:blipFill>
          <a:blip r:embed="rId3">
            <a:alphaModFix/>
          </a:blip>
          <a:stretch>
            <a:fillRect/>
          </a:stretch>
        </p:blipFill>
        <p:spPr>
          <a:xfrm>
            <a:off x="0" y="0"/>
            <a:ext cx="9144000" cy="6858000"/>
          </a:xfrm>
          <a:prstGeom prst="rect">
            <a:avLst/>
          </a:prstGeom>
          <a:noFill/>
          <a:ln>
            <a:noFill/>
          </a:ln>
        </p:spPr>
      </p:pic>
      <p:sp>
        <p:nvSpPr>
          <p:cNvPr id="3" name="TextBox 2">
            <a:extLst>
              <a:ext uri="{FF2B5EF4-FFF2-40B4-BE49-F238E27FC236}">
                <a16:creationId xmlns:a16="http://schemas.microsoft.com/office/drawing/2014/main" id="{52B7884E-021F-49FD-D117-62BEB2C9FB94}"/>
              </a:ext>
            </a:extLst>
          </p:cNvPr>
          <p:cNvSpPr txBox="1"/>
          <p:nvPr/>
        </p:nvSpPr>
        <p:spPr>
          <a:xfrm>
            <a:off x="632615" y="668751"/>
            <a:ext cx="7878769" cy="677750"/>
          </a:xfrm>
          <a:prstGeom prst="rect">
            <a:avLst/>
          </a:prstGeom>
          <a:noFill/>
        </p:spPr>
        <p:txBody>
          <a:bodyPr wrap="square">
            <a:spAutoFit/>
          </a:bodyPr>
          <a:lstStyle/>
          <a:p>
            <a:pPr marL="0" marR="0">
              <a:lnSpc>
                <a:spcPct val="115000"/>
              </a:lnSpc>
              <a:spcBef>
                <a:spcPts val="0"/>
              </a:spcBef>
              <a:spcAft>
                <a:spcPts val="0"/>
              </a:spcAft>
            </a:pPr>
            <a:r>
              <a:rPr lang="en-US" sz="3600" b="1" dirty="0">
                <a:effectLst/>
                <a:latin typeface="Arial" panose="020B0604020202020204" pitchFamily="34" charset="0"/>
                <a:ea typeface="Arial" panose="020B0604020202020204" pitchFamily="34" charset="0"/>
              </a:rPr>
              <a:t>The Obstacle of </a:t>
            </a:r>
            <a:r>
              <a:rPr lang="en-US" sz="3600" b="1" u="sng" dirty="0">
                <a:effectLst/>
                <a:latin typeface="Arial" panose="020B0604020202020204" pitchFamily="34" charset="0"/>
                <a:ea typeface="Arial" panose="020B0604020202020204" pitchFamily="34" charset="0"/>
              </a:rPr>
              <a:t>Unworthiness</a:t>
            </a:r>
            <a:r>
              <a:rPr lang="en-US" sz="3600" dirty="0">
                <a:effectLst/>
                <a:latin typeface="Arial" panose="020B0604020202020204" pitchFamily="34" charset="0"/>
                <a:ea typeface="Arial" panose="020B0604020202020204" pitchFamily="34" charset="0"/>
              </a:rPr>
              <a:t>. </a:t>
            </a:r>
            <a:endParaRPr lang="en-US" sz="36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32526D2A-0851-7F49-1CEA-1F9810B54E76}"/>
              </a:ext>
            </a:extLst>
          </p:cNvPr>
          <p:cNvSpPr txBox="1"/>
          <p:nvPr/>
        </p:nvSpPr>
        <p:spPr>
          <a:xfrm>
            <a:off x="-292964" y="1789044"/>
            <a:ext cx="8520599" cy="907364"/>
          </a:xfrm>
          <a:prstGeom prst="rect">
            <a:avLst/>
          </a:prstGeom>
          <a:noFill/>
        </p:spPr>
        <p:txBody>
          <a:bodyPr wrap="square">
            <a:spAutoFit/>
          </a:bodyPr>
          <a:lstStyle/>
          <a:p>
            <a:pPr marL="1143000" marR="0" lvl="2" indent="-228600" fontAlgn="base">
              <a:lnSpc>
                <a:spcPct val="115000"/>
              </a:lnSpc>
              <a:spcBef>
                <a:spcPts val="0"/>
              </a:spcBef>
              <a:spcAft>
                <a:spcPts val="0"/>
              </a:spcAft>
              <a:buFont typeface="+mj-lt"/>
              <a:buAutoNum type="arabicPeriod"/>
            </a:pPr>
            <a:r>
              <a:rPr lang="en-US" sz="2400" dirty="0">
                <a:effectLst/>
                <a:latin typeface="Arial" panose="020B0604020202020204" pitchFamily="34" charset="0"/>
                <a:ea typeface="Arial" panose="020B0604020202020204" pitchFamily="34" charset="0"/>
              </a:rPr>
              <a:t>She was </a:t>
            </a:r>
            <a:r>
              <a:rPr lang="en-US" sz="2400" b="1" dirty="0">
                <a:effectLst/>
                <a:latin typeface="Arial" panose="020B0604020202020204" pitchFamily="34" charset="0"/>
                <a:ea typeface="Arial" panose="020B0604020202020204" pitchFamily="34" charset="0"/>
              </a:rPr>
              <a:t>poor</a:t>
            </a:r>
            <a:r>
              <a:rPr lang="en-US" sz="2400" dirty="0">
                <a:effectLst/>
                <a:latin typeface="Arial" panose="020B0604020202020204" pitchFamily="34" charset="0"/>
                <a:ea typeface="Arial" panose="020B0604020202020204" pitchFamily="34" charset="0"/>
              </a:rPr>
              <a:t>. To many at that time, poverty was a sign of God’s disfavor.</a:t>
            </a:r>
            <a:endParaRPr lang="en-US" sz="24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0CCEDFEC-596A-CCA8-8B98-BC783DF03D1D}"/>
              </a:ext>
            </a:extLst>
          </p:cNvPr>
          <p:cNvSpPr txBox="1"/>
          <p:nvPr/>
        </p:nvSpPr>
        <p:spPr>
          <a:xfrm>
            <a:off x="-292964" y="2948819"/>
            <a:ext cx="7739027" cy="1332096"/>
          </a:xfrm>
          <a:prstGeom prst="rect">
            <a:avLst/>
          </a:prstGeom>
          <a:noFill/>
        </p:spPr>
        <p:txBody>
          <a:bodyPr wrap="square">
            <a:spAutoFit/>
          </a:bodyPr>
          <a:lstStyle/>
          <a:p>
            <a:pPr marL="914400" marR="0" lvl="2" fontAlgn="base">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2. She was </a:t>
            </a:r>
            <a:r>
              <a:rPr lang="en-US" sz="2400" b="1" dirty="0">
                <a:effectLst/>
                <a:latin typeface="Arial" panose="020B0604020202020204" pitchFamily="34" charset="0"/>
                <a:ea typeface="Arial" panose="020B0604020202020204" pitchFamily="34" charset="0"/>
              </a:rPr>
              <a:t>young</a:t>
            </a:r>
            <a:r>
              <a:rPr lang="en-US" sz="2400" dirty="0">
                <a:effectLst/>
                <a:latin typeface="Arial" panose="020B0604020202020204" pitchFamily="34" charset="0"/>
                <a:ea typeface="Arial" panose="020B0604020202020204" pitchFamily="34" charset="0"/>
              </a:rPr>
              <a:t>. Lacking in experience and wisdom.  No one would believe her or take her seriously.</a:t>
            </a:r>
            <a:endParaRPr lang="en-US"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9572088E-007E-C0B7-91BF-56B4A3F266F9}"/>
              </a:ext>
            </a:extLst>
          </p:cNvPr>
          <p:cNvSpPr txBox="1"/>
          <p:nvPr/>
        </p:nvSpPr>
        <p:spPr>
          <a:xfrm>
            <a:off x="-292964" y="4662093"/>
            <a:ext cx="8309500" cy="907364"/>
          </a:xfrm>
          <a:prstGeom prst="rect">
            <a:avLst/>
          </a:prstGeom>
          <a:noFill/>
        </p:spPr>
        <p:txBody>
          <a:bodyPr wrap="square">
            <a:spAutoFit/>
          </a:bodyPr>
          <a:lstStyle/>
          <a:p>
            <a:pPr marL="914400" marR="0" lvl="2" fontAlgn="base">
              <a:lnSpc>
                <a:spcPct val="115000"/>
              </a:lnSpc>
              <a:spcBef>
                <a:spcPts val="0"/>
              </a:spcBef>
              <a:spcAft>
                <a:spcPts val="0"/>
              </a:spcAft>
            </a:pPr>
            <a:r>
              <a:rPr lang="en-US" sz="2400" dirty="0">
                <a:effectLst/>
                <a:latin typeface="Arial" panose="020B0604020202020204" pitchFamily="34" charset="0"/>
                <a:ea typeface="Arial" panose="020B0604020202020204" pitchFamily="34" charset="0"/>
              </a:rPr>
              <a:t>3. She lived in </a:t>
            </a:r>
            <a:r>
              <a:rPr lang="en-US" sz="2400" b="1" dirty="0">
                <a:effectLst/>
                <a:latin typeface="Arial" panose="020B0604020202020204" pitchFamily="34" charset="0"/>
                <a:ea typeface="Arial" panose="020B0604020202020204" pitchFamily="34" charset="0"/>
              </a:rPr>
              <a:t>Nazareth</a:t>
            </a:r>
            <a:r>
              <a:rPr lang="en-US" sz="2400" dirty="0">
                <a:effectLst/>
                <a:latin typeface="Arial" panose="020B0604020202020204" pitchFamily="34" charset="0"/>
                <a:ea typeface="Arial" panose="020B0604020202020204" pitchFamily="34" charset="0"/>
              </a:rPr>
              <a:t>.  A city with a bad reputation.  Wouldn’t God do his work in Jerusalem?</a:t>
            </a:r>
            <a:endParaRPr lang="en-US" sz="2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3500" fill="hold"/>
                                        <p:tgtEl>
                                          <p:spTgt spid="3"/>
                                        </p:tgtEl>
                                        <p:attrNameLst>
                                          <p:attrName>ppt_w</p:attrName>
                                        </p:attrNameLst>
                                      </p:cBhvr>
                                      <p:tavLst>
                                        <p:tav tm="0">
                                          <p:val>
                                            <p:fltVal val="0"/>
                                          </p:val>
                                        </p:tav>
                                        <p:tav tm="100000">
                                          <p:val>
                                            <p:strVal val="#ppt_w"/>
                                          </p:val>
                                        </p:tav>
                                      </p:tavLst>
                                    </p:anim>
                                    <p:anim calcmode="lin" valueType="num">
                                      <p:cBhvr>
                                        <p:cTn id="8" dur="3500" fill="hold"/>
                                        <p:tgtEl>
                                          <p:spTgt spid="3"/>
                                        </p:tgtEl>
                                        <p:attrNameLst>
                                          <p:attrName>ppt_h</p:attrName>
                                        </p:attrNameLst>
                                      </p:cBhvr>
                                      <p:tavLst>
                                        <p:tav tm="0">
                                          <p:val>
                                            <p:fltVal val="0"/>
                                          </p:val>
                                        </p:tav>
                                        <p:tav tm="100000">
                                          <p:val>
                                            <p:strVal val="#ppt_h"/>
                                          </p:val>
                                        </p:tav>
                                      </p:tavLst>
                                    </p:anim>
                                    <p:anim calcmode="lin" valueType="num">
                                      <p:cBhvr>
                                        <p:cTn id="9" dur="3500" fill="hold"/>
                                        <p:tgtEl>
                                          <p:spTgt spid="3"/>
                                        </p:tgtEl>
                                        <p:attrNameLst>
                                          <p:attrName>style.rotation</p:attrName>
                                        </p:attrNameLst>
                                      </p:cBhvr>
                                      <p:tavLst>
                                        <p:tav tm="0">
                                          <p:val>
                                            <p:fltVal val="90"/>
                                          </p:val>
                                        </p:tav>
                                        <p:tav tm="100000">
                                          <p:val>
                                            <p:fltVal val="0"/>
                                          </p:val>
                                        </p:tav>
                                      </p:tavLst>
                                    </p:anim>
                                    <p:animEffect transition="in" filter="fade">
                                      <p:cBhvr>
                                        <p:cTn id="10" dur="3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4750"/>
                                        <p:tgtEl>
                                          <p:spTgt spid="5"/>
                                        </p:tgtEl>
                                      </p:cBhvr>
                                    </p:animEffect>
                                    <p:anim calcmode="lin" valueType="num">
                                      <p:cBhvr>
                                        <p:cTn id="16" dur="4750" fill="hold"/>
                                        <p:tgtEl>
                                          <p:spTgt spid="5"/>
                                        </p:tgtEl>
                                        <p:attrNameLst>
                                          <p:attrName>ppt_x</p:attrName>
                                        </p:attrNameLst>
                                      </p:cBhvr>
                                      <p:tavLst>
                                        <p:tav tm="0">
                                          <p:val>
                                            <p:strVal val="#ppt_x"/>
                                          </p:val>
                                        </p:tav>
                                        <p:tav tm="100000">
                                          <p:val>
                                            <p:strVal val="#ppt_x"/>
                                          </p:val>
                                        </p:tav>
                                      </p:tavLst>
                                    </p:anim>
                                    <p:anim calcmode="lin" valueType="num">
                                      <p:cBhvr>
                                        <p:cTn id="17" dur="475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2499"/>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2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76" name="Google Shape;76;p16"/>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7" name="Google Shape;77;p16"/>
          <p:cNvPicPr preferRelativeResize="0"/>
          <p:nvPr/>
        </p:nvPicPr>
        <p:blipFill>
          <a:blip r:embed="rId3">
            <a:alphaModFix/>
          </a:blip>
          <a:stretch>
            <a:fillRect/>
          </a:stretch>
        </p:blipFill>
        <p:spPr>
          <a:xfrm>
            <a:off x="0" y="0"/>
            <a:ext cx="9144000" cy="6858000"/>
          </a:xfrm>
          <a:prstGeom prst="rect">
            <a:avLst/>
          </a:prstGeom>
          <a:noFill/>
          <a:ln>
            <a:noFill/>
          </a:ln>
        </p:spPr>
      </p:pic>
      <p:sp>
        <p:nvSpPr>
          <p:cNvPr id="2" name="TextBox 1">
            <a:extLst>
              <a:ext uri="{FF2B5EF4-FFF2-40B4-BE49-F238E27FC236}">
                <a16:creationId xmlns:a16="http://schemas.microsoft.com/office/drawing/2014/main" id="{D6016984-E711-347B-4C31-2E2EEC080367}"/>
              </a:ext>
            </a:extLst>
          </p:cNvPr>
          <p:cNvSpPr txBox="1"/>
          <p:nvPr/>
        </p:nvSpPr>
        <p:spPr>
          <a:xfrm>
            <a:off x="41104" y="1072301"/>
            <a:ext cx="8791196" cy="2881751"/>
          </a:xfrm>
          <a:prstGeom prst="rect">
            <a:avLst/>
          </a:prstGeom>
          <a:noFill/>
        </p:spPr>
        <p:txBody>
          <a:bodyPr wrap="square">
            <a:spAutoFit/>
          </a:bodyPr>
          <a:lstStyle/>
          <a:p>
            <a:pPr marL="0" marR="0" algn="ctr">
              <a:lnSpc>
                <a:spcPct val="115000"/>
              </a:lnSpc>
              <a:spcBef>
                <a:spcPts val="0"/>
              </a:spcBef>
              <a:spcAft>
                <a:spcPts val="0"/>
              </a:spcAft>
            </a:pPr>
            <a:r>
              <a:rPr lang="en-US" sz="5400" i="1" dirty="0">
                <a:effectLst/>
                <a:latin typeface="Arial" panose="020B0604020202020204" pitchFamily="34" charset="0"/>
                <a:ea typeface="Arial" panose="020B0604020202020204" pitchFamily="34" charset="0"/>
              </a:rPr>
              <a:t>“Many of us </a:t>
            </a:r>
            <a:r>
              <a:rPr lang="en-US" sz="5400" i="1" u="sng" dirty="0">
                <a:effectLst/>
                <a:latin typeface="Arial" panose="020B0604020202020204" pitchFamily="34" charset="0"/>
                <a:ea typeface="Arial" panose="020B0604020202020204" pitchFamily="34" charset="0"/>
              </a:rPr>
              <a:t>miss </a:t>
            </a:r>
            <a:r>
              <a:rPr lang="en-US" sz="5400" i="1" dirty="0">
                <a:effectLst/>
                <a:latin typeface="Arial" panose="020B0604020202020204" pitchFamily="34" charset="0"/>
                <a:ea typeface="Arial" panose="020B0604020202020204" pitchFamily="34" charset="0"/>
              </a:rPr>
              <a:t>God’s blessings because we don’t think we are worthy.”</a:t>
            </a:r>
            <a:endParaRPr lang="en-US" sz="5400" i="1"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76" name="Google Shape;76;p16"/>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7" name="Google Shape;77;p16"/>
          <p:cNvPicPr preferRelativeResize="0"/>
          <p:nvPr/>
        </p:nvPicPr>
        <p:blipFill>
          <a:blip r:embed="rId3">
            <a:alphaModFix/>
          </a:blip>
          <a:stretch>
            <a:fillRect/>
          </a:stretch>
        </p:blipFill>
        <p:spPr>
          <a:xfrm>
            <a:off x="0" y="0"/>
            <a:ext cx="9144000" cy="6858000"/>
          </a:xfrm>
          <a:prstGeom prst="rect">
            <a:avLst/>
          </a:prstGeom>
          <a:noFill/>
          <a:ln>
            <a:noFill/>
          </a:ln>
        </p:spPr>
      </p:pic>
      <p:sp>
        <p:nvSpPr>
          <p:cNvPr id="4" name="TextBox 3">
            <a:extLst>
              <a:ext uri="{FF2B5EF4-FFF2-40B4-BE49-F238E27FC236}">
                <a16:creationId xmlns:a16="http://schemas.microsoft.com/office/drawing/2014/main" id="{6935BF84-D795-E605-A618-6021A8C5AF73}"/>
              </a:ext>
            </a:extLst>
          </p:cNvPr>
          <p:cNvSpPr txBox="1"/>
          <p:nvPr/>
        </p:nvSpPr>
        <p:spPr>
          <a:xfrm>
            <a:off x="311700" y="242112"/>
            <a:ext cx="8791196" cy="2589042"/>
          </a:xfrm>
          <a:prstGeom prst="rect">
            <a:avLst/>
          </a:prstGeom>
          <a:noFill/>
        </p:spPr>
        <p:txBody>
          <a:bodyPr wrap="square">
            <a:spAutoFit/>
          </a:bodyPr>
          <a:lstStyle/>
          <a:p>
            <a:pPr marL="0" marR="0" algn="ctr">
              <a:lnSpc>
                <a:spcPct val="115000"/>
              </a:lnSpc>
              <a:spcBef>
                <a:spcPts val="0"/>
              </a:spcBef>
              <a:spcAft>
                <a:spcPts val="0"/>
              </a:spcAft>
            </a:pPr>
            <a:r>
              <a:rPr lang="en-US" sz="3600" dirty="0">
                <a:latin typeface="Arial" panose="020B0604020202020204" pitchFamily="34" charset="0"/>
                <a:ea typeface="Arial" panose="020B0604020202020204" pitchFamily="34" charset="0"/>
              </a:rPr>
              <a:t>T</a:t>
            </a:r>
            <a:r>
              <a:rPr lang="en-US" sz="3600" dirty="0">
                <a:effectLst/>
                <a:latin typeface="Arial" panose="020B0604020202020204" pitchFamily="34" charset="0"/>
                <a:ea typeface="Arial" panose="020B0604020202020204" pitchFamily="34" charset="0"/>
              </a:rPr>
              <a:t>he overwhelming message of the Bible. </a:t>
            </a:r>
          </a:p>
          <a:p>
            <a:pPr marL="0" marR="0" algn="ctr">
              <a:lnSpc>
                <a:spcPct val="115000"/>
              </a:lnSpc>
              <a:spcBef>
                <a:spcPts val="0"/>
              </a:spcBef>
              <a:spcAft>
                <a:spcPts val="0"/>
              </a:spcAft>
            </a:pPr>
            <a:r>
              <a:rPr lang="en-US" sz="3600" dirty="0">
                <a:effectLst/>
                <a:latin typeface="Arial" panose="020B0604020202020204" pitchFamily="34" charset="0"/>
                <a:ea typeface="Arial" panose="020B0604020202020204" pitchFamily="34" charset="0"/>
              </a:rPr>
              <a:t>God wants to give you, the water of life, and form Christ in you! </a:t>
            </a:r>
          </a:p>
          <a:p>
            <a:pPr marL="0" marR="0" algn="ctr">
              <a:lnSpc>
                <a:spcPct val="115000"/>
              </a:lnSpc>
              <a:spcBef>
                <a:spcPts val="0"/>
              </a:spcBef>
              <a:spcAft>
                <a:spcPts val="0"/>
              </a:spcAft>
            </a:pPr>
            <a:r>
              <a:rPr lang="en-US" sz="3600" dirty="0">
                <a:effectLst/>
                <a:latin typeface="Arial" panose="020B0604020202020204" pitchFamily="34" charset="0"/>
                <a:ea typeface="Arial" panose="020B0604020202020204" pitchFamily="34" charset="0"/>
              </a:rPr>
              <a:t>That’s Grace!</a:t>
            </a:r>
            <a:endParaRPr lang="en-US" sz="3600" dirty="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6E597979-4E83-B935-CC4E-82EC60F2C9E5}"/>
              </a:ext>
            </a:extLst>
          </p:cNvPr>
          <p:cNvSpPr txBox="1"/>
          <p:nvPr/>
        </p:nvSpPr>
        <p:spPr>
          <a:xfrm>
            <a:off x="0" y="3073266"/>
            <a:ext cx="9102896" cy="3455754"/>
          </a:xfrm>
          <a:prstGeom prst="rect">
            <a:avLst/>
          </a:prstGeom>
          <a:noFill/>
        </p:spPr>
        <p:txBody>
          <a:bodyPr wrap="square">
            <a:spAutoFit/>
          </a:bodyPr>
          <a:lstStyle/>
          <a:p>
            <a:pPr marL="0" marR="0" algn="ctr">
              <a:lnSpc>
                <a:spcPct val="115000"/>
              </a:lnSpc>
              <a:spcBef>
                <a:spcPts val="0"/>
              </a:spcBef>
              <a:spcAft>
                <a:spcPts val="0"/>
              </a:spcAft>
            </a:pPr>
            <a:r>
              <a:rPr lang="en-US" sz="2400" b="1" dirty="0">
                <a:effectLst/>
                <a:latin typeface="Arial" panose="020B0604020202020204" pitchFamily="34" charset="0"/>
                <a:ea typeface="Arial" panose="020B0604020202020204" pitchFamily="34" charset="0"/>
              </a:rPr>
              <a:t>God wants to overshadow you with his Holy Spirit, and bring his life to birth in you. He wants to form Christ in you.  </a:t>
            </a:r>
            <a:endParaRPr lang="en-US" sz="2400" b="1" dirty="0">
              <a:effectLst/>
              <a:latin typeface="Times New Roman" panose="02020603050405020304" pitchFamily="18" charset="0"/>
              <a:ea typeface="Times New Roman" panose="02020603050405020304" pitchFamily="18" charset="0"/>
            </a:endParaRPr>
          </a:p>
          <a:p>
            <a:pPr marL="457200" algn="ctr">
              <a:lnSpc>
                <a:spcPct val="115000"/>
              </a:lnSpc>
            </a:pPr>
            <a:r>
              <a:rPr lang="en-US" sz="2400" b="1" dirty="0">
                <a:effectLst/>
                <a:latin typeface="Arial" panose="020B0604020202020204" pitchFamily="34" charset="0"/>
                <a:ea typeface="Arial" panose="020B0604020202020204" pitchFamily="34" charset="0"/>
              </a:rPr>
              <a:t>John 1:11-13;</a:t>
            </a:r>
            <a:endParaRPr lang="en-US" sz="2400" b="1" dirty="0">
              <a:effectLst/>
              <a:latin typeface="Times New Roman" panose="02020603050405020304" pitchFamily="18" charset="0"/>
              <a:ea typeface="Times New Roman" panose="02020603050405020304" pitchFamily="18" charset="0"/>
            </a:endParaRPr>
          </a:p>
          <a:p>
            <a:pPr marL="457200" marR="0" algn="ctr">
              <a:lnSpc>
                <a:spcPct val="115000"/>
              </a:lnSpc>
              <a:spcBef>
                <a:spcPts val="0"/>
              </a:spcBef>
              <a:spcAft>
                <a:spcPts val="0"/>
              </a:spcAft>
            </a:pPr>
            <a:r>
              <a:rPr lang="en-US" sz="2400" b="1" dirty="0">
                <a:effectLst/>
                <a:latin typeface="Arial" panose="020B0604020202020204" pitchFamily="34" charset="0"/>
                <a:ea typeface="Arial" panose="020B0604020202020204" pitchFamily="34" charset="0"/>
              </a:rPr>
              <a:t>“</a:t>
            </a:r>
            <a:r>
              <a:rPr lang="en-US" sz="2400" b="1" i="1" dirty="0">
                <a:effectLst/>
                <a:latin typeface="Arial" panose="020B0604020202020204" pitchFamily="34" charset="0"/>
                <a:ea typeface="Arial" panose="020B0604020202020204" pitchFamily="34" charset="0"/>
              </a:rPr>
              <a:t>He came to that which was his own, but his own did not receive him.  Yet to all who received him, to those who believed in his name, he gave the right to become children of God—children born not of natural descent, nor of human decision or a husband’s will, but born of God.”</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412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6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20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13" dur="20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14" dur="2000" accel="50000" fill="hold">
                                          <p:stCondLst>
                                            <p:cond delay="2000"/>
                                          </p:stCondLst>
                                        </p:cTn>
                                        <p:tgtEl>
                                          <p:spTgt spid="6"/>
                                        </p:tgtEl>
                                        <p:attrNameLst>
                                          <p:attrName>ppt_w</p:attrName>
                                        </p:attrNameLst>
                                      </p:cBhvr>
                                      <p:tavLst>
                                        <p:tav tm="0">
                                          <p:val>
                                            <p:strVal val="#ppt_w*.05"/>
                                          </p:val>
                                        </p:tav>
                                        <p:tav tm="100000">
                                          <p:val>
                                            <p:strVal val="#ppt_w"/>
                                          </p:val>
                                        </p:tav>
                                      </p:tavLst>
                                    </p:anim>
                                    <p:anim calcmode="lin" valueType="num">
                                      <p:cBhvr>
                                        <p:cTn id="15" dur="4000" fill="hold"/>
                                        <p:tgtEl>
                                          <p:spTgt spid="6"/>
                                        </p:tgtEl>
                                        <p:attrNameLst>
                                          <p:attrName>ppt_h</p:attrName>
                                        </p:attrNameLst>
                                      </p:cBhvr>
                                      <p:tavLst>
                                        <p:tav tm="0">
                                          <p:val>
                                            <p:strVal val="#ppt_h"/>
                                          </p:val>
                                        </p:tav>
                                        <p:tav tm="100000">
                                          <p:val>
                                            <p:strVal val="#ppt_h"/>
                                          </p:val>
                                        </p:tav>
                                      </p:tavLst>
                                    </p:anim>
                                    <p:anim calcmode="lin" valueType="num">
                                      <p:cBhvr>
                                        <p:cTn id="16" dur="20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7" dur="20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8" dur="2000" accel="50000" fill="hold">
                                          <p:stCondLst>
                                            <p:cond delay="2000"/>
                                          </p:stCondLst>
                                        </p:cTn>
                                        <p:tgtEl>
                                          <p:spTgt spid="6"/>
                                        </p:tgtEl>
                                        <p:attrNameLst>
                                          <p:attrName>ppt_y</p:attrName>
                                        </p:attrNameLst>
                                      </p:cBhvr>
                                      <p:tavLst>
                                        <p:tav tm="0">
                                          <p:val>
                                            <p:strVal val="#ppt_y+.1"/>
                                          </p:val>
                                        </p:tav>
                                        <p:tav tm="100000">
                                          <p:val>
                                            <p:strVal val="#ppt_y"/>
                                          </p:val>
                                        </p:tav>
                                      </p:tavLst>
                                    </p:anim>
                                    <p:animEffect transition="in" filter="fade">
                                      <p:cBhvr>
                                        <p:cTn id="19" dur="4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14" name="Google Shape;114;p2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15" name="Google Shape;115;p21"/>
          <p:cNvPicPr preferRelativeResize="0"/>
          <p:nvPr/>
        </p:nvPicPr>
        <p:blipFill>
          <a:blip r:embed="rId3">
            <a:alphaModFix/>
          </a:blip>
          <a:stretch>
            <a:fillRect/>
          </a:stretch>
        </p:blipFill>
        <p:spPr>
          <a:xfrm>
            <a:off x="8877" y="0"/>
            <a:ext cx="9144000" cy="6858000"/>
          </a:xfrm>
          <a:prstGeom prst="rect">
            <a:avLst/>
          </a:prstGeom>
          <a:noFill/>
          <a:ln>
            <a:noFill/>
          </a:ln>
        </p:spPr>
      </p:pic>
      <p:sp>
        <p:nvSpPr>
          <p:cNvPr id="3" name="TextBox 2">
            <a:extLst>
              <a:ext uri="{FF2B5EF4-FFF2-40B4-BE49-F238E27FC236}">
                <a16:creationId xmlns:a16="http://schemas.microsoft.com/office/drawing/2014/main" id="{E72010EE-13DA-1E53-F49A-A4FF03C6B268}"/>
              </a:ext>
            </a:extLst>
          </p:cNvPr>
          <p:cNvSpPr txBox="1"/>
          <p:nvPr/>
        </p:nvSpPr>
        <p:spPr>
          <a:xfrm>
            <a:off x="1580225" y="439131"/>
            <a:ext cx="5734975" cy="612732"/>
          </a:xfrm>
          <a:prstGeom prst="rect">
            <a:avLst/>
          </a:prstGeom>
          <a:noFill/>
        </p:spPr>
        <p:txBody>
          <a:bodyPr wrap="square">
            <a:spAutoFit/>
          </a:bodyPr>
          <a:lstStyle/>
          <a:p>
            <a:pPr marL="0" marR="0">
              <a:lnSpc>
                <a:spcPct val="115000"/>
              </a:lnSpc>
              <a:spcBef>
                <a:spcPts val="0"/>
              </a:spcBef>
              <a:spcAft>
                <a:spcPts val="0"/>
              </a:spcAft>
            </a:pPr>
            <a:r>
              <a:rPr lang="en-US" sz="3200" b="1" dirty="0">
                <a:effectLst/>
                <a:latin typeface="Arial" panose="020B0604020202020204" pitchFamily="34" charset="0"/>
                <a:ea typeface="Arial" panose="020B0604020202020204" pitchFamily="34" charset="0"/>
              </a:rPr>
              <a:t>The Obstacle of </a:t>
            </a:r>
            <a:r>
              <a:rPr lang="en-US" sz="3200" b="1" u="sng" dirty="0">
                <a:effectLst/>
                <a:latin typeface="Arial" panose="020B0604020202020204" pitchFamily="34" charset="0"/>
                <a:ea typeface="Arial" panose="020B0604020202020204" pitchFamily="34" charset="0"/>
              </a:rPr>
              <a:t>Unbelief</a:t>
            </a:r>
            <a:r>
              <a:rPr lang="en-US" sz="3200" dirty="0">
                <a:effectLst/>
                <a:latin typeface="Arial" panose="020B0604020202020204" pitchFamily="34" charset="0"/>
                <a:ea typeface="Arial" panose="020B0604020202020204" pitchFamily="34" charset="0"/>
              </a:rPr>
              <a:t>.</a:t>
            </a:r>
            <a:endParaRPr lang="en-US" sz="3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930B8F5B-0FF5-363B-C206-4F713659506B}"/>
              </a:ext>
            </a:extLst>
          </p:cNvPr>
          <p:cNvSpPr txBox="1"/>
          <p:nvPr/>
        </p:nvSpPr>
        <p:spPr>
          <a:xfrm>
            <a:off x="1433743" y="1174140"/>
            <a:ext cx="6027938" cy="461665"/>
          </a:xfrm>
          <a:prstGeom prst="rect">
            <a:avLst/>
          </a:prstGeom>
          <a:noFill/>
        </p:spPr>
        <p:txBody>
          <a:bodyPr wrap="square">
            <a:spAutoFit/>
          </a:bodyPr>
          <a:lstStyle/>
          <a:p>
            <a:pPr algn="ctr"/>
            <a:r>
              <a:rPr lang="en-US" sz="2400" i="1" dirty="0">
                <a:effectLst/>
                <a:latin typeface="Arial" panose="020B0604020202020204" pitchFamily="34" charset="0"/>
                <a:ea typeface="Arial" panose="020B0604020202020204" pitchFamily="34" charset="0"/>
              </a:rPr>
              <a:t>“Nothing is impossible with God”. </a:t>
            </a:r>
            <a:endParaRPr lang="en-US" sz="2400" i="1" dirty="0"/>
          </a:p>
        </p:txBody>
      </p:sp>
      <p:sp>
        <p:nvSpPr>
          <p:cNvPr id="7" name="TextBox 6">
            <a:extLst>
              <a:ext uri="{FF2B5EF4-FFF2-40B4-BE49-F238E27FC236}">
                <a16:creationId xmlns:a16="http://schemas.microsoft.com/office/drawing/2014/main" id="{D4F7B2C7-86F1-2DBF-5FFE-5296C17B5A24}"/>
              </a:ext>
            </a:extLst>
          </p:cNvPr>
          <p:cNvSpPr txBox="1"/>
          <p:nvPr/>
        </p:nvSpPr>
        <p:spPr>
          <a:xfrm>
            <a:off x="585925" y="1937640"/>
            <a:ext cx="7510509" cy="830997"/>
          </a:xfrm>
          <a:prstGeom prst="rect">
            <a:avLst/>
          </a:prstGeom>
          <a:noFill/>
        </p:spPr>
        <p:txBody>
          <a:bodyPr wrap="square">
            <a:spAutoFit/>
          </a:bodyPr>
          <a:lstStyle/>
          <a:p>
            <a:r>
              <a:rPr lang="en-US" sz="2400" b="1" dirty="0">
                <a:effectLst/>
                <a:latin typeface="Arial" panose="020B0604020202020204" pitchFamily="34" charset="0"/>
                <a:ea typeface="Arial" panose="020B0604020202020204" pitchFamily="34" charset="0"/>
              </a:rPr>
              <a:t>Many of us miss God’s blessings because we don’t think it’s possible.</a:t>
            </a:r>
            <a:endParaRPr lang="en-US" sz="2400" b="1" dirty="0"/>
          </a:p>
        </p:txBody>
      </p:sp>
      <p:sp>
        <p:nvSpPr>
          <p:cNvPr id="9" name="TextBox 8">
            <a:extLst>
              <a:ext uri="{FF2B5EF4-FFF2-40B4-BE49-F238E27FC236}">
                <a16:creationId xmlns:a16="http://schemas.microsoft.com/office/drawing/2014/main" id="{9E6CC2C3-4A31-A3DF-A6F5-27952AD9186E}"/>
              </a:ext>
            </a:extLst>
          </p:cNvPr>
          <p:cNvSpPr txBox="1"/>
          <p:nvPr/>
        </p:nvSpPr>
        <p:spPr>
          <a:xfrm>
            <a:off x="1031773" y="3021999"/>
            <a:ext cx="8423927" cy="461665"/>
          </a:xfrm>
          <a:prstGeom prst="rect">
            <a:avLst/>
          </a:prstGeom>
          <a:noFill/>
        </p:spPr>
        <p:txBody>
          <a:bodyPr wrap="square">
            <a:spAutoFit/>
          </a:bodyPr>
          <a:lstStyle/>
          <a:p>
            <a:r>
              <a:rPr lang="en-US" sz="2400" b="1" dirty="0">
                <a:effectLst/>
                <a:latin typeface="Arial" panose="020B0604020202020204" pitchFamily="34" charset="0"/>
                <a:ea typeface="Arial" panose="020B0604020202020204" pitchFamily="34" charset="0"/>
              </a:rPr>
              <a:t>My problems are too big for even God to handle.</a:t>
            </a:r>
            <a:endParaRPr lang="en-US" sz="2400" b="1" dirty="0"/>
          </a:p>
        </p:txBody>
      </p:sp>
      <p:sp>
        <p:nvSpPr>
          <p:cNvPr id="11" name="TextBox 10">
            <a:extLst>
              <a:ext uri="{FF2B5EF4-FFF2-40B4-BE49-F238E27FC236}">
                <a16:creationId xmlns:a16="http://schemas.microsoft.com/office/drawing/2014/main" id="{45B9C448-9B2D-7047-E3B4-08E221180793}"/>
              </a:ext>
            </a:extLst>
          </p:cNvPr>
          <p:cNvSpPr txBox="1"/>
          <p:nvPr/>
        </p:nvSpPr>
        <p:spPr>
          <a:xfrm>
            <a:off x="1031773" y="3755336"/>
            <a:ext cx="6977850" cy="461665"/>
          </a:xfrm>
          <a:prstGeom prst="rect">
            <a:avLst/>
          </a:prstGeom>
          <a:noFill/>
        </p:spPr>
        <p:txBody>
          <a:bodyPr wrap="square">
            <a:spAutoFit/>
          </a:bodyPr>
          <a:lstStyle/>
          <a:p>
            <a:r>
              <a:rPr lang="en-US" sz="2400" b="1" dirty="0">
                <a:effectLst/>
                <a:latin typeface="Arial" panose="020B0604020202020204" pitchFamily="34" charset="0"/>
                <a:ea typeface="Arial" panose="020B0604020202020204" pitchFamily="34" charset="0"/>
              </a:rPr>
              <a:t>I don’t believe God does miracles anymore. </a:t>
            </a:r>
            <a:endParaRPr lang="en-US" sz="2400" b="1" dirty="0"/>
          </a:p>
        </p:txBody>
      </p:sp>
      <p:sp>
        <p:nvSpPr>
          <p:cNvPr id="13" name="TextBox 12">
            <a:extLst>
              <a:ext uri="{FF2B5EF4-FFF2-40B4-BE49-F238E27FC236}">
                <a16:creationId xmlns:a16="http://schemas.microsoft.com/office/drawing/2014/main" id="{90699DF1-B32A-32D1-B06E-2E199EB1EE8B}"/>
              </a:ext>
            </a:extLst>
          </p:cNvPr>
          <p:cNvSpPr txBox="1"/>
          <p:nvPr/>
        </p:nvSpPr>
        <p:spPr>
          <a:xfrm>
            <a:off x="1031773" y="4488673"/>
            <a:ext cx="7048870" cy="461665"/>
          </a:xfrm>
          <a:prstGeom prst="rect">
            <a:avLst/>
          </a:prstGeom>
          <a:noFill/>
        </p:spPr>
        <p:txBody>
          <a:bodyPr wrap="square">
            <a:spAutoFit/>
          </a:bodyPr>
          <a:lstStyle/>
          <a:p>
            <a:r>
              <a:rPr lang="en-US" sz="2400" b="1" dirty="0">
                <a:effectLst/>
                <a:latin typeface="Arial" panose="020B0604020202020204" pitchFamily="34" charset="0"/>
                <a:ea typeface="Arial" panose="020B0604020202020204" pitchFamily="34" charset="0"/>
              </a:rPr>
              <a:t>I’ve been stuck in this rut for too long. </a:t>
            </a:r>
            <a:endParaRPr lang="en-US" sz="2400" b="1" dirty="0"/>
          </a:p>
        </p:txBody>
      </p:sp>
      <p:sp>
        <p:nvSpPr>
          <p:cNvPr id="15" name="TextBox 14">
            <a:extLst>
              <a:ext uri="{FF2B5EF4-FFF2-40B4-BE49-F238E27FC236}">
                <a16:creationId xmlns:a16="http://schemas.microsoft.com/office/drawing/2014/main" id="{0F5B6D6D-5CEC-84C1-9FC9-5FB49B713CFE}"/>
              </a:ext>
            </a:extLst>
          </p:cNvPr>
          <p:cNvSpPr txBox="1"/>
          <p:nvPr/>
        </p:nvSpPr>
        <p:spPr>
          <a:xfrm>
            <a:off x="1031773" y="5290253"/>
            <a:ext cx="6152226" cy="461665"/>
          </a:xfrm>
          <a:prstGeom prst="rect">
            <a:avLst/>
          </a:prstGeom>
          <a:noFill/>
        </p:spPr>
        <p:txBody>
          <a:bodyPr wrap="square">
            <a:spAutoFit/>
          </a:bodyPr>
          <a:lstStyle/>
          <a:p>
            <a:r>
              <a:rPr lang="en-US" sz="2400" b="1" dirty="0">
                <a:effectLst/>
                <a:latin typeface="Arial" panose="020B0604020202020204" pitchFamily="34" charset="0"/>
                <a:ea typeface="Arial" panose="020B0604020202020204" pitchFamily="34" charset="0"/>
              </a:rPr>
              <a:t>A leopard can’t change its spots</a:t>
            </a:r>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4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3250" fill="hold"/>
                                        <p:tgtEl>
                                          <p:spTgt spid="5"/>
                                        </p:tgtEl>
                                        <p:attrNameLst>
                                          <p:attrName>ppt_w</p:attrName>
                                        </p:attrNameLst>
                                      </p:cBhvr>
                                      <p:tavLst>
                                        <p:tav tm="0">
                                          <p:val>
                                            <p:fltVal val="0"/>
                                          </p:val>
                                        </p:tav>
                                        <p:tav tm="100000">
                                          <p:val>
                                            <p:strVal val="#ppt_w"/>
                                          </p:val>
                                        </p:tav>
                                      </p:tavLst>
                                    </p:anim>
                                    <p:anim calcmode="lin" valueType="num">
                                      <p:cBhvr>
                                        <p:cTn id="13" dur="3250" fill="hold"/>
                                        <p:tgtEl>
                                          <p:spTgt spid="5"/>
                                        </p:tgtEl>
                                        <p:attrNameLst>
                                          <p:attrName>ppt_h</p:attrName>
                                        </p:attrNameLst>
                                      </p:cBhvr>
                                      <p:tavLst>
                                        <p:tav tm="0">
                                          <p:val>
                                            <p:fltVal val="0"/>
                                          </p:val>
                                        </p:tav>
                                        <p:tav tm="100000">
                                          <p:val>
                                            <p:strVal val="#ppt_h"/>
                                          </p:val>
                                        </p:tav>
                                      </p:tavLst>
                                    </p:anim>
                                    <p:animEffect transition="in" filter="fade">
                                      <p:cBhvr>
                                        <p:cTn id="14" dur="325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0" fill="hold"/>
                                        <p:tgtEl>
                                          <p:spTgt spid="7"/>
                                        </p:tgtEl>
                                        <p:attrNameLst>
                                          <p:attrName>ppt_w</p:attrName>
                                        </p:attrNameLst>
                                      </p:cBhvr>
                                      <p:tavLst>
                                        <p:tav tm="0">
                                          <p:val>
                                            <p:fltVal val="0"/>
                                          </p:val>
                                        </p:tav>
                                        <p:tav tm="100000">
                                          <p:val>
                                            <p:strVal val="#ppt_w"/>
                                          </p:val>
                                        </p:tav>
                                      </p:tavLst>
                                    </p:anim>
                                    <p:anim calcmode="lin" valueType="num">
                                      <p:cBhvr>
                                        <p:cTn id="20" dur="5000" fill="hold"/>
                                        <p:tgtEl>
                                          <p:spTgt spid="7"/>
                                        </p:tgtEl>
                                        <p:attrNameLst>
                                          <p:attrName>ppt_h</p:attrName>
                                        </p:attrNameLst>
                                      </p:cBhvr>
                                      <p:tavLst>
                                        <p:tav tm="0">
                                          <p:val>
                                            <p:fltVal val="0"/>
                                          </p:val>
                                        </p:tav>
                                        <p:tav tm="100000">
                                          <p:val>
                                            <p:strVal val="#ppt_h"/>
                                          </p:val>
                                        </p:tav>
                                      </p:tavLst>
                                    </p:anim>
                                    <p:anim calcmode="lin" valueType="num">
                                      <p:cBhvr>
                                        <p:cTn id="21" dur="5000" fill="hold"/>
                                        <p:tgtEl>
                                          <p:spTgt spid="7"/>
                                        </p:tgtEl>
                                        <p:attrNameLst>
                                          <p:attrName>style.rotation</p:attrName>
                                        </p:attrNameLst>
                                      </p:cBhvr>
                                      <p:tavLst>
                                        <p:tav tm="0">
                                          <p:val>
                                            <p:fltVal val="90"/>
                                          </p:val>
                                        </p:tav>
                                        <p:tav tm="100000">
                                          <p:val>
                                            <p:fltVal val="0"/>
                                          </p:val>
                                        </p:tav>
                                      </p:tavLst>
                                    </p:anim>
                                    <p:animEffect transition="in" filter="fade">
                                      <p:cBhvr>
                                        <p:cTn id="22" dur="5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0" fill="hold"/>
                                        <p:tgtEl>
                                          <p:spTgt spid="9"/>
                                        </p:tgtEl>
                                        <p:attrNameLst>
                                          <p:attrName>ppt_x</p:attrName>
                                        </p:attrNameLst>
                                      </p:cBhvr>
                                      <p:tavLst>
                                        <p:tav tm="0">
                                          <p:val>
                                            <p:strVal val="#ppt_x"/>
                                          </p:val>
                                        </p:tav>
                                        <p:tav tm="100000">
                                          <p:val>
                                            <p:strVal val="#ppt_x"/>
                                          </p:val>
                                        </p:tav>
                                      </p:tavLst>
                                    </p:anim>
                                    <p:anim calcmode="lin" valueType="num">
                                      <p:cBhvr additive="base">
                                        <p:cTn id="28" dur="5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4250" fill="hold"/>
                                        <p:tgtEl>
                                          <p:spTgt spid="11"/>
                                        </p:tgtEl>
                                        <p:attrNameLst>
                                          <p:attrName>ppt_w</p:attrName>
                                        </p:attrNameLst>
                                      </p:cBhvr>
                                      <p:tavLst>
                                        <p:tav tm="0">
                                          <p:val>
                                            <p:fltVal val="0"/>
                                          </p:val>
                                        </p:tav>
                                        <p:tav tm="100000">
                                          <p:val>
                                            <p:strVal val="#ppt_w"/>
                                          </p:val>
                                        </p:tav>
                                      </p:tavLst>
                                    </p:anim>
                                    <p:anim calcmode="lin" valueType="num">
                                      <p:cBhvr>
                                        <p:cTn id="34" dur="4250" fill="hold"/>
                                        <p:tgtEl>
                                          <p:spTgt spid="11"/>
                                        </p:tgtEl>
                                        <p:attrNameLst>
                                          <p:attrName>ppt_h</p:attrName>
                                        </p:attrNameLst>
                                      </p:cBhvr>
                                      <p:tavLst>
                                        <p:tav tm="0">
                                          <p:val>
                                            <p:fltVal val="0"/>
                                          </p:val>
                                        </p:tav>
                                        <p:tav tm="100000">
                                          <p:val>
                                            <p:strVal val="#ppt_h"/>
                                          </p:val>
                                        </p:tav>
                                      </p:tavLst>
                                    </p:anim>
                                    <p:animEffect transition="in" filter="fade">
                                      <p:cBhvr>
                                        <p:cTn id="35" dur="425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475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45"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250"/>
                                        <p:tgtEl>
                                          <p:spTgt spid="15"/>
                                        </p:tgtEl>
                                      </p:cBhvr>
                                    </p:animEffect>
                                    <p:anim calcmode="lin" valueType="num">
                                      <p:cBhvr>
                                        <p:cTn id="46" dur="5250" fill="hold"/>
                                        <p:tgtEl>
                                          <p:spTgt spid="15"/>
                                        </p:tgtEl>
                                        <p:attrNameLst>
                                          <p:attrName>ppt_w</p:attrName>
                                        </p:attrNameLst>
                                      </p:cBhvr>
                                      <p:tavLst>
                                        <p:tav tm="0" fmla="#ppt_w*sin(2.5*pi*$)">
                                          <p:val>
                                            <p:fltVal val="0"/>
                                          </p:val>
                                        </p:tav>
                                        <p:tav tm="100000">
                                          <p:val>
                                            <p:fltVal val="1"/>
                                          </p:val>
                                        </p:tav>
                                      </p:tavLst>
                                    </p:anim>
                                    <p:anim calcmode="lin" valueType="num">
                                      <p:cBhvr>
                                        <p:cTn id="47" dur="5250" fill="hold"/>
                                        <p:tgtEl>
                                          <p:spTgt spid="1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P spid="13"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14" name="Google Shape;114;p2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115" name="Google Shape;115;p21"/>
          <p:cNvPicPr preferRelativeResize="0"/>
          <p:nvPr/>
        </p:nvPicPr>
        <p:blipFill>
          <a:blip r:embed="rId3">
            <a:alphaModFix/>
          </a:blip>
          <a:stretch>
            <a:fillRect/>
          </a:stretch>
        </p:blipFill>
        <p:spPr>
          <a:xfrm>
            <a:off x="0" y="0"/>
            <a:ext cx="9144000" cy="6858000"/>
          </a:xfrm>
          <a:prstGeom prst="rect">
            <a:avLst/>
          </a:prstGeom>
          <a:noFill/>
          <a:ln>
            <a:noFill/>
          </a:ln>
        </p:spPr>
      </p:pic>
      <p:sp>
        <p:nvSpPr>
          <p:cNvPr id="3" name="TextBox 2">
            <a:extLst>
              <a:ext uri="{FF2B5EF4-FFF2-40B4-BE49-F238E27FC236}">
                <a16:creationId xmlns:a16="http://schemas.microsoft.com/office/drawing/2014/main" id="{E72010EE-13DA-1E53-F49A-A4FF03C6B268}"/>
              </a:ext>
            </a:extLst>
          </p:cNvPr>
          <p:cNvSpPr txBox="1"/>
          <p:nvPr/>
        </p:nvSpPr>
        <p:spPr>
          <a:xfrm>
            <a:off x="1580225" y="439131"/>
            <a:ext cx="5734975" cy="547650"/>
          </a:xfrm>
          <a:prstGeom prst="rect">
            <a:avLst/>
          </a:prstGeom>
          <a:noFill/>
        </p:spPr>
        <p:txBody>
          <a:bodyPr wrap="square">
            <a:spAutoFit/>
          </a:bodyPr>
          <a:lstStyle/>
          <a:p>
            <a:pPr marL="0" marR="0">
              <a:lnSpc>
                <a:spcPct val="115000"/>
              </a:lnSpc>
              <a:spcBef>
                <a:spcPts val="0"/>
              </a:spcBef>
              <a:spcAft>
                <a:spcPts val="0"/>
              </a:spcAft>
            </a:pPr>
            <a:r>
              <a:rPr lang="en-US" sz="2800" b="1" dirty="0">
                <a:effectLst/>
                <a:latin typeface="Arial" panose="020B0604020202020204" pitchFamily="34" charset="0"/>
                <a:ea typeface="Arial" panose="020B0604020202020204" pitchFamily="34" charset="0"/>
              </a:rPr>
              <a:t>The Obstacle of </a:t>
            </a:r>
            <a:r>
              <a:rPr lang="en-US" sz="2800" b="1" u="sng" dirty="0">
                <a:effectLst/>
                <a:latin typeface="Arial" panose="020B0604020202020204" pitchFamily="34" charset="0"/>
                <a:ea typeface="Arial" panose="020B0604020202020204" pitchFamily="34" charset="0"/>
              </a:rPr>
              <a:t>Unwillingness.</a:t>
            </a:r>
            <a:endParaRPr lang="en-US" sz="28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930B8F5B-0FF5-363B-C206-4F713659506B}"/>
              </a:ext>
            </a:extLst>
          </p:cNvPr>
          <p:cNvSpPr txBox="1"/>
          <p:nvPr/>
        </p:nvSpPr>
        <p:spPr>
          <a:xfrm>
            <a:off x="1433743" y="1174140"/>
            <a:ext cx="6027938" cy="461665"/>
          </a:xfrm>
          <a:prstGeom prst="rect">
            <a:avLst/>
          </a:prstGeom>
          <a:noFill/>
        </p:spPr>
        <p:txBody>
          <a:bodyPr wrap="square">
            <a:spAutoFit/>
          </a:bodyPr>
          <a:lstStyle/>
          <a:p>
            <a:pPr algn="ctr"/>
            <a:r>
              <a:rPr lang="en-US" sz="2400" i="1" dirty="0">
                <a:effectLst/>
                <a:latin typeface="Arial" panose="020B0604020202020204" pitchFamily="34" charset="0"/>
                <a:ea typeface="Arial" panose="020B0604020202020204" pitchFamily="34" charset="0"/>
              </a:rPr>
              <a:t>“Nothing is impossible with God”. </a:t>
            </a:r>
            <a:endParaRPr lang="en-US" sz="2400" i="1" dirty="0"/>
          </a:p>
        </p:txBody>
      </p:sp>
      <p:sp>
        <p:nvSpPr>
          <p:cNvPr id="7" name="TextBox 6">
            <a:extLst>
              <a:ext uri="{FF2B5EF4-FFF2-40B4-BE49-F238E27FC236}">
                <a16:creationId xmlns:a16="http://schemas.microsoft.com/office/drawing/2014/main" id="{D4F7B2C7-86F1-2DBF-5FFE-5296C17B5A24}"/>
              </a:ext>
            </a:extLst>
          </p:cNvPr>
          <p:cNvSpPr txBox="1"/>
          <p:nvPr/>
        </p:nvSpPr>
        <p:spPr>
          <a:xfrm>
            <a:off x="428091" y="2168962"/>
            <a:ext cx="8520600" cy="1200329"/>
          </a:xfrm>
          <a:prstGeom prst="rect">
            <a:avLst/>
          </a:prstGeom>
          <a:noFill/>
        </p:spPr>
        <p:txBody>
          <a:bodyPr wrap="square">
            <a:spAutoFit/>
          </a:bodyPr>
          <a:lstStyle/>
          <a:p>
            <a:pPr algn="ctr"/>
            <a:r>
              <a:rPr lang="en-US" sz="2400" b="1" dirty="0">
                <a:effectLst/>
                <a:latin typeface="Arial" panose="020B0604020202020204" pitchFamily="34" charset="0"/>
                <a:ea typeface="Arial" panose="020B0604020202020204" pitchFamily="34" charset="0"/>
              </a:rPr>
              <a:t>It’s not unworthiness, or unbelief, that is the problem for most of us—it’s </a:t>
            </a:r>
            <a:r>
              <a:rPr lang="en-US" sz="2400" b="1" dirty="0">
                <a:latin typeface="Arial" panose="020B0604020202020204" pitchFamily="34" charset="0"/>
                <a:ea typeface="Arial" panose="020B0604020202020204" pitchFamily="34" charset="0"/>
              </a:rPr>
              <a:t>our </a:t>
            </a:r>
            <a:r>
              <a:rPr lang="en-US" sz="2400" b="1" dirty="0">
                <a:effectLst/>
                <a:latin typeface="Arial" panose="020B0604020202020204" pitchFamily="34" charset="0"/>
                <a:ea typeface="Arial" panose="020B0604020202020204" pitchFamily="34" charset="0"/>
              </a:rPr>
              <a:t>stubborn will. We have to say “Yes” to God. </a:t>
            </a:r>
            <a:endParaRPr lang="en-US" sz="3200" b="1" dirty="0"/>
          </a:p>
        </p:txBody>
      </p:sp>
      <p:sp>
        <p:nvSpPr>
          <p:cNvPr id="4" name="TextBox 3">
            <a:extLst>
              <a:ext uri="{FF2B5EF4-FFF2-40B4-BE49-F238E27FC236}">
                <a16:creationId xmlns:a16="http://schemas.microsoft.com/office/drawing/2014/main" id="{6F8B73D5-0FE0-2572-7CD8-3426E9ECE346}"/>
              </a:ext>
            </a:extLst>
          </p:cNvPr>
          <p:cNvSpPr txBox="1"/>
          <p:nvPr/>
        </p:nvSpPr>
        <p:spPr>
          <a:xfrm>
            <a:off x="428091" y="3783903"/>
            <a:ext cx="8272026" cy="830997"/>
          </a:xfrm>
          <a:prstGeom prst="rect">
            <a:avLst/>
          </a:prstGeom>
          <a:noFill/>
        </p:spPr>
        <p:txBody>
          <a:bodyPr wrap="square">
            <a:spAutoFit/>
          </a:bodyPr>
          <a:lstStyle/>
          <a:p>
            <a:pPr algn="ctr"/>
            <a:r>
              <a:rPr lang="en-US" sz="2400" b="1" dirty="0">
                <a:effectLst/>
                <a:latin typeface="Arial" panose="020B0604020202020204" pitchFamily="34" charset="0"/>
                <a:ea typeface="Arial" panose="020B0604020202020204" pitchFamily="34" charset="0"/>
              </a:rPr>
              <a:t>Many of us miss God’s blessings on our lives because we won’t say “Yes” to God and allow it to happen. </a:t>
            </a:r>
            <a:endParaRPr lang="en-US" sz="2400" b="1" dirty="0"/>
          </a:p>
        </p:txBody>
      </p:sp>
      <p:sp>
        <p:nvSpPr>
          <p:cNvPr id="8" name="TextBox 7">
            <a:extLst>
              <a:ext uri="{FF2B5EF4-FFF2-40B4-BE49-F238E27FC236}">
                <a16:creationId xmlns:a16="http://schemas.microsoft.com/office/drawing/2014/main" id="{33BC4633-D3C7-0061-6FE1-77CB0A5CE5B5}"/>
              </a:ext>
            </a:extLst>
          </p:cNvPr>
          <p:cNvSpPr txBox="1"/>
          <p:nvPr/>
        </p:nvSpPr>
        <p:spPr>
          <a:xfrm>
            <a:off x="511447" y="5321367"/>
            <a:ext cx="8121105" cy="830997"/>
          </a:xfrm>
          <a:prstGeom prst="rect">
            <a:avLst/>
          </a:prstGeom>
          <a:noFill/>
        </p:spPr>
        <p:txBody>
          <a:bodyPr wrap="square">
            <a:spAutoFit/>
          </a:bodyPr>
          <a:lstStyle/>
          <a:p>
            <a:pPr algn="ctr"/>
            <a:r>
              <a:rPr lang="en-US" sz="2400" b="1" dirty="0">
                <a:effectLst/>
                <a:latin typeface="Arial" panose="020B0604020202020204" pitchFamily="34" charset="0"/>
                <a:ea typeface="Arial" panose="020B0604020202020204" pitchFamily="34" charset="0"/>
              </a:rPr>
              <a:t>To be chosen by God, to be “highly favored” by Him, is indeed a fearful and awesome thing. </a:t>
            </a:r>
            <a:endParaRPr lang="en-US" sz="2400" b="1" dirty="0"/>
          </a:p>
        </p:txBody>
      </p:sp>
    </p:spTree>
    <p:extLst>
      <p:ext uri="{BB962C8B-B14F-4D97-AF65-F5344CB8AC3E}">
        <p14:creationId xmlns:p14="http://schemas.microsoft.com/office/powerpoint/2010/main" val="11571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0"/>
                                        <p:tgtEl>
                                          <p:spTgt spid="3"/>
                                        </p:tgtEl>
                                      </p:cBhvr>
                                    </p:animEffect>
                                    <p:anim calcmode="lin" valueType="num">
                                      <p:cBhvr>
                                        <p:cTn id="8" dur="5000" fill="hold"/>
                                        <p:tgtEl>
                                          <p:spTgt spid="3"/>
                                        </p:tgtEl>
                                        <p:attrNameLst>
                                          <p:attrName>ppt_w</p:attrName>
                                        </p:attrNameLst>
                                      </p:cBhvr>
                                      <p:tavLst>
                                        <p:tav tm="0" fmla="#ppt_w*sin(2.5*pi*$)">
                                          <p:val>
                                            <p:fltVal val="0"/>
                                          </p:val>
                                        </p:tav>
                                        <p:tav tm="100000">
                                          <p:val>
                                            <p:fltVal val="1"/>
                                          </p:val>
                                        </p:tav>
                                      </p:tavLst>
                                    </p:anim>
                                    <p:anim calcmode="lin" valueType="num">
                                      <p:cBhvr>
                                        <p:cTn id="9" dur="5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1812">
                                          <p:stCondLst>
                                            <p:cond delay="0"/>
                                          </p:stCondLst>
                                        </p:cTn>
                                        <p:tgtEl>
                                          <p:spTgt spid="5"/>
                                        </p:tgtEl>
                                      </p:cBhvr>
                                    </p:animEffect>
                                    <p:anim calcmode="lin" valueType="num">
                                      <p:cBhvr>
                                        <p:cTn id="15" dur="5694"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6" dur="2075"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7" dur="2075" tmFilter="0, 0; 0.125,0.2665; 0.25,0.4; 0.375,0.465; 0.5,0.5;  0.625,0.535; 0.75,0.6; 0.875,0.7335; 1,1">
                                          <p:stCondLst>
                                            <p:cond delay="2075"/>
                                          </p:stCondLst>
                                        </p:cTn>
                                        <p:tgtEl>
                                          <p:spTgt spid="5"/>
                                        </p:tgtEl>
                                        <p:attrNameLst>
                                          <p:attrName>ppt_y</p:attrName>
                                        </p:attrNameLst>
                                      </p:cBhvr>
                                      <p:tavLst>
                                        <p:tav tm="0" fmla="#ppt_y-sin(pi*$)/9">
                                          <p:val>
                                            <p:fltVal val="0"/>
                                          </p:val>
                                        </p:tav>
                                        <p:tav tm="100000">
                                          <p:val>
                                            <p:fltVal val="1"/>
                                          </p:val>
                                        </p:tav>
                                      </p:tavLst>
                                    </p:anim>
                                    <p:anim calcmode="lin" valueType="num">
                                      <p:cBhvr>
                                        <p:cTn id="18" dur="1037" tmFilter="0, 0; 0.125,0.2665; 0.25,0.4; 0.375,0.465; 0.5,0.5;  0.625,0.535; 0.75,0.6; 0.875,0.7335; 1,1">
                                          <p:stCondLst>
                                            <p:cond delay="4138"/>
                                          </p:stCondLst>
                                        </p:cTn>
                                        <p:tgtEl>
                                          <p:spTgt spid="5"/>
                                        </p:tgtEl>
                                        <p:attrNameLst>
                                          <p:attrName>ppt_y</p:attrName>
                                        </p:attrNameLst>
                                      </p:cBhvr>
                                      <p:tavLst>
                                        <p:tav tm="0" fmla="#ppt_y-sin(pi*$)/27">
                                          <p:val>
                                            <p:fltVal val="0"/>
                                          </p:val>
                                        </p:tav>
                                        <p:tav tm="100000">
                                          <p:val>
                                            <p:fltVal val="1"/>
                                          </p:val>
                                        </p:tav>
                                      </p:tavLst>
                                    </p:anim>
                                    <p:anim calcmode="lin" valueType="num">
                                      <p:cBhvr>
                                        <p:cTn id="19" dur="513" tmFilter="0, 0; 0.125,0.2665; 0.25,0.4; 0.375,0.465; 0.5,0.5;  0.625,0.535; 0.75,0.6; 0.875,0.7335; 1,1">
                                          <p:stCondLst>
                                            <p:cond delay="5175"/>
                                          </p:stCondLst>
                                        </p:cTn>
                                        <p:tgtEl>
                                          <p:spTgt spid="5"/>
                                        </p:tgtEl>
                                        <p:attrNameLst>
                                          <p:attrName>ppt_y</p:attrName>
                                        </p:attrNameLst>
                                      </p:cBhvr>
                                      <p:tavLst>
                                        <p:tav tm="0" fmla="#ppt_y-sin(pi*$)/81">
                                          <p:val>
                                            <p:fltVal val="0"/>
                                          </p:val>
                                        </p:tav>
                                        <p:tav tm="100000">
                                          <p:val>
                                            <p:fltVal val="1"/>
                                          </p:val>
                                        </p:tav>
                                      </p:tavLst>
                                    </p:anim>
                                    <p:animScale>
                                      <p:cBhvr>
                                        <p:cTn id="20" dur="81">
                                          <p:stCondLst>
                                            <p:cond delay="2031"/>
                                          </p:stCondLst>
                                        </p:cTn>
                                        <p:tgtEl>
                                          <p:spTgt spid="5"/>
                                        </p:tgtEl>
                                      </p:cBhvr>
                                      <p:to x="100000" y="60000"/>
                                    </p:animScale>
                                    <p:animScale>
                                      <p:cBhvr>
                                        <p:cTn id="21" dur="519" decel="50000">
                                          <p:stCondLst>
                                            <p:cond delay="2113"/>
                                          </p:stCondLst>
                                        </p:cTn>
                                        <p:tgtEl>
                                          <p:spTgt spid="5"/>
                                        </p:tgtEl>
                                      </p:cBhvr>
                                      <p:to x="100000" y="100000"/>
                                    </p:animScale>
                                    <p:animScale>
                                      <p:cBhvr>
                                        <p:cTn id="22" dur="81">
                                          <p:stCondLst>
                                            <p:cond delay="4100"/>
                                          </p:stCondLst>
                                        </p:cTn>
                                        <p:tgtEl>
                                          <p:spTgt spid="5"/>
                                        </p:tgtEl>
                                      </p:cBhvr>
                                      <p:to x="100000" y="80000"/>
                                    </p:animScale>
                                    <p:animScale>
                                      <p:cBhvr>
                                        <p:cTn id="23" dur="519" decel="50000">
                                          <p:stCondLst>
                                            <p:cond delay="4181"/>
                                          </p:stCondLst>
                                        </p:cTn>
                                        <p:tgtEl>
                                          <p:spTgt spid="5"/>
                                        </p:tgtEl>
                                      </p:cBhvr>
                                      <p:to x="100000" y="100000"/>
                                    </p:animScale>
                                    <p:animScale>
                                      <p:cBhvr>
                                        <p:cTn id="24" dur="81">
                                          <p:stCondLst>
                                            <p:cond delay="5131"/>
                                          </p:stCondLst>
                                        </p:cTn>
                                        <p:tgtEl>
                                          <p:spTgt spid="5"/>
                                        </p:tgtEl>
                                      </p:cBhvr>
                                      <p:to x="100000" y="90000"/>
                                    </p:animScale>
                                    <p:animScale>
                                      <p:cBhvr>
                                        <p:cTn id="25" dur="519" decel="50000">
                                          <p:stCondLst>
                                            <p:cond delay="5212"/>
                                          </p:stCondLst>
                                        </p:cTn>
                                        <p:tgtEl>
                                          <p:spTgt spid="5"/>
                                        </p:tgtEl>
                                      </p:cBhvr>
                                      <p:to x="100000" y="100000"/>
                                    </p:animScale>
                                    <p:animScale>
                                      <p:cBhvr>
                                        <p:cTn id="26" dur="81">
                                          <p:stCondLst>
                                            <p:cond delay="5650"/>
                                          </p:stCondLst>
                                        </p:cTn>
                                        <p:tgtEl>
                                          <p:spTgt spid="5"/>
                                        </p:tgtEl>
                                      </p:cBhvr>
                                      <p:to x="100000" y="95000"/>
                                    </p:animScale>
                                    <p:animScale>
                                      <p:cBhvr>
                                        <p:cTn id="27" dur="519" decel="50000">
                                          <p:stCondLst>
                                            <p:cond delay="5731"/>
                                          </p:stCondLst>
                                        </p:cTn>
                                        <p:tgtEl>
                                          <p:spTgt spid="5"/>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down)">
                                      <p:cBhvr>
                                        <p:cTn id="32" dur="475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fade">
                                      <p:cBhvr>
                                        <p:cTn id="37" dur="4750"/>
                                        <p:tgtEl>
                                          <p:spTgt spid="4"/>
                                        </p:tgtEl>
                                      </p:cBhvr>
                                    </p:animEffect>
                                    <p:anim calcmode="lin" valueType="num">
                                      <p:cBhvr>
                                        <p:cTn id="38" dur="4750" fill="hold"/>
                                        <p:tgtEl>
                                          <p:spTgt spid="4"/>
                                        </p:tgtEl>
                                        <p:attrNameLst>
                                          <p:attrName>ppt_x</p:attrName>
                                        </p:attrNameLst>
                                      </p:cBhvr>
                                      <p:tavLst>
                                        <p:tav tm="0">
                                          <p:val>
                                            <p:strVal val="#ppt_x"/>
                                          </p:val>
                                        </p:tav>
                                        <p:tav tm="100000">
                                          <p:val>
                                            <p:strVal val="#ppt_x"/>
                                          </p:val>
                                        </p:tav>
                                      </p:tavLst>
                                    </p:anim>
                                    <p:anim calcmode="lin" valueType="num">
                                      <p:cBhvr>
                                        <p:cTn id="39" dur="475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checkerboard(across)">
                                      <p:cBhvr>
                                        <p:cTn id="44" dur="3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98" name="Google Shape;98;p19"/>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99" name="Google Shape;99;p19"/>
          <p:cNvPicPr preferRelativeResize="0"/>
          <p:nvPr/>
        </p:nvPicPr>
        <p:blipFill>
          <a:blip r:embed="rId3">
            <a:alphaModFix/>
          </a:blip>
          <a:stretch>
            <a:fillRect/>
          </a:stretch>
        </p:blipFill>
        <p:spPr>
          <a:xfrm>
            <a:off x="0" y="0"/>
            <a:ext cx="9144000" cy="6858000"/>
          </a:xfrm>
          <a:prstGeom prst="rect">
            <a:avLst/>
          </a:prstGeom>
          <a:noFill/>
          <a:ln>
            <a:noFill/>
          </a:ln>
        </p:spPr>
      </p:pic>
      <p:sp>
        <p:nvSpPr>
          <p:cNvPr id="2" name="TextBox 1">
            <a:extLst>
              <a:ext uri="{FF2B5EF4-FFF2-40B4-BE49-F238E27FC236}">
                <a16:creationId xmlns:a16="http://schemas.microsoft.com/office/drawing/2014/main" id="{37D6E589-AAAE-6D23-6C33-257379B861E1}"/>
              </a:ext>
            </a:extLst>
          </p:cNvPr>
          <p:cNvSpPr txBox="1"/>
          <p:nvPr/>
        </p:nvSpPr>
        <p:spPr>
          <a:xfrm>
            <a:off x="311700" y="172867"/>
            <a:ext cx="8520600" cy="1200329"/>
          </a:xfrm>
          <a:prstGeom prst="rect">
            <a:avLst/>
          </a:prstGeom>
          <a:noFill/>
        </p:spPr>
        <p:txBody>
          <a:bodyPr wrap="square">
            <a:spAutoFit/>
          </a:bodyPr>
          <a:lstStyle/>
          <a:p>
            <a:pPr algn="ctr"/>
            <a:r>
              <a:rPr lang="en-US" sz="3600" b="1" dirty="0">
                <a:effectLst/>
                <a:latin typeface="Arial" panose="020B0604020202020204" pitchFamily="34" charset="0"/>
                <a:ea typeface="Arial" panose="020B0604020202020204" pitchFamily="34" charset="0"/>
              </a:rPr>
              <a:t>The world thinks that God’s favor is in ease and pleasure and prosperity</a:t>
            </a:r>
            <a:endParaRPr lang="en-US" sz="3600" b="1" dirty="0"/>
          </a:p>
        </p:txBody>
      </p:sp>
      <p:sp>
        <p:nvSpPr>
          <p:cNvPr id="4" name="TextBox 3">
            <a:extLst>
              <a:ext uri="{FF2B5EF4-FFF2-40B4-BE49-F238E27FC236}">
                <a16:creationId xmlns:a16="http://schemas.microsoft.com/office/drawing/2014/main" id="{DDAFBF12-5EE1-23B8-A3D8-618B5F115164}"/>
              </a:ext>
            </a:extLst>
          </p:cNvPr>
          <p:cNvSpPr txBox="1"/>
          <p:nvPr/>
        </p:nvSpPr>
        <p:spPr>
          <a:xfrm>
            <a:off x="653000" y="1546063"/>
            <a:ext cx="8078679" cy="1200329"/>
          </a:xfrm>
          <a:prstGeom prst="rect">
            <a:avLst/>
          </a:prstGeom>
          <a:noFill/>
        </p:spPr>
        <p:txBody>
          <a:bodyPr wrap="square">
            <a:spAutoFit/>
          </a:bodyPr>
          <a:lstStyle/>
          <a:p>
            <a:r>
              <a:rPr lang="en-US" sz="3600" b="1" dirty="0">
                <a:effectLst/>
                <a:latin typeface="Arial" panose="020B0604020202020204" pitchFamily="34" charset="0"/>
                <a:ea typeface="Arial" panose="020B0604020202020204" pitchFamily="34" charset="0"/>
              </a:rPr>
              <a:t>God’s supreme favor is revealed in things that are desperately hard.</a:t>
            </a:r>
            <a:endParaRPr lang="en-US" sz="3600" b="1" dirty="0"/>
          </a:p>
        </p:txBody>
      </p:sp>
      <p:sp>
        <p:nvSpPr>
          <p:cNvPr id="6" name="TextBox 5">
            <a:extLst>
              <a:ext uri="{FF2B5EF4-FFF2-40B4-BE49-F238E27FC236}">
                <a16:creationId xmlns:a16="http://schemas.microsoft.com/office/drawing/2014/main" id="{B2C4E78B-456A-1095-CEB0-F01B4FADA5C6}"/>
              </a:ext>
            </a:extLst>
          </p:cNvPr>
          <p:cNvSpPr txBox="1"/>
          <p:nvPr/>
        </p:nvSpPr>
        <p:spPr>
          <a:xfrm>
            <a:off x="126261" y="3038493"/>
            <a:ext cx="8891477" cy="3226140"/>
          </a:xfrm>
          <a:prstGeom prst="rect">
            <a:avLst/>
          </a:prstGeom>
          <a:noFill/>
        </p:spPr>
        <p:txBody>
          <a:bodyPr wrap="square">
            <a:spAutoFit/>
          </a:bodyPr>
          <a:lstStyle/>
          <a:p>
            <a:pPr marL="0" marR="0" algn="ctr">
              <a:lnSpc>
                <a:spcPct val="115000"/>
              </a:lnSpc>
              <a:spcBef>
                <a:spcPts val="0"/>
              </a:spcBef>
              <a:spcAft>
                <a:spcPts val="0"/>
              </a:spcAft>
            </a:pPr>
            <a:r>
              <a:rPr lang="en-US" sz="3600" b="1" dirty="0">
                <a:effectLst/>
                <a:latin typeface="Arial" panose="020B0604020202020204" pitchFamily="34" charset="0"/>
                <a:ea typeface="Arial" panose="020B0604020202020204" pitchFamily="34" charset="0"/>
              </a:rPr>
              <a:t>It is the people who have been given something great to do, or some great suffering to bear, even though they are scarred and bruised along the way, who have truly known the favor of God.</a:t>
            </a:r>
            <a:endParaRPr lang="en-US" sz="3600" b="1"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0"/>
                                        <p:tgtEl>
                                          <p:spTgt spid="2"/>
                                        </p:tgtEl>
                                      </p:cBhvr>
                                    </p:animEffect>
                                    <p:anim calcmode="lin" valueType="num">
                                      <p:cBhvr>
                                        <p:cTn id="8" dur="7500" fill="hold"/>
                                        <p:tgtEl>
                                          <p:spTgt spid="2"/>
                                        </p:tgtEl>
                                        <p:attrNameLst>
                                          <p:attrName>ppt_w</p:attrName>
                                        </p:attrNameLst>
                                      </p:cBhvr>
                                      <p:tavLst>
                                        <p:tav tm="0" fmla="#ppt_w*sin(2.5*pi*$)">
                                          <p:val>
                                            <p:fltVal val="0"/>
                                          </p:val>
                                        </p:tav>
                                        <p:tav tm="100000">
                                          <p:val>
                                            <p:fltVal val="1"/>
                                          </p:val>
                                        </p:tav>
                                      </p:tavLst>
                                    </p:anim>
                                    <p:anim calcmode="lin" valueType="num">
                                      <p:cBhvr>
                                        <p:cTn id="9" dur="7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4500"/>
                                        <p:tgtEl>
                                          <p:spTgt spid="4"/>
                                        </p:tgtEl>
                                      </p:cBhvr>
                                    </p:animEffect>
                                    <p:anim calcmode="lin" valueType="num">
                                      <p:cBhvr>
                                        <p:cTn id="15" dur="4500" fill="hold"/>
                                        <p:tgtEl>
                                          <p:spTgt spid="4"/>
                                        </p:tgtEl>
                                        <p:attrNameLst>
                                          <p:attrName>ppt_x</p:attrName>
                                        </p:attrNameLst>
                                      </p:cBhvr>
                                      <p:tavLst>
                                        <p:tav tm="0">
                                          <p:val>
                                            <p:strVal val="#ppt_x"/>
                                          </p:val>
                                        </p:tav>
                                        <p:tav tm="100000">
                                          <p:val>
                                            <p:strVal val="#ppt_x"/>
                                          </p:val>
                                        </p:tav>
                                      </p:tavLst>
                                    </p:anim>
                                    <p:anim calcmode="lin" valueType="num">
                                      <p:cBhvr>
                                        <p:cTn id="16" dur="4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Scale>
                                      <p:cBhvr>
                                        <p:cTn id="21" dur="35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3500" decel="50000" fill="hold">
                                          <p:stCondLst>
                                            <p:cond delay="0"/>
                                          </p:stCondLst>
                                        </p:cTn>
                                        <p:tgtEl>
                                          <p:spTgt spid="6"/>
                                        </p:tgtEl>
                                        <p:attrNameLst>
                                          <p:attrName>ppt_x</p:attrName>
                                          <p:attrName>ppt_y</p:attrName>
                                        </p:attrNameLst>
                                      </p:cBhvr>
                                    </p:animMotion>
                                    <p:animEffect transition="in" filter="fade">
                                      <p:cBhvr>
                                        <p:cTn id="23" dur="3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912</Words>
  <Application>Microsoft Office PowerPoint</Application>
  <PresentationFormat>On-screen Show (4:3)</PresentationFormat>
  <Paragraphs>38</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Times New Roman</vt:lpstr>
      <vt:lpstr>system-ui</vt:lpstr>
      <vt:lpstr>Arial</vt:lpstr>
      <vt:lpstr>Constantia</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Station1</dc:creator>
  <cp:lastModifiedBy>Richard Tubbs</cp:lastModifiedBy>
  <cp:revision>8</cp:revision>
  <dcterms:modified xsi:type="dcterms:W3CDTF">2023-12-20T23:08:58Z</dcterms:modified>
</cp:coreProperties>
</file>