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75" r:id="rId3"/>
    <p:sldId id="283" r:id="rId4"/>
    <p:sldId id="284" r:id="rId5"/>
    <p:sldId id="28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106" d="100"/>
          <a:sy n="106" d="100"/>
        </p:scale>
        <p:origin x="504"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8/24/2024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8/24/2024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AC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8/24/2024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sermoncentral.com/sermons/scripture/sermons-on-micah-1-1-7-20?keyword=Micah+1%3A1-7%3A20"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436699" y="528367"/>
            <a:ext cx="10992678" cy="923330"/>
          </a:xfrm>
          <a:prstGeom prst="rect">
            <a:avLst/>
          </a:prstGeom>
          <a:noFill/>
        </p:spPr>
        <p:txBody>
          <a:bodyPr wrap="square">
            <a:spAutoFit/>
          </a:bodyPr>
          <a:lstStyle/>
          <a:p>
            <a:pPr algn="ctr"/>
            <a:r>
              <a:rPr lang="en-US" sz="5400" dirty="0"/>
              <a:t> “Can you hear me now?”</a:t>
            </a:r>
            <a:endParaRPr lang="en-US" sz="23900" dirty="0">
              <a:solidFill>
                <a:schemeClr val="bg1"/>
              </a:solidFill>
            </a:endParaRPr>
          </a:p>
        </p:txBody>
      </p:sp>
      <p:sp>
        <p:nvSpPr>
          <p:cNvPr id="5" name="TextBox 4">
            <a:extLst>
              <a:ext uri="{FF2B5EF4-FFF2-40B4-BE49-F238E27FC236}">
                <a16:creationId xmlns:a16="http://schemas.microsoft.com/office/drawing/2014/main" id="{D5160684-C0D6-890A-3267-CDE5C28885E3}"/>
              </a:ext>
            </a:extLst>
          </p:cNvPr>
          <p:cNvSpPr txBox="1"/>
          <p:nvPr/>
        </p:nvSpPr>
        <p:spPr>
          <a:xfrm>
            <a:off x="2949167" y="2585694"/>
            <a:ext cx="6097508" cy="1323439"/>
          </a:xfrm>
          <a:prstGeom prst="rect">
            <a:avLst/>
          </a:prstGeom>
          <a:noFill/>
        </p:spPr>
        <p:txBody>
          <a:bodyPr wrap="square">
            <a:spAutoFit/>
          </a:bodyPr>
          <a:lstStyle/>
          <a:p>
            <a:pPr algn="ctr"/>
            <a:r>
              <a:rPr lang="en-US" sz="8000" dirty="0">
                <a:hlinkClick r:id="rId2" tooltip="View sermons about Micah 1:1-7:20">
                  <a:extLst>
                    <a:ext uri="{A12FA001-AC4F-418D-AE19-62706E023703}">
                      <ahyp:hlinkClr xmlns:ahyp="http://schemas.microsoft.com/office/drawing/2018/hyperlinkcolor" val="tx"/>
                    </a:ext>
                  </a:extLst>
                </a:hlinkClick>
              </a:rPr>
              <a:t>Micah</a:t>
            </a:r>
            <a:endParaRPr lang="en-US" sz="8000" dirty="0"/>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A384B3-BC52-EA40-32E7-98583BB13126}"/>
              </a:ext>
            </a:extLst>
          </p:cNvPr>
          <p:cNvSpPr txBox="1"/>
          <p:nvPr/>
        </p:nvSpPr>
        <p:spPr>
          <a:xfrm>
            <a:off x="1077362" y="971480"/>
            <a:ext cx="10311897" cy="2062103"/>
          </a:xfrm>
          <a:prstGeom prst="rect">
            <a:avLst/>
          </a:prstGeom>
          <a:noFill/>
        </p:spPr>
        <p:txBody>
          <a:bodyPr wrap="square">
            <a:spAutoFit/>
          </a:bodyPr>
          <a:lstStyle/>
          <a:p>
            <a:r>
              <a:rPr lang="en-US" sz="3200" dirty="0"/>
              <a:t>From Micah’s writings it seems that the Northern Kingdom of Israel is either undergoing attack by the ASSYRIAN ARMY or has already been CARRIED off into CAPTIVITY. Israel was taken CAPTIVE about 722-721 BC.</a:t>
            </a:r>
          </a:p>
        </p:txBody>
      </p:sp>
      <p:sp>
        <p:nvSpPr>
          <p:cNvPr id="5" name="TextBox 4">
            <a:extLst>
              <a:ext uri="{FF2B5EF4-FFF2-40B4-BE49-F238E27FC236}">
                <a16:creationId xmlns:a16="http://schemas.microsoft.com/office/drawing/2014/main" id="{7E215EB4-2251-C3C4-3EF5-1F3C90B6B533}"/>
              </a:ext>
            </a:extLst>
          </p:cNvPr>
          <p:cNvSpPr txBox="1"/>
          <p:nvPr/>
        </p:nvSpPr>
        <p:spPr>
          <a:xfrm>
            <a:off x="-398352" y="3619123"/>
            <a:ext cx="12590352" cy="1815882"/>
          </a:xfrm>
          <a:prstGeom prst="rect">
            <a:avLst/>
          </a:prstGeom>
          <a:noFill/>
        </p:spPr>
        <p:txBody>
          <a:bodyPr wrap="square">
            <a:spAutoFit/>
          </a:bodyPr>
          <a:lstStyle/>
          <a:p>
            <a:pPr algn="ctr"/>
            <a:r>
              <a:rPr lang="en-US" sz="2800" dirty="0"/>
              <a:t>In 2 Kings 18:9-10 we learn that “Israel was taken captive during the reign of Hezekiah, the king of Judah, and that it took 3 years for Assyria to defeat and overtake the city of Samaria, the capital</a:t>
            </a:r>
          </a:p>
          <a:p>
            <a:pPr algn="ctr"/>
            <a:r>
              <a:rPr lang="en-US" sz="2800" dirty="0"/>
              <a:t>of Israel.”</a:t>
            </a:r>
          </a:p>
        </p:txBody>
      </p:sp>
    </p:spTree>
    <p:extLst>
      <p:ext uri="{BB962C8B-B14F-4D97-AF65-F5344CB8AC3E}">
        <p14:creationId xmlns:p14="http://schemas.microsoft.com/office/powerpoint/2010/main" val="428801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A7A168-9D4D-879B-750B-1861D6A2376E}"/>
              </a:ext>
            </a:extLst>
          </p:cNvPr>
          <p:cNvSpPr txBox="1"/>
          <p:nvPr/>
        </p:nvSpPr>
        <p:spPr>
          <a:xfrm>
            <a:off x="3045737" y="423839"/>
            <a:ext cx="6097508" cy="2031325"/>
          </a:xfrm>
          <a:prstGeom prst="rect">
            <a:avLst/>
          </a:prstGeom>
          <a:noFill/>
        </p:spPr>
        <p:txBody>
          <a:bodyPr wrap="square">
            <a:spAutoFit/>
          </a:bodyPr>
          <a:lstStyle/>
          <a:p>
            <a:r>
              <a:rPr lang="en-US" b="0" i="0" dirty="0">
                <a:solidFill>
                  <a:srgbClr val="0A0A0A"/>
                </a:solidFill>
                <a:effectLst/>
                <a:highlight>
                  <a:srgbClr val="FFFFFF"/>
                </a:highlight>
                <a:latin typeface="Open Sans" panose="020B0606030504020204" pitchFamily="34" charset="0"/>
              </a:rPr>
              <a:t>God WARNED Israel time and again that this would happen unless they repented of their wickedness and idolatry and RETURN to Him, but they didn’t LISTEN. While the Assyrian army is viscously ripping their NATION APART killing people by the THOUSANDS, I wonder if God is sadly asking, “Can you hear me now, Israel?”</a:t>
            </a:r>
            <a:endParaRPr lang="en-US" dirty="0"/>
          </a:p>
        </p:txBody>
      </p:sp>
      <p:sp>
        <p:nvSpPr>
          <p:cNvPr id="5" name="TextBox 4">
            <a:extLst>
              <a:ext uri="{FF2B5EF4-FFF2-40B4-BE49-F238E27FC236}">
                <a16:creationId xmlns:a16="http://schemas.microsoft.com/office/drawing/2014/main" id="{731EF329-67E9-4809-BC55-751598040644}"/>
              </a:ext>
            </a:extLst>
          </p:cNvPr>
          <p:cNvSpPr txBox="1"/>
          <p:nvPr/>
        </p:nvSpPr>
        <p:spPr>
          <a:xfrm>
            <a:off x="2855614" y="2936082"/>
            <a:ext cx="6097508" cy="646331"/>
          </a:xfrm>
          <a:prstGeom prst="rect">
            <a:avLst/>
          </a:prstGeom>
          <a:noFill/>
        </p:spPr>
        <p:txBody>
          <a:bodyPr wrap="square">
            <a:spAutoFit/>
          </a:bodyPr>
          <a:lstStyle/>
          <a:p>
            <a:r>
              <a:rPr lang="en-US" b="0" i="0" dirty="0">
                <a:solidFill>
                  <a:srgbClr val="0A0A0A"/>
                </a:solidFill>
                <a:effectLst/>
                <a:highlight>
                  <a:srgbClr val="FFFFFF"/>
                </a:highlight>
                <a:latin typeface="Open Sans" panose="020B0606030504020204" pitchFamily="34" charset="0"/>
              </a:rPr>
              <a:t>He uses the words “HEAR &amp; LISTEN” throughout this book to stress the importance of God’s Word.</a:t>
            </a:r>
            <a:endParaRPr lang="en-US" dirty="0"/>
          </a:p>
        </p:txBody>
      </p:sp>
      <p:sp>
        <p:nvSpPr>
          <p:cNvPr id="7" name="TextBox 6">
            <a:extLst>
              <a:ext uri="{FF2B5EF4-FFF2-40B4-BE49-F238E27FC236}">
                <a16:creationId xmlns:a16="http://schemas.microsoft.com/office/drawing/2014/main" id="{F90FABD1-3F85-E1A7-D173-F2AFBFB0E422}"/>
              </a:ext>
            </a:extLst>
          </p:cNvPr>
          <p:cNvSpPr txBox="1"/>
          <p:nvPr/>
        </p:nvSpPr>
        <p:spPr>
          <a:xfrm>
            <a:off x="3356573" y="3878665"/>
            <a:ext cx="6097508" cy="369332"/>
          </a:xfrm>
          <a:prstGeom prst="rect">
            <a:avLst/>
          </a:prstGeom>
          <a:noFill/>
        </p:spPr>
        <p:txBody>
          <a:bodyPr wrap="square">
            <a:spAutoFit/>
          </a:bodyPr>
          <a:lstStyle/>
          <a:p>
            <a:r>
              <a:rPr lang="en-US" b="0" i="0" dirty="0">
                <a:solidFill>
                  <a:srgbClr val="0A0A0A"/>
                </a:solidFill>
                <a:effectLst/>
                <a:highlight>
                  <a:srgbClr val="FFFFFF"/>
                </a:highlight>
                <a:latin typeface="Open Sans" panose="020B0606030504020204" pitchFamily="34" charset="0"/>
              </a:rPr>
              <a:t>Micah was written around 735-700 BC.</a:t>
            </a:r>
            <a:endParaRPr lang="en-US" dirty="0"/>
          </a:p>
        </p:txBody>
      </p:sp>
      <p:sp>
        <p:nvSpPr>
          <p:cNvPr id="9" name="TextBox 8">
            <a:extLst>
              <a:ext uri="{FF2B5EF4-FFF2-40B4-BE49-F238E27FC236}">
                <a16:creationId xmlns:a16="http://schemas.microsoft.com/office/drawing/2014/main" id="{BAB3EB97-B6EA-FFD6-5CCC-5C532EA54DB3}"/>
              </a:ext>
            </a:extLst>
          </p:cNvPr>
          <p:cNvSpPr txBox="1"/>
          <p:nvPr/>
        </p:nvSpPr>
        <p:spPr>
          <a:xfrm>
            <a:off x="725786" y="4649109"/>
            <a:ext cx="10737410" cy="1200329"/>
          </a:xfrm>
          <a:prstGeom prst="rect">
            <a:avLst/>
          </a:prstGeom>
          <a:noFill/>
        </p:spPr>
        <p:txBody>
          <a:bodyPr wrap="square">
            <a:spAutoFit/>
          </a:bodyPr>
          <a:lstStyle/>
          <a:p>
            <a:r>
              <a:rPr lang="en-US" b="0" i="0" dirty="0">
                <a:solidFill>
                  <a:srgbClr val="0A0A0A"/>
                </a:solidFill>
                <a:effectLst/>
                <a:highlight>
                  <a:srgbClr val="FFFFFF"/>
                </a:highlight>
                <a:latin typeface="Open Sans" panose="020B0606030504020204" pitchFamily="34" charset="0"/>
              </a:rPr>
              <a:t>Micah was a resident of Judah from </a:t>
            </a:r>
            <a:r>
              <a:rPr lang="en-US" b="0" i="0" dirty="0" err="1">
                <a:solidFill>
                  <a:srgbClr val="0A0A0A"/>
                </a:solidFill>
                <a:effectLst/>
                <a:highlight>
                  <a:srgbClr val="FFFFFF"/>
                </a:highlight>
                <a:latin typeface="Open Sans" panose="020B0606030504020204" pitchFamily="34" charset="0"/>
              </a:rPr>
              <a:t>Moresheth</a:t>
            </a:r>
            <a:r>
              <a:rPr lang="en-US" b="0" i="0" dirty="0">
                <a:solidFill>
                  <a:srgbClr val="0A0A0A"/>
                </a:solidFill>
                <a:effectLst/>
                <a:highlight>
                  <a:srgbClr val="FFFFFF"/>
                </a:highlight>
                <a:latin typeface="Open Sans" panose="020B0606030504020204" pitchFamily="34" charset="0"/>
              </a:rPr>
              <a:t>-Gath, about 20-25 miles southwest of Jerusalem. He, even as Amos, was a prophet to the POOR and DOWNTRODDEN. He was especially indignant over the CORRUPTION and HEARTLESSNESS of the inhuman RULERS and money-serving PRIESTS and PROPHETS. Micah is said “to have Amos’ PASSION for JUSTICE and Hosea’s HEART for LOVE.”</a:t>
            </a:r>
            <a:endParaRPr lang="en-US" dirty="0"/>
          </a:p>
        </p:txBody>
      </p:sp>
    </p:spTree>
    <p:extLst>
      <p:ext uri="{BB962C8B-B14F-4D97-AF65-F5344CB8AC3E}">
        <p14:creationId xmlns:p14="http://schemas.microsoft.com/office/powerpoint/2010/main" val="311881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1DE5F0-D1AD-B335-9BBE-3C2F09E16307}"/>
              </a:ext>
            </a:extLst>
          </p:cNvPr>
          <p:cNvSpPr txBox="1"/>
          <p:nvPr/>
        </p:nvSpPr>
        <p:spPr>
          <a:xfrm>
            <a:off x="2534970" y="1071068"/>
            <a:ext cx="8041741" cy="369332"/>
          </a:xfrm>
          <a:prstGeom prst="rect">
            <a:avLst/>
          </a:prstGeom>
          <a:noFill/>
        </p:spPr>
        <p:txBody>
          <a:bodyPr wrap="square">
            <a:spAutoFit/>
          </a:bodyPr>
          <a:lstStyle/>
          <a:p>
            <a:pPr algn="ctr"/>
            <a:r>
              <a:rPr lang="en-US" dirty="0"/>
              <a:t>Micah’s name means: “WHO IS LIKE THE LORD” (Yahweh)</a:t>
            </a:r>
          </a:p>
        </p:txBody>
      </p:sp>
      <p:sp>
        <p:nvSpPr>
          <p:cNvPr id="5" name="TextBox 4">
            <a:extLst>
              <a:ext uri="{FF2B5EF4-FFF2-40B4-BE49-F238E27FC236}">
                <a16:creationId xmlns:a16="http://schemas.microsoft.com/office/drawing/2014/main" id="{FFE6730C-093D-68A4-8955-AAC64639E8CD}"/>
              </a:ext>
            </a:extLst>
          </p:cNvPr>
          <p:cNvSpPr txBox="1"/>
          <p:nvPr/>
        </p:nvSpPr>
        <p:spPr>
          <a:xfrm>
            <a:off x="3048755" y="2692599"/>
            <a:ext cx="6097508" cy="1477328"/>
          </a:xfrm>
          <a:prstGeom prst="rect">
            <a:avLst/>
          </a:prstGeom>
          <a:noFill/>
        </p:spPr>
        <p:txBody>
          <a:bodyPr wrap="square">
            <a:spAutoFit/>
          </a:bodyPr>
          <a:lstStyle/>
          <a:p>
            <a:pPr algn="l"/>
            <a:r>
              <a:rPr lang="en-US" b="0" i="0" dirty="0">
                <a:solidFill>
                  <a:srgbClr val="0A0A0A"/>
                </a:solidFill>
                <a:effectLst/>
                <a:highlight>
                  <a:srgbClr val="FFFFFF"/>
                </a:highlight>
                <a:latin typeface="Open Sans" panose="020B0606030504020204" pitchFamily="34" charset="0"/>
              </a:rPr>
              <a:t>It was customary for nations to erect ALTARS and PLACES of WORSHIP on elevated spots</a:t>
            </a:r>
          </a:p>
          <a:p>
            <a:pPr algn="l"/>
            <a:r>
              <a:rPr lang="en-US" b="0" i="0" dirty="0">
                <a:solidFill>
                  <a:srgbClr val="0A0A0A"/>
                </a:solidFill>
                <a:effectLst/>
                <a:highlight>
                  <a:srgbClr val="FFFFFF"/>
                </a:highlight>
                <a:latin typeface="Open Sans" panose="020B0606030504020204" pitchFamily="34" charset="0"/>
              </a:rPr>
              <a:t>to give their gods and goddesses places of HONOR.</a:t>
            </a:r>
          </a:p>
          <a:p>
            <a:pPr algn="l"/>
            <a:r>
              <a:rPr lang="en-US" b="0" i="0" dirty="0">
                <a:solidFill>
                  <a:srgbClr val="0A0A0A"/>
                </a:solidFill>
                <a:effectLst/>
                <a:highlight>
                  <a:srgbClr val="FFFFFF"/>
                </a:highlight>
                <a:latin typeface="Open Sans" panose="020B0606030504020204" pitchFamily="34" charset="0"/>
              </a:rPr>
              <a:t>Of course, “the building of these HIGH PLACES were forbidden by God”- Deut. 12:11-14.</a:t>
            </a:r>
          </a:p>
        </p:txBody>
      </p:sp>
      <p:sp>
        <p:nvSpPr>
          <p:cNvPr id="7" name="TextBox 6">
            <a:extLst>
              <a:ext uri="{FF2B5EF4-FFF2-40B4-BE49-F238E27FC236}">
                <a16:creationId xmlns:a16="http://schemas.microsoft.com/office/drawing/2014/main" id="{DD43A2AF-C05D-AEA0-79D8-7B31DD08950F}"/>
              </a:ext>
            </a:extLst>
          </p:cNvPr>
          <p:cNvSpPr txBox="1"/>
          <p:nvPr/>
        </p:nvSpPr>
        <p:spPr>
          <a:xfrm>
            <a:off x="2795258" y="4678006"/>
            <a:ext cx="6097508" cy="1200329"/>
          </a:xfrm>
          <a:prstGeom prst="rect">
            <a:avLst/>
          </a:prstGeom>
          <a:noFill/>
        </p:spPr>
        <p:txBody>
          <a:bodyPr wrap="square">
            <a:spAutoFit/>
          </a:bodyPr>
          <a:lstStyle/>
          <a:p>
            <a:pPr algn="l"/>
            <a:r>
              <a:rPr lang="en-US" b="0" i="0" dirty="0">
                <a:solidFill>
                  <a:srgbClr val="0A0A0A"/>
                </a:solidFill>
                <a:effectLst/>
                <a:highlight>
                  <a:srgbClr val="FFFFFF"/>
                </a:highlight>
                <a:latin typeface="Open Sans" panose="020B0606030504020204" pitchFamily="34" charset="0"/>
              </a:rPr>
              <a:t>Micah pictures God as being much HIGHER than these HIGH PLACES. He said, “The Lord is</a:t>
            </a:r>
          </a:p>
          <a:p>
            <a:pPr algn="l"/>
            <a:r>
              <a:rPr lang="en-US" b="0" i="0" dirty="0">
                <a:solidFill>
                  <a:srgbClr val="0A0A0A"/>
                </a:solidFill>
                <a:effectLst/>
                <a:highlight>
                  <a:srgbClr val="FFFFFF"/>
                </a:highlight>
                <a:latin typeface="Open Sans" panose="020B0606030504020204" pitchFamily="34" charset="0"/>
              </a:rPr>
              <a:t>COMING DOWN from His dwelling place to DESTROY your HIGH PLACES.”</a:t>
            </a:r>
          </a:p>
        </p:txBody>
      </p:sp>
    </p:spTree>
    <p:extLst>
      <p:ext uri="{BB962C8B-B14F-4D97-AF65-F5344CB8AC3E}">
        <p14:creationId xmlns:p14="http://schemas.microsoft.com/office/powerpoint/2010/main" val="4277677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934</TotalTime>
  <Words>334</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Open Sans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12</cp:revision>
  <dcterms:created xsi:type="dcterms:W3CDTF">2024-04-06T14:56:38Z</dcterms:created>
  <dcterms:modified xsi:type="dcterms:W3CDTF">2024-08-24T19:01:50Z</dcterms:modified>
</cp:coreProperties>
</file>