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7" r:id="rId3"/>
  </p:sldIdLst>
  <p:sldSz cx="10058400" cy="7772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14"/>
    <p:restoredTop sz="94673"/>
  </p:normalViewPr>
  <p:slideViewPr>
    <p:cSldViewPr snapToGrid="0">
      <p:cViewPr varScale="1">
        <p:scale>
          <a:sx n="95" d="100"/>
          <a:sy n="95" d="100"/>
        </p:scale>
        <p:origin x="1272" y="17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00886-6A09-439F-92F0-164E67804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861CAD-32A7-497A-A56E-FEF1DE764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21565-8597-4769-AD63-2A6D05E8A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CAB53-4483-4669-BE89-F49EDD88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3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3EF64-6AD7-4C26-B077-1C15F680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B2B3BF-6C13-4CC8-9414-1B5A86875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752F20-C7F8-460F-84B0-4AB9C68C2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69E7D-7B72-4412-AFEF-EC51732E1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A480E-34A3-427E-9F6D-E70CBB4E9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72B60-1FE1-4D3D-9E85-B454A428E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61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80ECD-96BB-44E7-8A50-F24E0C9D7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960DC-C3CA-4D6A-9F41-697E40EC5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881DC-848E-43BC-8D9F-713DAEBC1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63865-8813-4301-B8F3-9E6A45C15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E8890-D48F-4479-9CA7-55D8B5975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384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91BC26-A75D-44E6-89F2-EF44BF9BB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77771-5AD6-4364-BE1F-463636116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2E62A-12F0-4C99-87E7-6194B93FB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A4823-B101-466E-AE38-191056D6F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0596C-4D82-4684-8DA1-691FA3B9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27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CF3A5-97FC-42F4-8366-2B8C171FF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14150-D7B6-4B11-98A5-3E0A0B5F2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BE7EF-C2AF-4A4F-8A39-DD98C5F50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CF4C1-EC19-4D25-9DBF-B49BA075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1B8AC-1535-40A3-A68F-547685354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DAB57-0058-4B4E-8AC8-1FA3A65D1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1F422-F5DB-48E1-A3F6-AED95B4A0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BBC11-DDA0-470F-A488-2AC41AB2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AF687-A5E1-438C-BC95-D5157181F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6D841-E815-4D14-894A-B48D02CE2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0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9B4BA-7E0C-4F88-8A22-30A0CAB63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5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F0E71-DCA5-4913-A252-BEFDC2FF5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3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63B51-EAD7-442A-971A-2AEA712A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B6E4C-9C7D-4561-9163-1E5A63D4E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34AA3-C14D-4745-8054-BDA5935B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5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DCB6-902A-4265-93BD-87D2D2886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47EF0-DBBC-4374-9BBC-80513685D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AFBCF-44EF-4EC8-A0AE-A2AB4C3D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1613A-F236-46C4-A834-06DEDC14E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04BB35-51F0-4B1F-A65E-706A12056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13D03-FB58-40C3-BDED-13695C1F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3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E7721-03E0-4EAF-9F58-BB50EA9F8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BEE8A-0645-4742-9E5A-C6977A0D6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B21C2-61CE-48AE-A570-2AF4E5864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B2C9A2-8F01-4E24-9F53-3D71EDC0C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D381B-B855-4A3F-B332-B16774056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B0BB71-9C20-4B4C-B729-B7032D39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794CD7-D690-48BD-9172-650039E3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397687-FD59-4DA2-A9D7-06C40DFB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2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6978A-EC52-47B5-95F9-42321BF16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42BDCC-89A0-4D68-8D91-ACDA387C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840C63-1D9C-48DA-8389-1514304C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2B80C-841B-4C6E-B76F-914327F90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2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2E6D02-2F32-457F-83F0-4180030AB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CE9833-7ABD-4CF1-8D9D-FC6132920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0E8BD-BE4F-476A-BE99-BED965D3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06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AD8D7-E3FE-4D79-A1C4-D650C73C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5624C-803B-4DDA-BB9E-F3F710818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02947-5D65-4182-B2A9-45E04BBC4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F456D-4608-4A66-9A9E-F86B65146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7A6A1-EB0F-449A-8BEE-A801C5CB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7A414B-36EA-4DA9-93B7-0C7CB314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8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F69757-A7F4-4E7A-B406-752384B13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528F5-10E0-4523-BE59-2360689A1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0CE21-0FE8-4633-8037-2032DF504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380B4-F2DE-4114-A37A-6302518AD72D}" type="datetimeFigureOut">
              <a:rPr lang="en-US" smtClean="0"/>
              <a:pPr/>
              <a:t>7/17/24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67E1-CF75-4906-9178-701A9F959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1FB02-B08C-4871-8866-4286B8301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3FF44-2AF4-42A6-AEFC-93F541E1C8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92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ateeschools.net/Page/993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CB65FC-BF58-434D-9BFF-DA9D0398D5A4}"/>
              </a:ext>
            </a:extLst>
          </p:cNvPr>
          <p:cNvSpPr txBox="1"/>
          <p:nvPr/>
        </p:nvSpPr>
        <p:spPr>
          <a:xfrm>
            <a:off x="90650" y="219397"/>
            <a:ext cx="3222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28575">
                  <a:noFill/>
                </a:ln>
                <a:solidFill>
                  <a:schemeClr val="bg1"/>
                </a:solidFill>
                <a:latin typeface="AbcTeacher"/>
                <a:ea typeface="BabblingKelley Medium" charset="0"/>
                <a:cs typeface="AbcTeacher"/>
              </a:rPr>
              <a:t>Daily Routines: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A0B3BA-D6FE-455F-B24F-7C9C75543458}"/>
              </a:ext>
            </a:extLst>
          </p:cNvPr>
          <p:cNvSpPr txBox="1"/>
          <p:nvPr/>
        </p:nvSpPr>
        <p:spPr>
          <a:xfrm>
            <a:off x="137827" y="5835495"/>
            <a:ext cx="31281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bcTeacher"/>
                <a:cs typeface="AbcTeacher"/>
              </a:rPr>
              <a:t>Mr. Cory Bernaert, Room 144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Barbara A. Harvey Elementary School</a:t>
            </a:r>
          </a:p>
          <a:p>
            <a:pPr algn="ctr"/>
            <a:r>
              <a:rPr lang="en-US" sz="1400" dirty="0">
                <a:latin typeface="AbcTeacher"/>
                <a:ea typeface="Century Gothic" charset="0"/>
                <a:cs typeface="AbcTeacher"/>
              </a:rPr>
              <a:t>8610 115th Avenue East</a:t>
            </a:r>
          </a:p>
          <a:p>
            <a:pPr algn="ctr"/>
            <a:r>
              <a:rPr lang="en-US" sz="1400" dirty="0">
                <a:latin typeface="AbcTeacher"/>
                <a:ea typeface="Century Gothic" charset="0"/>
                <a:cs typeface="AbcTeacher"/>
              </a:rPr>
              <a:t>Parrish, FL 34219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bernaertc@manateeschools.net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 School: (941)803-9340 Ext. 75911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Cell: (574) 329-4710</a:t>
            </a:r>
          </a:p>
          <a:p>
            <a:pPr algn="ctr"/>
            <a:r>
              <a:rPr lang="en-US" sz="1400" dirty="0" err="1">
                <a:latin typeface="AbcTeacher"/>
                <a:cs typeface="AbcTeacher"/>
              </a:rPr>
              <a:t>mrbteaches.com</a:t>
            </a:r>
            <a:endParaRPr lang="en-US" sz="1400" dirty="0">
              <a:latin typeface="AbcTeacher"/>
              <a:cs typeface="AbcTeacher"/>
            </a:endParaRPr>
          </a:p>
          <a:p>
            <a:pPr algn="ctr"/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77F83E-5A19-4065-84D7-DD078B9B438C}"/>
              </a:ext>
            </a:extLst>
          </p:cNvPr>
          <p:cNvSpPr txBox="1"/>
          <p:nvPr/>
        </p:nvSpPr>
        <p:spPr>
          <a:xfrm rot="21334639">
            <a:off x="204399" y="5121496"/>
            <a:ext cx="2407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bcTeacher"/>
                <a:ea typeface="BabblingKelley Medium" charset="0"/>
                <a:cs typeface="AbcTeacher"/>
              </a:rPr>
              <a:t>CONTACT info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9E3C47-4B8C-4719-BBD6-35AB257EB292}"/>
              </a:ext>
            </a:extLst>
          </p:cNvPr>
          <p:cNvSpPr txBox="1"/>
          <p:nvPr/>
        </p:nvSpPr>
        <p:spPr>
          <a:xfrm>
            <a:off x="3323055" y="256117"/>
            <a:ext cx="3435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n w="28575">
                  <a:noFill/>
                </a:ln>
                <a:solidFill>
                  <a:schemeClr val="bg1"/>
                </a:solidFill>
                <a:latin typeface="AbcTeacher"/>
                <a:ea typeface="BabblingKelley Medium" charset="0"/>
                <a:cs typeface="AbcTeacher"/>
              </a:rPr>
              <a:t>Positive Behavior Classroom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F18D0E-18BC-421A-BE15-7AC5DFC187DB}"/>
              </a:ext>
            </a:extLst>
          </p:cNvPr>
          <p:cNvSpPr/>
          <p:nvPr/>
        </p:nvSpPr>
        <p:spPr>
          <a:xfrm>
            <a:off x="3406384" y="5092404"/>
            <a:ext cx="326906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Check out our Amazon Wishlist. We appreciate all donations!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As we need items, I add them to the wish list. I will include the link in our weekly email.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8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679C15-CBEB-4838-BAF0-3440A7996CBD}"/>
              </a:ext>
            </a:extLst>
          </p:cNvPr>
          <p:cNvSpPr txBox="1"/>
          <p:nvPr/>
        </p:nvSpPr>
        <p:spPr>
          <a:xfrm>
            <a:off x="3323056" y="4377395"/>
            <a:ext cx="3435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28575">
                  <a:noFill/>
                </a:ln>
                <a:solidFill>
                  <a:schemeClr val="bg1"/>
                </a:solidFill>
                <a:latin typeface="AbcTeacher"/>
                <a:ea typeface="BabblingKelley Medium" charset="0"/>
                <a:cs typeface="AbcTeacher"/>
              </a:rPr>
              <a:t>WISH LIST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079604-1B98-4E63-9477-FD284483B28B}"/>
              </a:ext>
            </a:extLst>
          </p:cNvPr>
          <p:cNvSpPr txBox="1"/>
          <p:nvPr/>
        </p:nvSpPr>
        <p:spPr>
          <a:xfrm>
            <a:off x="7074346" y="3015702"/>
            <a:ext cx="31278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50" dirty="0">
                <a:solidFill>
                  <a:schemeClr val="bg1"/>
                </a:solidFill>
                <a:latin typeface="AbcTeacher"/>
                <a:cs typeface="AbcTeacher"/>
              </a:rPr>
              <a:t>KINDERGARTEN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079604-1B98-4E63-9477-FD284483B28B}"/>
              </a:ext>
            </a:extLst>
          </p:cNvPr>
          <p:cNvSpPr txBox="1"/>
          <p:nvPr/>
        </p:nvSpPr>
        <p:spPr>
          <a:xfrm>
            <a:off x="7151636" y="3463331"/>
            <a:ext cx="29732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50" dirty="0">
                <a:solidFill>
                  <a:schemeClr val="bg1"/>
                </a:solidFill>
                <a:latin typeface="AbcTeacher"/>
                <a:cs typeface="AbcTeacher"/>
              </a:rPr>
              <a:t>CLASS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079604-1B98-4E63-9477-FD284483B28B}"/>
              </a:ext>
            </a:extLst>
          </p:cNvPr>
          <p:cNvSpPr txBox="1"/>
          <p:nvPr/>
        </p:nvSpPr>
        <p:spPr>
          <a:xfrm>
            <a:off x="7543799" y="2531172"/>
            <a:ext cx="2188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pc="-150" dirty="0">
                <a:solidFill>
                  <a:schemeClr val="bg1"/>
                </a:solidFill>
                <a:latin typeface="AbcTeacher"/>
                <a:cs typeface="AbcTeacher"/>
              </a:rPr>
              <a:t>Mr. </a:t>
            </a:r>
            <a:r>
              <a:rPr lang="en-US" sz="2800" spc="-150" dirty="0" err="1">
                <a:solidFill>
                  <a:schemeClr val="bg1"/>
                </a:solidFill>
                <a:latin typeface="AbcTeacher"/>
                <a:cs typeface="AbcTeacher"/>
              </a:rPr>
              <a:t>Bernaert’s</a:t>
            </a:r>
            <a:endParaRPr lang="en-US" sz="2800" spc="-150" dirty="0">
              <a:solidFill>
                <a:schemeClr val="bg1"/>
              </a:solidFill>
              <a:latin typeface="AbcTeacher"/>
              <a:cs typeface="AbcTeacher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A0B3BA-D6FE-455F-B24F-7C9C75543458}"/>
              </a:ext>
            </a:extLst>
          </p:cNvPr>
          <p:cNvSpPr txBox="1"/>
          <p:nvPr/>
        </p:nvSpPr>
        <p:spPr>
          <a:xfrm>
            <a:off x="168470" y="860012"/>
            <a:ext cx="3128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AbcTeacher"/>
                <a:cs typeface="AbcTeacher"/>
              </a:rPr>
              <a:t>Items needed every day</a:t>
            </a:r>
            <a:r>
              <a:rPr lang="en-US" sz="1400" b="1" dirty="0">
                <a:latin typeface="AbcTeacher"/>
                <a:cs typeface="AbcTeacher"/>
              </a:rPr>
              <a:t>:</a:t>
            </a:r>
          </a:p>
          <a:p>
            <a:pPr algn="ctr">
              <a:buFontTx/>
              <a:buChar char="-"/>
            </a:pPr>
            <a:r>
              <a:rPr lang="en-US" sz="1400" dirty="0">
                <a:latin typeface="AbcTeacher"/>
                <a:cs typeface="AbcTeacher"/>
              </a:rPr>
              <a:t>Dressed in uniform</a:t>
            </a:r>
          </a:p>
          <a:p>
            <a:pPr algn="ctr">
              <a:buFontTx/>
              <a:buChar char="-"/>
            </a:pPr>
            <a:r>
              <a:rPr lang="en-US" sz="1400" dirty="0">
                <a:latin typeface="AbcTeacher"/>
                <a:cs typeface="AbcTeacher"/>
              </a:rPr>
              <a:t>Full water bottle (closable &amp; Spillproof)</a:t>
            </a:r>
          </a:p>
          <a:p>
            <a:pPr algn="ctr">
              <a:buFontTx/>
              <a:buChar char="-"/>
            </a:pPr>
            <a:r>
              <a:rPr lang="en-US" sz="1400" dirty="0">
                <a:latin typeface="AbcTeacher"/>
                <a:cs typeface="AbcTeacher"/>
              </a:rPr>
              <a:t>Backpack (no wheels)</a:t>
            </a:r>
          </a:p>
          <a:p>
            <a:pPr algn="ctr">
              <a:buFontTx/>
              <a:buChar char="-"/>
            </a:pPr>
            <a:r>
              <a:rPr lang="en-US" sz="1400" dirty="0">
                <a:latin typeface="AbcTeacher"/>
                <a:cs typeface="AbcTeacher"/>
              </a:rPr>
              <a:t>Communication Binder</a:t>
            </a:r>
          </a:p>
          <a:p>
            <a:pPr algn="ctr"/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EA0B3BA-D6FE-455F-B24F-7C9C75543458}"/>
              </a:ext>
            </a:extLst>
          </p:cNvPr>
          <p:cNvSpPr txBox="1"/>
          <p:nvPr/>
        </p:nvSpPr>
        <p:spPr>
          <a:xfrm>
            <a:off x="313920" y="2186059"/>
            <a:ext cx="27759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bcTeacher"/>
                <a:cs typeface="AbcTeacher"/>
              </a:rPr>
              <a:t>Be on the look out for: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- Weekly Emails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- Daily Posts on the Facebook Group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- Calendar in Communication Binder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- Remind Messages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- Connect Ed phone calls and emails from administration</a:t>
            </a:r>
          </a:p>
          <a:p>
            <a:pPr algn="ctr"/>
            <a:endParaRPr lang="en-US" sz="1400" dirty="0">
              <a:latin typeface="AbcTeacher"/>
              <a:cs typeface="AbcTeacher"/>
            </a:endParaRPr>
          </a:p>
          <a:p>
            <a:pPr algn="ctr"/>
            <a:endParaRPr lang="en-US" sz="1400" dirty="0">
              <a:latin typeface="AbcTeacher"/>
              <a:cs typeface="AbcTeacher"/>
            </a:endParaRPr>
          </a:p>
          <a:p>
            <a:pPr algn="ctr"/>
            <a:endParaRPr lang="en-US" sz="1400" dirty="0">
              <a:latin typeface="AbcTeacher"/>
              <a:cs typeface="AbcTeacher"/>
            </a:endParaRPr>
          </a:p>
          <a:p>
            <a:pPr algn="ctr"/>
            <a:endParaRPr lang="en-US" sz="1400" dirty="0">
              <a:latin typeface="AbcTeacher"/>
              <a:cs typeface="AbcTeacher"/>
            </a:endParaRPr>
          </a:p>
          <a:p>
            <a:pPr algn="ctr"/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883200-86AE-400A-8428-8C698EF07529}"/>
              </a:ext>
            </a:extLst>
          </p:cNvPr>
          <p:cNvSpPr txBox="1"/>
          <p:nvPr/>
        </p:nvSpPr>
        <p:spPr>
          <a:xfrm>
            <a:off x="3562479" y="797396"/>
            <a:ext cx="29568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Neatly Printed" panose="02000506000000020003" pitchFamily="2" charset="0"/>
              </a:rPr>
              <a:t>Our Classroom is a positive behavior classroom. This means we focus on the positive things we do individually and as a class, or “family.” Everyday, we strive to live by the “SHARKS” expectations. These expectations guide us to be SUPER SHARKS throughout our day. </a:t>
            </a:r>
          </a:p>
          <a:p>
            <a:r>
              <a:rPr lang="en-US" b="1" u="sng" dirty="0">
                <a:latin typeface="KG Neatly Printed" panose="02000506000000020003" pitchFamily="2" charset="0"/>
              </a:rPr>
              <a:t>S</a:t>
            </a:r>
            <a:r>
              <a:rPr lang="en-US" sz="1400" dirty="0">
                <a:latin typeface="KG Neatly Printed" panose="02000506000000020003" pitchFamily="2" charset="0"/>
              </a:rPr>
              <a:t>eek Solution</a:t>
            </a:r>
          </a:p>
          <a:p>
            <a:r>
              <a:rPr lang="en-US" b="1" u="sng" dirty="0">
                <a:latin typeface="KG Neatly Printed" panose="02000506000000020003" pitchFamily="2" charset="0"/>
              </a:rPr>
              <a:t>H</a:t>
            </a:r>
            <a:r>
              <a:rPr lang="en-US" sz="1400" dirty="0">
                <a:latin typeface="KG Neatly Printed" panose="02000506000000020003" pitchFamily="2" charset="0"/>
              </a:rPr>
              <a:t>ave Grit</a:t>
            </a:r>
          </a:p>
          <a:p>
            <a:r>
              <a:rPr lang="en-US" b="1" u="sng" dirty="0">
                <a:latin typeface="KG Neatly Printed" panose="02000506000000020003" pitchFamily="2" charset="0"/>
              </a:rPr>
              <a:t>A</a:t>
            </a:r>
            <a:r>
              <a:rPr lang="en-US" sz="1400" dirty="0">
                <a:latin typeface="KG Neatly Printed" panose="02000506000000020003" pitchFamily="2" charset="0"/>
              </a:rPr>
              <a:t>ct with Integrity</a:t>
            </a:r>
            <a:endParaRPr lang="en-US" sz="1400" b="1" dirty="0">
              <a:latin typeface="KG Neatly Printed" panose="02000506000000020003" pitchFamily="2" charset="0"/>
            </a:endParaRPr>
          </a:p>
          <a:p>
            <a:r>
              <a:rPr lang="en-US" b="1" u="sng" dirty="0">
                <a:latin typeface="KG Neatly Printed" panose="02000506000000020003" pitchFamily="2" charset="0"/>
              </a:rPr>
              <a:t>R</a:t>
            </a:r>
            <a:r>
              <a:rPr lang="en-US" sz="1400" dirty="0">
                <a:latin typeface="KG Neatly Printed" panose="02000506000000020003" pitchFamily="2" charset="0"/>
              </a:rPr>
              <a:t>each for Extra</a:t>
            </a:r>
          </a:p>
          <a:p>
            <a:r>
              <a:rPr lang="en-US" b="1" u="sng" dirty="0">
                <a:latin typeface="KG Neatly Printed" panose="02000506000000020003" pitchFamily="2" charset="0"/>
              </a:rPr>
              <a:t>K</a:t>
            </a:r>
            <a:r>
              <a:rPr lang="en-US" sz="1400" dirty="0">
                <a:latin typeface="KG Neatly Printed" panose="02000506000000020003" pitchFamily="2" charset="0"/>
              </a:rPr>
              <a:t>now that Kindness Matter</a:t>
            </a:r>
          </a:p>
          <a:p>
            <a:r>
              <a:rPr lang="en-US" b="1" u="sng" dirty="0">
                <a:latin typeface="KG Neatly Printed" panose="02000506000000020003" pitchFamily="2" charset="0"/>
              </a:rPr>
              <a:t>S</a:t>
            </a:r>
            <a:r>
              <a:rPr lang="en-US" sz="1400" dirty="0">
                <a:latin typeface="KG Neatly Printed" panose="02000506000000020003" pitchFamily="2" charset="0"/>
              </a:rPr>
              <a:t>tay Optimistic</a:t>
            </a:r>
          </a:p>
          <a:p>
            <a:endParaRPr lang="en-US" sz="1400" dirty="0">
              <a:latin typeface="KG Neatly Printed" panose="02000506000000020003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9C90BB-B5E1-3D3C-045B-CFDC1DD7E6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7747" y="6231177"/>
            <a:ext cx="2806334" cy="283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796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F1DF56-E8E9-45B5-B834-3EC230C1C97B}"/>
              </a:ext>
            </a:extLst>
          </p:cNvPr>
          <p:cNvSpPr txBox="1"/>
          <p:nvPr/>
        </p:nvSpPr>
        <p:spPr>
          <a:xfrm>
            <a:off x="3312748" y="226455"/>
            <a:ext cx="3423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n w="28575">
                  <a:noFill/>
                </a:ln>
                <a:solidFill>
                  <a:schemeClr val="bg1"/>
                </a:solidFill>
                <a:latin typeface="AbcTeacher"/>
                <a:ea typeface="BabblingKelley Medium" charset="0"/>
                <a:cs typeface="AbcTeacher"/>
              </a:rPr>
              <a:t>Transportation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9C702D-C39A-47D0-84ED-010B41914732}"/>
              </a:ext>
            </a:extLst>
          </p:cNvPr>
          <p:cNvSpPr txBox="1"/>
          <p:nvPr/>
        </p:nvSpPr>
        <p:spPr>
          <a:xfrm rot="21334639">
            <a:off x="202173" y="267938"/>
            <a:ext cx="3354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bcTeacher"/>
                <a:ea typeface="BabblingKelley Medium" charset="0"/>
                <a:cs typeface="AbcTeacher"/>
              </a:rPr>
              <a:t>I’m so hungry!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59848E-20F9-4A1D-9D8C-538568362E58}"/>
              </a:ext>
            </a:extLst>
          </p:cNvPr>
          <p:cNvSpPr txBox="1"/>
          <p:nvPr/>
        </p:nvSpPr>
        <p:spPr>
          <a:xfrm>
            <a:off x="411120" y="872731"/>
            <a:ext cx="2927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bcTeacher"/>
                <a:cs typeface="AbcTeacher"/>
              </a:rPr>
              <a:t>SNACK TIME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05160-1C83-4AAE-98B7-0C45AEBD9A15}"/>
              </a:ext>
            </a:extLst>
          </p:cNvPr>
          <p:cNvSpPr txBox="1"/>
          <p:nvPr/>
        </p:nvSpPr>
        <p:spPr>
          <a:xfrm>
            <a:off x="209409" y="1509952"/>
            <a:ext cx="303709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bcTeacher"/>
                <a:cs typeface="AbcTeacher"/>
              </a:rPr>
              <a:t>Snack Time</a:t>
            </a:r>
          </a:p>
          <a:p>
            <a:r>
              <a:rPr lang="en-US" sz="1400" dirty="0">
                <a:latin typeface="AbcTeacher"/>
                <a:cs typeface="AbcTeacher"/>
              </a:rPr>
              <a:t>At the beginning of each month families are asked to donate 1 class snack to feed 20 children unless you are sending a snack with your child each day. </a:t>
            </a:r>
          </a:p>
          <a:p>
            <a:r>
              <a:rPr lang="en-US" sz="1400" dirty="0">
                <a:latin typeface="AbcTeacher"/>
                <a:cs typeface="AbcTeacher"/>
              </a:rPr>
              <a:t>SNACK IDEAS-must be individually wrapped:</a:t>
            </a:r>
          </a:p>
          <a:p>
            <a:r>
              <a:rPr lang="en-US" sz="1400" dirty="0">
                <a:latin typeface="AbcTeacher"/>
                <a:cs typeface="AbcTeacher"/>
              </a:rPr>
              <a:t>-Cheez-Its</a:t>
            </a:r>
          </a:p>
          <a:p>
            <a:r>
              <a:rPr lang="en-US" sz="1400" dirty="0">
                <a:latin typeface="AbcTeacher"/>
                <a:cs typeface="AbcTeacher"/>
              </a:rPr>
              <a:t>-Pretzels</a:t>
            </a:r>
          </a:p>
          <a:p>
            <a:r>
              <a:rPr lang="en-US" sz="1400" dirty="0">
                <a:latin typeface="AbcTeacher"/>
                <a:cs typeface="AbcTeacher"/>
              </a:rPr>
              <a:t>-Gold Fish</a:t>
            </a:r>
          </a:p>
          <a:p>
            <a:r>
              <a:rPr lang="en-US" sz="1400" dirty="0">
                <a:latin typeface="AbcTeacher"/>
                <a:cs typeface="AbcTeacher"/>
              </a:rPr>
              <a:t>-Veggie Straws</a:t>
            </a:r>
          </a:p>
          <a:p>
            <a:r>
              <a:rPr lang="en-US" sz="1400" dirty="0">
                <a:latin typeface="AbcTeacher"/>
                <a:cs typeface="AbcTeacher"/>
              </a:rPr>
              <a:t>-Pringles</a:t>
            </a:r>
          </a:p>
          <a:p>
            <a:r>
              <a:rPr lang="en-US" sz="1400" dirty="0">
                <a:latin typeface="AbcTeacher"/>
                <a:cs typeface="AbcTeacher"/>
              </a:rPr>
              <a:t>-Protein Bars</a:t>
            </a:r>
          </a:p>
          <a:p>
            <a:r>
              <a:rPr lang="en-US" sz="1400" dirty="0">
                <a:latin typeface="AbcTeacher"/>
                <a:cs typeface="AbcTeacher"/>
              </a:rPr>
              <a:t>Use the Amazon Wishlist if you’d like to purchase from there. It will ship directly to school. The Wishlist will be shared in my weekly emails and a QR code is here.</a:t>
            </a:r>
          </a:p>
          <a:p>
            <a:endParaRPr lang="en-US" sz="1400" dirty="0">
              <a:latin typeface="AbcTeacher"/>
              <a:cs typeface="AbcTeacher"/>
            </a:endParaRPr>
          </a:p>
          <a:p>
            <a:endParaRPr lang="en-US" sz="1400" dirty="0">
              <a:latin typeface="AbcTeacher"/>
              <a:cs typeface="AbcTeacher"/>
            </a:endParaRPr>
          </a:p>
          <a:p>
            <a:pPr algn="ctr"/>
            <a:endParaRPr lang="en-US" sz="1400" b="1" dirty="0">
              <a:latin typeface="AbcTeacher"/>
              <a:cs typeface="AbcTeacher"/>
            </a:endParaRPr>
          </a:p>
          <a:p>
            <a:pPr algn="ctr"/>
            <a:r>
              <a:rPr lang="en-US" sz="1400" b="1" dirty="0">
                <a:latin typeface="AbcTeacher"/>
                <a:cs typeface="AbcTeacher"/>
              </a:rPr>
              <a:t>WATER BOTTLES</a:t>
            </a:r>
          </a:p>
          <a:p>
            <a:pPr algn="ctr"/>
            <a:r>
              <a:rPr lang="en-US" sz="1400" dirty="0">
                <a:latin typeface="AbcTeacher"/>
                <a:cs typeface="AbcTeacher"/>
              </a:rPr>
              <a:t>Please send a full, closable, spill proof, labeled water bottle every day. Students will have access to their water bottle throughout the day and will be able to refill as needed.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BA6F5F-34A8-4314-B071-5D318EFE1CB0}"/>
              </a:ext>
            </a:extLst>
          </p:cNvPr>
          <p:cNvSpPr txBox="1"/>
          <p:nvPr/>
        </p:nvSpPr>
        <p:spPr>
          <a:xfrm>
            <a:off x="6807489" y="1450908"/>
            <a:ext cx="305226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AbcTeacher"/>
                <a:cs typeface="AbcTeacher"/>
              </a:rPr>
              <a:t>Join our PRIVATE Facebook Group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000000"/>
                </a:solidFill>
                <a:latin typeface="AbcTeacher"/>
                <a:cs typeface="AbcTeacher"/>
              </a:rPr>
              <a:t>Mr. </a:t>
            </a:r>
            <a:r>
              <a:rPr lang="en-US" altLang="en-US" sz="1400" b="1" dirty="0" err="1">
                <a:solidFill>
                  <a:srgbClr val="000000"/>
                </a:solidFill>
                <a:latin typeface="AbcTeacher"/>
                <a:cs typeface="AbcTeacher"/>
              </a:rPr>
              <a:t>Bernaert’s</a:t>
            </a:r>
            <a:r>
              <a:rPr lang="en-US" altLang="en-US" sz="1400" b="1" dirty="0">
                <a:solidFill>
                  <a:srgbClr val="000000"/>
                </a:solidFill>
                <a:latin typeface="AbcTeacher"/>
                <a:cs typeface="AbcTeacher"/>
              </a:rPr>
              <a:t> Kindergarten 24/25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AbcTeacher"/>
                <a:cs typeface="AbcTeacher"/>
              </a:rPr>
              <a:t>I post daily pictures and videos! These are great conversation starters for you to talk about school with you child! Only legal guardians are allowed in the group.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54B43C-0372-4608-B6ED-DA5DDBDB6EF4}"/>
              </a:ext>
            </a:extLst>
          </p:cNvPr>
          <p:cNvSpPr txBox="1"/>
          <p:nvPr/>
        </p:nvSpPr>
        <p:spPr>
          <a:xfrm>
            <a:off x="3381326" y="777478"/>
            <a:ext cx="33316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bcTeacher"/>
                <a:cs typeface="AbcTeacher"/>
              </a:rPr>
              <a:t>All families will need to use the </a:t>
            </a:r>
            <a:r>
              <a:rPr lang="en-US" sz="1200" dirty="0" err="1">
                <a:latin typeface="AbcTeacher"/>
                <a:cs typeface="AbcTeacher"/>
              </a:rPr>
              <a:t>PikMyKid</a:t>
            </a:r>
            <a:r>
              <a:rPr lang="en-US" sz="1200" dirty="0">
                <a:latin typeface="AbcTeacher"/>
                <a:cs typeface="AbcTeacher"/>
              </a:rPr>
              <a:t> App to delegate/change transportation information. </a:t>
            </a:r>
          </a:p>
          <a:p>
            <a:pPr algn="ctr"/>
            <a:r>
              <a:rPr lang="en-US" sz="1200" b="1" dirty="0">
                <a:latin typeface="AbcTeacher"/>
                <a:cs typeface="AbcTeacher"/>
              </a:rPr>
              <a:t>Info on our website:</a:t>
            </a:r>
          </a:p>
          <a:p>
            <a:pPr algn="ctr"/>
            <a:r>
              <a:rPr lang="en-US" sz="1200" b="1" dirty="0">
                <a:latin typeface="AbcTeacher"/>
                <a:cs typeface="AbcTeacher"/>
                <a:hlinkClick r:id="rId3"/>
              </a:rPr>
              <a:t>https://www.manateeschools.net/Page/9934</a:t>
            </a:r>
            <a:endParaRPr lang="en-US" sz="1200" b="1" dirty="0">
              <a:latin typeface="AbcTeacher"/>
              <a:cs typeface="AbcTeacher"/>
            </a:endParaRPr>
          </a:p>
          <a:p>
            <a:pPr algn="ctr"/>
            <a:r>
              <a:rPr lang="en-US" sz="1200" b="1" u="sng" dirty="0">
                <a:latin typeface="AbcTeacher"/>
                <a:cs typeface="AbcTeacher"/>
              </a:rPr>
              <a:t>Early pick up- </a:t>
            </a:r>
            <a:r>
              <a:rPr lang="en-US" sz="1200" dirty="0">
                <a:latin typeface="AbcTeacher"/>
                <a:cs typeface="AbcTeacher"/>
              </a:rPr>
              <a:t>text/email me so I can have your child ready</a:t>
            </a:r>
            <a:r>
              <a:rPr lang="en-US" sz="1200" b="1" dirty="0">
                <a:latin typeface="AbcTeacher"/>
                <a:cs typeface="AbcTeacher"/>
              </a:rPr>
              <a:t>.</a:t>
            </a:r>
          </a:p>
          <a:p>
            <a:pPr algn="ctr"/>
            <a:r>
              <a:rPr lang="en-US" sz="1200" b="1" dirty="0">
                <a:latin typeface="AbcTeacher"/>
                <a:cs typeface="AbcTeacher"/>
              </a:rPr>
              <a:t>Dismissal Changes– </a:t>
            </a:r>
            <a:r>
              <a:rPr lang="en-US" sz="1200" dirty="0">
                <a:latin typeface="AbcTeacher"/>
                <a:cs typeface="AbcTeacher"/>
              </a:rPr>
              <a:t>Must be made in </a:t>
            </a:r>
            <a:r>
              <a:rPr lang="en-US" sz="1200" dirty="0" err="1">
                <a:latin typeface="AbcTeacher"/>
                <a:cs typeface="AbcTeacher"/>
              </a:rPr>
              <a:t>PikMyKid</a:t>
            </a:r>
            <a:r>
              <a:rPr lang="en-US" sz="1200" dirty="0">
                <a:latin typeface="AbcTeacher"/>
                <a:cs typeface="AbcTeacher"/>
              </a:rPr>
              <a:t> before 2 PM. Please text or email me as well. </a:t>
            </a:r>
            <a:endParaRPr lang="en-US" sz="1200" u="sng" dirty="0">
              <a:latin typeface="AbcTeacher"/>
              <a:cs typeface="AbcTeacher"/>
            </a:endParaRPr>
          </a:p>
          <a:p>
            <a:pPr algn="ctr"/>
            <a:r>
              <a:rPr lang="en-US" sz="1200" b="1" u="sng" dirty="0">
                <a:latin typeface="AbcTeacher"/>
                <a:cs typeface="AbcTeacher"/>
              </a:rPr>
              <a:t>Color Coded Bands by Dismissal Type: </a:t>
            </a:r>
          </a:p>
          <a:p>
            <a:pPr algn="ctr"/>
            <a:r>
              <a:rPr lang="en-US" sz="1200" dirty="0">
                <a:latin typeface="AbcTeacher"/>
                <a:cs typeface="AbcTeacher"/>
              </a:rPr>
              <a:t>Keep color bands on backpacks as long as possible – wrist bands for 1-2 weeks</a:t>
            </a:r>
            <a:r>
              <a:rPr lang="en-US" sz="1200" b="1" dirty="0">
                <a:latin typeface="AbcTeacher"/>
                <a:cs typeface="AbcTeacher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F23282-DD8F-43D3-BE30-E6A93F175A2C}"/>
              </a:ext>
            </a:extLst>
          </p:cNvPr>
          <p:cNvSpPr txBox="1"/>
          <p:nvPr/>
        </p:nvSpPr>
        <p:spPr>
          <a:xfrm>
            <a:off x="3375553" y="3306018"/>
            <a:ext cx="33371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bcTeacher"/>
                <a:cs typeface="AbcTeacher"/>
              </a:rPr>
              <a:t>We always welcome helping hands in our classroom! There will be various opportunities for you to volunteer in our classroom and school this year. </a:t>
            </a:r>
          </a:p>
          <a:p>
            <a:endParaRPr lang="en-US" sz="1200" dirty="0">
              <a:latin typeface="AbcTeacher"/>
              <a:cs typeface="AbcTeacher"/>
            </a:endParaRPr>
          </a:p>
          <a:p>
            <a:r>
              <a:rPr lang="en-US" sz="1200" dirty="0">
                <a:latin typeface="AbcTeacher"/>
                <a:cs typeface="AbcTeacher"/>
              </a:rPr>
              <a:t>ALL Volunteers MUST complete a series of required steps through our main office to volunteer. Please see our wonderful office staff for more information. </a:t>
            </a:r>
          </a:p>
          <a:p>
            <a:endParaRPr lang="en-US" sz="1200" dirty="0">
              <a:latin typeface="AbcTeacher"/>
              <a:cs typeface="AbcTeacher"/>
            </a:endParaRPr>
          </a:p>
          <a:p>
            <a:r>
              <a:rPr lang="en-US" sz="1200" dirty="0">
                <a:latin typeface="AbcTeacher"/>
                <a:cs typeface="AbcTeacher"/>
              </a:rPr>
              <a:t>Be on the lookout for information on volunteer opportunities! </a:t>
            </a:r>
          </a:p>
          <a:p>
            <a:endParaRPr lang="en-US" sz="1200" dirty="0">
              <a:latin typeface="AbcTeacher"/>
              <a:cs typeface="AbcTeacher"/>
            </a:endParaRPr>
          </a:p>
          <a:p>
            <a:endParaRPr lang="en-US" sz="1200" dirty="0">
              <a:latin typeface="AbcTeacher"/>
              <a:cs typeface="AbcTeacher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52F502-5F2F-4410-8312-5F0BA4E87178}"/>
              </a:ext>
            </a:extLst>
          </p:cNvPr>
          <p:cNvSpPr txBox="1"/>
          <p:nvPr/>
        </p:nvSpPr>
        <p:spPr>
          <a:xfrm>
            <a:off x="3331790" y="2774455"/>
            <a:ext cx="3428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28575">
                  <a:noFill/>
                </a:ln>
                <a:solidFill>
                  <a:schemeClr val="bg1"/>
                </a:solidFill>
                <a:latin typeface="AbcTeacher"/>
                <a:ea typeface="BabblingKelley Medium" charset="0"/>
                <a:cs typeface="AbcTeacher"/>
              </a:rPr>
              <a:t>Helping Hands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2F6351-0851-467D-9877-A6A827388410}"/>
              </a:ext>
            </a:extLst>
          </p:cNvPr>
          <p:cNvSpPr txBox="1"/>
          <p:nvPr/>
        </p:nvSpPr>
        <p:spPr>
          <a:xfrm rot="-21360000">
            <a:off x="6903163" y="611501"/>
            <a:ext cx="3354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bcTeacher"/>
                <a:ea typeface="BabblingKelley Medium" charset="0"/>
                <a:cs typeface="AbcTeacher"/>
              </a:rPr>
              <a:t>Daily Pictures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899F7E-0EC3-490F-95D1-421D122972C3}"/>
              </a:ext>
            </a:extLst>
          </p:cNvPr>
          <p:cNvSpPr txBox="1"/>
          <p:nvPr/>
        </p:nvSpPr>
        <p:spPr>
          <a:xfrm>
            <a:off x="4787152" y="6477185"/>
            <a:ext cx="51270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bcTeacher"/>
                <a:cs typeface="AbcTeacher"/>
              </a:rPr>
              <a:t>I love being active and outdoors as much as possible. I enjoy the beach, paddleboarding, and riding my bike. However, I also love sitting in my chair watching TV! Coffee, sparkling water, salty snacks, and going to local restaurants are a few of my favorite things!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D7B81F-78DA-4AA8-B565-2107AB4E44CA}"/>
              </a:ext>
            </a:extLst>
          </p:cNvPr>
          <p:cNvSpPr txBox="1"/>
          <p:nvPr/>
        </p:nvSpPr>
        <p:spPr>
          <a:xfrm>
            <a:off x="4524767" y="6145791"/>
            <a:ext cx="5389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28575">
                  <a:noFill/>
                </a:ln>
                <a:latin typeface="AbcTeacher"/>
                <a:ea typeface="AGThrowingShade" panose="02000603000000000000" pitchFamily="2" charset="0"/>
                <a:cs typeface="AbcTeacher"/>
              </a:rPr>
              <a:t>About Mr. Bernaert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38D1C4-FB96-42E4-A361-694EBC05E298}"/>
              </a:ext>
            </a:extLst>
          </p:cNvPr>
          <p:cNvSpPr txBox="1"/>
          <p:nvPr/>
        </p:nvSpPr>
        <p:spPr>
          <a:xfrm>
            <a:off x="6781683" y="3246291"/>
            <a:ext cx="31506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ln w="28575">
                  <a:noFill/>
                </a:ln>
                <a:solidFill>
                  <a:schemeClr val="bg1"/>
                </a:solidFill>
                <a:latin typeface="AbcTeacher"/>
                <a:ea typeface="BabblingKelley Medium" charset="0"/>
                <a:cs typeface="AbcTeacher"/>
              </a:rPr>
              <a:t>Birthday Celebrations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BA6F5F-34A8-4314-B071-5D318EFE1CB0}"/>
              </a:ext>
            </a:extLst>
          </p:cNvPr>
          <p:cNvSpPr txBox="1"/>
          <p:nvPr/>
        </p:nvSpPr>
        <p:spPr>
          <a:xfrm>
            <a:off x="6796817" y="3719123"/>
            <a:ext cx="30522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AbcTeacher"/>
                <a:cs typeface="AbcTeacher"/>
              </a:rPr>
              <a:t>We love to celebrate birthdays!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AbcTeacher"/>
                <a:cs typeface="AbcTeacher"/>
              </a:rPr>
              <a:t>You are welcome to send in a special treat for your child’s special day. All items MUST be store bought. Please include plates/napkins/utensils. 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000000"/>
              </a:solidFill>
              <a:latin typeface="AbcTeacher"/>
              <a:cs typeface="AbcTeacher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000000"/>
              </a:solidFill>
              <a:latin typeface="AbcTeacher"/>
              <a:cs typeface="AbcTeacher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AbcTeacher"/>
                <a:cs typeface="AbcTeacher"/>
              </a:rPr>
              <a:t>All summer birthdays will have a special day before end of the year.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C601EE-72A6-6347-571B-5B53EDAD08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2537" y="5369491"/>
            <a:ext cx="1753962" cy="247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898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5380</TotalTime>
  <Words>660</Words>
  <Application>Microsoft Macintosh PowerPoint</Application>
  <PresentationFormat>Custom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AbcTeacher</vt:lpstr>
      <vt:lpstr>Arial</vt:lpstr>
      <vt:lpstr>Calibri</vt:lpstr>
      <vt:lpstr>Calibri Light</vt:lpstr>
      <vt:lpstr>Century Gothic</vt:lpstr>
      <vt:lpstr>KG Neatly Printed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Miller</dc:creator>
  <cp:lastModifiedBy>Jeramiah Bowman</cp:lastModifiedBy>
  <cp:revision>39</cp:revision>
  <cp:lastPrinted>2024-07-17T15:05:02Z</cp:lastPrinted>
  <dcterms:created xsi:type="dcterms:W3CDTF">2021-07-29T20:51:31Z</dcterms:created>
  <dcterms:modified xsi:type="dcterms:W3CDTF">2024-07-17T16:51:23Z</dcterms:modified>
</cp:coreProperties>
</file>