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Loubag Semi-Bold" charset="1" panose="02020A03060303060403"/>
      <p:regular r:id="rId21"/>
    </p:embeddedFont>
    <p:embeddedFont>
      <p:font typeface="Loubag" charset="1" panose="02020A03060303060403"/>
      <p:regular r:id="rId22"/>
    </p:embeddedFont>
    <p:embeddedFont>
      <p:font typeface="Loubag Thin" charset="1" panose="02020A03060303060403"/>
      <p:regular r:id="rId23"/>
    </p:embeddedFont>
    <p:embeddedFont>
      <p:font typeface="Aileron" charset="1" panose="00000500000000000000"/>
      <p:regular r:id="rId24"/>
    </p:embeddedFont>
    <p:embeddedFont>
      <p:font typeface="Aileron Bold" charset="1" panose="00000800000000000000"/>
      <p:regular r:id="rId25"/>
    </p:embeddedFont>
    <p:embeddedFont>
      <p:font typeface="Loubag Bold" charset="1" panose="02020A03060303060403"/>
      <p:regular r:id="rId26"/>
    </p:embeddedFont>
    <p:embeddedFont>
      <p:font typeface="Aileron Thin" charset="1" panose="000003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15451" y="1961581"/>
            <a:ext cx="13381799" cy="4039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52"/>
              </a:lnSpc>
              <a:spcBef>
                <a:spcPct val="0"/>
              </a:spcBef>
            </a:pPr>
            <a:r>
              <a:rPr lang="en-US" b="true" sz="11609">
                <a:solidFill>
                  <a:srgbClr val="000000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March FRN Meeting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4090621"/>
            <a:ext cx="6126670" cy="6196379"/>
          </a:xfrm>
          <a:custGeom>
            <a:avLst/>
            <a:gdLst/>
            <a:ahLst/>
            <a:cxnLst/>
            <a:rect r="r" b="b" t="t" l="l"/>
            <a:pathLst>
              <a:path h="6196379" w="6126670">
                <a:moveTo>
                  <a:pt x="0" y="0"/>
                </a:moveTo>
                <a:lnTo>
                  <a:pt x="6126670" y="0"/>
                </a:lnTo>
                <a:lnTo>
                  <a:pt x="6126670" y="6196379"/>
                </a:lnTo>
                <a:lnTo>
                  <a:pt x="0" y="6196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65816" y="904875"/>
            <a:ext cx="10156368" cy="1070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7"/>
              </a:lnSpc>
              <a:spcBef>
                <a:spcPct val="0"/>
              </a:spcBef>
            </a:pPr>
            <a:r>
              <a:rPr lang="en-US" sz="6241">
                <a:solidFill>
                  <a:srgbClr val="000000"/>
                </a:solidFill>
                <a:latin typeface="Loubag"/>
                <a:ea typeface="Loubag"/>
                <a:cs typeface="Loubag"/>
                <a:sym typeface="Loubag"/>
              </a:rPr>
              <a:t>Welcome to our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28167" y="6039349"/>
            <a:ext cx="10156368" cy="217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7"/>
              </a:lnSpc>
            </a:pPr>
            <a:r>
              <a:rPr lang="en-US" sz="6241">
                <a:solidFill>
                  <a:srgbClr val="000000"/>
                </a:solidFill>
                <a:latin typeface="Loubag"/>
                <a:ea typeface="Loubag"/>
                <a:cs typeface="Loubag"/>
                <a:sym typeface="Loubag"/>
              </a:rPr>
              <a:t>March 18, 2025</a:t>
            </a:r>
          </a:p>
          <a:p>
            <a:pPr algn="ctr">
              <a:lnSpc>
                <a:spcPts val="8737"/>
              </a:lnSpc>
              <a:spcBef>
                <a:spcPct val="0"/>
              </a:spcBef>
            </a:pPr>
            <a:r>
              <a:rPr lang="en-US" sz="6241">
                <a:solidFill>
                  <a:srgbClr val="000000"/>
                </a:solidFill>
                <a:latin typeface="Loubag"/>
                <a:ea typeface="Loubag"/>
                <a:cs typeface="Loubag"/>
                <a:sym typeface="Loubag"/>
              </a:rPr>
              <a:t>Roane FSC   12:00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3062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15258" y="3325962"/>
            <a:ext cx="14878085" cy="4726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</a:pPr>
            <a:r>
              <a:rPr lang="en-US" sz="9085" b="true">
                <a:solidFill>
                  <a:srgbClr val="FFFFFF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Trainings/Information Sharing</a:t>
            </a:r>
          </a:p>
          <a:p>
            <a:pPr algn="ctr">
              <a:lnSpc>
                <a:spcPts val="5999"/>
              </a:lnSpc>
            </a:pPr>
          </a:p>
          <a:p>
            <a:pPr algn="ctr">
              <a:lnSpc>
                <a:spcPts val="59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802135"/>
            <a:ext cx="18288000" cy="553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51232" indent="-425616" lvl="1">
              <a:lnSpc>
                <a:spcPts val="5519"/>
              </a:lnSpc>
              <a:buFont typeface="Arial"/>
              <a:buChar char="•"/>
            </a:pPr>
            <a:r>
              <a:rPr lang="en-US" b="true" sz="3942">
                <a:solidFill>
                  <a:srgbClr val="568762"/>
                </a:solidFill>
                <a:latin typeface="Aileron Bold"/>
                <a:ea typeface="Aileron Bold"/>
                <a:cs typeface="Aileron Bold"/>
                <a:sym typeface="Aileron Bold"/>
              </a:rPr>
              <a:t>Nutrition/Balanced Diet/ Understanding Food Labels</a:t>
            </a:r>
            <a:r>
              <a:rPr lang="en-US" b="true" sz="394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(in correlation with National Nutrition Month)</a:t>
            </a:r>
          </a:p>
          <a:p>
            <a:pPr algn="ctr">
              <a:lnSpc>
                <a:spcPts val="5519"/>
              </a:lnSpc>
            </a:pPr>
          </a:p>
          <a:p>
            <a:pPr algn="l" marL="851232" indent="-425616" lvl="1">
              <a:lnSpc>
                <a:spcPts val="5519"/>
              </a:lnSpc>
              <a:buFont typeface="Arial"/>
              <a:buChar char="•"/>
            </a:pPr>
            <a:r>
              <a:rPr lang="en-US" b="true" sz="394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 </a:t>
            </a:r>
            <a:r>
              <a:rPr lang="en-US" b="true" sz="3942">
                <a:solidFill>
                  <a:srgbClr val="568762"/>
                </a:solidFill>
                <a:latin typeface="Aileron Bold"/>
                <a:ea typeface="Aileron Bold"/>
                <a:cs typeface="Aileron Bold"/>
                <a:sym typeface="Aileron Bold"/>
              </a:rPr>
              <a:t>Developmental Disabilities Month</a:t>
            </a:r>
            <a:r>
              <a:rPr lang="en-US" b="true" sz="394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(focus on challenging stigma, inclusive behaviors, and using person-first language)</a:t>
            </a:r>
          </a:p>
          <a:p>
            <a:pPr algn="l">
              <a:lnSpc>
                <a:spcPts val="5519"/>
              </a:lnSpc>
            </a:pPr>
          </a:p>
          <a:p>
            <a:pPr algn="l" marL="851232" indent="-425616" lvl="1">
              <a:lnSpc>
                <a:spcPts val="551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4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We also recognized International Women’s Day and Read Across America Day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997359" y="9442572"/>
            <a:ext cx="2791498" cy="844428"/>
          </a:xfrm>
          <a:custGeom>
            <a:avLst/>
            <a:gdLst/>
            <a:ahLst/>
            <a:cxnLst/>
            <a:rect r="r" b="b" t="t" l="l"/>
            <a:pathLst>
              <a:path h="844428" w="2791498">
                <a:moveTo>
                  <a:pt x="0" y="0"/>
                </a:moveTo>
                <a:lnTo>
                  <a:pt x="2791498" y="0"/>
                </a:lnTo>
                <a:lnTo>
                  <a:pt x="2791498" y="844428"/>
                </a:lnTo>
                <a:lnTo>
                  <a:pt x="0" y="844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33312"/>
            <a:ext cx="18288000" cy="157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b="true" sz="4542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In March, FRN made focused information sharing on two targeted topics: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03563" y="8830217"/>
            <a:ext cx="13226178" cy="73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9"/>
              </a:lnSpc>
              <a:spcBef>
                <a:spcPct val="0"/>
              </a:spcBef>
            </a:pPr>
            <a:r>
              <a:rPr lang="en-US" b="true" sz="4242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Examples of Social Media Posts on Next Slide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1000" y="811129"/>
            <a:ext cx="8447171" cy="8447171"/>
          </a:xfrm>
          <a:custGeom>
            <a:avLst/>
            <a:gdLst/>
            <a:ahLst/>
            <a:cxnLst/>
            <a:rect r="r" b="b" t="t" l="l"/>
            <a:pathLst>
              <a:path h="8447171" w="8447171">
                <a:moveTo>
                  <a:pt x="0" y="0"/>
                </a:moveTo>
                <a:lnTo>
                  <a:pt x="8447171" y="0"/>
                </a:lnTo>
                <a:lnTo>
                  <a:pt x="8447171" y="8447171"/>
                </a:lnTo>
                <a:lnTo>
                  <a:pt x="0" y="8447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43738" y="167504"/>
            <a:ext cx="6838050" cy="9951993"/>
          </a:xfrm>
          <a:custGeom>
            <a:avLst/>
            <a:gdLst/>
            <a:ahLst/>
            <a:cxnLst/>
            <a:rect r="r" b="b" t="t" l="l"/>
            <a:pathLst>
              <a:path h="9951993" w="6838050">
                <a:moveTo>
                  <a:pt x="0" y="0"/>
                </a:moveTo>
                <a:lnTo>
                  <a:pt x="6838050" y="0"/>
                </a:lnTo>
                <a:lnTo>
                  <a:pt x="6838050" y="9951992"/>
                </a:lnTo>
                <a:lnTo>
                  <a:pt x="0" y="9951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619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15258" y="3325962"/>
            <a:ext cx="14878085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FSC Updates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96221" y="2672843"/>
            <a:ext cx="14878085" cy="476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</a:pPr>
            <a:r>
              <a:rPr lang="en-US" sz="9085" b="true">
                <a:solidFill>
                  <a:srgbClr val="010101"/>
                </a:solidFill>
                <a:latin typeface="Loubag Bold"/>
                <a:ea typeface="Loubag Bold"/>
                <a:cs typeface="Loubag Bold"/>
                <a:sym typeface="Loubag Bold"/>
              </a:rPr>
              <a:t>Guest Speaker:</a:t>
            </a:r>
          </a:p>
          <a:p>
            <a:pPr algn="ctr">
              <a:lnSpc>
                <a:spcPts val="12719"/>
              </a:lnSpc>
            </a:pPr>
            <a:r>
              <a:rPr lang="en-US" sz="9085" b="true">
                <a:solidFill>
                  <a:srgbClr val="30623C"/>
                </a:solidFill>
                <a:latin typeface="Loubag Bold"/>
                <a:ea typeface="Loubag Bold"/>
                <a:cs typeface="Loubag Bold"/>
                <a:sym typeface="Loubag Bold"/>
              </a:rPr>
              <a:t>Tausha Burton</a:t>
            </a:r>
          </a:p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30623C"/>
                </a:solidFill>
                <a:latin typeface="Loubag Bold"/>
                <a:ea typeface="Loubag Bold"/>
                <a:cs typeface="Loubag Bold"/>
                <a:sym typeface="Loubag Bold"/>
              </a:rPr>
              <a:t>WV JobCorps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9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98719" y="7363980"/>
            <a:ext cx="8864558" cy="2530428"/>
          </a:xfrm>
          <a:custGeom>
            <a:avLst/>
            <a:gdLst/>
            <a:ahLst/>
            <a:cxnLst/>
            <a:rect r="r" b="b" t="t" l="l"/>
            <a:pathLst>
              <a:path h="2530428" w="8864558">
                <a:moveTo>
                  <a:pt x="0" y="0"/>
                </a:moveTo>
                <a:lnTo>
                  <a:pt x="8864558" y="0"/>
                </a:lnTo>
                <a:lnTo>
                  <a:pt x="8864558" y="2530428"/>
                </a:lnTo>
                <a:lnTo>
                  <a:pt x="0" y="253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24857" y="1640804"/>
            <a:ext cx="14878085" cy="514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9"/>
              </a:lnSpc>
            </a:pPr>
            <a:r>
              <a:rPr lang="en-US" sz="5842" b="true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Next Meeting: </a:t>
            </a:r>
          </a:p>
          <a:p>
            <a:pPr algn="ctr">
              <a:lnSpc>
                <a:spcPts val="8179"/>
              </a:lnSpc>
            </a:pPr>
          </a:p>
          <a:p>
            <a:pPr algn="ctr">
              <a:lnSpc>
                <a:spcPts val="8179"/>
              </a:lnSpc>
            </a:pPr>
            <a:r>
              <a:rPr lang="en-US" sz="5842" b="true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March 18, 2025</a:t>
            </a:r>
          </a:p>
          <a:p>
            <a:pPr algn="ctr">
              <a:lnSpc>
                <a:spcPts val="8179"/>
              </a:lnSpc>
            </a:pPr>
            <a:r>
              <a:rPr lang="en-US" sz="5842" b="true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12:00 p.m.</a:t>
            </a:r>
          </a:p>
          <a:p>
            <a:pPr algn="ctr">
              <a:lnSpc>
                <a:spcPts val="8179"/>
              </a:lnSpc>
              <a:spcBef>
                <a:spcPct val="0"/>
              </a:spcBef>
            </a:pPr>
            <a:r>
              <a:rPr lang="en-US" b="true" sz="5842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Roane FSC and Zoom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4205928" cy="4114800"/>
          </a:xfrm>
          <a:custGeom>
            <a:avLst/>
            <a:gdLst/>
            <a:ahLst/>
            <a:cxnLst/>
            <a:rect r="r" b="b" t="t" l="l"/>
            <a:pathLst>
              <a:path h="4114800" w="4205928">
                <a:moveTo>
                  <a:pt x="0" y="0"/>
                </a:moveTo>
                <a:lnTo>
                  <a:pt x="4205928" y="0"/>
                </a:lnTo>
                <a:lnTo>
                  <a:pt x="42059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4114800"/>
            <a:ext cx="6124088" cy="6196379"/>
          </a:xfrm>
          <a:custGeom>
            <a:avLst/>
            <a:gdLst/>
            <a:ahLst/>
            <a:cxnLst/>
            <a:rect r="r" b="b" t="t" l="l"/>
            <a:pathLst>
              <a:path h="6196379" w="6124088">
                <a:moveTo>
                  <a:pt x="0" y="0"/>
                </a:moveTo>
                <a:lnTo>
                  <a:pt x="6124088" y="0"/>
                </a:lnTo>
                <a:lnTo>
                  <a:pt x="6124088" y="6196379"/>
                </a:lnTo>
                <a:lnTo>
                  <a:pt x="0" y="6196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41961">
            <a:off x="9851403" y="6029734"/>
            <a:ext cx="1311592" cy="4114800"/>
          </a:xfrm>
          <a:custGeom>
            <a:avLst/>
            <a:gdLst/>
            <a:ahLst/>
            <a:cxnLst/>
            <a:rect r="r" b="b" t="t" l="l"/>
            <a:pathLst>
              <a:path h="4114800" w="1311592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307258" y="4237260"/>
            <a:ext cx="6126670" cy="6196379"/>
          </a:xfrm>
          <a:custGeom>
            <a:avLst/>
            <a:gdLst/>
            <a:ahLst/>
            <a:cxnLst/>
            <a:rect r="r" b="b" t="t" l="l"/>
            <a:pathLst>
              <a:path h="6196379" w="6126670">
                <a:moveTo>
                  <a:pt x="6126670" y="0"/>
                </a:moveTo>
                <a:lnTo>
                  <a:pt x="0" y="0"/>
                </a:lnTo>
                <a:lnTo>
                  <a:pt x="0" y="6196379"/>
                </a:lnTo>
                <a:lnTo>
                  <a:pt x="6126670" y="6196379"/>
                </a:lnTo>
                <a:lnTo>
                  <a:pt x="61266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41424" y="151565"/>
            <a:ext cx="12755749" cy="1582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32"/>
              </a:lnSpc>
              <a:spcBef>
                <a:spcPct val="0"/>
              </a:spcBef>
            </a:pPr>
            <a:r>
              <a:rPr lang="en-US" b="true" sz="9309">
                <a:solidFill>
                  <a:srgbClr val="000000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Review of Minutes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77448" y="3238111"/>
            <a:ext cx="8039338" cy="307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*Those viewing this presentation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on their personal device can expand 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minutes and virtually flip pages using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icons located at the bottom of the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page.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37500" y="3619817"/>
            <a:ext cx="5866887" cy="2980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*Those viewing this presentation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on their personal device can scroll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document here.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994062">
            <a:off x="12551308" y="5570633"/>
            <a:ext cx="830857" cy="2606611"/>
          </a:xfrm>
          <a:custGeom>
            <a:avLst/>
            <a:gdLst/>
            <a:ahLst/>
            <a:cxnLst/>
            <a:rect r="r" b="b" t="t" l="l"/>
            <a:pathLst>
              <a:path h="2606611" w="830857">
                <a:moveTo>
                  <a:pt x="0" y="0"/>
                </a:moveTo>
                <a:lnTo>
                  <a:pt x="830857" y="0"/>
                </a:lnTo>
                <a:lnTo>
                  <a:pt x="830857" y="2606611"/>
                </a:lnTo>
                <a:lnTo>
                  <a:pt x="0" y="2606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090621"/>
            <a:ext cx="6126670" cy="6196379"/>
          </a:xfrm>
          <a:custGeom>
            <a:avLst/>
            <a:gdLst/>
            <a:ahLst/>
            <a:cxnLst/>
            <a:rect r="r" b="b" t="t" l="l"/>
            <a:pathLst>
              <a:path h="6196379" w="6126670">
                <a:moveTo>
                  <a:pt x="0" y="0"/>
                </a:moveTo>
                <a:lnTo>
                  <a:pt x="6126670" y="0"/>
                </a:lnTo>
                <a:lnTo>
                  <a:pt x="6126670" y="6196379"/>
                </a:lnTo>
                <a:lnTo>
                  <a:pt x="0" y="6196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32617" y="876300"/>
            <a:ext cx="14822767" cy="1384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53"/>
              </a:lnSpc>
              <a:spcBef>
                <a:spcPct val="0"/>
              </a:spcBef>
            </a:pPr>
            <a:r>
              <a:rPr lang="en-US" b="true" sz="8109">
                <a:solidFill>
                  <a:srgbClr val="000000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Review of Financial Report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93031" y="2006490"/>
            <a:ext cx="15501937" cy="773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1392" indent="-360696" lvl="1">
              <a:lnSpc>
                <a:spcPts val="5880"/>
              </a:lnSpc>
              <a:buFont typeface="Arial"/>
              <a:buChar char="•"/>
            </a:pPr>
            <a:r>
              <a:rPr lang="en-US" sz="334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Roane FRN has submitted Q2 reporting forms and is still awaiting feedback from DoHS.</a:t>
            </a:r>
          </a:p>
          <a:p>
            <a:pPr algn="l" marL="721392" indent="-360696" lvl="1">
              <a:lnSpc>
                <a:spcPts val="5880"/>
              </a:lnSpc>
              <a:buFont typeface="Arial"/>
              <a:buChar char="•"/>
            </a:pPr>
            <a:r>
              <a:rPr lang="en-US" sz="334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Reports for Q3 will be due on </a:t>
            </a:r>
            <a:r>
              <a:rPr lang="en-US" b="true" sz="334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April 30, 2025.</a:t>
            </a:r>
          </a:p>
          <a:p>
            <a:pPr algn="l" marL="721392" indent="-360696" lvl="1">
              <a:lnSpc>
                <a:spcPts val="5880"/>
              </a:lnSpc>
              <a:buFont typeface="Arial"/>
              <a:buChar char="•"/>
            </a:pPr>
            <a:r>
              <a:rPr lang="en-US" sz="334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FY DoHS Grant Window is expected to open April/May 2025. This will ensure funding for FRNs for next fiscal year. We anticipate having documentation ready to submit </a:t>
            </a:r>
            <a:r>
              <a:rPr lang="en-US" b="true" sz="334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early.</a:t>
            </a:r>
          </a:p>
          <a:p>
            <a:pPr algn="l" marL="721392" indent="-360696" lvl="1">
              <a:lnSpc>
                <a:spcPts val="5880"/>
              </a:lnSpc>
              <a:buFont typeface="Arial"/>
              <a:buChar char="•"/>
            </a:pPr>
            <a:r>
              <a:rPr lang="en-US" sz="334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FRN will also be assisting FSC in submitting their annual grant request as their fiscal agent.</a:t>
            </a:r>
          </a:p>
          <a:p>
            <a:pPr algn="l">
              <a:lnSpc>
                <a:spcPts val="4677"/>
              </a:lnSpc>
            </a:pPr>
          </a:p>
          <a:p>
            <a:pPr algn="l">
              <a:lnSpc>
                <a:spcPts val="4677"/>
              </a:lnSpc>
            </a:pPr>
          </a:p>
          <a:p>
            <a:pPr algn="l">
              <a:lnSpc>
                <a:spcPts val="4677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12804268" y="5592989"/>
            <a:ext cx="6126670" cy="6196379"/>
          </a:xfrm>
          <a:custGeom>
            <a:avLst/>
            <a:gdLst/>
            <a:ahLst/>
            <a:cxnLst/>
            <a:rect r="r" b="b" t="t" l="l"/>
            <a:pathLst>
              <a:path h="6196379" w="6126670">
                <a:moveTo>
                  <a:pt x="6126670" y="0"/>
                </a:moveTo>
                <a:lnTo>
                  <a:pt x="0" y="0"/>
                </a:lnTo>
                <a:lnTo>
                  <a:pt x="0" y="6196379"/>
                </a:lnTo>
                <a:lnTo>
                  <a:pt x="6126670" y="6196379"/>
                </a:lnTo>
                <a:lnTo>
                  <a:pt x="61266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03404" y="379834"/>
            <a:ext cx="14387777" cy="124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  <a:spcBef>
                <a:spcPct val="0"/>
              </a:spcBef>
            </a:pPr>
            <a:r>
              <a:rPr lang="en-US" b="true" sz="7330">
                <a:solidFill>
                  <a:srgbClr val="000000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DoHS  Updates/News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619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04957" y="3235695"/>
            <a:ext cx="14878085" cy="3164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FRN Active Grant Projects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68466" y="1204327"/>
            <a:ext cx="14878085" cy="770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b="true" sz="4542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Monetary Support for Backpack Program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6660" y="2473163"/>
            <a:ext cx="18001340" cy="870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Funding Source: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Parkersburg Area Community Foundation 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Grant Cycle: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Fall 2024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Grant Award Amount: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$10,000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Collaborating Partnerships: 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The Backpack Program, Spencer MMC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Point of Contact: 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Phillip McNemar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Purpose: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To provide continued support of Backpack Program to supplement meals for Roane County youth in need and expand services to fixed-income seniors.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February Update: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Following the loss of our friend Phil, the Backpack Program will undergo new fiscal management. Director will provide update from meeting held on 3/13/2025. Continued support of the backpack program is encouraged in memoriam of Phil. 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</a:p>
          <a:p>
            <a:pPr algn="ctr">
              <a:lnSpc>
                <a:spcPts val="4619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705780">
            <a:off x="14475925" y="2313265"/>
            <a:ext cx="2019047" cy="2652279"/>
          </a:xfrm>
          <a:custGeom>
            <a:avLst/>
            <a:gdLst/>
            <a:ahLst/>
            <a:cxnLst/>
            <a:rect r="r" b="b" t="t" l="l"/>
            <a:pathLst>
              <a:path h="2652279" w="2019047">
                <a:moveTo>
                  <a:pt x="0" y="0"/>
                </a:moveTo>
                <a:lnTo>
                  <a:pt x="2019047" y="0"/>
                </a:lnTo>
                <a:lnTo>
                  <a:pt x="2019047" y="2652279"/>
                </a:lnTo>
                <a:lnTo>
                  <a:pt x="0" y="2652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C2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6660" y="2261068"/>
            <a:ext cx="18001340" cy="9288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Funding Source: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TeamWV Partners in Prevention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Grant Cycle: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FY 2024-2025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Grant Award Amount: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$7,500 (two installments)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Collaborating Partnerships: 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TeamWV Partners in Prevention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Point of Contact: </a:t>
            </a:r>
            <a:r>
              <a:rPr lang="en-US" sz="3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Jessica Dianellos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Purpose: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To re-establish a Roane County Community Baby Shower that provides education, support, and resources to new and expecting families in our region.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February Update: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Registration for both participants and vendors is open. We currently have 22 participants registered. Heritage Park is booked for April 26, 2025.  Planning Committee met virtually on 3/13.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Catering is provided by RGH and Shannon and TC has purchased decor. Corie purchased mom gifts. Vendors and photographer are booked. New parent info packed is in development. 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</a:p>
          <a:p>
            <a:pPr algn="ctr">
              <a:lnSpc>
                <a:spcPts val="461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37527" y="1347680"/>
            <a:ext cx="3487230" cy="3604372"/>
          </a:xfrm>
          <a:custGeom>
            <a:avLst/>
            <a:gdLst/>
            <a:ahLst/>
            <a:cxnLst/>
            <a:rect r="r" b="b" t="t" l="l"/>
            <a:pathLst>
              <a:path h="3604372" w="3487230">
                <a:moveTo>
                  <a:pt x="0" y="0"/>
                </a:moveTo>
                <a:lnTo>
                  <a:pt x="3487230" y="0"/>
                </a:lnTo>
                <a:lnTo>
                  <a:pt x="3487230" y="3604372"/>
                </a:lnTo>
                <a:lnTo>
                  <a:pt x="0" y="3604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98085" y="919597"/>
            <a:ext cx="14878085" cy="770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b="true" sz="4542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Community Baby Shower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9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1240" y="261238"/>
            <a:ext cx="7090467" cy="9802588"/>
          </a:xfrm>
          <a:custGeom>
            <a:avLst/>
            <a:gdLst/>
            <a:ahLst/>
            <a:cxnLst/>
            <a:rect r="r" b="b" t="t" l="l"/>
            <a:pathLst>
              <a:path h="9802588" w="7090467">
                <a:moveTo>
                  <a:pt x="0" y="0"/>
                </a:moveTo>
                <a:lnTo>
                  <a:pt x="7090466" y="0"/>
                </a:lnTo>
                <a:lnTo>
                  <a:pt x="7090466" y="9802588"/>
                </a:lnTo>
                <a:lnTo>
                  <a:pt x="0" y="980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2" r="0" b="-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20166" y="785200"/>
            <a:ext cx="8097049" cy="8097049"/>
          </a:xfrm>
          <a:custGeom>
            <a:avLst/>
            <a:gdLst/>
            <a:ahLst/>
            <a:cxnLst/>
            <a:rect r="r" b="b" t="t" l="l"/>
            <a:pathLst>
              <a:path h="8097049" w="8097049">
                <a:moveTo>
                  <a:pt x="0" y="0"/>
                </a:moveTo>
                <a:lnTo>
                  <a:pt x="8097048" y="0"/>
                </a:lnTo>
                <a:lnTo>
                  <a:pt x="8097048" y="8097049"/>
                </a:lnTo>
                <a:lnTo>
                  <a:pt x="0" y="8097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DE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44953" y="443343"/>
            <a:ext cx="14878085" cy="157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4542" b="true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Geary Elementary/Middle</a:t>
            </a:r>
          </a:p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b="true" sz="4542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 Resource Closet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279" y="1937683"/>
            <a:ext cx="17871721" cy="9288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Funding Source: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Hope Gas Foundation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Grant Cycle: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Fall 2024 Donation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Grant Award Amount: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$5,000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Collaborating Partnerships: </a:t>
            </a:r>
            <a:r>
              <a:rPr lang="en-US" sz="3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Hope Gas Foundation, Geary Elementary Middle School, Communities in Schools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Point of Contact: </a:t>
            </a:r>
            <a:r>
              <a:rPr lang="en-US" sz="3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Erin O’Donnell (Hope Gas), Lorra Tanner (GEMS), Frederick Hammack (GEMS Communities in Schools)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Purpose:</a:t>
            </a:r>
            <a:r>
              <a:rPr lang="en-US" sz="3299">
                <a:solidFill>
                  <a:srgbClr val="000000"/>
                </a:solidFill>
                <a:latin typeface="Aileron Thin"/>
                <a:ea typeface="Aileron Thin"/>
                <a:cs typeface="Aileron Thin"/>
                <a:sym typeface="Aileron Thin"/>
              </a:rPr>
              <a:t> To establish a student resource closet with clothing, toiletries, personal hygiene items, and non-perishable food items for GEMS students in need. 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February Update:</a:t>
            </a: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Shelving has been purchased and installed. CIS and Geary PTO will stock pantry after bingo event on 3/14. Pics of finished project will be available in April.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</a:p>
          <a:p>
            <a:pPr algn="ctr">
              <a:lnSpc>
                <a:spcPts val="4619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846962" y="442076"/>
            <a:ext cx="3772339" cy="3143616"/>
          </a:xfrm>
          <a:custGeom>
            <a:avLst/>
            <a:gdLst/>
            <a:ahLst/>
            <a:cxnLst/>
            <a:rect r="r" b="b" t="t" l="l"/>
            <a:pathLst>
              <a:path h="3143616" w="3772339">
                <a:moveTo>
                  <a:pt x="0" y="0"/>
                </a:moveTo>
                <a:lnTo>
                  <a:pt x="3772339" y="0"/>
                </a:lnTo>
                <a:lnTo>
                  <a:pt x="3772339" y="3143615"/>
                </a:lnTo>
                <a:lnTo>
                  <a:pt x="0" y="314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DAGhiNwocZY</dc:identifier>
  <dcterms:modified xsi:type="dcterms:W3CDTF">2011-08-01T06:04:30Z</dcterms:modified>
  <cp:revision>1</cp:revision>
  <dc:title>March FRN Director's Report Final</dc:title>
</cp:coreProperties>
</file>