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8288000" cy="10287000"/>
  <p:notesSz cx="6858000" cy="9144000"/>
  <p:embeddedFontLst>
    <p:embeddedFont>
      <p:font typeface="The Seasons" charset="1" panose="00000000000000000000"/>
      <p:regular r:id="rId29"/>
    </p:embeddedFont>
    <p:embeddedFont>
      <p:font typeface="Poppins" charset="1" panose="00000500000000000000"/>
      <p:regular r:id="rId30"/>
    </p:embeddedFont>
    <p:embeddedFont>
      <p:font typeface="The Seasons Bold" charset="1" panose="00000000000000000000"/>
      <p:regular r:id="rId31"/>
    </p:embeddedFont>
    <p:embeddedFont>
      <p:font typeface="Poppins Bold" charset="1" panose="0000080000000000000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37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38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39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40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41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42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4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44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4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1.png" Type="http://schemas.openxmlformats.org/officeDocument/2006/relationships/image"/><Relationship Id="rId15" Target="../media/image2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6.png" Type="http://schemas.openxmlformats.org/officeDocument/2006/relationships/image"/><Relationship Id="rId3" Target="../media/image47.svg" Type="http://schemas.openxmlformats.org/officeDocument/2006/relationships/image"/><Relationship Id="rId4" Target="../media/image48.png" Type="http://schemas.openxmlformats.org/officeDocument/2006/relationships/image"/><Relationship Id="rId5" Target="../media/image49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0.png" Type="http://schemas.openxmlformats.org/officeDocument/2006/relationships/image"/><Relationship Id="rId9" Target="../media/image51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52.png" Type="http://schemas.openxmlformats.org/officeDocument/2006/relationships/image"/><Relationship Id="rId15" Target="../media/image53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50.png" Type="http://schemas.openxmlformats.org/officeDocument/2006/relationships/image"/><Relationship Id="rId7" Target="../media/image51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2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2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1.png" Type="http://schemas.openxmlformats.org/officeDocument/2006/relationships/image"/><Relationship Id="rId11" Target="../media/image32.svg" Type="http://schemas.openxmlformats.org/officeDocument/2006/relationships/image"/><Relationship Id="rId2" Target="../media/image23.png" Type="http://schemas.openxmlformats.org/officeDocument/2006/relationships/image"/><Relationship Id="rId3" Target="../media/image24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Relationship Id="rId6" Target="../media/image27.png" Type="http://schemas.openxmlformats.org/officeDocument/2006/relationships/image"/><Relationship Id="rId7" Target="../media/image28.svg" Type="http://schemas.openxmlformats.org/officeDocument/2006/relationships/image"/><Relationship Id="rId8" Target="../media/image29.png" Type="http://schemas.openxmlformats.org/officeDocument/2006/relationships/image"/><Relationship Id="rId9" Target="../media/image30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3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3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3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3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74F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341225">
            <a:off x="14711568" y="8017564"/>
            <a:ext cx="1518757" cy="5244630"/>
          </a:xfrm>
          <a:custGeom>
            <a:avLst/>
            <a:gdLst/>
            <a:ahLst/>
            <a:cxnLst/>
            <a:rect r="r" b="b" t="t" l="l"/>
            <a:pathLst>
              <a:path h="5244630" w="1518757">
                <a:moveTo>
                  <a:pt x="0" y="0"/>
                </a:moveTo>
                <a:lnTo>
                  <a:pt x="1518757" y="0"/>
                </a:lnTo>
                <a:lnTo>
                  <a:pt x="1518757" y="5244630"/>
                </a:lnTo>
                <a:lnTo>
                  <a:pt x="0" y="52446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587500" y="2418442"/>
            <a:ext cx="2961665" cy="2725058"/>
          </a:xfrm>
          <a:custGeom>
            <a:avLst/>
            <a:gdLst/>
            <a:ahLst/>
            <a:cxnLst/>
            <a:rect r="r" b="b" t="t" l="l"/>
            <a:pathLst>
              <a:path h="2725058" w="2961665">
                <a:moveTo>
                  <a:pt x="0" y="0"/>
                </a:moveTo>
                <a:lnTo>
                  <a:pt x="2961664" y="0"/>
                </a:lnTo>
                <a:lnTo>
                  <a:pt x="2961664" y="2725058"/>
                </a:lnTo>
                <a:lnTo>
                  <a:pt x="0" y="27250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8958774">
            <a:off x="3474145" y="-2434783"/>
            <a:ext cx="2043016" cy="5139663"/>
          </a:xfrm>
          <a:custGeom>
            <a:avLst/>
            <a:gdLst/>
            <a:ahLst/>
            <a:cxnLst/>
            <a:rect r="r" b="b" t="t" l="l"/>
            <a:pathLst>
              <a:path h="5139663" w="2043016">
                <a:moveTo>
                  <a:pt x="0" y="0"/>
                </a:moveTo>
                <a:lnTo>
                  <a:pt x="2043016" y="0"/>
                </a:lnTo>
                <a:lnTo>
                  <a:pt x="2043016" y="5139664"/>
                </a:lnTo>
                <a:lnTo>
                  <a:pt x="0" y="51396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8767017">
            <a:off x="-371922" y="-2068203"/>
            <a:ext cx="2018287" cy="4501755"/>
          </a:xfrm>
          <a:custGeom>
            <a:avLst/>
            <a:gdLst/>
            <a:ahLst/>
            <a:cxnLst/>
            <a:rect r="r" b="b" t="t" l="l"/>
            <a:pathLst>
              <a:path h="4501755" w="2018287">
                <a:moveTo>
                  <a:pt x="0" y="0"/>
                </a:moveTo>
                <a:lnTo>
                  <a:pt x="2018287" y="0"/>
                </a:lnTo>
                <a:lnTo>
                  <a:pt x="2018287" y="4501754"/>
                </a:lnTo>
                <a:lnTo>
                  <a:pt x="0" y="45017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9291087">
            <a:off x="10708637" y="-3287929"/>
            <a:ext cx="1655330" cy="5716246"/>
          </a:xfrm>
          <a:custGeom>
            <a:avLst/>
            <a:gdLst/>
            <a:ahLst/>
            <a:cxnLst/>
            <a:rect r="r" b="b" t="t" l="l"/>
            <a:pathLst>
              <a:path h="5716246" w="1655330">
                <a:moveTo>
                  <a:pt x="0" y="0"/>
                </a:moveTo>
                <a:lnTo>
                  <a:pt x="1655329" y="0"/>
                </a:lnTo>
                <a:lnTo>
                  <a:pt x="1655329" y="5716246"/>
                </a:lnTo>
                <a:lnTo>
                  <a:pt x="0" y="5716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592572">
            <a:off x="6402528" y="-3157701"/>
            <a:ext cx="1547983" cy="5345554"/>
          </a:xfrm>
          <a:custGeom>
            <a:avLst/>
            <a:gdLst/>
            <a:ahLst/>
            <a:cxnLst/>
            <a:rect r="r" b="b" t="t" l="l"/>
            <a:pathLst>
              <a:path h="5345554" w="1547983">
                <a:moveTo>
                  <a:pt x="0" y="0"/>
                </a:moveTo>
                <a:lnTo>
                  <a:pt x="1547983" y="0"/>
                </a:lnTo>
                <a:lnTo>
                  <a:pt x="1547983" y="5345554"/>
                </a:lnTo>
                <a:lnTo>
                  <a:pt x="0" y="53455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4167496">
            <a:off x="-1508758" y="3900596"/>
            <a:ext cx="2435826" cy="5546472"/>
          </a:xfrm>
          <a:custGeom>
            <a:avLst/>
            <a:gdLst/>
            <a:ahLst/>
            <a:cxnLst/>
            <a:rect r="r" b="b" t="t" l="l"/>
            <a:pathLst>
              <a:path h="5546472" w="2435826">
                <a:moveTo>
                  <a:pt x="2435825" y="0"/>
                </a:moveTo>
                <a:lnTo>
                  <a:pt x="0" y="0"/>
                </a:lnTo>
                <a:lnTo>
                  <a:pt x="0" y="5546472"/>
                </a:lnTo>
                <a:lnTo>
                  <a:pt x="2435825" y="5546472"/>
                </a:lnTo>
                <a:lnTo>
                  <a:pt x="243582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891748">
            <a:off x="11902258" y="7887216"/>
            <a:ext cx="2091499" cy="5261632"/>
          </a:xfrm>
          <a:custGeom>
            <a:avLst/>
            <a:gdLst/>
            <a:ahLst/>
            <a:cxnLst/>
            <a:rect r="r" b="b" t="t" l="l"/>
            <a:pathLst>
              <a:path h="5261632" w="2091499">
                <a:moveTo>
                  <a:pt x="0" y="0"/>
                </a:moveTo>
                <a:lnTo>
                  <a:pt x="2091499" y="0"/>
                </a:lnTo>
                <a:lnTo>
                  <a:pt x="2091499" y="5261633"/>
                </a:lnTo>
                <a:lnTo>
                  <a:pt x="0" y="52616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265732">
            <a:off x="2581416" y="7941291"/>
            <a:ext cx="2943510" cy="5624542"/>
          </a:xfrm>
          <a:custGeom>
            <a:avLst/>
            <a:gdLst/>
            <a:ahLst/>
            <a:cxnLst/>
            <a:rect r="r" b="b" t="t" l="l"/>
            <a:pathLst>
              <a:path h="5624542" w="2943510">
                <a:moveTo>
                  <a:pt x="0" y="0"/>
                </a:moveTo>
                <a:lnTo>
                  <a:pt x="2943510" y="0"/>
                </a:lnTo>
                <a:lnTo>
                  <a:pt x="2943510" y="5624542"/>
                </a:lnTo>
                <a:lnTo>
                  <a:pt x="0" y="562454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2185578">
            <a:off x="-451390" y="7244035"/>
            <a:ext cx="2254486" cy="4844016"/>
          </a:xfrm>
          <a:custGeom>
            <a:avLst/>
            <a:gdLst/>
            <a:ahLst/>
            <a:cxnLst/>
            <a:rect r="r" b="b" t="t" l="l"/>
            <a:pathLst>
              <a:path h="4844016" w="2254486">
                <a:moveTo>
                  <a:pt x="0" y="0"/>
                </a:moveTo>
                <a:lnTo>
                  <a:pt x="2254486" y="0"/>
                </a:lnTo>
                <a:lnTo>
                  <a:pt x="2254486" y="4844016"/>
                </a:lnTo>
                <a:lnTo>
                  <a:pt x="0" y="484401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525276">
            <a:off x="8489935" y="7868846"/>
            <a:ext cx="1359715" cy="4695419"/>
          </a:xfrm>
          <a:custGeom>
            <a:avLst/>
            <a:gdLst/>
            <a:ahLst/>
            <a:cxnLst/>
            <a:rect r="r" b="b" t="t" l="l"/>
            <a:pathLst>
              <a:path h="4695419" w="1359715">
                <a:moveTo>
                  <a:pt x="0" y="0"/>
                </a:moveTo>
                <a:lnTo>
                  <a:pt x="1359715" y="0"/>
                </a:lnTo>
                <a:lnTo>
                  <a:pt x="1359715" y="4695420"/>
                </a:lnTo>
                <a:lnTo>
                  <a:pt x="0" y="46954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8039032">
            <a:off x="16765139" y="-1544947"/>
            <a:ext cx="1992035" cy="4443200"/>
          </a:xfrm>
          <a:custGeom>
            <a:avLst/>
            <a:gdLst/>
            <a:ahLst/>
            <a:cxnLst/>
            <a:rect r="r" b="b" t="t" l="l"/>
            <a:pathLst>
              <a:path h="4443200" w="1992035">
                <a:moveTo>
                  <a:pt x="0" y="0"/>
                </a:moveTo>
                <a:lnTo>
                  <a:pt x="1992034" y="0"/>
                </a:lnTo>
                <a:lnTo>
                  <a:pt x="1992034" y="4443200"/>
                </a:lnTo>
                <a:lnTo>
                  <a:pt x="0" y="44432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true" rot="581037">
            <a:off x="12935475" y="-3478671"/>
            <a:ext cx="2976355" cy="5687302"/>
          </a:xfrm>
          <a:custGeom>
            <a:avLst/>
            <a:gdLst/>
            <a:ahLst/>
            <a:cxnLst/>
            <a:rect r="r" b="b" t="t" l="l"/>
            <a:pathLst>
              <a:path h="5687302" w="2976355">
                <a:moveTo>
                  <a:pt x="2976355" y="5687302"/>
                </a:moveTo>
                <a:lnTo>
                  <a:pt x="0" y="5687302"/>
                </a:lnTo>
                <a:lnTo>
                  <a:pt x="0" y="0"/>
                </a:lnTo>
                <a:lnTo>
                  <a:pt x="2976355" y="0"/>
                </a:lnTo>
                <a:lnTo>
                  <a:pt x="2976355" y="5687302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true" rot="0">
            <a:off x="8110276" y="-446824"/>
            <a:ext cx="2961665" cy="2725058"/>
          </a:xfrm>
          <a:custGeom>
            <a:avLst/>
            <a:gdLst/>
            <a:ahLst/>
            <a:cxnLst/>
            <a:rect r="r" b="b" t="t" l="l"/>
            <a:pathLst>
              <a:path h="2725058" w="2961665">
                <a:moveTo>
                  <a:pt x="2961665" y="2725058"/>
                </a:moveTo>
                <a:lnTo>
                  <a:pt x="0" y="2725058"/>
                </a:lnTo>
                <a:lnTo>
                  <a:pt x="0" y="0"/>
                </a:lnTo>
                <a:lnTo>
                  <a:pt x="2961665" y="0"/>
                </a:lnTo>
                <a:lnTo>
                  <a:pt x="2961665" y="272505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true" flipV="false" rot="0">
            <a:off x="5554667" y="7895771"/>
            <a:ext cx="2961665" cy="2725058"/>
          </a:xfrm>
          <a:custGeom>
            <a:avLst/>
            <a:gdLst/>
            <a:ahLst/>
            <a:cxnLst/>
            <a:rect r="r" b="b" t="t" l="l"/>
            <a:pathLst>
              <a:path h="2725058" w="2961665">
                <a:moveTo>
                  <a:pt x="2961665" y="0"/>
                </a:moveTo>
                <a:lnTo>
                  <a:pt x="0" y="0"/>
                </a:lnTo>
                <a:lnTo>
                  <a:pt x="0" y="2725058"/>
                </a:lnTo>
                <a:lnTo>
                  <a:pt x="2961665" y="2725058"/>
                </a:lnTo>
                <a:lnTo>
                  <a:pt x="296166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2773744">
            <a:off x="16436248" y="7115376"/>
            <a:ext cx="2254486" cy="4844016"/>
          </a:xfrm>
          <a:custGeom>
            <a:avLst/>
            <a:gdLst/>
            <a:ahLst/>
            <a:cxnLst/>
            <a:rect r="r" b="b" t="t" l="l"/>
            <a:pathLst>
              <a:path h="4844016" w="2254486">
                <a:moveTo>
                  <a:pt x="0" y="0"/>
                </a:moveTo>
                <a:lnTo>
                  <a:pt x="2254486" y="0"/>
                </a:lnTo>
                <a:lnTo>
                  <a:pt x="2254486" y="4844016"/>
                </a:lnTo>
                <a:lnTo>
                  <a:pt x="0" y="484401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true" flipV="false" rot="0">
            <a:off x="16036396" y="5000990"/>
            <a:ext cx="2961665" cy="2725058"/>
          </a:xfrm>
          <a:custGeom>
            <a:avLst/>
            <a:gdLst/>
            <a:ahLst/>
            <a:cxnLst/>
            <a:rect r="r" b="b" t="t" l="l"/>
            <a:pathLst>
              <a:path h="2725058" w="2961665">
                <a:moveTo>
                  <a:pt x="2961665" y="0"/>
                </a:moveTo>
                <a:lnTo>
                  <a:pt x="0" y="0"/>
                </a:lnTo>
                <a:lnTo>
                  <a:pt x="0" y="2725058"/>
                </a:lnTo>
                <a:lnTo>
                  <a:pt x="2961665" y="2725058"/>
                </a:lnTo>
                <a:lnTo>
                  <a:pt x="296166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true" rot="9361151">
            <a:off x="10366991" y="7747547"/>
            <a:ext cx="2357670" cy="5368509"/>
          </a:xfrm>
          <a:custGeom>
            <a:avLst/>
            <a:gdLst/>
            <a:ahLst/>
            <a:cxnLst/>
            <a:rect r="r" b="b" t="t" l="l"/>
            <a:pathLst>
              <a:path h="5368509" w="2357670">
                <a:moveTo>
                  <a:pt x="0" y="5368509"/>
                </a:moveTo>
                <a:lnTo>
                  <a:pt x="2357671" y="5368509"/>
                </a:lnTo>
                <a:lnTo>
                  <a:pt x="2357671" y="0"/>
                </a:lnTo>
                <a:lnTo>
                  <a:pt x="0" y="0"/>
                </a:lnTo>
                <a:lnTo>
                  <a:pt x="0" y="5368509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9291087">
            <a:off x="2031590" y="-2397364"/>
            <a:ext cx="1461173" cy="5045777"/>
          </a:xfrm>
          <a:custGeom>
            <a:avLst/>
            <a:gdLst/>
            <a:ahLst/>
            <a:cxnLst/>
            <a:rect r="r" b="b" t="t" l="l"/>
            <a:pathLst>
              <a:path h="5045777" w="1461173">
                <a:moveTo>
                  <a:pt x="0" y="0"/>
                </a:moveTo>
                <a:lnTo>
                  <a:pt x="1461173" y="0"/>
                </a:lnTo>
                <a:lnTo>
                  <a:pt x="1461173" y="5045776"/>
                </a:lnTo>
                <a:lnTo>
                  <a:pt x="0" y="50457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true" flipV="false" rot="-5925858">
            <a:off x="17467986" y="1041556"/>
            <a:ext cx="2280417" cy="5192601"/>
          </a:xfrm>
          <a:custGeom>
            <a:avLst/>
            <a:gdLst/>
            <a:ahLst/>
            <a:cxnLst/>
            <a:rect r="r" b="b" t="t" l="l"/>
            <a:pathLst>
              <a:path h="5192601" w="2280417">
                <a:moveTo>
                  <a:pt x="2280418" y="0"/>
                </a:moveTo>
                <a:lnTo>
                  <a:pt x="0" y="0"/>
                </a:lnTo>
                <a:lnTo>
                  <a:pt x="0" y="5192600"/>
                </a:lnTo>
                <a:lnTo>
                  <a:pt x="2280418" y="5192600"/>
                </a:lnTo>
                <a:lnTo>
                  <a:pt x="228041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3637833" y="2847836"/>
            <a:ext cx="11012333" cy="548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999">
                <a:solidFill>
                  <a:srgbClr val="FFFDF5"/>
                </a:solidFill>
                <a:latin typeface="The Seasons"/>
                <a:ea typeface="The Seasons"/>
                <a:cs typeface="The Seasons"/>
                <a:sym typeface="The Seasons"/>
              </a:rPr>
              <a:t>ROANE COUNTY FAMILY RESOURCE NETWORK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262315" y="4217351"/>
            <a:ext cx="12077259" cy="21461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51"/>
              </a:lnSpc>
            </a:pPr>
            <a:r>
              <a:rPr lang="en-US" sz="7599">
                <a:solidFill>
                  <a:srgbClr val="FFFDF5"/>
                </a:solidFill>
                <a:latin typeface="The Seasons"/>
                <a:ea typeface="The Seasons"/>
                <a:cs typeface="The Seasons"/>
                <a:sym typeface="The Seasons"/>
              </a:rPr>
              <a:t>2024 NEEDS ASSESSMENT </a:t>
            </a:r>
          </a:p>
          <a:p>
            <a:pPr algn="ctr">
              <a:lnSpc>
                <a:spcPts val="8669"/>
              </a:lnSpc>
            </a:pPr>
            <a:r>
              <a:rPr lang="en-US" sz="8499">
                <a:solidFill>
                  <a:srgbClr val="FFFDF5"/>
                </a:solidFill>
                <a:latin typeface="The Seasons"/>
                <a:ea typeface="The Seasons"/>
                <a:cs typeface="The Seasons"/>
                <a:sym typeface="The Seasons"/>
              </a:rPr>
              <a:t>SURVEY REVIEW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74F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119986" y="3744224"/>
            <a:ext cx="5013579" cy="6207104"/>
            <a:chOff x="0" y="0"/>
            <a:chExt cx="1162020" cy="143864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62020" cy="1438649"/>
            </a:xfrm>
            <a:custGeom>
              <a:avLst/>
              <a:gdLst/>
              <a:ahLst/>
              <a:cxnLst/>
              <a:rect r="r" b="b" t="t" l="l"/>
              <a:pathLst>
                <a:path h="1438649" w="1162020">
                  <a:moveTo>
                    <a:pt x="16986" y="0"/>
                  </a:moveTo>
                  <a:lnTo>
                    <a:pt x="1145034" y="0"/>
                  </a:lnTo>
                  <a:cubicBezTo>
                    <a:pt x="1149539" y="0"/>
                    <a:pt x="1153860" y="1790"/>
                    <a:pt x="1157045" y="4975"/>
                  </a:cubicBezTo>
                  <a:cubicBezTo>
                    <a:pt x="1160231" y="8161"/>
                    <a:pt x="1162020" y="12481"/>
                    <a:pt x="1162020" y="16986"/>
                  </a:cubicBezTo>
                  <a:lnTo>
                    <a:pt x="1162020" y="1421663"/>
                  </a:lnTo>
                  <a:cubicBezTo>
                    <a:pt x="1162020" y="1426168"/>
                    <a:pt x="1160231" y="1430489"/>
                    <a:pt x="1157045" y="1433674"/>
                  </a:cubicBezTo>
                  <a:cubicBezTo>
                    <a:pt x="1153860" y="1436860"/>
                    <a:pt x="1149539" y="1438649"/>
                    <a:pt x="1145034" y="1438649"/>
                  </a:cubicBezTo>
                  <a:lnTo>
                    <a:pt x="16986" y="1438649"/>
                  </a:lnTo>
                  <a:cubicBezTo>
                    <a:pt x="12481" y="1438649"/>
                    <a:pt x="8161" y="1436860"/>
                    <a:pt x="4975" y="1433674"/>
                  </a:cubicBezTo>
                  <a:cubicBezTo>
                    <a:pt x="1790" y="1430489"/>
                    <a:pt x="0" y="1426168"/>
                    <a:pt x="0" y="1421663"/>
                  </a:cubicBezTo>
                  <a:lnTo>
                    <a:pt x="0" y="16986"/>
                  </a:lnTo>
                  <a:cubicBezTo>
                    <a:pt x="0" y="12481"/>
                    <a:pt x="1790" y="8161"/>
                    <a:pt x="4975" y="4975"/>
                  </a:cubicBezTo>
                  <a:cubicBezTo>
                    <a:pt x="8161" y="1790"/>
                    <a:pt x="12481" y="0"/>
                    <a:pt x="16986" y="0"/>
                  </a:cubicBezTo>
                  <a:close/>
                </a:path>
              </a:pathLst>
            </a:custGeom>
            <a:solidFill>
              <a:srgbClr val="FFFDF5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1162020" cy="1505324"/>
            </a:xfrm>
            <a:prstGeom prst="rect">
              <a:avLst/>
            </a:prstGeom>
          </p:spPr>
          <p:txBody>
            <a:bodyPr anchor="ctr" rtlCol="false" tIns="51955" lIns="51955" bIns="51955" rIns="51955"/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Data suggests that over one third of respondents were aware of programs currently in place to assist those experiencing addiction/substance abuse disorder.</a:t>
              </a:r>
            </a:p>
            <a:p>
              <a:pPr algn="ctr">
                <a:lnSpc>
                  <a:spcPts val="3640"/>
                </a:lnSpc>
              </a:pPr>
            </a:p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This data is meant to measure awareness, not efficacy, of pre-existing programs.</a:t>
              </a:r>
            </a:p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119986" y="1536553"/>
            <a:ext cx="15151232" cy="1755580"/>
            <a:chOff x="0" y="0"/>
            <a:chExt cx="3511671" cy="40689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11671" cy="406899"/>
            </a:xfrm>
            <a:custGeom>
              <a:avLst/>
              <a:gdLst/>
              <a:ahLst/>
              <a:cxnLst/>
              <a:rect r="r" b="b" t="t" l="l"/>
              <a:pathLst>
                <a:path h="406899" w="3511671">
                  <a:moveTo>
                    <a:pt x="5621" y="0"/>
                  </a:moveTo>
                  <a:lnTo>
                    <a:pt x="3506051" y="0"/>
                  </a:lnTo>
                  <a:cubicBezTo>
                    <a:pt x="3509155" y="0"/>
                    <a:pt x="3511671" y="2516"/>
                    <a:pt x="3511671" y="5621"/>
                  </a:cubicBezTo>
                  <a:lnTo>
                    <a:pt x="3511671" y="401278"/>
                  </a:lnTo>
                  <a:cubicBezTo>
                    <a:pt x="3511671" y="402769"/>
                    <a:pt x="3511079" y="404198"/>
                    <a:pt x="3510025" y="405253"/>
                  </a:cubicBezTo>
                  <a:cubicBezTo>
                    <a:pt x="3508971" y="406307"/>
                    <a:pt x="3507541" y="406899"/>
                    <a:pt x="3506051" y="406899"/>
                  </a:cubicBezTo>
                  <a:lnTo>
                    <a:pt x="5621" y="406899"/>
                  </a:lnTo>
                  <a:cubicBezTo>
                    <a:pt x="4130" y="406899"/>
                    <a:pt x="2700" y="406307"/>
                    <a:pt x="1646" y="405253"/>
                  </a:cubicBezTo>
                  <a:cubicBezTo>
                    <a:pt x="592" y="404198"/>
                    <a:pt x="0" y="402769"/>
                    <a:pt x="0" y="401278"/>
                  </a:cubicBezTo>
                  <a:lnTo>
                    <a:pt x="0" y="5621"/>
                  </a:lnTo>
                  <a:cubicBezTo>
                    <a:pt x="0" y="4130"/>
                    <a:pt x="592" y="2700"/>
                    <a:pt x="1646" y="1646"/>
                  </a:cubicBezTo>
                  <a:cubicBezTo>
                    <a:pt x="2700" y="592"/>
                    <a:pt x="4130" y="0"/>
                    <a:pt x="5621" y="0"/>
                  </a:cubicBezTo>
                  <a:close/>
                </a:path>
              </a:pathLst>
            </a:custGeom>
            <a:solidFill>
              <a:srgbClr val="BED2D4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511671" cy="444999"/>
            </a:xfrm>
            <a:prstGeom prst="rect">
              <a:avLst/>
            </a:prstGeom>
          </p:spPr>
          <p:txBody>
            <a:bodyPr anchor="ctr" rtlCol="false" tIns="51955" lIns="51955" bIns="51955" rIns="51955"/>
            <a:lstStyle/>
            <a:p>
              <a:pPr algn="ctr">
                <a:lnSpc>
                  <a:spcPts val="1457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4036854" y="1590430"/>
            <a:ext cx="12087194" cy="1571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b="true">
                <a:solidFill>
                  <a:srgbClr val="074F57"/>
                </a:solidFill>
                <a:latin typeface="Poppins Bold"/>
                <a:ea typeface="Poppins Bold"/>
                <a:cs typeface="Poppins Bold"/>
                <a:sym typeface="Poppins Bold"/>
              </a:rPr>
              <a:t>Q: Are you currently aware of programs/supports within our community designed to assist those experiencing addiction/substance abuse disorder?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119986" y="475726"/>
            <a:ext cx="15042886" cy="1131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63"/>
              </a:lnSpc>
            </a:pPr>
            <a:r>
              <a:rPr lang="en-US" b="true" sz="8101">
                <a:solidFill>
                  <a:srgbClr val="FFFDF5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SUBSTANCE ABUSE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8206207">
            <a:off x="-595789" y="829522"/>
            <a:ext cx="1191578" cy="4114800"/>
          </a:xfrm>
          <a:custGeom>
            <a:avLst/>
            <a:gdLst/>
            <a:ahLst/>
            <a:cxnLst/>
            <a:rect r="r" b="b" t="t" l="l"/>
            <a:pathLst>
              <a:path h="4114800" w="1191578">
                <a:moveTo>
                  <a:pt x="0" y="0"/>
                </a:moveTo>
                <a:lnTo>
                  <a:pt x="1191578" y="0"/>
                </a:lnTo>
                <a:lnTo>
                  <a:pt x="11915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7115853">
            <a:off x="1884608" y="-1898658"/>
            <a:ext cx="1191578" cy="4114800"/>
          </a:xfrm>
          <a:custGeom>
            <a:avLst/>
            <a:gdLst/>
            <a:ahLst/>
            <a:cxnLst/>
            <a:rect r="r" b="b" t="t" l="l"/>
            <a:pathLst>
              <a:path h="4114800" w="1191578">
                <a:moveTo>
                  <a:pt x="1191577" y="0"/>
                </a:moveTo>
                <a:lnTo>
                  <a:pt x="0" y="0"/>
                </a:lnTo>
                <a:lnTo>
                  <a:pt x="0" y="4114800"/>
                </a:lnTo>
                <a:lnTo>
                  <a:pt x="1191577" y="4114800"/>
                </a:lnTo>
                <a:lnTo>
                  <a:pt x="119157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422997" y="-93210"/>
            <a:ext cx="2903393" cy="2671442"/>
          </a:xfrm>
          <a:custGeom>
            <a:avLst/>
            <a:gdLst/>
            <a:ahLst/>
            <a:cxnLst/>
            <a:rect r="r" b="b" t="t" l="l"/>
            <a:pathLst>
              <a:path h="2671442" w="2903393">
                <a:moveTo>
                  <a:pt x="0" y="0"/>
                </a:moveTo>
                <a:lnTo>
                  <a:pt x="2903394" y="0"/>
                </a:lnTo>
                <a:lnTo>
                  <a:pt x="2903394" y="2671442"/>
                </a:lnTo>
                <a:lnTo>
                  <a:pt x="0" y="26714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075625" y="3560264"/>
            <a:ext cx="6043356" cy="65023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74F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119986" y="3891127"/>
            <a:ext cx="5013579" cy="6134180"/>
            <a:chOff x="0" y="0"/>
            <a:chExt cx="1162020" cy="142174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62020" cy="1421747"/>
            </a:xfrm>
            <a:custGeom>
              <a:avLst/>
              <a:gdLst/>
              <a:ahLst/>
              <a:cxnLst/>
              <a:rect r="r" b="b" t="t" l="l"/>
              <a:pathLst>
                <a:path h="1421747" w="1162020">
                  <a:moveTo>
                    <a:pt x="16986" y="0"/>
                  </a:moveTo>
                  <a:lnTo>
                    <a:pt x="1145034" y="0"/>
                  </a:lnTo>
                  <a:cubicBezTo>
                    <a:pt x="1149539" y="0"/>
                    <a:pt x="1153860" y="1790"/>
                    <a:pt x="1157045" y="4975"/>
                  </a:cubicBezTo>
                  <a:cubicBezTo>
                    <a:pt x="1160231" y="8161"/>
                    <a:pt x="1162020" y="12481"/>
                    <a:pt x="1162020" y="16986"/>
                  </a:cubicBezTo>
                  <a:lnTo>
                    <a:pt x="1162020" y="1404761"/>
                  </a:lnTo>
                  <a:cubicBezTo>
                    <a:pt x="1162020" y="1409266"/>
                    <a:pt x="1160231" y="1413587"/>
                    <a:pt x="1157045" y="1416772"/>
                  </a:cubicBezTo>
                  <a:cubicBezTo>
                    <a:pt x="1153860" y="1419958"/>
                    <a:pt x="1149539" y="1421747"/>
                    <a:pt x="1145034" y="1421747"/>
                  </a:cubicBezTo>
                  <a:lnTo>
                    <a:pt x="16986" y="1421747"/>
                  </a:lnTo>
                  <a:cubicBezTo>
                    <a:pt x="12481" y="1421747"/>
                    <a:pt x="8161" y="1419958"/>
                    <a:pt x="4975" y="1416772"/>
                  </a:cubicBezTo>
                  <a:cubicBezTo>
                    <a:pt x="1790" y="1413587"/>
                    <a:pt x="0" y="1409266"/>
                    <a:pt x="0" y="1404761"/>
                  </a:cubicBezTo>
                  <a:lnTo>
                    <a:pt x="0" y="16986"/>
                  </a:lnTo>
                  <a:cubicBezTo>
                    <a:pt x="0" y="12481"/>
                    <a:pt x="1790" y="8161"/>
                    <a:pt x="4975" y="4975"/>
                  </a:cubicBezTo>
                  <a:cubicBezTo>
                    <a:pt x="8161" y="1790"/>
                    <a:pt x="12481" y="0"/>
                    <a:pt x="16986" y="0"/>
                  </a:cubicBezTo>
                  <a:close/>
                </a:path>
              </a:pathLst>
            </a:custGeom>
            <a:solidFill>
              <a:srgbClr val="FFFDF5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1162020" cy="1488422"/>
            </a:xfrm>
            <a:prstGeom prst="rect">
              <a:avLst/>
            </a:prstGeom>
          </p:spPr>
          <p:txBody>
            <a:bodyPr anchor="ctr" rtlCol="false" tIns="51955" lIns="51955" bIns="51955" rIns="51955"/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Data once again suggests there may be some discrepancy between being aware of existing programs  and how to access them/ make referrals.</a:t>
              </a:r>
            </a:p>
            <a:p>
              <a:pPr algn="ctr">
                <a:lnSpc>
                  <a:spcPts val="3640"/>
                </a:lnSpc>
              </a:pPr>
            </a:p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Bridging the gap between awareness and access may service providers in addressing this area of concern.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119986" y="1536553"/>
            <a:ext cx="15151232" cy="2207671"/>
            <a:chOff x="0" y="0"/>
            <a:chExt cx="3511671" cy="51168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11671" cy="511682"/>
            </a:xfrm>
            <a:custGeom>
              <a:avLst/>
              <a:gdLst/>
              <a:ahLst/>
              <a:cxnLst/>
              <a:rect r="r" b="b" t="t" l="l"/>
              <a:pathLst>
                <a:path h="511682" w="3511671">
                  <a:moveTo>
                    <a:pt x="5621" y="0"/>
                  </a:moveTo>
                  <a:lnTo>
                    <a:pt x="3506051" y="0"/>
                  </a:lnTo>
                  <a:cubicBezTo>
                    <a:pt x="3509155" y="0"/>
                    <a:pt x="3511671" y="2516"/>
                    <a:pt x="3511671" y="5621"/>
                  </a:cubicBezTo>
                  <a:lnTo>
                    <a:pt x="3511671" y="506061"/>
                  </a:lnTo>
                  <a:cubicBezTo>
                    <a:pt x="3511671" y="507552"/>
                    <a:pt x="3511079" y="508982"/>
                    <a:pt x="3510025" y="510036"/>
                  </a:cubicBezTo>
                  <a:cubicBezTo>
                    <a:pt x="3508971" y="511090"/>
                    <a:pt x="3507541" y="511682"/>
                    <a:pt x="3506051" y="511682"/>
                  </a:cubicBezTo>
                  <a:lnTo>
                    <a:pt x="5621" y="511682"/>
                  </a:lnTo>
                  <a:cubicBezTo>
                    <a:pt x="4130" y="511682"/>
                    <a:pt x="2700" y="511090"/>
                    <a:pt x="1646" y="510036"/>
                  </a:cubicBezTo>
                  <a:cubicBezTo>
                    <a:pt x="592" y="508982"/>
                    <a:pt x="0" y="507552"/>
                    <a:pt x="0" y="506061"/>
                  </a:cubicBezTo>
                  <a:lnTo>
                    <a:pt x="0" y="5621"/>
                  </a:lnTo>
                  <a:cubicBezTo>
                    <a:pt x="0" y="4130"/>
                    <a:pt x="592" y="2700"/>
                    <a:pt x="1646" y="1646"/>
                  </a:cubicBezTo>
                  <a:cubicBezTo>
                    <a:pt x="2700" y="592"/>
                    <a:pt x="4130" y="0"/>
                    <a:pt x="5621" y="0"/>
                  </a:cubicBezTo>
                  <a:close/>
                </a:path>
              </a:pathLst>
            </a:custGeom>
            <a:solidFill>
              <a:srgbClr val="BED2D4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511671" cy="549782"/>
            </a:xfrm>
            <a:prstGeom prst="rect">
              <a:avLst/>
            </a:prstGeom>
          </p:spPr>
          <p:txBody>
            <a:bodyPr anchor="ctr" rtlCol="false" tIns="51955" lIns="51955" bIns="51955" rIns="51955"/>
            <a:lstStyle/>
            <a:p>
              <a:pPr algn="ctr">
                <a:lnSpc>
                  <a:spcPts val="1457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4036854" y="1590430"/>
            <a:ext cx="12087194" cy="2095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b="true">
                <a:solidFill>
                  <a:srgbClr val="074F57"/>
                </a:solidFill>
                <a:latin typeface="Poppins Bold"/>
                <a:ea typeface="Poppins Bold"/>
                <a:cs typeface="Poppins Bold"/>
                <a:sym typeface="Poppins Bold"/>
              </a:rPr>
              <a:t>Q: If necessary, would you know how to access programs/supports within our community designed to assist those experiencing addiction/ substance abuse disorder in working toward recovery?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174159" y="404571"/>
            <a:ext cx="15042886" cy="1131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63"/>
              </a:lnSpc>
            </a:pPr>
            <a:r>
              <a:rPr lang="en-US" b="true" sz="8101">
                <a:solidFill>
                  <a:srgbClr val="FFFDF5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SUBSTANCE ABUSE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8206207">
            <a:off x="-595789" y="829522"/>
            <a:ext cx="1191578" cy="4114800"/>
          </a:xfrm>
          <a:custGeom>
            <a:avLst/>
            <a:gdLst/>
            <a:ahLst/>
            <a:cxnLst/>
            <a:rect r="r" b="b" t="t" l="l"/>
            <a:pathLst>
              <a:path h="4114800" w="1191578">
                <a:moveTo>
                  <a:pt x="0" y="0"/>
                </a:moveTo>
                <a:lnTo>
                  <a:pt x="1191578" y="0"/>
                </a:lnTo>
                <a:lnTo>
                  <a:pt x="11915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7115853">
            <a:off x="1884608" y="-1898658"/>
            <a:ext cx="1191578" cy="4114800"/>
          </a:xfrm>
          <a:custGeom>
            <a:avLst/>
            <a:gdLst/>
            <a:ahLst/>
            <a:cxnLst/>
            <a:rect r="r" b="b" t="t" l="l"/>
            <a:pathLst>
              <a:path h="4114800" w="1191578">
                <a:moveTo>
                  <a:pt x="1191577" y="0"/>
                </a:moveTo>
                <a:lnTo>
                  <a:pt x="0" y="0"/>
                </a:lnTo>
                <a:lnTo>
                  <a:pt x="0" y="4114800"/>
                </a:lnTo>
                <a:lnTo>
                  <a:pt x="1191577" y="4114800"/>
                </a:lnTo>
                <a:lnTo>
                  <a:pt x="119157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422997" y="-93210"/>
            <a:ext cx="2903393" cy="2671442"/>
          </a:xfrm>
          <a:custGeom>
            <a:avLst/>
            <a:gdLst/>
            <a:ahLst/>
            <a:cxnLst/>
            <a:rect r="r" b="b" t="t" l="l"/>
            <a:pathLst>
              <a:path h="2671442" w="2903393">
                <a:moveTo>
                  <a:pt x="0" y="0"/>
                </a:moveTo>
                <a:lnTo>
                  <a:pt x="2903394" y="0"/>
                </a:lnTo>
                <a:lnTo>
                  <a:pt x="2903394" y="2671442"/>
                </a:lnTo>
                <a:lnTo>
                  <a:pt x="0" y="26714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8470744" y="3459058"/>
            <a:ext cx="8079074" cy="699831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74F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119986" y="3744224"/>
            <a:ext cx="5013579" cy="5514076"/>
            <a:chOff x="0" y="0"/>
            <a:chExt cx="1162020" cy="12780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62020" cy="1278023"/>
            </a:xfrm>
            <a:custGeom>
              <a:avLst/>
              <a:gdLst/>
              <a:ahLst/>
              <a:cxnLst/>
              <a:rect r="r" b="b" t="t" l="l"/>
              <a:pathLst>
                <a:path h="1278023" w="1162020">
                  <a:moveTo>
                    <a:pt x="16986" y="0"/>
                  </a:moveTo>
                  <a:lnTo>
                    <a:pt x="1145034" y="0"/>
                  </a:lnTo>
                  <a:cubicBezTo>
                    <a:pt x="1149539" y="0"/>
                    <a:pt x="1153860" y="1790"/>
                    <a:pt x="1157045" y="4975"/>
                  </a:cubicBezTo>
                  <a:cubicBezTo>
                    <a:pt x="1160231" y="8161"/>
                    <a:pt x="1162020" y="12481"/>
                    <a:pt x="1162020" y="16986"/>
                  </a:cubicBezTo>
                  <a:lnTo>
                    <a:pt x="1162020" y="1261037"/>
                  </a:lnTo>
                  <a:cubicBezTo>
                    <a:pt x="1162020" y="1265542"/>
                    <a:pt x="1160231" y="1269862"/>
                    <a:pt x="1157045" y="1273048"/>
                  </a:cubicBezTo>
                  <a:cubicBezTo>
                    <a:pt x="1153860" y="1276233"/>
                    <a:pt x="1149539" y="1278023"/>
                    <a:pt x="1145034" y="1278023"/>
                  </a:cubicBezTo>
                  <a:lnTo>
                    <a:pt x="16986" y="1278023"/>
                  </a:lnTo>
                  <a:cubicBezTo>
                    <a:pt x="12481" y="1278023"/>
                    <a:pt x="8161" y="1276233"/>
                    <a:pt x="4975" y="1273048"/>
                  </a:cubicBezTo>
                  <a:cubicBezTo>
                    <a:pt x="1790" y="1269862"/>
                    <a:pt x="0" y="1265542"/>
                    <a:pt x="0" y="1261037"/>
                  </a:cubicBezTo>
                  <a:lnTo>
                    <a:pt x="0" y="16986"/>
                  </a:lnTo>
                  <a:cubicBezTo>
                    <a:pt x="0" y="12481"/>
                    <a:pt x="1790" y="8161"/>
                    <a:pt x="4975" y="4975"/>
                  </a:cubicBezTo>
                  <a:cubicBezTo>
                    <a:pt x="8161" y="1790"/>
                    <a:pt x="12481" y="0"/>
                    <a:pt x="16986" y="0"/>
                  </a:cubicBezTo>
                  <a:close/>
                </a:path>
              </a:pathLst>
            </a:custGeom>
            <a:solidFill>
              <a:srgbClr val="FFFDF5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1162020" cy="1344698"/>
            </a:xfrm>
            <a:prstGeom prst="rect">
              <a:avLst/>
            </a:prstGeom>
          </p:spPr>
          <p:txBody>
            <a:bodyPr anchor="ctr" rtlCol="false" tIns="51955" lIns="51955" bIns="51955" rIns="51955"/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Data suggests that most repondents perceive the ability to access mental health services in Roane County favorably.</a:t>
              </a:r>
            </a:p>
            <a:p>
              <a:pPr algn="ctr">
                <a:lnSpc>
                  <a:spcPts val="3640"/>
                </a:lnSpc>
              </a:pPr>
            </a:p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This data is concerned solely with ease of access and not efficacy of the programs themselves.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119986" y="1536553"/>
            <a:ext cx="15151232" cy="1755580"/>
            <a:chOff x="0" y="0"/>
            <a:chExt cx="3511671" cy="40689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11671" cy="406899"/>
            </a:xfrm>
            <a:custGeom>
              <a:avLst/>
              <a:gdLst/>
              <a:ahLst/>
              <a:cxnLst/>
              <a:rect r="r" b="b" t="t" l="l"/>
              <a:pathLst>
                <a:path h="406899" w="3511671">
                  <a:moveTo>
                    <a:pt x="5621" y="0"/>
                  </a:moveTo>
                  <a:lnTo>
                    <a:pt x="3506051" y="0"/>
                  </a:lnTo>
                  <a:cubicBezTo>
                    <a:pt x="3509155" y="0"/>
                    <a:pt x="3511671" y="2516"/>
                    <a:pt x="3511671" y="5621"/>
                  </a:cubicBezTo>
                  <a:lnTo>
                    <a:pt x="3511671" y="401278"/>
                  </a:lnTo>
                  <a:cubicBezTo>
                    <a:pt x="3511671" y="402769"/>
                    <a:pt x="3511079" y="404198"/>
                    <a:pt x="3510025" y="405253"/>
                  </a:cubicBezTo>
                  <a:cubicBezTo>
                    <a:pt x="3508971" y="406307"/>
                    <a:pt x="3507541" y="406899"/>
                    <a:pt x="3506051" y="406899"/>
                  </a:cubicBezTo>
                  <a:lnTo>
                    <a:pt x="5621" y="406899"/>
                  </a:lnTo>
                  <a:cubicBezTo>
                    <a:pt x="4130" y="406899"/>
                    <a:pt x="2700" y="406307"/>
                    <a:pt x="1646" y="405253"/>
                  </a:cubicBezTo>
                  <a:cubicBezTo>
                    <a:pt x="592" y="404198"/>
                    <a:pt x="0" y="402769"/>
                    <a:pt x="0" y="401278"/>
                  </a:cubicBezTo>
                  <a:lnTo>
                    <a:pt x="0" y="5621"/>
                  </a:lnTo>
                  <a:cubicBezTo>
                    <a:pt x="0" y="4130"/>
                    <a:pt x="592" y="2700"/>
                    <a:pt x="1646" y="1646"/>
                  </a:cubicBezTo>
                  <a:cubicBezTo>
                    <a:pt x="2700" y="592"/>
                    <a:pt x="4130" y="0"/>
                    <a:pt x="5621" y="0"/>
                  </a:cubicBezTo>
                  <a:close/>
                </a:path>
              </a:pathLst>
            </a:custGeom>
            <a:solidFill>
              <a:srgbClr val="BED2D4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511671" cy="444999"/>
            </a:xfrm>
            <a:prstGeom prst="rect">
              <a:avLst/>
            </a:prstGeom>
          </p:spPr>
          <p:txBody>
            <a:bodyPr anchor="ctr" rtlCol="false" tIns="51955" lIns="51955" bIns="51955" rIns="51955"/>
            <a:lstStyle/>
            <a:p>
              <a:pPr algn="ctr">
                <a:lnSpc>
                  <a:spcPts val="1457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4036854" y="1590430"/>
            <a:ext cx="12087194" cy="1571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b="true">
                <a:solidFill>
                  <a:srgbClr val="074F57"/>
                </a:solidFill>
                <a:latin typeface="Poppins Bold"/>
                <a:ea typeface="Poppins Bold"/>
                <a:cs typeface="Poppins Bold"/>
                <a:sym typeface="Poppins Bold"/>
              </a:rPr>
              <a:t>Q: On a scale of one to five, how adequate do you perceive mental health support access (ex. 1= not a problem, 5= a severe problem/crisis) to be in Roane County?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119986" y="475726"/>
            <a:ext cx="15042886" cy="1131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63"/>
              </a:lnSpc>
            </a:pPr>
            <a:r>
              <a:rPr lang="en-US" b="true" sz="8101">
                <a:solidFill>
                  <a:srgbClr val="FFFDF5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MENTAL HEALTH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8206207">
            <a:off x="-595789" y="829522"/>
            <a:ext cx="1191578" cy="4114800"/>
          </a:xfrm>
          <a:custGeom>
            <a:avLst/>
            <a:gdLst/>
            <a:ahLst/>
            <a:cxnLst/>
            <a:rect r="r" b="b" t="t" l="l"/>
            <a:pathLst>
              <a:path h="4114800" w="1191578">
                <a:moveTo>
                  <a:pt x="0" y="0"/>
                </a:moveTo>
                <a:lnTo>
                  <a:pt x="1191578" y="0"/>
                </a:lnTo>
                <a:lnTo>
                  <a:pt x="11915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7115853">
            <a:off x="1884608" y="-1898658"/>
            <a:ext cx="1191578" cy="4114800"/>
          </a:xfrm>
          <a:custGeom>
            <a:avLst/>
            <a:gdLst/>
            <a:ahLst/>
            <a:cxnLst/>
            <a:rect r="r" b="b" t="t" l="l"/>
            <a:pathLst>
              <a:path h="4114800" w="1191578">
                <a:moveTo>
                  <a:pt x="1191577" y="0"/>
                </a:moveTo>
                <a:lnTo>
                  <a:pt x="0" y="0"/>
                </a:lnTo>
                <a:lnTo>
                  <a:pt x="0" y="4114800"/>
                </a:lnTo>
                <a:lnTo>
                  <a:pt x="1191577" y="4114800"/>
                </a:lnTo>
                <a:lnTo>
                  <a:pt x="119157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422997" y="-93210"/>
            <a:ext cx="2903393" cy="2671442"/>
          </a:xfrm>
          <a:custGeom>
            <a:avLst/>
            <a:gdLst/>
            <a:ahLst/>
            <a:cxnLst/>
            <a:rect r="r" b="b" t="t" l="l"/>
            <a:pathLst>
              <a:path h="2671442" w="2903393">
                <a:moveTo>
                  <a:pt x="0" y="0"/>
                </a:moveTo>
                <a:lnTo>
                  <a:pt x="2903394" y="0"/>
                </a:lnTo>
                <a:lnTo>
                  <a:pt x="2903394" y="2671442"/>
                </a:lnTo>
                <a:lnTo>
                  <a:pt x="0" y="26714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8638146" y="2668746"/>
            <a:ext cx="8166438" cy="808080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74F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119986" y="3891127"/>
            <a:ext cx="5013579" cy="6134180"/>
            <a:chOff x="0" y="0"/>
            <a:chExt cx="1162020" cy="142174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62020" cy="1421747"/>
            </a:xfrm>
            <a:custGeom>
              <a:avLst/>
              <a:gdLst/>
              <a:ahLst/>
              <a:cxnLst/>
              <a:rect r="r" b="b" t="t" l="l"/>
              <a:pathLst>
                <a:path h="1421747" w="1162020">
                  <a:moveTo>
                    <a:pt x="16986" y="0"/>
                  </a:moveTo>
                  <a:lnTo>
                    <a:pt x="1145034" y="0"/>
                  </a:lnTo>
                  <a:cubicBezTo>
                    <a:pt x="1149539" y="0"/>
                    <a:pt x="1153860" y="1790"/>
                    <a:pt x="1157045" y="4975"/>
                  </a:cubicBezTo>
                  <a:cubicBezTo>
                    <a:pt x="1160231" y="8161"/>
                    <a:pt x="1162020" y="12481"/>
                    <a:pt x="1162020" y="16986"/>
                  </a:cubicBezTo>
                  <a:lnTo>
                    <a:pt x="1162020" y="1404761"/>
                  </a:lnTo>
                  <a:cubicBezTo>
                    <a:pt x="1162020" y="1409266"/>
                    <a:pt x="1160231" y="1413587"/>
                    <a:pt x="1157045" y="1416772"/>
                  </a:cubicBezTo>
                  <a:cubicBezTo>
                    <a:pt x="1153860" y="1419958"/>
                    <a:pt x="1149539" y="1421747"/>
                    <a:pt x="1145034" y="1421747"/>
                  </a:cubicBezTo>
                  <a:lnTo>
                    <a:pt x="16986" y="1421747"/>
                  </a:lnTo>
                  <a:cubicBezTo>
                    <a:pt x="12481" y="1421747"/>
                    <a:pt x="8161" y="1419958"/>
                    <a:pt x="4975" y="1416772"/>
                  </a:cubicBezTo>
                  <a:cubicBezTo>
                    <a:pt x="1790" y="1413587"/>
                    <a:pt x="0" y="1409266"/>
                    <a:pt x="0" y="1404761"/>
                  </a:cubicBezTo>
                  <a:lnTo>
                    <a:pt x="0" y="16986"/>
                  </a:lnTo>
                  <a:cubicBezTo>
                    <a:pt x="0" y="12481"/>
                    <a:pt x="1790" y="8161"/>
                    <a:pt x="4975" y="4975"/>
                  </a:cubicBezTo>
                  <a:cubicBezTo>
                    <a:pt x="8161" y="1790"/>
                    <a:pt x="12481" y="0"/>
                    <a:pt x="16986" y="0"/>
                  </a:cubicBezTo>
                  <a:close/>
                </a:path>
              </a:pathLst>
            </a:custGeom>
            <a:solidFill>
              <a:srgbClr val="FFFDF5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1162020" cy="1488422"/>
            </a:xfrm>
            <a:prstGeom prst="rect">
              <a:avLst/>
            </a:prstGeom>
          </p:spPr>
          <p:txBody>
            <a:bodyPr anchor="ctr" rtlCol="false" tIns="51955" lIns="51955" bIns="51955" rIns="51955"/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Data once again suggests that most respondents are aware of existing mental health services.</a:t>
              </a:r>
            </a:p>
            <a:p>
              <a:pPr algn="ctr">
                <a:lnSpc>
                  <a:spcPts val="3640"/>
                </a:lnSpc>
              </a:pPr>
            </a:p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This information is encouraging, as it indicates there may be some shift in mentality concerning the stigma of discussing mental health.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119986" y="1536553"/>
            <a:ext cx="15151232" cy="2207671"/>
            <a:chOff x="0" y="0"/>
            <a:chExt cx="3511671" cy="51168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11671" cy="511682"/>
            </a:xfrm>
            <a:custGeom>
              <a:avLst/>
              <a:gdLst/>
              <a:ahLst/>
              <a:cxnLst/>
              <a:rect r="r" b="b" t="t" l="l"/>
              <a:pathLst>
                <a:path h="511682" w="3511671">
                  <a:moveTo>
                    <a:pt x="5621" y="0"/>
                  </a:moveTo>
                  <a:lnTo>
                    <a:pt x="3506051" y="0"/>
                  </a:lnTo>
                  <a:cubicBezTo>
                    <a:pt x="3509155" y="0"/>
                    <a:pt x="3511671" y="2516"/>
                    <a:pt x="3511671" y="5621"/>
                  </a:cubicBezTo>
                  <a:lnTo>
                    <a:pt x="3511671" y="506061"/>
                  </a:lnTo>
                  <a:cubicBezTo>
                    <a:pt x="3511671" y="507552"/>
                    <a:pt x="3511079" y="508982"/>
                    <a:pt x="3510025" y="510036"/>
                  </a:cubicBezTo>
                  <a:cubicBezTo>
                    <a:pt x="3508971" y="511090"/>
                    <a:pt x="3507541" y="511682"/>
                    <a:pt x="3506051" y="511682"/>
                  </a:cubicBezTo>
                  <a:lnTo>
                    <a:pt x="5621" y="511682"/>
                  </a:lnTo>
                  <a:cubicBezTo>
                    <a:pt x="4130" y="511682"/>
                    <a:pt x="2700" y="511090"/>
                    <a:pt x="1646" y="510036"/>
                  </a:cubicBezTo>
                  <a:cubicBezTo>
                    <a:pt x="592" y="508982"/>
                    <a:pt x="0" y="507552"/>
                    <a:pt x="0" y="506061"/>
                  </a:cubicBezTo>
                  <a:lnTo>
                    <a:pt x="0" y="5621"/>
                  </a:lnTo>
                  <a:cubicBezTo>
                    <a:pt x="0" y="4130"/>
                    <a:pt x="592" y="2700"/>
                    <a:pt x="1646" y="1646"/>
                  </a:cubicBezTo>
                  <a:cubicBezTo>
                    <a:pt x="2700" y="592"/>
                    <a:pt x="4130" y="0"/>
                    <a:pt x="5621" y="0"/>
                  </a:cubicBezTo>
                  <a:close/>
                </a:path>
              </a:pathLst>
            </a:custGeom>
            <a:solidFill>
              <a:srgbClr val="BED2D4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511671" cy="549782"/>
            </a:xfrm>
            <a:prstGeom prst="rect">
              <a:avLst/>
            </a:prstGeom>
          </p:spPr>
          <p:txBody>
            <a:bodyPr anchor="ctr" rtlCol="false" tIns="51955" lIns="51955" bIns="51955" rIns="51955"/>
            <a:lstStyle/>
            <a:p>
              <a:pPr algn="ctr">
                <a:lnSpc>
                  <a:spcPts val="1457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3652005" y="1816476"/>
            <a:ext cx="12087194" cy="1571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b="true">
                <a:solidFill>
                  <a:srgbClr val="074F57"/>
                </a:solidFill>
                <a:latin typeface="Poppins Bold"/>
                <a:ea typeface="Poppins Bold"/>
                <a:cs typeface="Poppins Bold"/>
                <a:sym typeface="Poppins Bold"/>
              </a:rPr>
              <a:t>Q: Are you currently aware of programs/supports within our community designed to assist those experiencing negative mental health symptoms/crisis?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174159" y="404571"/>
            <a:ext cx="15042886" cy="1131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63"/>
              </a:lnSpc>
            </a:pPr>
            <a:r>
              <a:rPr lang="en-US" b="true" sz="8101">
                <a:solidFill>
                  <a:srgbClr val="FFFDF5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MENTAL HEALTH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8206207">
            <a:off x="-595789" y="829522"/>
            <a:ext cx="1191578" cy="4114800"/>
          </a:xfrm>
          <a:custGeom>
            <a:avLst/>
            <a:gdLst/>
            <a:ahLst/>
            <a:cxnLst/>
            <a:rect r="r" b="b" t="t" l="l"/>
            <a:pathLst>
              <a:path h="4114800" w="1191578">
                <a:moveTo>
                  <a:pt x="0" y="0"/>
                </a:moveTo>
                <a:lnTo>
                  <a:pt x="1191578" y="0"/>
                </a:lnTo>
                <a:lnTo>
                  <a:pt x="11915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7115853">
            <a:off x="1884608" y="-1898658"/>
            <a:ext cx="1191578" cy="4114800"/>
          </a:xfrm>
          <a:custGeom>
            <a:avLst/>
            <a:gdLst/>
            <a:ahLst/>
            <a:cxnLst/>
            <a:rect r="r" b="b" t="t" l="l"/>
            <a:pathLst>
              <a:path h="4114800" w="1191578">
                <a:moveTo>
                  <a:pt x="1191577" y="0"/>
                </a:moveTo>
                <a:lnTo>
                  <a:pt x="0" y="0"/>
                </a:lnTo>
                <a:lnTo>
                  <a:pt x="0" y="4114800"/>
                </a:lnTo>
                <a:lnTo>
                  <a:pt x="1191577" y="4114800"/>
                </a:lnTo>
                <a:lnTo>
                  <a:pt x="119157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422997" y="-93210"/>
            <a:ext cx="2903393" cy="2671442"/>
          </a:xfrm>
          <a:custGeom>
            <a:avLst/>
            <a:gdLst/>
            <a:ahLst/>
            <a:cxnLst/>
            <a:rect r="r" b="b" t="t" l="l"/>
            <a:pathLst>
              <a:path h="2671442" w="2903393">
                <a:moveTo>
                  <a:pt x="0" y="0"/>
                </a:moveTo>
                <a:lnTo>
                  <a:pt x="2903394" y="0"/>
                </a:lnTo>
                <a:lnTo>
                  <a:pt x="2903394" y="2671442"/>
                </a:lnTo>
                <a:lnTo>
                  <a:pt x="0" y="26714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9716639" y="4133557"/>
            <a:ext cx="6020749" cy="63666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74F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119986" y="3891127"/>
            <a:ext cx="5013579" cy="6134180"/>
            <a:chOff x="0" y="0"/>
            <a:chExt cx="1162020" cy="142174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62020" cy="1421747"/>
            </a:xfrm>
            <a:custGeom>
              <a:avLst/>
              <a:gdLst/>
              <a:ahLst/>
              <a:cxnLst/>
              <a:rect r="r" b="b" t="t" l="l"/>
              <a:pathLst>
                <a:path h="1421747" w="1162020">
                  <a:moveTo>
                    <a:pt x="16986" y="0"/>
                  </a:moveTo>
                  <a:lnTo>
                    <a:pt x="1145034" y="0"/>
                  </a:lnTo>
                  <a:cubicBezTo>
                    <a:pt x="1149539" y="0"/>
                    <a:pt x="1153860" y="1790"/>
                    <a:pt x="1157045" y="4975"/>
                  </a:cubicBezTo>
                  <a:cubicBezTo>
                    <a:pt x="1160231" y="8161"/>
                    <a:pt x="1162020" y="12481"/>
                    <a:pt x="1162020" y="16986"/>
                  </a:cubicBezTo>
                  <a:lnTo>
                    <a:pt x="1162020" y="1404761"/>
                  </a:lnTo>
                  <a:cubicBezTo>
                    <a:pt x="1162020" y="1409266"/>
                    <a:pt x="1160231" y="1413587"/>
                    <a:pt x="1157045" y="1416772"/>
                  </a:cubicBezTo>
                  <a:cubicBezTo>
                    <a:pt x="1153860" y="1419958"/>
                    <a:pt x="1149539" y="1421747"/>
                    <a:pt x="1145034" y="1421747"/>
                  </a:cubicBezTo>
                  <a:lnTo>
                    <a:pt x="16986" y="1421747"/>
                  </a:lnTo>
                  <a:cubicBezTo>
                    <a:pt x="12481" y="1421747"/>
                    <a:pt x="8161" y="1419958"/>
                    <a:pt x="4975" y="1416772"/>
                  </a:cubicBezTo>
                  <a:cubicBezTo>
                    <a:pt x="1790" y="1413587"/>
                    <a:pt x="0" y="1409266"/>
                    <a:pt x="0" y="1404761"/>
                  </a:cubicBezTo>
                  <a:lnTo>
                    <a:pt x="0" y="16986"/>
                  </a:lnTo>
                  <a:cubicBezTo>
                    <a:pt x="0" y="12481"/>
                    <a:pt x="1790" y="8161"/>
                    <a:pt x="4975" y="4975"/>
                  </a:cubicBezTo>
                  <a:cubicBezTo>
                    <a:pt x="8161" y="1790"/>
                    <a:pt x="12481" y="0"/>
                    <a:pt x="16986" y="0"/>
                  </a:cubicBezTo>
                  <a:close/>
                </a:path>
              </a:pathLst>
            </a:custGeom>
            <a:solidFill>
              <a:srgbClr val="FFFDF5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1162020" cy="1488422"/>
            </a:xfrm>
            <a:prstGeom prst="rect">
              <a:avLst/>
            </a:prstGeom>
          </p:spPr>
          <p:txBody>
            <a:bodyPr anchor="ctr" rtlCol="false" tIns="51955" lIns="51955" bIns="51955" rIns="51955"/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Data suggests that awareness of and confidence in accessing mental health services are pretty closely aligned.</a:t>
              </a:r>
            </a:p>
            <a:p>
              <a:pPr algn="ctr">
                <a:lnSpc>
                  <a:spcPts val="3640"/>
                </a:lnSpc>
              </a:pPr>
            </a:p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This may be indicative of positive communication concerning mental health and visibility of mental health agencies in Roane County.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119986" y="1536553"/>
            <a:ext cx="15151232" cy="2207671"/>
            <a:chOff x="0" y="0"/>
            <a:chExt cx="3511671" cy="51168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11671" cy="511682"/>
            </a:xfrm>
            <a:custGeom>
              <a:avLst/>
              <a:gdLst/>
              <a:ahLst/>
              <a:cxnLst/>
              <a:rect r="r" b="b" t="t" l="l"/>
              <a:pathLst>
                <a:path h="511682" w="3511671">
                  <a:moveTo>
                    <a:pt x="5621" y="0"/>
                  </a:moveTo>
                  <a:lnTo>
                    <a:pt x="3506051" y="0"/>
                  </a:lnTo>
                  <a:cubicBezTo>
                    <a:pt x="3509155" y="0"/>
                    <a:pt x="3511671" y="2516"/>
                    <a:pt x="3511671" y="5621"/>
                  </a:cubicBezTo>
                  <a:lnTo>
                    <a:pt x="3511671" y="506061"/>
                  </a:lnTo>
                  <a:cubicBezTo>
                    <a:pt x="3511671" y="507552"/>
                    <a:pt x="3511079" y="508982"/>
                    <a:pt x="3510025" y="510036"/>
                  </a:cubicBezTo>
                  <a:cubicBezTo>
                    <a:pt x="3508971" y="511090"/>
                    <a:pt x="3507541" y="511682"/>
                    <a:pt x="3506051" y="511682"/>
                  </a:cubicBezTo>
                  <a:lnTo>
                    <a:pt x="5621" y="511682"/>
                  </a:lnTo>
                  <a:cubicBezTo>
                    <a:pt x="4130" y="511682"/>
                    <a:pt x="2700" y="511090"/>
                    <a:pt x="1646" y="510036"/>
                  </a:cubicBezTo>
                  <a:cubicBezTo>
                    <a:pt x="592" y="508982"/>
                    <a:pt x="0" y="507552"/>
                    <a:pt x="0" y="506061"/>
                  </a:cubicBezTo>
                  <a:lnTo>
                    <a:pt x="0" y="5621"/>
                  </a:lnTo>
                  <a:cubicBezTo>
                    <a:pt x="0" y="4130"/>
                    <a:pt x="592" y="2700"/>
                    <a:pt x="1646" y="1646"/>
                  </a:cubicBezTo>
                  <a:cubicBezTo>
                    <a:pt x="2700" y="592"/>
                    <a:pt x="4130" y="0"/>
                    <a:pt x="5621" y="0"/>
                  </a:cubicBezTo>
                  <a:close/>
                </a:path>
              </a:pathLst>
            </a:custGeom>
            <a:solidFill>
              <a:srgbClr val="BED2D4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511671" cy="549782"/>
            </a:xfrm>
            <a:prstGeom prst="rect">
              <a:avLst/>
            </a:prstGeom>
          </p:spPr>
          <p:txBody>
            <a:bodyPr anchor="ctr" rtlCol="false" tIns="51955" lIns="51955" bIns="51955" rIns="51955"/>
            <a:lstStyle/>
            <a:p>
              <a:pPr algn="ctr">
                <a:lnSpc>
                  <a:spcPts val="1457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3652005" y="1816476"/>
            <a:ext cx="12087194" cy="1571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b="true">
                <a:solidFill>
                  <a:srgbClr val="074F57"/>
                </a:solidFill>
                <a:latin typeface="Poppins Bold"/>
                <a:ea typeface="Poppins Bold"/>
                <a:cs typeface="Poppins Bold"/>
                <a:sym typeface="Poppins Bold"/>
              </a:rPr>
              <a:t>Q: If necessary, would you know how to access programs/supports within our community designed to assist those experiencing negative mental health symptoms/crisis?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174159" y="404571"/>
            <a:ext cx="15042886" cy="1131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63"/>
              </a:lnSpc>
            </a:pPr>
            <a:r>
              <a:rPr lang="en-US" b="true" sz="8101">
                <a:solidFill>
                  <a:srgbClr val="FFFDF5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MENTAL HEALTH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8206207">
            <a:off x="-595789" y="829522"/>
            <a:ext cx="1191578" cy="4114800"/>
          </a:xfrm>
          <a:custGeom>
            <a:avLst/>
            <a:gdLst/>
            <a:ahLst/>
            <a:cxnLst/>
            <a:rect r="r" b="b" t="t" l="l"/>
            <a:pathLst>
              <a:path h="4114800" w="1191578">
                <a:moveTo>
                  <a:pt x="0" y="0"/>
                </a:moveTo>
                <a:lnTo>
                  <a:pt x="1191578" y="0"/>
                </a:lnTo>
                <a:lnTo>
                  <a:pt x="11915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7115853">
            <a:off x="1884608" y="-1898658"/>
            <a:ext cx="1191578" cy="4114800"/>
          </a:xfrm>
          <a:custGeom>
            <a:avLst/>
            <a:gdLst/>
            <a:ahLst/>
            <a:cxnLst/>
            <a:rect r="r" b="b" t="t" l="l"/>
            <a:pathLst>
              <a:path h="4114800" w="1191578">
                <a:moveTo>
                  <a:pt x="1191577" y="0"/>
                </a:moveTo>
                <a:lnTo>
                  <a:pt x="0" y="0"/>
                </a:lnTo>
                <a:lnTo>
                  <a:pt x="0" y="4114800"/>
                </a:lnTo>
                <a:lnTo>
                  <a:pt x="1191577" y="4114800"/>
                </a:lnTo>
                <a:lnTo>
                  <a:pt x="119157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422997" y="-93210"/>
            <a:ext cx="2903393" cy="2671442"/>
          </a:xfrm>
          <a:custGeom>
            <a:avLst/>
            <a:gdLst/>
            <a:ahLst/>
            <a:cxnLst/>
            <a:rect r="r" b="b" t="t" l="l"/>
            <a:pathLst>
              <a:path h="2671442" w="2903393">
                <a:moveTo>
                  <a:pt x="0" y="0"/>
                </a:moveTo>
                <a:lnTo>
                  <a:pt x="2903394" y="0"/>
                </a:lnTo>
                <a:lnTo>
                  <a:pt x="2903394" y="2671442"/>
                </a:lnTo>
                <a:lnTo>
                  <a:pt x="0" y="26714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8798623" y="3533544"/>
            <a:ext cx="7185239" cy="684934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74F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119986" y="3744224"/>
            <a:ext cx="5013579" cy="5514076"/>
            <a:chOff x="0" y="0"/>
            <a:chExt cx="1162020" cy="12780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62020" cy="1278023"/>
            </a:xfrm>
            <a:custGeom>
              <a:avLst/>
              <a:gdLst/>
              <a:ahLst/>
              <a:cxnLst/>
              <a:rect r="r" b="b" t="t" l="l"/>
              <a:pathLst>
                <a:path h="1278023" w="1162020">
                  <a:moveTo>
                    <a:pt x="16986" y="0"/>
                  </a:moveTo>
                  <a:lnTo>
                    <a:pt x="1145034" y="0"/>
                  </a:lnTo>
                  <a:cubicBezTo>
                    <a:pt x="1149539" y="0"/>
                    <a:pt x="1153860" y="1790"/>
                    <a:pt x="1157045" y="4975"/>
                  </a:cubicBezTo>
                  <a:cubicBezTo>
                    <a:pt x="1160231" y="8161"/>
                    <a:pt x="1162020" y="12481"/>
                    <a:pt x="1162020" y="16986"/>
                  </a:cubicBezTo>
                  <a:lnTo>
                    <a:pt x="1162020" y="1261037"/>
                  </a:lnTo>
                  <a:cubicBezTo>
                    <a:pt x="1162020" y="1265542"/>
                    <a:pt x="1160231" y="1269862"/>
                    <a:pt x="1157045" y="1273048"/>
                  </a:cubicBezTo>
                  <a:cubicBezTo>
                    <a:pt x="1153860" y="1276233"/>
                    <a:pt x="1149539" y="1278023"/>
                    <a:pt x="1145034" y="1278023"/>
                  </a:cubicBezTo>
                  <a:lnTo>
                    <a:pt x="16986" y="1278023"/>
                  </a:lnTo>
                  <a:cubicBezTo>
                    <a:pt x="12481" y="1278023"/>
                    <a:pt x="8161" y="1276233"/>
                    <a:pt x="4975" y="1273048"/>
                  </a:cubicBezTo>
                  <a:cubicBezTo>
                    <a:pt x="1790" y="1269862"/>
                    <a:pt x="0" y="1265542"/>
                    <a:pt x="0" y="1261037"/>
                  </a:cubicBezTo>
                  <a:lnTo>
                    <a:pt x="0" y="16986"/>
                  </a:lnTo>
                  <a:cubicBezTo>
                    <a:pt x="0" y="12481"/>
                    <a:pt x="1790" y="8161"/>
                    <a:pt x="4975" y="4975"/>
                  </a:cubicBezTo>
                  <a:cubicBezTo>
                    <a:pt x="8161" y="1790"/>
                    <a:pt x="12481" y="0"/>
                    <a:pt x="16986" y="0"/>
                  </a:cubicBezTo>
                  <a:close/>
                </a:path>
              </a:pathLst>
            </a:custGeom>
            <a:solidFill>
              <a:srgbClr val="FFFDF5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1162020" cy="1344698"/>
            </a:xfrm>
            <a:prstGeom prst="rect">
              <a:avLst/>
            </a:prstGeom>
          </p:spPr>
          <p:txBody>
            <a:bodyPr anchor="ctr" rtlCol="false" tIns="51955" lIns="51955" bIns="51955" rIns="51955"/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Data suggests that while a majority of respondents are aware of parenting supports for family, there is still a statistically significant population who is not in Roane County. </a:t>
              </a:r>
            </a:p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This may indicate an underserved population emerging.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119986" y="1536553"/>
            <a:ext cx="15151232" cy="1755580"/>
            <a:chOff x="0" y="0"/>
            <a:chExt cx="3511671" cy="40689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11671" cy="406899"/>
            </a:xfrm>
            <a:custGeom>
              <a:avLst/>
              <a:gdLst/>
              <a:ahLst/>
              <a:cxnLst/>
              <a:rect r="r" b="b" t="t" l="l"/>
              <a:pathLst>
                <a:path h="406899" w="3511671">
                  <a:moveTo>
                    <a:pt x="5621" y="0"/>
                  </a:moveTo>
                  <a:lnTo>
                    <a:pt x="3506051" y="0"/>
                  </a:lnTo>
                  <a:cubicBezTo>
                    <a:pt x="3509155" y="0"/>
                    <a:pt x="3511671" y="2516"/>
                    <a:pt x="3511671" y="5621"/>
                  </a:cubicBezTo>
                  <a:lnTo>
                    <a:pt x="3511671" y="401278"/>
                  </a:lnTo>
                  <a:cubicBezTo>
                    <a:pt x="3511671" y="402769"/>
                    <a:pt x="3511079" y="404198"/>
                    <a:pt x="3510025" y="405253"/>
                  </a:cubicBezTo>
                  <a:cubicBezTo>
                    <a:pt x="3508971" y="406307"/>
                    <a:pt x="3507541" y="406899"/>
                    <a:pt x="3506051" y="406899"/>
                  </a:cubicBezTo>
                  <a:lnTo>
                    <a:pt x="5621" y="406899"/>
                  </a:lnTo>
                  <a:cubicBezTo>
                    <a:pt x="4130" y="406899"/>
                    <a:pt x="2700" y="406307"/>
                    <a:pt x="1646" y="405253"/>
                  </a:cubicBezTo>
                  <a:cubicBezTo>
                    <a:pt x="592" y="404198"/>
                    <a:pt x="0" y="402769"/>
                    <a:pt x="0" y="401278"/>
                  </a:cubicBezTo>
                  <a:lnTo>
                    <a:pt x="0" y="5621"/>
                  </a:lnTo>
                  <a:cubicBezTo>
                    <a:pt x="0" y="4130"/>
                    <a:pt x="592" y="2700"/>
                    <a:pt x="1646" y="1646"/>
                  </a:cubicBezTo>
                  <a:cubicBezTo>
                    <a:pt x="2700" y="592"/>
                    <a:pt x="4130" y="0"/>
                    <a:pt x="5621" y="0"/>
                  </a:cubicBezTo>
                  <a:close/>
                </a:path>
              </a:pathLst>
            </a:custGeom>
            <a:solidFill>
              <a:srgbClr val="BED2D4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511671" cy="444999"/>
            </a:xfrm>
            <a:prstGeom prst="rect">
              <a:avLst/>
            </a:prstGeom>
          </p:spPr>
          <p:txBody>
            <a:bodyPr anchor="ctr" rtlCol="false" tIns="51955" lIns="51955" bIns="51955" rIns="51955"/>
            <a:lstStyle/>
            <a:p>
              <a:pPr algn="ctr">
                <a:lnSpc>
                  <a:spcPts val="1457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4036854" y="1590430"/>
            <a:ext cx="12087194" cy="1571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b="true">
                <a:solidFill>
                  <a:srgbClr val="074F57"/>
                </a:solidFill>
                <a:latin typeface="Poppins Bold"/>
                <a:ea typeface="Poppins Bold"/>
                <a:cs typeface="Poppins Bold"/>
                <a:sym typeface="Poppins Bold"/>
              </a:rPr>
              <a:t>Q:  Are you currently aware of programs/supports within our community designed to support parents, foster parents, expecting parents, or families?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119986" y="475726"/>
            <a:ext cx="15042886" cy="1131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63"/>
              </a:lnSpc>
            </a:pPr>
            <a:r>
              <a:rPr lang="en-US" b="true" sz="8101">
                <a:solidFill>
                  <a:srgbClr val="FFFDF5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PARENTING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8206207">
            <a:off x="-595789" y="829522"/>
            <a:ext cx="1191578" cy="4114800"/>
          </a:xfrm>
          <a:custGeom>
            <a:avLst/>
            <a:gdLst/>
            <a:ahLst/>
            <a:cxnLst/>
            <a:rect r="r" b="b" t="t" l="l"/>
            <a:pathLst>
              <a:path h="4114800" w="1191578">
                <a:moveTo>
                  <a:pt x="0" y="0"/>
                </a:moveTo>
                <a:lnTo>
                  <a:pt x="1191578" y="0"/>
                </a:lnTo>
                <a:lnTo>
                  <a:pt x="11915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7115853">
            <a:off x="1884608" y="-1898658"/>
            <a:ext cx="1191578" cy="4114800"/>
          </a:xfrm>
          <a:custGeom>
            <a:avLst/>
            <a:gdLst/>
            <a:ahLst/>
            <a:cxnLst/>
            <a:rect r="r" b="b" t="t" l="l"/>
            <a:pathLst>
              <a:path h="4114800" w="1191578">
                <a:moveTo>
                  <a:pt x="1191577" y="0"/>
                </a:moveTo>
                <a:lnTo>
                  <a:pt x="0" y="0"/>
                </a:lnTo>
                <a:lnTo>
                  <a:pt x="0" y="4114800"/>
                </a:lnTo>
                <a:lnTo>
                  <a:pt x="1191577" y="4114800"/>
                </a:lnTo>
                <a:lnTo>
                  <a:pt x="119157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422997" y="-93210"/>
            <a:ext cx="2903393" cy="2671442"/>
          </a:xfrm>
          <a:custGeom>
            <a:avLst/>
            <a:gdLst/>
            <a:ahLst/>
            <a:cxnLst/>
            <a:rect r="r" b="b" t="t" l="l"/>
            <a:pathLst>
              <a:path h="2671442" w="2903393">
                <a:moveTo>
                  <a:pt x="0" y="0"/>
                </a:moveTo>
                <a:lnTo>
                  <a:pt x="2903394" y="0"/>
                </a:lnTo>
                <a:lnTo>
                  <a:pt x="2903394" y="2671442"/>
                </a:lnTo>
                <a:lnTo>
                  <a:pt x="0" y="26714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8803449" y="3446104"/>
            <a:ext cx="7563047" cy="651552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74F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119986" y="3619526"/>
            <a:ext cx="5013579" cy="5514076"/>
            <a:chOff x="0" y="0"/>
            <a:chExt cx="1162020" cy="12780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62020" cy="1278023"/>
            </a:xfrm>
            <a:custGeom>
              <a:avLst/>
              <a:gdLst/>
              <a:ahLst/>
              <a:cxnLst/>
              <a:rect r="r" b="b" t="t" l="l"/>
              <a:pathLst>
                <a:path h="1278023" w="1162020">
                  <a:moveTo>
                    <a:pt x="16986" y="0"/>
                  </a:moveTo>
                  <a:lnTo>
                    <a:pt x="1145034" y="0"/>
                  </a:lnTo>
                  <a:cubicBezTo>
                    <a:pt x="1149539" y="0"/>
                    <a:pt x="1153860" y="1790"/>
                    <a:pt x="1157045" y="4975"/>
                  </a:cubicBezTo>
                  <a:cubicBezTo>
                    <a:pt x="1160231" y="8161"/>
                    <a:pt x="1162020" y="12481"/>
                    <a:pt x="1162020" y="16986"/>
                  </a:cubicBezTo>
                  <a:lnTo>
                    <a:pt x="1162020" y="1261037"/>
                  </a:lnTo>
                  <a:cubicBezTo>
                    <a:pt x="1162020" y="1265542"/>
                    <a:pt x="1160231" y="1269862"/>
                    <a:pt x="1157045" y="1273048"/>
                  </a:cubicBezTo>
                  <a:cubicBezTo>
                    <a:pt x="1153860" y="1276233"/>
                    <a:pt x="1149539" y="1278023"/>
                    <a:pt x="1145034" y="1278023"/>
                  </a:cubicBezTo>
                  <a:lnTo>
                    <a:pt x="16986" y="1278023"/>
                  </a:lnTo>
                  <a:cubicBezTo>
                    <a:pt x="12481" y="1278023"/>
                    <a:pt x="8161" y="1276233"/>
                    <a:pt x="4975" y="1273048"/>
                  </a:cubicBezTo>
                  <a:cubicBezTo>
                    <a:pt x="1790" y="1269862"/>
                    <a:pt x="0" y="1265542"/>
                    <a:pt x="0" y="1261037"/>
                  </a:cubicBezTo>
                  <a:lnTo>
                    <a:pt x="0" y="16986"/>
                  </a:lnTo>
                  <a:cubicBezTo>
                    <a:pt x="0" y="12481"/>
                    <a:pt x="1790" y="8161"/>
                    <a:pt x="4975" y="4975"/>
                  </a:cubicBezTo>
                  <a:cubicBezTo>
                    <a:pt x="8161" y="1790"/>
                    <a:pt x="12481" y="0"/>
                    <a:pt x="16986" y="0"/>
                  </a:cubicBezTo>
                  <a:close/>
                </a:path>
              </a:pathLst>
            </a:custGeom>
            <a:solidFill>
              <a:srgbClr val="FFFDF5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1162020" cy="1344698"/>
            </a:xfrm>
            <a:prstGeom prst="rect">
              <a:avLst/>
            </a:prstGeom>
          </p:spPr>
          <p:txBody>
            <a:bodyPr anchor="ctr" rtlCol="false" tIns="51955" lIns="51955" bIns="51955" rIns="51955"/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Data suggests a significant difference in awareness of supports versus confidence in ability to access them.</a:t>
              </a:r>
            </a:p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This may suggest more information concerning program access may aid in addressing this service gap.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119986" y="1536553"/>
            <a:ext cx="15151232" cy="1755580"/>
            <a:chOff x="0" y="0"/>
            <a:chExt cx="3511671" cy="40689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11671" cy="406899"/>
            </a:xfrm>
            <a:custGeom>
              <a:avLst/>
              <a:gdLst/>
              <a:ahLst/>
              <a:cxnLst/>
              <a:rect r="r" b="b" t="t" l="l"/>
              <a:pathLst>
                <a:path h="406899" w="3511671">
                  <a:moveTo>
                    <a:pt x="5621" y="0"/>
                  </a:moveTo>
                  <a:lnTo>
                    <a:pt x="3506051" y="0"/>
                  </a:lnTo>
                  <a:cubicBezTo>
                    <a:pt x="3509155" y="0"/>
                    <a:pt x="3511671" y="2516"/>
                    <a:pt x="3511671" y="5621"/>
                  </a:cubicBezTo>
                  <a:lnTo>
                    <a:pt x="3511671" y="401278"/>
                  </a:lnTo>
                  <a:cubicBezTo>
                    <a:pt x="3511671" y="402769"/>
                    <a:pt x="3511079" y="404198"/>
                    <a:pt x="3510025" y="405253"/>
                  </a:cubicBezTo>
                  <a:cubicBezTo>
                    <a:pt x="3508971" y="406307"/>
                    <a:pt x="3507541" y="406899"/>
                    <a:pt x="3506051" y="406899"/>
                  </a:cubicBezTo>
                  <a:lnTo>
                    <a:pt x="5621" y="406899"/>
                  </a:lnTo>
                  <a:cubicBezTo>
                    <a:pt x="4130" y="406899"/>
                    <a:pt x="2700" y="406307"/>
                    <a:pt x="1646" y="405253"/>
                  </a:cubicBezTo>
                  <a:cubicBezTo>
                    <a:pt x="592" y="404198"/>
                    <a:pt x="0" y="402769"/>
                    <a:pt x="0" y="401278"/>
                  </a:cubicBezTo>
                  <a:lnTo>
                    <a:pt x="0" y="5621"/>
                  </a:lnTo>
                  <a:cubicBezTo>
                    <a:pt x="0" y="4130"/>
                    <a:pt x="592" y="2700"/>
                    <a:pt x="1646" y="1646"/>
                  </a:cubicBezTo>
                  <a:cubicBezTo>
                    <a:pt x="2700" y="592"/>
                    <a:pt x="4130" y="0"/>
                    <a:pt x="5621" y="0"/>
                  </a:cubicBezTo>
                  <a:close/>
                </a:path>
              </a:pathLst>
            </a:custGeom>
            <a:solidFill>
              <a:srgbClr val="BED2D4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511671" cy="444999"/>
            </a:xfrm>
            <a:prstGeom prst="rect">
              <a:avLst/>
            </a:prstGeom>
          </p:spPr>
          <p:txBody>
            <a:bodyPr anchor="ctr" rtlCol="false" tIns="51955" lIns="51955" bIns="51955" rIns="51955"/>
            <a:lstStyle/>
            <a:p>
              <a:pPr algn="ctr">
                <a:lnSpc>
                  <a:spcPts val="1457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3177796" y="1599955"/>
            <a:ext cx="12946252" cy="1373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71"/>
              </a:lnSpc>
            </a:pPr>
            <a:r>
              <a:rPr lang="en-US" sz="2622" b="true">
                <a:solidFill>
                  <a:srgbClr val="074F57"/>
                </a:solidFill>
                <a:latin typeface="Poppins Bold"/>
                <a:ea typeface="Poppins Bold"/>
                <a:cs typeface="Poppins Bold"/>
                <a:sym typeface="Poppins Bold"/>
              </a:rPr>
              <a:t>Q:  If necessary, would you know how to access programs/supports within our community designed to support parents, foster parents, expecting parents, or families?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119986" y="475726"/>
            <a:ext cx="15042886" cy="1131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63"/>
              </a:lnSpc>
            </a:pPr>
            <a:r>
              <a:rPr lang="en-US" b="true" sz="8101">
                <a:solidFill>
                  <a:srgbClr val="FFFDF5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PARENTING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8206207">
            <a:off x="-595789" y="829522"/>
            <a:ext cx="1191578" cy="4114800"/>
          </a:xfrm>
          <a:custGeom>
            <a:avLst/>
            <a:gdLst/>
            <a:ahLst/>
            <a:cxnLst/>
            <a:rect r="r" b="b" t="t" l="l"/>
            <a:pathLst>
              <a:path h="4114800" w="1191578">
                <a:moveTo>
                  <a:pt x="0" y="0"/>
                </a:moveTo>
                <a:lnTo>
                  <a:pt x="1191578" y="0"/>
                </a:lnTo>
                <a:lnTo>
                  <a:pt x="11915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7115853">
            <a:off x="1884608" y="-1898658"/>
            <a:ext cx="1191578" cy="4114800"/>
          </a:xfrm>
          <a:custGeom>
            <a:avLst/>
            <a:gdLst/>
            <a:ahLst/>
            <a:cxnLst/>
            <a:rect r="r" b="b" t="t" l="l"/>
            <a:pathLst>
              <a:path h="4114800" w="1191578">
                <a:moveTo>
                  <a:pt x="1191577" y="0"/>
                </a:moveTo>
                <a:lnTo>
                  <a:pt x="0" y="0"/>
                </a:lnTo>
                <a:lnTo>
                  <a:pt x="0" y="4114800"/>
                </a:lnTo>
                <a:lnTo>
                  <a:pt x="1191577" y="4114800"/>
                </a:lnTo>
                <a:lnTo>
                  <a:pt x="119157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422997" y="-93210"/>
            <a:ext cx="2903393" cy="2671442"/>
          </a:xfrm>
          <a:custGeom>
            <a:avLst/>
            <a:gdLst/>
            <a:ahLst/>
            <a:cxnLst/>
            <a:rect r="r" b="b" t="t" l="l"/>
            <a:pathLst>
              <a:path h="2671442" w="2903393">
                <a:moveTo>
                  <a:pt x="0" y="0"/>
                </a:moveTo>
                <a:lnTo>
                  <a:pt x="2903394" y="0"/>
                </a:lnTo>
                <a:lnTo>
                  <a:pt x="2903394" y="2671442"/>
                </a:lnTo>
                <a:lnTo>
                  <a:pt x="0" y="26714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8269895" y="2891889"/>
            <a:ext cx="8731645" cy="716712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74F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41127" y="3619526"/>
            <a:ext cx="6402873" cy="5514076"/>
            <a:chOff x="0" y="0"/>
            <a:chExt cx="1484024" cy="12780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84024" cy="1278023"/>
            </a:xfrm>
            <a:custGeom>
              <a:avLst/>
              <a:gdLst/>
              <a:ahLst/>
              <a:cxnLst/>
              <a:rect r="r" b="b" t="t" l="l"/>
              <a:pathLst>
                <a:path h="1278023" w="1484024">
                  <a:moveTo>
                    <a:pt x="13300" y="0"/>
                  </a:moveTo>
                  <a:lnTo>
                    <a:pt x="1470723" y="0"/>
                  </a:lnTo>
                  <a:cubicBezTo>
                    <a:pt x="1474251" y="0"/>
                    <a:pt x="1477634" y="1401"/>
                    <a:pt x="1480128" y="3896"/>
                  </a:cubicBezTo>
                  <a:cubicBezTo>
                    <a:pt x="1482622" y="6390"/>
                    <a:pt x="1484024" y="9773"/>
                    <a:pt x="1484024" y="13300"/>
                  </a:cubicBezTo>
                  <a:lnTo>
                    <a:pt x="1484024" y="1264723"/>
                  </a:lnTo>
                  <a:cubicBezTo>
                    <a:pt x="1484024" y="1272068"/>
                    <a:pt x="1478069" y="1278023"/>
                    <a:pt x="1470723" y="1278023"/>
                  </a:cubicBezTo>
                  <a:lnTo>
                    <a:pt x="13300" y="1278023"/>
                  </a:lnTo>
                  <a:cubicBezTo>
                    <a:pt x="5955" y="1278023"/>
                    <a:pt x="0" y="1272068"/>
                    <a:pt x="0" y="1264723"/>
                  </a:cubicBezTo>
                  <a:lnTo>
                    <a:pt x="0" y="13300"/>
                  </a:lnTo>
                  <a:cubicBezTo>
                    <a:pt x="0" y="5955"/>
                    <a:pt x="5955" y="0"/>
                    <a:pt x="13300" y="0"/>
                  </a:cubicBezTo>
                  <a:close/>
                </a:path>
              </a:pathLst>
            </a:custGeom>
            <a:solidFill>
              <a:srgbClr val="FFFDF5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1484024" cy="1354223"/>
            </a:xfrm>
            <a:prstGeom prst="rect">
              <a:avLst/>
            </a:prstGeom>
          </p:spPr>
          <p:txBody>
            <a:bodyPr anchor="ctr" rtlCol="false" tIns="51955" lIns="51955" bIns="51955" rIns="51955"/>
            <a:lstStyle/>
            <a:p>
              <a:pPr algn="l" marL="626109" indent="-313054" lvl="1">
                <a:lnSpc>
                  <a:spcPts val="4059"/>
                </a:lnSpc>
                <a:buFont typeface="Arial"/>
                <a:buChar char="•"/>
              </a:pPr>
              <a:r>
                <a:rPr lang="en-US" sz="2899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Life Skills</a:t>
              </a:r>
            </a:p>
            <a:p>
              <a:pPr algn="l" marL="626109" indent="-313054" lvl="1">
                <a:lnSpc>
                  <a:spcPts val="4059"/>
                </a:lnSpc>
                <a:buFont typeface="Arial"/>
                <a:buChar char="•"/>
              </a:pPr>
              <a:r>
                <a:rPr lang="en-US" sz="2899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School Technology Support</a:t>
              </a:r>
            </a:p>
            <a:p>
              <a:pPr algn="l" marL="626109" indent="-313054" lvl="1">
                <a:lnSpc>
                  <a:spcPts val="4059"/>
                </a:lnSpc>
                <a:buFont typeface="Arial"/>
                <a:buChar char="•"/>
              </a:pPr>
              <a:r>
                <a:rPr lang="en-US" sz="2899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Grandparent Support</a:t>
              </a:r>
            </a:p>
            <a:p>
              <a:pPr algn="l" marL="626109" indent="-313054" lvl="1">
                <a:lnSpc>
                  <a:spcPts val="4059"/>
                </a:lnSpc>
                <a:buFont typeface="Arial"/>
                <a:buChar char="•"/>
              </a:pPr>
              <a:r>
                <a:rPr lang="en-US" sz="2899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Programs for Single Mothers</a:t>
              </a:r>
            </a:p>
            <a:p>
              <a:pPr algn="l" marL="626109" indent="-313054" lvl="1">
                <a:lnSpc>
                  <a:spcPts val="4059"/>
                </a:lnSpc>
                <a:buFont typeface="Arial"/>
                <a:buChar char="•"/>
              </a:pPr>
              <a:r>
                <a:rPr lang="en-US" sz="2899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Healthy Cooking</a:t>
              </a:r>
            </a:p>
            <a:p>
              <a:pPr algn="l" marL="626109" indent="-313054" lvl="1">
                <a:lnSpc>
                  <a:spcPts val="4059"/>
                </a:lnSpc>
                <a:buFont typeface="Arial"/>
                <a:buChar char="•"/>
              </a:pPr>
              <a:r>
                <a:rPr lang="en-US" sz="2899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CPR/ Child CPR</a:t>
              </a:r>
            </a:p>
            <a:p>
              <a:pPr algn="l" marL="626109" indent="-313054" lvl="1">
                <a:lnSpc>
                  <a:spcPts val="4059"/>
                </a:lnSpc>
                <a:buFont typeface="Arial"/>
                <a:buChar char="•"/>
              </a:pPr>
              <a:r>
                <a:rPr lang="en-US" sz="2899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First Aid</a:t>
              </a:r>
            </a:p>
            <a:p>
              <a:pPr algn="l" marL="626109" indent="-313054" lvl="1">
                <a:lnSpc>
                  <a:spcPts val="4059"/>
                </a:lnSpc>
                <a:buFont typeface="Arial"/>
                <a:buChar char="•"/>
              </a:pPr>
              <a:r>
                <a:rPr lang="en-US" sz="2899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Food Handlers</a:t>
              </a:r>
            </a:p>
            <a:p>
              <a:pPr algn="l" marL="626109" indent="-313054" lvl="1">
                <a:lnSpc>
                  <a:spcPts val="4059"/>
                </a:lnSpc>
                <a:buFont typeface="Arial"/>
                <a:buChar char="•"/>
              </a:pPr>
              <a:r>
                <a:rPr lang="en-US" sz="2899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Resume Writing</a:t>
              </a:r>
            </a:p>
            <a:p>
              <a:pPr algn="l" marL="626109" indent="-313054" lvl="1">
                <a:lnSpc>
                  <a:spcPts val="4059"/>
                </a:lnSpc>
                <a:buFont typeface="Arial"/>
                <a:buChar char="•"/>
              </a:pPr>
              <a:r>
                <a:rPr lang="en-US" sz="2899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Computer Skills Refresher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119986" y="1536553"/>
            <a:ext cx="15151232" cy="1755580"/>
            <a:chOff x="0" y="0"/>
            <a:chExt cx="3511671" cy="40689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11671" cy="406899"/>
            </a:xfrm>
            <a:custGeom>
              <a:avLst/>
              <a:gdLst/>
              <a:ahLst/>
              <a:cxnLst/>
              <a:rect r="r" b="b" t="t" l="l"/>
              <a:pathLst>
                <a:path h="406899" w="3511671">
                  <a:moveTo>
                    <a:pt x="5621" y="0"/>
                  </a:moveTo>
                  <a:lnTo>
                    <a:pt x="3506051" y="0"/>
                  </a:lnTo>
                  <a:cubicBezTo>
                    <a:pt x="3509155" y="0"/>
                    <a:pt x="3511671" y="2516"/>
                    <a:pt x="3511671" y="5621"/>
                  </a:cubicBezTo>
                  <a:lnTo>
                    <a:pt x="3511671" y="401278"/>
                  </a:lnTo>
                  <a:cubicBezTo>
                    <a:pt x="3511671" y="402769"/>
                    <a:pt x="3511079" y="404198"/>
                    <a:pt x="3510025" y="405253"/>
                  </a:cubicBezTo>
                  <a:cubicBezTo>
                    <a:pt x="3508971" y="406307"/>
                    <a:pt x="3507541" y="406899"/>
                    <a:pt x="3506051" y="406899"/>
                  </a:cubicBezTo>
                  <a:lnTo>
                    <a:pt x="5621" y="406899"/>
                  </a:lnTo>
                  <a:cubicBezTo>
                    <a:pt x="4130" y="406899"/>
                    <a:pt x="2700" y="406307"/>
                    <a:pt x="1646" y="405253"/>
                  </a:cubicBezTo>
                  <a:cubicBezTo>
                    <a:pt x="592" y="404198"/>
                    <a:pt x="0" y="402769"/>
                    <a:pt x="0" y="401278"/>
                  </a:cubicBezTo>
                  <a:lnTo>
                    <a:pt x="0" y="5621"/>
                  </a:lnTo>
                  <a:cubicBezTo>
                    <a:pt x="0" y="4130"/>
                    <a:pt x="592" y="2700"/>
                    <a:pt x="1646" y="1646"/>
                  </a:cubicBezTo>
                  <a:cubicBezTo>
                    <a:pt x="2700" y="592"/>
                    <a:pt x="4130" y="0"/>
                    <a:pt x="5621" y="0"/>
                  </a:cubicBezTo>
                  <a:close/>
                </a:path>
              </a:pathLst>
            </a:custGeom>
            <a:solidFill>
              <a:srgbClr val="BED2D4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511671" cy="444999"/>
            </a:xfrm>
            <a:prstGeom prst="rect">
              <a:avLst/>
            </a:prstGeom>
          </p:spPr>
          <p:txBody>
            <a:bodyPr anchor="ctr" rtlCol="false" tIns="51955" lIns="51955" bIns="51955" rIns="51955"/>
            <a:lstStyle/>
            <a:p>
              <a:pPr algn="ctr">
                <a:lnSpc>
                  <a:spcPts val="1457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3177796" y="1599955"/>
            <a:ext cx="12946252" cy="1373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71"/>
              </a:lnSpc>
            </a:pPr>
            <a:r>
              <a:rPr lang="en-US" sz="2622" b="true">
                <a:solidFill>
                  <a:srgbClr val="074F57"/>
                </a:solidFill>
                <a:latin typeface="Poppins Bold"/>
                <a:ea typeface="Poppins Bold"/>
                <a:cs typeface="Poppins Bold"/>
                <a:sym typeface="Poppins Bold"/>
              </a:rPr>
              <a:t>Q: Are there any trainings, classes, or programs you would like Roane FRN to consider bringing to Roane County? (ex. parenting, anger management, life skills, etc.)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119986" y="475726"/>
            <a:ext cx="15042886" cy="1131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63"/>
              </a:lnSpc>
            </a:pPr>
            <a:r>
              <a:rPr lang="en-US" b="true" sz="8101">
                <a:solidFill>
                  <a:srgbClr val="FFFDF5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EDUCATION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8206207">
            <a:off x="-595789" y="829522"/>
            <a:ext cx="1191578" cy="4114800"/>
          </a:xfrm>
          <a:custGeom>
            <a:avLst/>
            <a:gdLst/>
            <a:ahLst/>
            <a:cxnLst/>
            <a:rect r="r" b="b" t="t" l="l"/>
            <a:pathLst>
              <a:path h="4114800" w="1191578">
                <a:moveTo>
                  <a:pt x="0" y="0"/>
                </a:moveTo>
                <a:lnTo>
                  <a:pt x="1191578" y="0"/>
                </a:lnTo>
                <a:lnTo>
                  <a:pt x="11915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7115853">
            <a:off x="1884608" y="-1898658"/>
            <a:ext cx="1191578" cy="4114800"/>
          </a:xfrm>
          <a:custGeom>
            <a:avLst/>
            <a:gdLst/>
            <a:ahLst/>
            <a:cxnLst/>
            <a:rect r="r" b="b" t="t" l="l"/>
            <a:pathLst>
              <a:path h="4114800" w="1191578">
                <a:moveTo>
                  <a:pt x="1191577" y="0"/>
                </a:moveTo>
                <a:lnTo>
                  <a:pt x="0" y="0"/>
                </a:lnTo>
                <a:lnTo>
                  <a:pt x="0" y="4114800"/>
                </a:lnTo>
                <a:lnTo>
                  <a:pt x="1191577" y="4114800"/>
                </a:lnTo>
                <a:lnTo>
                  <a:pt x="119157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422997" y="-93210"/>
            <a:ext cx="2903393" cy="2671442"/>
          </a:xfrm>
          <a:custGeom>
            <a:avLst/>
            <a:gdLst/>
            <a:ahLst/>
            <a:cxnLst/>
            <a:rect r="r" b="b" t="t" l="l"/>
            <a:pathLst>
              <a:path h="2671442" w="2903393">
                <a:moveTo>
                  <a:pt x="0" y="0"/>
                </a:moveTo>
                <a:lnTo>
                  <a:pt x="2903394" y="0"/>
                </a:lnTo>
                <a:lnTo>
                  <a:pt x="2903394" y="2671442"/>
                </a:lnTo>
                <a:lnTo>
                  <a:pt x="0" y="26714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0129439" y="3619526"/>
            <a:ext cx="6318436" cy="5514076"/>
            <a:chOff x="0" y="0"/>
            <a:chExt cx="1464453" cy="127802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464453" cy="1278023"/>
            </a:xfrm>
            <a:custGeom>
              <a:avLst/>
              <a:gdLst/>
              <a:ahLst/>
              <a:cxnLst/>
              <a:rect r="r" b="b" t="t" l="l"/>
              <a:pathLst>
                <a:path h="1278023" w="1464453">
                  <a:moveTo>
                    <a:pt x="13478" y="0"/>
                  </a:moveTo>
                  <a:lnTo>
                    <a:pt x="1450975" y="0"/>
                  </a:lnTo>
                  <a:cubicBezTo>
                    <a:pt x="1458419" y="0"/>
                    <a:pt x="1464453" y="6034"/>
                    <a:pt x="1464453" y="13478"/>
                  </a:cubicBezTo>
                  <a:lnTo>
                    <a:pt x="1464453" y="1264545"/>
                  </a:lnTo>
                  <a:cubicBezTo>
                    <a:pt x="1464453" y="1271989"/>
                    <a:pt x="1458419" y="1278023"/>
                    <a:pt x="1450975" y="1278023"/>
                  </a:cubicBezTo>
                  <a:lnTo>
                    <a:pt x="13478" y="1278023"/>
                  </a:lnTo>
                  <a:cubicBezTo>
                    <a:pt x="6034" y="1278023"/>
                    <a:pt x="0" y="1271989"/>
                    <a:pt x="0" y="1264545"/>
                  </a:cubicBezTo>
                  <a:lnTo>
                    <a:pt x="0" y="13478"/>
                  </a:lnTo>
                  <a:cubicBezTo>
                    <a:pt x="0" y="6034"/>
                    <a:pt x="6034" y="0"/>
                    <a:pt x="13478" y="0"/>
                  </a:cubicBezTo>
                  <a:close/>
                </a:path>
              </a:pathLst>
            </a:custGeom>
            <a:solidFill>
              <a:srgbClr val="FFFDF5"/>
            </a:solidFill>
            <a:ln cap="sq">
              <a:noFill/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76200"/>
              <a:ext cx="1464453" cy="1354223"/>
            </a:xfrm>
            <a:prstGeom prst="rect">
              <a:avLst/>
            </a:prstGeom>
          </p:spPr>
          <p:txBody>
            <a:bodyPr anchor="ctr" rtlCol="false" tIns="51955" lIns="51955" bIns="51955" rIns="51955"/>
            <a:lstStyle/>
            <a:p>
              <a:pPr algn="l" marL="626109" indent="-313054" lvl="1">
                <a:lnSpc>
                  <a:spcPts val="4059"/>
                </a:lnSpc>
                <a:buFont typeface="Arial"/>
                <a:buChar char="•"/>
              </a:pPr>
              <a:r>
                <a:rPr lang="en-US" sz="2899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Parenting Skills </a:t>
              </a:r>
            </a:p>
            <a:p>
              <a:pPr algn="l" marL="626109" indent="-313054" lvl="1">
                <a:lnSpc>
                  <a:spcPts val="4059"/>
                </a:lnSpc>
                <a:buFont typeface="Arial"/>
                <a:buChar char="•"/>
              </a:pPr>
              <a:r>
                <a:rPr lang="en-US" sz="2899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Anger Management Skills</a:t>
              </a:r>
            </a:p>
            <a:p>
              <a:pPr algn="l" marL="626109" indent="-313054" lvl="1">
                <a:lnSpc>
                  <a:spcPts val="4059"/>
                </a:lnSpc>
                <a:buFont typeface="Arial"/>
                <a:buChar char="•"/>
              </a:pPr>
              <a:r>
                <a:rPr lang="en-US" sz="2899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Tax Support</a:t>
              </a:r>
            </a:p>
            <a:p>
              <a:pPr algn="l" marL="626109" indent="-313054" lvl="1">
                <a:lnSpc>
                  <a:spcPts val="4059"/>
                </a:lnSpc>
                <a:buFont typeface="Arial"/>
                <a:buChar char="•"/>
              </a:pPr>
              <a:r>
                <a:rPr lang="en-US" sz="2899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Self-Defense Classes</a:t>
              </a:r>
            </a:p>
            <a:p>
              <a:pPr algn="l" marL="626109" indent="-313054" lvl="1">
                <a:lnSpc>
                  <a:spcPts val="4059"/>
                </a:lnSpc>
                <a:buFont typeface="Arial"/>
                <a:buChar char="•"/>
              </a:pPr>
              <a:r>
                <a:rPr lang="en-US" sz="2899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Healthy Cooking Classes</a:t>
              </a:r>
            </a:p>
            <a:p>
              <a:pPr algn="l" marL="626109" indent="-313054" lvl="1">
                <a:lnSpc>
                  <a:spcPts val="4059"/>
                </a:lnSpc>
                <a:buFont typeface="Arial"/>
                <a:buChar char="•"/>
              </a:pPr>
              <a:r>
                <a:rPr lang="en-US" sz="2899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Sewing, Mending, Hemming</a:t>
              </a:r>
            </a:p>
            <a:p>
              <a:pPr algn="l" marL="626109" indent="-313054" lvl="1">
                <a:lnSpc>
                  <a:spcPts val="4059"/>
                </a:lnSpc>
                <a:buFont typeface="Arial"/>
                <a:buChar char="•"/>
              </a:pPr>
              <a:r>
                <a:rPr lang="en-US" sz="2899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Mental Health Classes/Supports</a:t>
              </a:r>
            </a:p>
            <a:p>
              <a:pPr algn="l" marL="626109" indent="-313054" lvl="1">
                <a:lnSpc>
                  <a:spcPts val="4059"/>
                </a:lnSpc>
                <a:buFont typeface="Arial"/>
                <a:buChar char="•"/>
              </a:pPr>
              <a:r>
                <a:rPr lang="en-US" sz="2899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Budgeting/ Budget Shopping</a:t>
              </a:r>
            </a:p>
            <a:p>
              <a:pPr algn="l">
                <a:lnSpc>
                  <a:spcPts val="4059"/>
                </a:lnSpc>
              </a:pPr>
            </a:p>
          </p:txBody>
        </p:sp>
      </p:grp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74F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119986" y="3619526"/>
            <a:ext cx="5013579" cy="5514076"/>
            <a:chOff x="0" y="0"/>
            <a:chExt cx="1162020" cy="12780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62020" cy="1278023"/>
            </a:xfrm>
            <a:custGeom>
              <a:avLst/>
              <a:gdLst/>
              <a:ahLst/>
              <a:cxnLst/>
              <a:rect r="r" b="b" t="t" l="l"/>
              <a:pathLst>
                <a:path h="1278023" w="1162020">
                  <a:moveTo>
                    <a:pt x="16986" y="0"/>
                  </a:moveTo>
                  <a:lnTo>
                    <a:pt x="1145034" y="0"/>
                  </a:lnTo>
                  <a:cubicBezTo>
                    <a:pt x="1149539" y="0"/>
                    <a:pt x="1153860" y="1790"/>
                    <a:pt x="1157045" y="4975"/>
                  </a:cubicBezTo>
                  <a:cubicBezTo>
                    <a:pt x="1160231" y="8161"/>
                    <a:pt x="1162020" y="12481"/>
                    <a:pt x="1162020" y="16986"/>
                  </a:cubicBezTo>
                  <a:lnTo>
                    <a:pt x="1162020" y="1261037"/>
                  </a:lnTo>
                  <a:cubicBezTo>
                    <a:pt x="1162020" y="1265542"/>
                    <a:pt x="1160231" y="1269862"/>
                    <a:pt x="1157045" y="1273048"/>
                  </a:cubicBezTo>
                  <a:cubicBezTo>
                    <a:pt x="1153860" y="1276233"/>
                    <a:pt x="1149539" y="1278023"/>
                    <a:pt x="1145034" y="1278023"/>
                  </a:cubicBezTo>
                  <a:lnTo>
                    <a:pt x="16986" y="1278023"/>
                  </a:lnTo>
                  <a:cubicBezTo>
                    <a:pt x="12481" y="1278023"/>
                    <a:pt x="8161" y="1276233"/>
                    <a:pt x="4975" y="1273048"/>
                  </a:cubicBezTo>
                  <a:cubicBezTo>
                    <a:pt x="1790" y="1269862"/>
                    <a:pt x="0" y="1265542"/>
                    <a:pt x="0" y="1261037"/>
                  </a:cubicBezTo>
                  <a:lnTo>
                    <a:pt x="0" y="16986"/>
                  </a:lnTo>
                  <a:cubicBezTo>
                    <a:pt x="0" y="12481"/>
                    <a:pt x="1790" y="8161"/>
                    <a:pt x="4975" y="4975"/>
                  </a:cubicBezTo>
                  <a:cubicBezTo>
                    <a:pt x="8161" y="1790"/>
                    <a:pt x="12481" y="0"/>
                    <a:pt x="16986" y="0"/>
                  </a:cubicBezTo>
                  <a:close/>
                </a:path>
              </a:pathLst>
            </a:custGeom>
            <a:solidFill>
              <a:srgbClr val="FFFDF5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1162020" cy="1344698"/>
            </a:xfrm>
            <a:prstGeom prst="rect">
              <a:avLst/>
            </a:prstGeom>
          </p:spPr>
          <p:txBody>
            <a:bodyPr anchor="ctr" rtlCol="false" tIns="51955" lIns="51955" bIns="51955" rIns="51955"/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This data is already being implemented to increase efficiency of FRN communication with Roane County citizens.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119986" y="1536553"/>
            <a:ext cx="15151232" cy="1755580"/>
            <a:chOff x="0" y="0"/>
            <a:chExt cx="3511671" cy="40689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11671" cy="406899"/>
            </a:xfrm>
            <a:custGeom>
              <a:avLst/>
              <a:gdLst/>
              <a:ahLst/>
              <a:cxnLst/>
              <a:rect r="r" b="b" t="t" l="l"/>
              <a:pathLst>
                <a:path h="406899" w="3511671">
                  <a:moveTo>
                    <a:pt x="5621" y="0"/>
                  </a:moveTo>
                  <a:lnTo>
                    <a:pt x="3506051" y="0"/>
                  </a:lnTo>
                  <a:cubicBezTo>
                    <a:pt x="3509155" y="0"/>
                    <a:pt x="3511671" y="2516"/>
                    <a:pt x="3511671" y="5621"/>
                  </a:cubicBezTo>
                  <a:lnTo>
                    <a:pt x="3511671" y="401278"/>
                  </a:lnTo>
                  <a:cubicBezTo>
                    <a:pt x="3511671" y="402769"/>
                    <a:pt x="3511079" y="404198"/>
                    <a:pt x="3510025" y="405253"/>
                  </a:cubicBezTo>
                  <a:cubicBezTo>
                    <a:pt x="3508971" y="406307"/>
                    <a:pt x="3507541" y="406899"/>
                    <a:pt x="3506051" y="406899"/>
                  </a:cubicBezTo>
                  <a:lnTo>
                    <a:pt x="5621" y="406899"/>
                  </a:lnTo>
                  <a:cubicBezTo>
                    <a:pt x="4130" y="406899"/>
                    <a:pt x="2700" y="406307"/>
                    <a:pt x="1646" y="405253"/>
                  </a:cubicBezTo>
                  <a:cubicBezTo>
                    <a:pt x="592" y="404198"/>
                    <a:pt x="0" y="402769"/>
                    <a:pt x="0" y="401278"/>
                  </a:cubicBezTo>
                  <a:lnTo>
                    <a:pt x="0" y="5621"/>
                  </a:lnTo>
                  <a:cubicBezTo>
                    <a:pt x="0" y="4130"/>
                    <a:pt x="592" y="2700"/>
                    <a:pt x="1646" y="1646"/>
                  </a:cubicBezTo>
                  <a:cubicBezTo>
                    <a:pt x="2700" y="592"/>
                    <a:pt x="4130" y="0"/>
                    <a:pt x="5621" y="0"/>
                  </a:cubicBezTo>
                  <a:close/>
                </a:path>
              </a:pathLst>
            </a:custGeom>
            <a:solidFill>
              <a:srgbClr val="BED2D4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511671" cy="444999"/>
            </a:xfrm>
            <a:prstGeom prst="rect">
              <a:avLst/>
            </a:prstGeom>
          </p:spPr>
          <p:txBody>
            <a:bodyPr anchor="ctr" rtlCol="false" tIns="51955" lIns="51955" bIns="51955" rIns="51955"/>
            <a:lstStyle/>
            <a:p>
              <a:pPr algn="ctr">
                <a:lnSpc>
                  <a:spcPts val="1457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3177796" y="1599955"/>
            <a:ext cx="12946252" cy="18319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71"/>
              </a:lnSpc>
            </a:pPr>
            <a:r>
              <a:rPr lang="en-US" sz="2622" b="true">
                <a:solidFill>
                  <a:srgbClr val="074F57"/>
                </a:solidFill>
                <a:latin typeface="Poppins Bold"/>
                <a:ea typeface="Poppins Bold"/>
                <a:cs typeface="Poppins Bold"/>
                <a:sym typeface="Poppins Bold"/>
              </a:rPr>
              <a:t>Q:  What is your preferred method to receive information, data, and training from Roane FRN?</a:t>
            </a:r>
          </a:p>
          <a:p>
            <a:pPr algn="ctr">
              <a:lnSpc>
                <a:spcPts val="3671"/>
              </a:lnSpc>
            </a:pPr>
            <a:r>
              <a:rPr lang="en-US" sz="2622" b="true">
                <a:solidFill>
                  <a:srgbClr val="074F57"/>
                </a:solidFill>
                <a:latin typeface="Poppins Bold"/>
                <a:ea typeface="Poppins Bold"/>
                <a:cs typeface="Poppins Bold"/>
                <a:sym typeface="Poppins Bold"/>
              </a:rPr>
              <a:t>(Check all that apply)</a:t>
            </a:r>
          </a:p>
          <a:p>
            <a:pPr algn="ctr">
              <a:lnSpc>
                <a:spcPts val="3671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2119986" y="475726"/>
            <a:ext cx="15042886" cy="1131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63"/>
              </a:lnSpc>
            </a:pPr>
            <a:r>
              <a:rPr lang="en-US" b="true" sz="8101">
                <a:solidFill>
                  <a:srgbClr val="FFFDF5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EDUCATION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8206207">
            <a:off x="-595789" y="829522"/>
            <a:ext cx="1191578" cy="4114800"/>
          </a:xfrm>
          <a:custGeom>
            <a:avLst/>
            <a:gdLst/>
            <a:ahLst/>
            <a:cxnLst/>
            <a:rect r="r" b="b" t="t" l="l"/>
            <a:pathLst>
              <a:path h="4114800" w="1191578">
                <a:moveTo>
                  <a:pt x="0" y="0"/>
                </a:moveTo>
                <a:lnTo>
                  <a:pt x="1191578" y="0"/>
                </a:lnTo>
                <a:lnTo>
                  <a:pt x="11915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7115853">
            <a:off x="1884608" y="-1898658"/>
            <a:ext cx="1191578" cy="4114800"/>
          </a:xfrm>
          <a:custGeom>
            <a:avLst/>
            <a:gdLst/>
            <a:ahLst/>
            <a:cxnLst/>
            <a:rect r="r" b="b" t="t" l="l"/>
            <a:pathLst>
              <a:path h="4114800" w="1191578">
                <a:moveTo>
                  <a:pt x="1191577" y="0"/>
                </a:moveTo>
                <a:lnTo>
                  <a:pt x="0" y="0"/>
                </a:lnTo>
                <a:lnTo>
                  <a:pt x="0" y="4114800"/>
                </a:lnTo>
                <a:lnTo>
                  <a:pt x="1191577" y="4114800"/>
                </a:lnTo>
                <a:lnTo>
                  <a:pt x="119157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422997" y="-93210"/>
            <a:ext cx="2903393" cy="2671442"/>
          </a:xfrm>
          <a:custGeom>
            <a:avLst/>
            <a:gdLst/>
            <a:ahLst/>
            <a:cxnLst/>
            <a:rect r="r" b="b" t="t" l="l"/>
            <a:pathLst>
              <a:path h="2671442" w="2903393">
                <a:moveTo>
                  <a:pt x="0" y="0"/>
                </a:moveTo>
                <a:lnTo>
                  <a:pt x="2903394" y="0"/>
                </a:lnTo>
                <a:lnTo>
                  <a:pt x="2903394" y="2671442"/>
                </a:lnTo>
                <a:lnTo>
                  <a:pt x="0" y="26714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7025583" y="2493896"/>
            <a:ext cx="11413481" cy="874422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74F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119986" y="3619526"/>
            <a:ext cx="5013579" cy="5514076"/>
            <a:chOff x="0" y="0"/>
            <a:chExt cx="1162020" cy="12780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62020" cy="1278023"/>
            </a:xfrm>
            <a:custGeom>
              <a:avLst/>
              <a:gdLst/>
              <a:ahLst/>
              <a:cxnLst/>
              <a:rect r="r" b="b" t="t" l="l"/>
              <a:pathLst>
                <a:path h="1278023" w="1162020">
                  <a:moveTo>
                    <a:pt x="16986" y="0"/>
                  </a:moveTo>
                  <a:lnTo>
                    <a:pt x="1145034" y="0"/>
                  </a:lnTo>
                  <a:cubicBezTo>
                    <a:pt x="1149539" y="0"/>
                    <a:pt x="1153860" y="1790"/>
                    <a:pt x="1157045" y="4975"/>
                  </a:cubicBezTo>
                  <a:cubicBezTo>
                    <a:pt x="1160231" y="8161"/>
                    <a:pt x="1162020" y="12481"/>
                    <a:pt x="1162020" y="16986"/>
                  </a:cubicBezTo>
                  <a:lnTo>
                    <a:pt x="1162020" y="1261037"/>
                  </a:lnTo>
                  <a:cubicBezTo>
                    <a:pt x="1162020" y="1265542"/>
                    <a:pt x="1160231" y="1269862"/>
                    <a:pt x="1157045" y="1273048"/>
                  </a:cubicBezTo>
                  <a:cubicBezTo>
                    <a:pt x="1153860" y="1276233"/>
                    <a:pt x="1149539" y="1278023"/>
                    <a:pt x="1145034" y="1278023"/>
                  </a:cubicBezTo>
                  <a:lnTo>
                    <a:pt x="16986" y="1278023"/>
                  </a:lnTo>
                  <a:cubicBezTo>
                    <a:pt x="12481" y="1278023"/>
                    <a:pt x="8161" y="1276233"/>
                    <a:pt x="4975" y="1273048"/>
                  </a:cubicBezTo>
                  <a:cubicBezTo>
                    <a:pt x="1790" y="1269862"/>
                    <a:pt x="0" y="1265542"/>
                    <a:pt x="0" y="1261037"/>
                  </a:cubicBezTo>
                  <a:lnTo>
                    <a:pt x="0" y="16986"/>
                  </a:lnTo>
                  <a:cubicBezTo>
                    <a:pt x="0" y="12481"/>
                    <a:pt x="1790" y="8161"/>
                    <a:pt x="4975" y="4975"/>
                  </a:cubicBezTo>
                  <a:cubicBezTo>
                    <a:pt x="8161" y="1790"/>
                    <a:pt x="12481" y="0"/>
                    <a:pt x="16986" y="0"/>
                  </a:cubicBezTo>
                  <a:close/>
                </a:path>
              </a:pathLst>
            </a:custGeom>
            <a:solidFill>
              <a:srgbClr val="FFFDF5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1162020" cy="1344698"/>
            </a:xfrm>
            <a:prstGeom prst="rect">
              <a:avLst/>
            </a:prstGeom>
          </p:spPr>
          <p:txBody>
            <a:bodyPr anchor="ctr" rtlCol="false" tIns="51955" lIns="51955" bIns="51955" rIns="51955"/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Data suggests that over half of respondents perceive Roane County as being inclusive. This data also suggests some work may be necessary in creating a welcoming, inclusive, and supportive community for all citizens.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119986" y="1536553"/>
            <a:ext cx="15151232" cy="1755580"/>
            <a:chOff x="0" y="0"/>
            <a:chExt cx="3511671" cy="40689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11671" cy="406899"/>
            </a:xfrm>
            <a:custGeom>
              <a:avLst/>
              <a:gdLst/>
              <a:ahLst/>
              <a:cxnLst/>
              <a:rect r="r" b="b" t="t" l="l"/>
              <a:pathLst>
                <a:path h="406899" w="3511671">
                  <a:moveTo>
                    <a:pt x="5621" y="0"/>
                  </a:moveTo>
                  <a:lnTo>
                    <a:pt x="3506051" y="0"/>
                  </a:lnTo>
                  <a:cubicBezTo>
                    <a:pt x="3509155" y="0"/>
                    <a:pt x="3511671" y="2516"/>
                    <a:pt x="3511671" y="5621"/>
                  </a:cubicBezTo>
                  <a:lnTo>
                    <a:pt x="3511671" y="401278"/>
                  </a:lnTo>
                  <a:cubicBezTo>
                    <a:pt x="3511671" y="402769"/>
                    <a:pt x="3511079" y="404198"/>
                    <a:pt x="3510025" y="405253"/>
                  </a:cubicBezTo>
                  <a:cubicBezTo>
                    <a:pt x="3508971" y="406307"/>
                    <a:pt x="3507541" y="406899"/>
                    <a:pt x="3506051" y="406899"/>
                  </a:cubicBezTo>
                  <a:lnTo>
                    <a:pt x="5621" y="406899"/>
                  </a:lnTo>
                  <a:cubicBezTo>
                    <a:pt x="4130" y="406899"/>
                    <a:pt x="2700" y="406307"/>
                    <a:pt x="1646" y="405253"/>
                  </a:cubicBezTo>
                  <a:cubicBezTo>
                    <a:pt x="592" y="404198"/>
                    <a:pt x="0" y="402769"/>
                    <a:pt x="0" y="401278"/>
                  </a:cubicBezTo>
                  <a:lnTo>
                    <a:pt x="0" y="5621"/>
                  </a:lnTo>
                  <a:cubicBezTo>
                    <a:pt x="0" y="4130"/>
                    <a:pt x="592" y="2700"/>
                    <a:pt x="1646" y="1646"/>
                  </a:cubicBezTo>
                  <a:cubicBezTo>
                    <a:pt x="2700" y="592"/>
                    <a:pt x="4130" y="0"/>
                    <a:pt x="5621" y="0"/>
                  </a:cubicBezTo>
                  <a:close/>
                </a:path>
              </a:pathLst>
            </a:custGeom>
            <a:solidFill>
              <a:srgbClr val="BED2D4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511671" cy="444999"/>
            </a:xfrm>
            <a:prstGeom prst="rect">
              <a:avLst/>
            </a:prstGeom>
          </p:spPr>
          <p:txBody>
            <a:bodyPr anchor="ctr" rtlCol="false" tIns="51955" lIns="51955" bIns="51955" rIns="51955"/>
            <a:lstStyle/>
            <a:p>
              <a:pPr algn="ctr">
                <a:lnSpc>
                  <a:spcPts val="1457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3168303" y="1869165"/>
            <a:ext cx="12946252" cy="1004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1"/>
              </a:lnSpc>
            </a:pPr>
            <a:r>
              <a:rPr lang="en-US" sz="2822" b="true">
                <a:solidFill>
                  <a:srgbClr val="074F57"/>
                </a:solidFill>
                <a:latin typeface="Poppins Bold"/>
                <a:ea typeface="Poppins Bold"/>
                <a:cs typeface="Poppins Bold"/>
                <a:sym typeface="Poppins Bold"/>
              </a:rPr>
              <a:t>Q: CULTURE: Do you perceive Roane County as being a supportive and inclusive community for all citizens?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119986" y="475726"/>
            <a:ext cx="15042886" cy="1131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63"/>
              </a:lnSpc>
            </a:pPr>
            <a:r>
              <a:rPr lang="en-US" b="true" sz="8101">
                <a:solidFill>
                  <a:srgbClr val="FFFDF5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CULTURE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8206207">
            <a:off x="-595789" y="829522"/>
            <a:ext cx="1191578" cy="4114800"/>
          </a:xfrm>
          <a:custGeom>
            <a:avLst/>
            <a:gdLst/>
            <a:ahLst/>
            <a:cxnLst/>
            <a:rect r="r" b="b" t="t" l="l"/>
            <a:pathLst>
              <a:path h="4114800" w="1191578">
                <a:moveTo>
                  <a:pt x="0" y="0"/>
                </a:moveTo>
                <a:lnTo>
                  <a:pt x="1191578" y="0"/>
                </a:lnTo>
                <a:lnTo>
                  <a:pt x="11915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7115853">
            <a:off x="1884608" y="-1898658"/>
            <a:ext cx="1191578" cy="4114800"/>
          </a:xfrm>
          <a:custGeom>
            <a:avLst/>
            <a:gdLst/>
            <a:ahLst/>
            <a:cxnLst/>
            <a:rect r="r" b="b" t="t" l="l"/>
            <a:pathLst>
              <a:path h="4114800" w="1191578">
                <a:moveTo>
                  <a:pt x="1191577" y="0"/>
                </a:moveTo>
                <a:lnTo>
                  <a:pt x="0" y="0"/>
                </a:lnTo>
                <a:lnTo>
                  <a:pt x="0" y="4114800"/>
                </a:lnTo>
                <a:lnTo>
                  <a:pt x="1191577" y="4114800"/>
                </a:lnTo>
                <a:lnTo>
                  <a:pt x="119157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422997" y="-93210"/>
            <a:ext cx="2903393" cy="2671442"/>
          </a:xfrm>
          <a:custGeom>
            <a:avLst/>
            <a:gdLst/>
            <a:ahLst/>
            <a:cxnLst/>
            <a:rect r="r" b="b" t="t" l="l"/>
            <a:pathLst>
              <a:path h="2671442" w="2903393">
                <a:moveTo>
                  <a:pt x="0" y="0"/>
                </a:moveTo>
                <a:lnTo>
                  <a:pt x="2903394" y="0"/>
                </a:lnTo>
                <a:lnTo>
                  <a:pt x="2903394" y="2671442"/>
                </a:lnTo>
                <a:lnTo>
                  <a:pt x="0" y="26714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8302870" y="3376233"/>
            <a:ext cx="8401498" cy="6655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74F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355645" y="2966203"/>
            <a:ext cx="13576709" cy="7138554"/>
            <a:chOff x="0" y="0"/>
            <a:chExt cx="3575759" cy="18801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75759" cy="1880113"/>
            </a:xfrm>
            <a:custGeom>
              <a:avLst/>
              <a:gdLst/>
              <a:ahLst/>
              <a:cxnLst/>
              <a:rect r="r" b="b" t="t" l="l"/>
              <a:pathLst>
                <a:path h="1880113" w="3575759">
                  <a:moveTo>
                    <a:pt x="6273" y="0"/>
                  </a:moveTo>
                  <a:lnTo>
                    <a:pt x="3569486" y="0"/>
                  </a:lnTo>
                  <a:cubicBezTo>
                    <a:pt x="3572951" y="0"/>
                    <a:pt x="3575759" y="2808"/>
                    <a:pt x="3575759" y="6273"/>
                  </a:cubicBezTo>
                  <a:lnTo>
                    <a:pt x="3575759" y="1873840"/>
                  </a:lnTo>
                  <a:cubicBezTo>
                    <a:pt x="3575759" y="1877305"/>
                    <a:pt x="3572951" y="1880113"/>
                    <a:pt x="3569486" y="1880113"/>
                  </a:cubicBezTo>
                  <a:lnTo>
                    <a:pt x="6273" y="1880113"/>
                  </a:lnTo>
                  <a:cubicBezTo>
                    <a:pt x="4609" y="1880113"/>
                    <a:pt x="3014" y="1879452"/>
                    <a:pt x="1837" y="1878276"/>
                  </a:cubicBezTo>
                  <a:cubicBezTo>
                    <a:pt x="661" y="1877100"/>
                    <a:pt x="0" y="1875504"/>
                    <a:pt x="0" y="1873840"/>
                  </a:cubicBezTo>
                  <a:lnTo>
                    <a:pt x="0" y="6273"/>
                  </a:lnTo>
                  <a:cubicBezTo>
                    <a:pt x="0" y="4609"/>
                    <a:pt x="661" y="3014"/>
                    <a:pt x="1837" y="1837"/>
                  </a:cubicBezTo>
                  <a:cubicBezTo>
                    <a:pt x="3014" y="661"/>
                    <a:pt x="4609" y="0"/>
                    <a:pt x="6273" y="0"/>
                  </a:cubicBezTo>
                  <a:close/>
                </a:path>
              </a:pathLst>
            </a:custGeom>
            <a:solidFill>
              <a:srgbClr val="FFFDF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3575759" cy="19086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34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172948" y="2857143"/>
            <a:ext cx="13942104" cy="998883"/>
            <a:chOff x="0" y="0"/>
            <a:chExt cx="3671994" cy="2630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671994" cy="263080"/>
            </a:xfrm>
            <a:custGeom>
              <a:avLst/>
              <a:gdLst/>
              <a:ahLst/>
              <a:cxnLst/>
              <a:rect r="r" b="b" t="t" l="l"/>
              <a:pathLst>
                <a:path h="263080" w="3671994">
                  <a:moveTo>
                    <a:pt x="6108" y="0"/>
                  </a:moveTo>
                  <a:lnTo>
                    <a:pt x="3665886" y="0"/>
                  </a:lnTo>
                  <a:cubicBezTo>
                    <a:pt x="3669260" y="0"/>
                    <a:pt x="3671994" y="2735"/>
                    <a:pt x="3671994" y="6108"/>
                  </a:cubicBezTo>
                  <a:lnTo>
                    <a:pt x="3671994" y="256972"/>
                  </a:lnTo>
                  <a:cubicBezTo>
                    <a:pt x="3671994" y="258592"/>
                    <a:pt x="3671351" y="260146"/>
                    <a:pt x="3670205" y="261291"/>
                  </a:cubicBezTo>
                  <a:cubicBezTo>
                    <a:pt x="3669060" y="262437"/>
                    <a:pt x="3667506" y="263080"/>
                    <a:pt x="3665886" y="263080"/>
                  </a:cubicBezTo>
                  <a:lnTo>
                    <a:pt x="6108" y="263080"/>
                  </a:lnTo>
                  <a:cubicBezTo>
                    <a:pt x="2735" y="263080"/>
                    <a:pt x="0" y="260345"/>
                    <a:pt x="0" y="256972"/>
                  </a:cubicBezTo>
                  <a:lnTo>
                    <a:pt x="0" y="6108"/>
                  </a:lnTo>
                  <a:cubicBezTo>
                    <a:pt x="0" y="2735"/>
                    <a:pt x="2735" y="0"/>
                    <a:pt x="6108" y="0"/>
                  </a:cubicBezTo>
                  <a:close/>
                </a:path>
              </a:pathLst>
            </a:custGeom>
            <a:solidFill>
              <a:srgbClr val="BED2D4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3671994" cy="2916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34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3928995" y="3817892"/>
            <a:ext cx="11481975" cy="59795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80"/>
              </a:lnSpc>
            </a:pPr>
            <a:r>
              <a:rPr lang="en-US" sz="3000">
                <a:solidFill>
                  <a:srgbClr val="074F57"/>
                </a:solidFill>
                <a:latin typeface="Poppins"/>
                <a:ea typeface="Poppins"/>
                <a:cs typeface="Poppins"/>
                <a:sym typeface="Poppins"/>
              </a:rPr>
              <a:t>Provides a snapshot of what Roane citizens perceive as service gaps/unmet needs </a:t>
            </a:r>
          </a:p>
          <a:p>
            <a:pPr algn="l">
              <a:lnSpc>
                <a:spcPts val="4380"/>
              </a:lnSpc>
            </a:pPr>
          </a:p>
          <a:p>
            <a:pPr algn="l">
              <a:lnSpc>
                <a:spcPts val="4380"/>
              </a:lnSpc>
            </a:pPr>
            <a:r>
              <a:rPr lang="en-US" sz="3000">
                <a:solidFill>
                  <a:srgbClr val="074F57"/>
                </a:solidFill>
                <a:latin typeface="Poppins"/>
                <a:ea typeface="Poppins"/>
                <a:cs typeface="Poppins"/>
                <a:sym typeface="Poppins"/>
              </a:rPr>
              <a:t>Data and feedback can guide helping agencies like FRN in addressing problems that matter most to citizens</a:t>
            </a:r>
          </a:p>
          <a:p>
            <a:pPr algn="l">
              <a:lnSpc>
                <a:spcPts val="4380"/>
              </a:lnSpc>
            </a:pPr>
          </a:p>
          <a:p>
            <a:pPr algn="l">
              <a:lnSpc>
                <a:spcPts val="4234"/>
              </a:lnSpc>
            </a:pPr>
            <a:r>
              <a:rPr lang="en-US" sz="2900">
                <a:solidFill>
                  <a:srgbClr val="074F57"/>
                </a:solidFill>
                <a:latin typeface="Poppins"/>
                <a:ea typeface="Poppins"/>
                <a:cs typeface="Poppins"/>
                <a:sym typeface="Poppins"/>
              </a:rPr>
              <a:t>Provides Roane FRN key data to justify grant-seeking and advocate for needs of county to grantees</a:t>
            </a:r>
          </a:p>
          <a:p>
            <a:pPr algn="l">
              <a:lnSpc>
                <a:spcPts val="4234"/>
              </a:lnSpc>
            </a:pPr>
          </a:p>
          <a:p>
            <a:pPr algn="l">
              <a:lnSpc>
                <a:spcPts val="4234"/>
              </a:lnSpc>
            </a:pPr>
            <a:r>
              <a:rPr lang="en-US" sz="2900">
                <a:solidFill>
                  <a:srgbClr val="074F57"/>
                </a:solidFill>
                <a:latin typeface="Poppins"/>
                <a:ea typeface="Poppins"/>
                <a:cs typeface="Poppins"/>
                <a:sym typeface="Poppins"/>
              </a:rPr>
              <a:t>Establishes a baseline to measure effectiveness of services and programs made in response to needs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877030" y="1371600"/>
            <a:ext cx="12533940" cy="9422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35"/>
              </a:lnSpc>
            </a:pPr>
            <a:r>
              <a:rPr lang="en-US" b="true" sz="6799">
                <a:solidFill>
                  <a:srgbClr val="FFFDF5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WHAT IS THE DATA FOR?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181953" y="2982569"/>
            <a:ext cx="13750401" cy="592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074F57"/>
                </a:solidFill>
                <a:latin typeface="Poppins"/>
                <a:ea typeface="Poppins"/>
                <a:cs typeface="Poppins"/>
                <a:sym typeface="Poppins"/>
              </a:rPr>
              <a:t>Needs Assessment Surveys help us accomplish a few things:</a:t>
            </a:r>
          </a:p>
        </p:txBody>
      </p:sp>
      <p:sp>
        <p:nvSpPr>
          <p:cNvPr name="Freeform 11" id="11"/>
          <p:cNvSpPr/>
          <p:nvPr/>
        </p:nvSpPr>
        <p:spPr>
          <a:xfrm flipH="true" flipV="false" rot="-2779607">
            <a:off x="16936005" y="4257793"/>
            <a:ext cx="2280417" cy="5192601"/>
          </a:xfrm>
          <a:custGeom>
            <a:avLst/>
            <a:gdLst/>
            <a:ahLst/>
            <a:cxnLst/>
            <a:rect r="r" b="b" t="t" l="l"/>
            <a:pathLst>
              <a:path h="5192601" w="2280417">
                <a:moveTo>
                  <a:pt x="2280417" y="0"/>
                </a:moveTo>
                <a:lnTo>
                  <a:pt x="0" y="0"/>
                </a:lnTo>
                <a:lnTo>
                  <a:pt x="0" y="5192601"/>
                </a:lnTo>
                <a:lnTo>
                  <a:pt x="2280417" y="5192601"/>
                </a:lnTo>
                <a:lnTo>
                  <a:pt x="228041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6094280" y="7386139"/>
            <a:ext cx="3632697" cy="3342482"/>
          </a:xfrm>
          <a:custGeom>
            <a:avLst/>
            <a:gdLst/>
            <a:ahLst/>
            <a:cxnLst/>
            <a:rect r="r" b="b" t="t" l="l"/>
            <a:pathLst>
              <a:path h="3342482" w="3632697">
                <a:moveTo>
                  <a:pt x="0" y="0"/>
                </a:moveTo>
                <a:lnTo>
                  <a:pt x="3632697" y="0"/>
                </a:lnTo>
                <a:lnTo>
                  <a:pt x="3632697" y="3342482"/>
                </a:lnTo>
                <a:lnTo>
                  <a:pt x="0" y="3342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8767017">
            <a:off x="69205" y="-1709032"/>
            <a:ext cx="2171289" cy="4843023"/>
          </a:xfrm>
          <a:custGeom>
            <a:avLst/>
            <a:gdLst/>
            <a:ahLst/>
            <a:cxnLst/>
            <a:rect r="r" b="b" t="t" l="l"/>
            <a:pathLst>
              <a:path h="4843023" w="2171289">
                <a:moveTo>
                  <a:pt x="0" y="0"/>
                </a:moveTo>
                <a:lnTo>
                  <a:pt x="2171289" y="0"/>
                </a:lnTo>
                <a:lnTo>
                  <a:pt x="2171289" y="4843023"/>
                </a:lnTo>
                <a:lnTo>
                  <a:pt x="0" y="48430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877030" y="4160870"/>
            <a:ext cx="891788" cy="891788"/>
          </a:xfrm>
          <a:custGeom>
            <a:avLst/>
            <a:gdLst/>
            <a:ahLst/>
            <a:cxnLst/>
            <a:rect r="r" b="b" t="t" l="l"/>
            <a:pathLst>
              <a:path h="891788" w="891788">
                <a:moveTo>
                  <a:pt x="0" y="0"/>
                </a:moveTo>
                <a:lnTo>
                  <a:pt x="891788" y="0"/>
                </a:lnTo>
                <a:lnTo>
                  <a:pt x="891788" y="891788"/>
                </a:lnTo>
                <a:lnTo>
                  <a:pt x="0" y="8917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7276703">
            <a:off x="-2238626" y="1855904"/>
            <a:ext cx="2943510" cy="5624542"/>
          </a:xfrm>
          <a:custGeom>
            <a:avLst/>
            <a:gdLst/>
            <a:ahLst/>
            <a:cxnLst/>
            <a:rect r="r" b="b" t="t" l="l"/>
            <a:pathLst>
              <a:path h="5624542" w="2943510">
                <a:moveTo>
                  <a:pt x="0" y="0"/>
                </a:moveTo>
                <a:lnTo>
                  <a:pt x="2943510" y="0"/>
                </a:lnTo>
                <a:lnTo>
                  <a:pt x="2943510" y="5624542"/>
                </a:lnTo>
                <a:lnTo>
                  <a:pt x="0" y="56245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true" flipV="false" rot="0">
            <a:off x="15259802" y="9057380"/>
            <a:ext cx="3028198" cy="2786275"/>
          </a:xfrm>
          <a:custGeom>
            <a:avLst/>
            <a:gdLst/>
            <a:ahLst/>
            <a:cxnLst/>
            <a:rect r="r" b="b" t="t" l="l"/>
            <a:pathLst>
              <a:path h="2786275" w="3028198">
                <a:moveTo>
                  <a:pt x="3028198" y="0"/>
                </a:moveTo>
                <a:lnTo>
                  <a:pt x="0" y="0"/>
                </a:lnTo>
                <a:lnTo>
                  <a:pt x="0" y="2786276"/>
                </a:lnTo>
                <a:lnTo>
                  <a:pt x="3028198" y="2786276"/>
                </a:lnTo>
                <a:lnTo>
                  <a:pt x="3028198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7981300">
            <a:off x="-891567" y="-487519"/>
            <a:ext cx="1461173" cy="5045777"/>
          </a:xfrm>
          <a:custGeom>
            <a:avLst/>
            <a:gdLst/>
            <a:ahLst/>
            <a:cxnLst/>
            <a:rect r="r" b="b" t="t" l="l"/>
            <a:pathLst>
              <a:path h="5045777" w="1461173">
                <a:moveTo>
                  <a:pt x="0" y="0"/>
                </a:moveTo>
                <a:lnTo>
                  <a:pt x="1461173" y="0"/>
                </a:lnTo>
                <a:lnTo>
                  <a:pt x="1461173" y="5045777"/>
                </a:lnTo>
                <a:lnTo>
                  <a:pt x="0" y="504577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true" flipV="false" rot="10189565">
            <a:off x="1714183" y="-4204403"/>
            <a:ext cx="2943510" cy="5624542"/>
          </a:xfrm>
          <a:custGeom>
            <a:avLst/>
            <a:gdLst/>
            <a:ahLst/>
            <a:cxnLst/>
            <a:rect r="r" b="b" t="t" l="l"/>
            <a:pathLst>
              <a:path h="5624542" w="2943510">
                <a:moveTo>
                  <a:pt x="2943510" y="0"/>
                </a:moveTo>
                <a:lnTo>
                  <a:pt x="0" y="0"/>
                </a:lnTo>
                <a:lnTo>
                  <a:pt x="0" y="5624542"/>
                </a:lnTo>
                <a:lnTo>
                  <a:pt x="2943510" y="5624542"/>
                </a:lnTo>
                <a:lnTo>
                  <a:pt x="294351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2877030" y="5643691"/>
            <a:ext cx="891788" cy="891788"/>
          </a:xfrm>
          <a:custGeom>
            <a:avLst/>
            <a:gdLst/>
            <a:ahLst/>
            <a:cxnLst/>
            <a:rect r="r" b="b" t="t" l="l"/>
            <a:pathLst>
              <a:path h="891788" w="891788">
                <a:moveTo>
                  <a:pt x="0" y="0"/>
                </a:moveTo>
                <a:lnTo>
                  <a:pt x="891788" y="0"/>
                </a:lnTo>
                <a:lnTo>
                  <a:pt x="891788" y="891789"/>
                </a:lnTo>
                <a:lnTo>
                  <a:pt x="0" y="8917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2877030" y="7297480"/>
            <a:ext cx="891788" cy="891788"/>
          </a:xfrm>
          <a:custGeom>
            <a:avLst/>
            <a:gdLst/>
            <a:ahLst/>
            <a:cxnLst/>
            <a:rect r="r" b="b" t="t" l="l"/>
            <a:pathLst>
              <a:path h="891788" w="891788">
                <a:moveTo>
                  <a:pt x="0" y="0"/>
                </a:moveTo>
                <a:lnTo>
                  <a:pt x="891788" y="0"/>
                </a:lnTo>
                <a:lnTo>
                  <a:pt x="891788" y="891788"/>
                </a:lnTo>
                <a:lnTo>
                  <a:pt x="0" y="8917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2877030" y="8812406"/>
            <a:ext cx="891788" cy="891788"/>
          </a:xfrm>
          <a:custGeom>
            <a:avLst/>
            <a:gdLst/>
            <a:ahLst/>
            <a:cxnLst/>
            <a:rect r="r" b="b" t="t" l="l"/>
            <a:pathLst>
              <a:path h="891788" w="891788">
                <a:moveTo>
                  <a:pt x="0" y="0"/>
                </a:moveTo>
                <a:lnTo>
                  <a:pt x="891788" y="0"/>
                </a:lnTo>
                <a:lnTo>
                  <a:pt x="891788" y="891788"/>
                </a:lnTo>
                <a:lnTo>
                  <a:pt x="0" y="8917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74F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41127" y="3619526"/>
            <a:ext cx="6402873" cy="6457116"/>
            <a:chOff x="0" y="0"/>
            <a:chExt cx="1484024" cy="149659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84024" cy="1496596"/>
            </a:xfrm>
            <a:custGeom>
              <a:avLst/>
              <a:gdLst/>
              <a:ahLst/>
              <a:cxnLst/>
              <a:rect r="r" b="b" t="t" l="l"/>
              <a:pathLst>
                <a:path h="1496596" w="1484024">
                  <a:moveTo>
                    <a:pt x="13300" y="0"/>
                  </a:moveTo>
                  <a:lnTo>
                    <a:pt x="1470723" y="0"/>
                  </a:lnTo>
                  <a:cubicBezTo>
                    <a:pt x="1474251" y="0"/>
                    <a:pt x="1477634" y="1401"/>
                    <a:pt x="1480128" y="3896"/>
                  </a:cubicBezTo>
                  <a:cubicBezTo>
                    <a:pt x="1482622" y="6390"/>
                    <a:pt x="1484024" y="9773"/>
                    <a:pt x="1484024" y="13300"/>
                  </a:cubicBezTo>
                  <a:lnTo>
                    <a:pt x="1484024" y="1483295"/>
                  </a:lnTo>
                  <a:cubicBezTo>
                    <a:pt x="1484024" y="1490641"/>
                    <a:pt x="1478069" y="1496596"/>
                    <a:pt x="1470723" y="1496596"/>
                  </a:cubicBezTo>
                  <a:lnTo>
                    <a:pt x="13300" y="1496596"/>
                  </a:lnTo>
                  <a:cubicBezTo>
                    <a:pt x="5955" y="1496596"/>
                    <a:pt x="0" y="1490641"/>
                    <a:pt x="0" y="1483295"/>
                  </a:cubicBezTo>
                  <a:lnTo>
                    <a:pt x="0" y="13300"/>
                  </a:lnTo>
                  <a:cubicBezTo>
                    <a:pt x="0" y="5955"/>
                    <a:pt x="5955" y="0"/>
                    <a:pt x="13300" y="0"/>
                  </a:cubicBezTo>
                  <a:close/>
                </a:path>
              </a:pathLst>
            </a:custGeom>
            <a:solidFill>
              <a:srgbClr val="FFFDF5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1484024" cy="1572796"/>
            </a:xfrm>
            <a:prstGeom prst="rect">
              <a:avLst/>
            </a:prstGeom>
          </p:spPr>
          <p:txBody>
            <a:bodyPr anchor="ctr" rtlCol="false" tIns="51955" lIns="51955" bIns="51955" rIns="51955"/>
            <a:lstStyle/>
            <a:p>
              <a:pPr algn="l" marL="626109" indent="-313054" lvl="1">
                <a:lnSpc>
                  <a:spcPts val="4059"/>
                </a:lnSpc>
                <a:buFont typeface="Arial"/>
                <a:buChar char="•"/>
              </a:pPr>
              <a:r>
                <a:rPr lang="en-US" sz="2899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Highlighting accomplishments of marginalized groups in community</a:t>
              </a:r>
            </a:p>
            <a:p>
              <a:pPr algn="l" marL="626109" indent="-313054" lvl="1">
                <a:lnSpc>
                  <a:spcPts val="4059"/>
                </a:lnSpc>
                <a:buFont typeface="Arial"/>
                <a:buChar char="•"/>
              </a:pPr>
              <a:r>
                <a:rPr lang="en-US" sz="2899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Emphasis on support for homeless population</a:t>
              </a:r>
            </a:p>
            <a:p>
              <a:pPr algn="l" marL="626109" indent="-313054" lvl="1">
                <a:lnSpc>
                  <a:spcPts val="4059"/>
                </a:lnSpc>
                <a:buFont typeface="Arial"/>
                <a:buChar char="•"/>
              </a:pPr>
              <a:r>
                <a:rPr lang="en-US" sz="2899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Create volunteerism opportunities for community/teens</a:t>
              </a:r>
            </a:p>
            <a:p>
              <a:pPr algn="l" marL="626109" indent="-313054" lvl="1">
                <a:lnSpc>
                  <a:spcPts val="4059"/>
                </a:lnSpc>
                <a:buFont typeface="Arial"/>
                <a:buChar char="•"/>
              </a:pPr>
              <a:r>
                <a:rPr lang="en-US" sz="2899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Single parent support group</a:t>
              </a:r>
            </a:p>
            <a:p>
              <a:pPr algn="l" marL="626109" indent="-313054" lvl="1">
                <a:lnSpc>
                  <a:spcPts val="4059"/>
                </a:lnSpc>
                <a:buFont typeface="Arial"/>
                <a:buChar char="•"/>
              </a:pPr>
              <a:r>
                <a:rPr lang="en-US" sz="2899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Community Bonding Activities</a:t>
              </a:r>
            </a:p>
            <a:p>
              <a:pPr algn="l" marL="626109" indent="-313054" lvl="1">
                <a:lnSpc>
                  <a:spcPts val="4059"/>
                </a:lnSpc>
                <a:buFont typeface="Arial"/>
                <a:buChar char="•"/>
              </a:pPr>
              <a:r>
                <a:rPr lang="en-US" sz="2899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Grief Support Groups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119986" y="1536553"/>
            <a:ext cx="15151232" cy="1755580"/>
            <a:chOff x="0" y="0"/>
            <a:chExt cx="3511671" cy="40689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11671" cy="406899"/>
            </a:xfrm>
            <a:custGeom>
              <a:avLst/>
              <a:gdLst/>
              <a:ahLst/>
              <a:cxnLst/>
              <a:rect r="r" b="b" t="t" l="l"/>
              <a:pathLst>
                <a:path h="406899" w="3511671">
                  <a:moveTo>
                    <a:pt x="5621" y="0"/>
                  </a:moveTo>
                  <a:lnTo>
                    <a:pt x="3506051" y="0"/>
                  </a:lnTo>
                  <a:cubicBezTo>
                    <a:pt x="3509155" y="0"/>
                    <a:pt x="3511671" y="2516"/>
                    <a:pt x="3511671" y="5621"/>
                  </a:cubicBezTo>
                  <a:lnTo>
                    <a:pt x="3511671" y="401278"/>
                  </a:lnTo>
                  <a:cubicBezTo>
                    <a:pt x="3511671" y="402769"/>
                    <a:pt x="3511079" y="404198"/>
                    <a:pt x="3510025" y="405253"/>
                  </a:cubicBezTo>
                  <a:cubicBezTo>
                    <a:pt x="3508971" y="406307"/>
                    <a:pt x="3507541" y="406899"/>
                    <a:pt x="3506051" y="406899"/>
                  </a:cubicBezTo>
                  <a:lnTo>
                    <a:pt x="5621" y="406899"/>
                  </a:lnTo>
                  <a:cubicBezTo>
                    <a:pt x="4130" y="406899"/>
                    <a:pt x="2700" y="406307"/>
                    <a:pt x="1646" y="405253"/>
                  </a:cubicBezTo>
                  <a:cubicBezTo>
                    <a:pt x="592" y="404198"/>
                    <a:pt x="0" y="402769"/>
                    <a:pt x="0" y="401278"/>
                  </a:cubicBezTo>
                  <a:lnTo>
                    <a:pt x="0" y="5621"/>
                  </a:lnTo>
                  <a:cubicBezTo>
                    <a:pt x="0" y="4130"/>
                    <a:pt x="592" y="2700"/>
                    <a:pt x="1646" y="1646"/>
                  </a:cubicBezTo>
                  <a:cubicBezTo>
                    <a:pt x="2700" y="592"/>
                    <a:pt x="4130" y="0"/>
                    <a:pt x="5621" y="0"/>
                  </a:cubicBezTo>
                  <a:close/>
                </a:path>
              </a:pathLst>
            </a:custGeom>
            <a:solidFill>
              <a:srgbClr val="BED2D4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511671" cy="444999"/>
            </a:xfrm>
            <a:prstGeom prst="rect">
              <a:avLst/>
            </a:prstGeom>
          </p:spPr>
          <p:txBody>
            <a:bodyPr anchor="ctr" rtlCol="false" tIns="51955" lIns="51955" bIns="51955" rIns="51955"/>
            <a:lstStyle/>
            <a:p>
              <a:pPr algn="ctr">
                <a:lnSpc>
                  <a:spcPts val="1457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3177796" y="1599955"/>
            <a:ext cx="12946252" cy="1373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71"/>
              </a:lnSpc>
            </a:pPr>
            <a:r>
              <a:rPr lang="en-US" sz="2622" b="true">
                <a:solidFill>
                  <a:srgbClr val="074F57"/>
                </a:solidFill>
                <a:latin typeface="Poppins Bold"/>
                <a:ea typeface="Poppins Bold"/>
                <a:cs typeface="Poppins Bold"/>
                <a:sym typeface="Poppins Bold"/>
              </a:rPr>
              <a:t>Q: CULTURE: Are there any programs, initiatives, or projects you would like Roane FRN to consider implementing to improve county culture in the coming year?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119986" y="475726"/>
            <a:ext cx="15042886" cy="1131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63"/>
              </a:lnSpc>
            </a:pPr>
            <a:r>
              <a:rPr lang="en-US" b="true" sz="8101">
                <a:solidFill>
                  <a:srgbClr val="FFFDF5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CULTURE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8206207">
            <a:off x="-595789" y="829522"/>
            <a:ext cx="1191578" cy="4114800"/>
          </a:xfrm>
          <a:custGeom>
            <a:avLst/>
            <a:gdLst/>
            <a:ahLst/>
            <a:cxnLst/>
            <a:rect r="r" b="b" t="t" l="l"/>
            <a:pathLst>
              <a:path h="4114800" w="1191578">
                <a:moveTo>
                  <a:pt x="0" y="0"/>
                </a:moveTo>
                <a:lnTo>
                  <a:pt x="1191578" y="0"/>
                </a:lnTo>
                <a:lnTo>
                  <a:pt x="11915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7115853">
            <a:off x="1884608" y="-1898658"/>
            <a:ext cx="1191578" cy="4114800"/>
          </a:xfrm>
          <a:custGeom>
            <a:avLst/>
            <a:gdLst/>
            <a:ahLst/>
            <a:cxnLst/>
            <a:rect r="r" b="b" t="t" l="l"/>
            <a:pathLst>
              <a:path h="4114800" w="1191578">
                <a:moveTo>
                  <a:pt x="1191577" y="0"/>
                </a:moveTo>
                <a:lnTo>
                  <a:pt x="0" y="0"/>
                </a:lnTo>
                <a:lnTo>
                  <a:pt x="0" y="4114800"/>
                </a:lnTo>
                <a:lnTo>
                  <a:pt x="1191577" y="4114800"/>
                </a:lnTo>
                <a:lnTo>
                  <a:pt x="119157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422997" y="-93210"/>
            <a:ext cx="2903393" cy="2671442"/>
          </a:xfrm>
          <a:custGeom>
            <a:avLst/>
            <a:gdLst/>
            <a:ahLst/>
            <a:cxnLst/>
            <a:rect r="r" b="b" t="t" l="l"/>
            <a:pathLst>
              <a:path h="2671442" w="2903393">
                <a:moveTo>
                  <a:pt x="0" y="0"/>
                </a:moveTo>
                <a:lnTo>
                  <a:pt x="2903394" y="0"/>
                </a:lnTo>
                <a:lnTo>
                  <a:pt x="2903394" y="2671442"/>
                </a:lnTo>
                <a:lnTo>
                  <a:pt x="0" y="26714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0129439" y="3619526"/>
            <a:ext cx="6318436" cy="6457116"/>
            <a:chOff x="0" y="0"/>
            <a:chExt cx="1464453" cy="149659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464453" cy="1496596"/>
            </a:xfrm>
            <a:custGeom>
              <a:avLst/>
              <a:gdLst/>
              <a:ahLst/>
              <a:cxnLst/>
              <a:rect r="r" b="b" t="t" l="l"/>
              <a:pathLst>
                <a:path h="1496596" w="1464453">
                  <a:moveTo>
                    <a:pt x="13478" y="0"/>
                  </a:moveTo>
                  <a:lnTo>
                    <a:pt x="1450975" y="0"/>
                  </a:lnTo>
                  <a:cubicBezTo>
                    <a:pt x="1458419" y="0"/>
                    <a:pt x="1464453" y="6034"/>
                    <a:pt x="1464453" y="13478"/>
                  </a:cubicBezTo>
                  <a:lnTo>
                    <a:pt x="1464453" y="1483118"/>
                  </a:lnTo>
                  <a:cubicBezTo>
                    <a:pt x="1464453" y="1490561"/>
                    <a:pt x="1458419" y="1496596"/>
                    <a:pt x="1450975" y="1496596"/>
                  </a:cubicBezTo>
                  <a:lnTo>
                    <a:pt x="13478" y="1496596"/>
                  </a:lnTo>
                  <a:cubicBezTo>
                    <a:pt x="6034" y="1496596"/>
                    <a:pt x="0" y="1490561"/>
                    <a:pt x="0" y="1483118"/>
                  </a:cubicBezTo>
                  <a:lnTo>
                    <a:pt x="0" y="13478"/>
                  </a:lnTo>
                  <a:cubicBezTo>
                    <a:pt x="0" y="6034"/>
                    <a:pt x="6034" y="0"/>
                    <a:pt x="13478" y="0"/>
                  </a:cubicBezTo>
                  <a:close/>
                </a:path>
              </a:pathLst>
            </a:custGeom>
            <a:solidFill>
              <a:srgbClr val="FFFDF5"/>
            </a:solidFill>
            <a:ln cap="sq">
              <a:noFill/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76200"/>
              <a:ext cx="1464453" cy="1572796"/>
            </a:xfrm>
            <a:prstGeom prst="rect">
              <a:avLst/>
            </a:prstGeom>
          </p:spPr>
          <p:txBody>
            <a:bodyPr anchor="ctr" rtlCol="false" tIns="51955" lIns="51955" bIns="51955" rIns="51955"/>
            <a:lstStyle/>
            <a:p>
              <a:pPr algn="l" marL="626109" indent="-313054" lvl="1">
                <a:lnSpc>
                  <a:spcPts val="4059"/>
                </a:lnSpc>
                <a:buFont typeface="Arial"/>
                <a:buChar char="•"/>
              </a:pPr>
              <a:r>
                <a:rPr lang="en-US" sz="2899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More engagement for youth/teens</a:t>
              </a:r>
            </a:p>
            <a:p>
              <a:pPr algn="l" marL="626109" indent="-313054" lvl="1">
                <a:lnSpc>
                  <a:spcPts val="4059"/>
                </a:lnSpc>
                <a:buFont typeface="Arial"/>
                <a:buChar char="•"/>
              </a:pPr>
              <a:r>
                <a:rPr lang="en-US" sz="2899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Outreach in rural parts of county</a:t>
              </a:r>
            </a:p>
            <a:p>
              <a:pPr algn="l" marL="626109" indent="-313054" lvl="1">
                <a:lnSpc>
                  <a:spcPts val="4059"/>
                </a:lnSpc>
                <a:buFont typeface="Arial"/>
                <a:buChar char="•"/>
              </a:pPr>
              <a:r>
                <a:rPr lang="en-US" sz="2899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Celebration of Appalachian culture</a:t>
              </a:r>
            </a:p>
            <a:p>
              <a:pPr algn="l" marL="626109" indent="-313054" lvl="1">
                <a:lnSpc>
                  <a:spcPts val="4059"/>
                </a:lnSpc>
                <a:buFont typeface="Arial"/>
                <a:buChar char="•"/>
              </a:pPr>
              <a:r>
                <a:rPr lang="en-US" sz="2899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Inclusivity trainings</a:t>
              </a:r>
            </a:p>
            <a:p>
              <a:pPr algn="l" marL="626109" indent="-313054" lvl="1">
                <a:lnSpc>
                  <a:spcPts val="4059"/>
                </a:lnSpc>
                <a:buFont typeface="Arial"/>
                <a:buChar char="•"/>
              </a:pPr>
              <a:r>
                <a:rPr lang="en-US" sz="2899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More opportunity to interact positively with LEOs</a:t>
              </a:r>
            </a:p>
            <a:p>
              <a:pPr algn="l" marL="626109" indent="-313054" lvl="1">
                <a:lnSpc>
                  <a:spcPts val="4059"/>
                </a:lnSpc>
                <a:buFont typeface="Arial"/>
                <a:buChar char="•"/>
              </a:pPr>
              <a:r>
                <a:rPr lang="en-US" sz="2899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Multi-Cultural celebrations</a:t>
              </a:r>
            </a:p>
            <a:p>
              <a:pPr algn="l" marL="626109" indent="-313054" lvl="1">
                <a:lnSpc>
                  <a:spcPts val="4059"/>
                </a:lnSpc>
                <a:buFont typeface="Arial"/>
                <a:buChar char="•"/>
              </a:pPr>
              <a:r>
                <a:rPr lang="en-US" sz="2899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Family Nights</a:t>
              </a:r>
            </a:p>
            <a:p>
              <a:pPr algn="l">
                <a:lnSpc>
                  <a:spcPts val="4059"/>
                </a:lnSpc>
              </a:pPr>
            </a:p>
          </p:txBody>
        </p:sp>
      </p:grp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55100" y="1813919"/>
            <a:ext cx="15331789" cy="1358854"/>
            <a:chOff x="0" y="0"/>
            <a:chExt cx="5608521" cy="49708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608522" cy="497082"/>
            </a:xfrm>
            <a:custGeom>
              <a:avLst/>
              <a:gdLst/>
              <a:ahLst/>
              <a:cxnLst/>
              <a:rect r="r" b="b" t="t" l="l"/>
              <a:pathLst>
                <a:path h="497082" w="5608522">
                  <a:moveTo>
                    <a:pt x="5555" y="0"/>
                  </a:moveTo>
                  <a:lnTo>
                    <a:pt x="5602967" y="0"/>
                  </a:lnTo>
                  <a:cubicBezTo>
                    <a:pt x="5606035" y="0"/>
                    <a:pt x="5608522" y="2487"/>
                    <a:pt x="5608522" y="5555"/>
                  </a:cubicBezTo>
                  <a:lnTo>
                    <a:pt x="5608522" y="491528"/>
                  </a:lnTo>
                  <a:cubicBezTo>
                    <a:pt x="5608522" y="493001"/>
                    <a:pt x="5607936" y="494414"/>
                    <a:pt x="5606895" y="495456"/>
                  </a:cubicBezTo>
                  <a:cubicBezTo>
                    <a:pt x="5605853" y="496497"/>
                    <a:pt x="5604440" y="497082"/>
                    <a:pt x="5602967" y="497082"/>
                  </a:cubicBezTo>
                  <a:lnTo>
                    <a:pt x="5555" y="497082"/>
                  </a:lnTo>
                  <a:cubicBezTo>
                    <a:pt x="4081" y="497082"/>
                    <a:pt x="2669" y="496497"/>
                    <a:pt x="1627" y="495456"/>
                  </a:cubicBezTo>
                  <a:cubicBezTo>
                    <a:pt x="585" y="494414"/>
                    <a:pt x="0" y="493001"/>
                    <a:pt x="0" y="491528"/>
                  </a:cubicBezTo>
                  <a:lnTo>
                    <a:pt x="0" y="5555"/>
                  </a:lnTo>
                  <a:cubicBezTo>
                    <a:pt x="0" y="4081"/>
                    <a:pt x="585" y="2669"/>
                    <a:pt x="1627" y="1627"/>
                  </a:cubicBezTo>
                  <a:cubicBezTo>
                    <a:pt x="2669" y="585"/>
                    <a:pt x="4081" y="0"/>
                    <a:pt x="5555" y="0"/>
                  </a:cubicBezTo>
                  <a:close/>
                </a:path>
              </a:pathLst>
            </a:custGeom>
            <a:solidFill>
              <a:srgbClr val="BED2D4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85725"/>
              <a:ext cx="5608521" cy="582808"/>
            </a:xfrm>
            <a:prstGeom prst="rect">
              <a:avLst/>
            </a:prstGeom>
          </p:spPr>
          <p:txBody>
            <a:bodyPr anchor="ctr" rtlCol="false" tIns="51955" lIns="51955" bIns="51955" rIns="51955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Of sample surveyed, most are aware of community supports, but are not always confident in their knowledge of HOW these supports can be accessed.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6550118">
            <a:off x="16139877" y="-1843903"/>
            <a:ext cx="1202862" cy="4153768"/>
          </a:xfrm>
          <a:custGeom>
            <a:avLst/>
            <a:gdLst/>
            <a:ahLst/>
            <a:cxnLst/>
            <a:rect r="r" b="b" t="t" l="l"/>
            <a:pathLst>
              <a:path h="4153768" w="1202862">
                <a:moveTo>
                  <a:pt x="0" y="0"/>
                </a:moveTo>
                <a:lnTo>
                  <a:pt x="1202862" y="0"/>
                </a:lnTo>
                <a:lnTo>
                  <a:pt x="1202862" y="4153768"/>
                </a:lnTo>
                <a:lnTo>
                  <a:pt x="0" y="41537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839124" y="611109"/>
            <a:ext cx="13733142" cy="1202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73"/>
              </a:lnSpc>
            </a:pPr>
            <a:r>
              <a:rPr lang="en-US" b="true" sz="8699">
                <a:solidFill>
                  <a:srgbClr val="074F57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KEY TAKE-AWAYS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478106" y="3496623"/>
            <a:ext cx="15331789" cy="2425654"/>
            <a:chOff x="0" y="0"/>
            <a:chExt cx="5608521" cy="88732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608522" cy="887329"/>
            </a:xfrm>
            <a:custGeom>
              <a:avLst/>
              <a:gdLst/>
              <a:ahLst/>
              <a:cxnLst/>
              <a:rect r="r" b="b" t="t" l="l"/>
              <a:pathLst>
                <a:path h="887329" w="5608522">
                  <a:moveTo>
                    <a:pt x="5555" y="0"/>
                  </a:moveTo>
                  <a:lnTo>
                    <a:pt x="5602967" y="0"/>
                  </a:lnTo>
                  <a:cubicBezTo>
                    <a:pt x="5606035" y="0"/>
                    <a:pt x="5608522" y="2487"/>
                    <a:pt x="5608522" y="5555"/>
                  </a:cubicBezTo>
                  <a:lnTo>
                    <a:pt x="5608522" y="881774"/>
                  </a:lnTo>
                  <a:cubicBezTo>
                    <a:pt x="5608522" y="883247"/>
                    <a:pt x="5607936" y="884660"/>
                    <a:pt x="5606895" y="885702"/>
                  </a:cubicBezTo>
                  <a:cubicBezTo>
                    <a:pt x="5605853" y="886743"/>
                    <a:pt x="5604440" y="887329"/>
                    <a:pt x="5602967" y="887329"/>
                  </a:cubicBezTo>
                  <a:lnTo>
                    <a:pt x="5555" y="887329"/>
                  </a:lnTo>
                  <a:cubicBezTo>
                    <a:pt x="4081" y="887329"/>
                    <a:pt x="2669" y="886743"/>
                    <a:pt x="1627" y="885702"/>
                  </a:cubicBezTo>
                  <a:cubicBezTo>
                    <a:pt x="585" y="884660"/>
                    <a:pt x="0" y="883247"/>
                    <a:pt x="0" y="881774"/>
                  </a:cubicBezTo>
                  <a:lnTo>
                    <a:pt x="0" y="5555"/>
                  </a:lnTo>
                  <a:cubicBezTo>
                    <a:pt x="0" y="4081"/>
                    <a:pt x="585" y="2669"/>
                    <a:pt x="1627" y="1627"/>
                  </a:cubicBezTo>
                  <a:cubicBezTo>
                    <a:pt x="2669" y="585"/>
                    <a:pt x="4081" y="0"/>
                    <a:pt x="5555" y="0"/>
                  </a:cubicBezTo>
                  <a:close/>
                </a:path>
              </a:pathLst>
            </a:custGeom>
            <a:solidFill>
              <a:srgbClr val="BED2D4"/>
            </a:solidFill>
            <a:ln cap="sq">
              <a:noFill/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85725"/>
              <a:ext cx="5608521" cy="973054"/>
            </a:xfrm>
            <a:prstGeom prst="rect">
              <a:avLst/>
            </a:prstGeom>
          </p:spPr>
          <p:txBody>
            <a:bodyPr anchor="ctr" rtlCol="false" tIns="51955" lIns="51955" bIns="51955" rIns="51955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Of sample surveyed, many perceive the common service gaps identified as being severe or crisis-level issues. Of the issues, it can be assumed mental health is the topic most citizens feel confident in our ability to address within the county.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478106" y="6246128"/>
            <a:ext cx="15331789" cy="1892254"/>
            <a:chOff x="0" y="0"/>
            <a:chExt cx="5608521" cy="69220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608522" cy="692206"/>
            </a:xfrm>
            <a:custGeom>
              <a:avLst/>
              <a:gdLst/>
              <a:ahLst/>
              <a:cxnLst/>
              <a:rect r="r" b="b" t="t" l="l"/>
              <a:pathLst>
                <a:path h="692206" w="5608522">
                  <a:moveTo>
                    <a:pt x="5555" y="0"/>
                  </a:moveTo>
                  <a:lnTo>
                    <a:pt x="5602967" y="0"/>
                  </a:lnTo>
                  <a:cubicBezTo>
                    <a:pt x="5606035" y="0"/>
                    <a:pt x="5608522" y="2487"/>
                    <a:pt x="5608522" y="5555"/>
                  </a:cubicBezTo>
                  <a:lnTo>
                    <a:pt x="5608522" y="686651"/>
                  </a:lnTo>
                  <a:cubicBezTo>
                    <a:pt x="5608522" y="688124"/>
                    <a:pt x="5607936" y="689537"/>
                    <a:pt x="5606895" y="690579"/>
                  </a:cubicBezTo>
                  <a:cubicBezTo>
                    <a:pt x="5605853" y="691620"/>
                    <a:pt x="5604440" y="692206"/>
                    <a:pt x="5602967" y="692206"/>
                  </a:cubicBezTo>
                  <a:lnTo>
                    <a:pt x="5555" y="692206"/>
                  </a:lnTo>
                  <a:cubicBezTo>
                    <a:pt x="2487" y="692206"/>
                    <a:pt x="0" y="689719"/>
                    <a:pt x="0" y="686651"/>
                  </a:cubicBezTo>
                  <a:lnTo>
                    <a:pt x="0" y="5555"/>
                  </a:lnTo>
                  <a:cubicBezTo>
                    <a:pt x="0" y="4081"/>
                    <a:pt x="585" y="2669"/>
                    <a:pt x="1627" y="1627"/>
                  </a:cubicBezTo>
                  <a:cubicBezTo>
                    <a:pt x="2669" y="585"/>
                    <a:pt x="4081" y="0"/>
                    <a:pt x="5555" y="0"/>
                  </a:cubicBezTo>
                  <a:close/>
                </a:path>
              </a:pathLst>
            </a:custGeom>
            <a:solidFill>
              <a:srgbClr val="BED2D4"/>
            </a:solidFill>
            <a:ln cap="sq">
              <a:noFill/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85725"/>
              <a:ext cx="5608521" cy="777931"/>
            </a:xfrm>
            <a:prstGeom prst="rect">
              <a:avLst/>
            </a:prstGeom>
          </p:spPr>
          <p:txBody>
            <a:bodyPr anchor="ctr" rtlCol="false" tIns="51955" lIns="51955" bIns="51955" rIns="51955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Based on participant feedback, Roane County citizens are notice a lack of inclusivity and are favorable to increased support groups for marginalized communities and celebration of our individual and collective cultures.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409520" y="8672648"/>
            <a:ext cx="15331789" cy="1358854"/>
            <a:chOff x="0" y="0"/>
            <a:chExt cx="5608521" cy="49708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5608522" cy="497082"/>
            </a:xfrm>
            <a:custGeom>
              <a:avLst/>
              <a:gdLst/>
              <a:ahLst/>
              <a:cxnLst/>
              <a:rect r="r" b="b" t="t" l="l"/>
              <a:pathLst>
                <a:path h="497082" w="5608522">
                  <a:moveTo>
                    <a:pt x="5555" y="0"/>
                  </a:moveTo>
                  <a:lnTo>
                    <a:pt x="5602967" y="0"/>
                  </a:lnTo>
                  <a:cubicBezTo>
                    <a:pt x="5606035" y="0"/>
                    <a:pt x="5608522" y="2487"/>
                    <a:pt x="5608522" y="5555"/>
                  </a:cubicBezTo>
                  <a:lnTo>
                    <a:pt x="5608522" y="491528"/>
                  </a:lnTo>
                  <a:cubicBezTo>
                    <a:pt x="5608522" y="493001"/>
                    <a:pt x="5607936" y="494414"/>
                    <a:pt x="5606895" y="495456"/>
                  </a:cubicBezTo>
                  <a:cubicBezTo>
                    <a:pt x="5605853" y="496497"/>
                    <a:pt x="5604440" y="497082"/>
                    <a:pt x="5602967" y="497082"/>
                  </a:cubicBezTo>
                  <a:lnTo>
                    <a:pt x="5555" y="497082"/>
                  </a:lnTo>
                  <a:cubicBezTo>
                    <a:pt x="4081" y="497082"/>
                    <a:pt x="2669" y="496497"/>
                    <a:pt x="1627" y="495456"/>
                  </a:cubicBezTo>
                  <a:cubicBezTo>
                    <a:pt x="585" y="494414"/>
                    <a:pt x="0" y="493001"/>
                    <a:pt x="0" y="491528"/>
                  </a:cubicBezTo>
                  <a:lnTo>
                    <a:pt x="0" y="5555"/>
                  </a:lnTo>
                  <a:cubicBezTo>
                    <a:pt x="0" y="4081"/>
                    <a:pt x="585" y="2669"/>
                    <a:pt x="1627" y="1627"/>
                  </a:cubicBezTo>
                  <a:cubicBezTo>
                    <a:pt x="2669" y="585"/>
                    <a:pt x="4081" y="0"/>
                    <a:pt x="5555" y="0"/>
                  </a:cubicBezTo>
                  <a:close/>
                </a:path>
              </a:pathLst>
            </a:custGeom>
            <a:solidFill>
              <a:srgbClr val="BED2D4"/>
            </a:solidFill>
            <a:ln cap="sq">
              <a:noFill/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5608521" cy="582808"/>
            </a:xfrm>
            <a:prstGeom prst="rect">
              <a:avLst/>
            </a:prstGeom>
          </p:spPr>
          <p:txBody>
            <a:bodyPr anchor="ctr" rtlCol="false" tIns="51955" lIns="51955" bIns="51955" rIns="51955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Many respondents indicated interest in increased recreational opportunities and learning life skills that make day-to-day life easier and more affordable.</a:t>
              </a:r>
            </a:p>
          </p:txBody>
        </p:sp>
      </p:grpSp>
      <p:sp>
        <p:nvSpPr>
          <p:cNvPr name="Freeform 16" id="16"/>
          <p:cNvSpPr/>
          <p:nvPr/>
        </p:nvSpPr>
        <p:spPr>
          <a:xfrm flipH="true" flipV="false" rot="9985536">
            <a:off x="17747172" y="-695727"/>
            <a:ext cx="1734576" cy="4363712"/>
          </a:xfrm>
          <a:custGeom>
            <a:avLst/>
            <a:gdLst/>
            <a:ahLst/>
            <a:cxnLst/>
            <a:rect r="r" b="b" t="t" l="l"/>
            <a:pathLst>
              <a:path h="4363712" w="1734576">
                <a:moveTo>
                  <a:pt x="1734575" y="0"/>
                </a:moveTo>
                <a:lnTo>
                  <a:pt x="0" y="0"/>
                </a:lnTo>
                <a:lnTo>
                  <a:pt x="0" y="4363712"/>
                </a:lnTo>
                <a:lnTo>
                  <a:pt x="1734575" y="4363712"/>
                </a:lnTo>
                <a:lnTo>
                  <a:pt x="173457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-5400000">
            <a:off x="16659989" y="-468342"/>
            <a:ext cx="2035790" cy="1873151"/>
          </a:xfrm>
          <a:custGeom>
            <a:avLst/>
            <a:gdLst/>
            <a:ahLst/>
            <a:cxnLst/>
            <a:rect r="r" b="b" t="t" l="l"/>
            <a:pathLst>
              <a:path h="1873151" w="2035790">
                <a:moveTo>
                  <a:pt x="2035790" y="0"/>
                </a:moveTo>
                <a:lnTo>
                  <a:pt x="0" y="0"/>
                </a:lnTo>
                <a:lnTo>
                  <a:pt x="0" y="1873151"/>
                </a:lnTo>
                <a:lnTo>
                  <a:pt x="2035790" y="1873151"/>
                </a:lnTo>
                <a:lnTo>
                  <a:pt x="203579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true" flipV="false" rot="480081">
            <a:off x="-1275884" y="7583662"/>
            <a:ext cx="1734576" cy="4363712"/>
          </a:xfrm>
          <a:custGeom>
            <a:avLst/>
            <a:gdLst/>
            <a:ahLst/>
            <a:cxnLst/>
            <a:rect r="r" b="b" t="t" l="l"/>
            <a:pathLst>
              <a:path h="4363712" w="1734576">
                <a:moveTo>
                  <a:pt x="1734575" y="0"/>
                </a:moveTo>
                <a:lnTo>
                  <a:pt x="0" y="0"/>
                </a:lnTo>
                <a:lnTo>
                  <a:pt x="0" y="4363712"/>
                </a:lnTo>
                <a:lnTo>
                  <a:pt x="1734575" y="4363712"/>
                </a:lnTo>
                <a:lnTo>
                  <a:pt x="173457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true" flipV="true" rot="-5400000">
            <a:off x="18187135" y="-1333923"/>
            <a:ext cx="2525092" cy="2323363"/>
          </a:xfrm>
          <a:custGeom>
            <a:avLst/>
            <a:gdLst/>
            <a:ahLst/>
            <a:cxnLst/>
            <a:rect r="r" b="b" t="t" l="l"/>
            <a:pathLst>
              <a:path h="2323363" w="2525092">
                <a:moveTo>
                  <a:pt x="2525092" y="2323363"/>
                </a:moveTo>
                <a:lnTo>
                  <a:pt x="0" y="2323363"/>
                </a:lnTo>
                <a:lnTo>
                  <a:pt x="0" y="0"/>
                </a:lnTo>
                <a:lnTo>
                  <a:pt x="2525092" y="0"/>
                </a:lnTo>
                <a:lnTo>
                  <a:pt x="2525092" y="2323363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587245" y="1065623"/>
            <a:ext cx="9113511" cy="10226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47"/>
              </a:lnSpc>
            </a:pPr>
            <a:r>
              <a:rPr lang="en-US" b="true" sz="7399">
                <a:solidFill>
                  <a:srgbClr val="074F57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QUESTIONS?</a:t>
            </a:r>
          </a:p>
        </p:txBody>
      </p:sp>
      <p:sp>
        <p:nvSpPr>
          <p:cNvPr name="Freeform 3" id="3"/>
          <p:cNvSpPr/>
          <p:nvPr/>
        </p:nvSpPr>
        <p:spPr>
          <a:xfrm flipH="true" flipV="false" rot="0">
            <a:off x="8816115" y="5146015"/>
            <a:ext cx="1190849" cy="4112285"/>
          </a:xfrm>
          <a:custGeom>
            <a:avLst/>
            <a:gdLst/>
            <a:ahLst/>
            <a:cxnLst/>
            <a:rect r="r" b="b" t="t" l="l"/>
            <a:pathLst>
              <a:path h="4112285" w="1190849">
                <a:moveTo>
                  <a:pt x="1190850" y="0"/>
                </a:moveTo>
                <a:lnTo>
                  <a:pt x="0" y="0"/>
                </a:lnTo>
                <a:lnTo>
                  <a:pt x="0" y="4112285"/>
                </a:lnTo>
                <a:lnTo>
                  <a:pt x="1190850" y="4112285"/>
                </a:lnTo>
                <a:lnTo>
                  <a:pt x="119085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12994229" y="5146015"/>
            <a:ext cx="1634633" cy="4112285"/>
          </a:xfrm>
          <a:custGeom>
            <a:avLst/>
            <a:gdLst/>
            <a:ahLst/>
            <a:cxnLst/>
            <a:rect r="r" b="b" t="t" l="l"/>
            <a:pathLst>
              <a:path h="4112285" w="1634633">
                <a:moveTo>
                  <a:pt x="1634633" y="0"/>
                </a:moveTo>
                <a:lnTo>
                  <a:pt x="0" y="0"/>
                </a:lnTo>
                <a:lnTo>
                  <a:pt x="0" y="4112285"/>
                </a:lnTo>
                <a:lnTo>
                  <a:pt x="1634633" y="4112285"/>
                </a:lnTo>
                <a:lnTo>
                  <a:pt x="163463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true" rot="5400000">
            <a:off x="6871239" y="2714887"/>
            <a:ext cx="1969805" cy="1812438"/>
          </a:xfrm>
          <a:custGeom>
            <a:avLst/>
            <a:gdLst/>
            <a:ahLst/>
            <a:cxnLst/>
            <a:rect r="r" b="b" t="t" l="l"/>
            <a:pathLst>
              <a:path h="1812438" w="1969805">
                <a:moveTo>
                  <a:pt x="1969805" y="1812439"/>
                </a:moveTo>
                <a:lnTo>
                  <a:pt x="0" y="1812439"/>
                </a:lnTo>
                <a:lnTo>
                  <a:pt x="0" y="0"/>
                </a:lnTo>
                <a:lnTo>
                  <a:pt x="1969805" y="0"/>
                </a:lnTo>
                <a:lnTo>
                  <a:pt x="1969805" y="181243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10731050" y="5146015"/>
            <a:ext cx="1805979" cy="4112285"/>
          </a:xfrm>
          <a:custGeom>
            <a:avLst/>
            <a:gdLst/>
            <a:ahLst/>
            <a:cxnLst/>
            <a:rect r="r" b="b" t="t" l="l"/>
            <a:pathLst>
              <a:path h="4112285" w="1805979">
                <a:moveTo>
                  <a:pt x="1805979" y="0"/>
                </a:moveTo>
                <a:lnTo>
                  <a:pt x="0" y="0"/>
                </a:lnTo>
                <a:lnTo>
                  <a:pt x="0" y="4112285"/>
                </a:lnTo>
                <a:lnTo>
                  <a:pt x="1805979" y="4112285"/>
                </a:lnTo>
                <a:lnTo>
                  <a:pt x="180597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659138" y="5146015"/>
            <a:ext cx="2152096" cy="4112285"/>
          </a:xfrm>
          <a:custGeom>
            <a:avLst/>
            <a:gdLst/>
            <a:ahLst/>
            <a:cxnLst/>
            <a:rect r="r" b="b" t="t" l="l"/>
            <a:pathLst>
              <a:path h="4112285" w="2152096">
                <a:moveTo>
                  <a:pt x="0" y="0"/>
                </a:moveTo>
                <a:lnTo>
                  <a:pt x="2152096" y="0"/>
                </a:lnTo>
                <a:lnTo>
                  <a:pt x="2152096" y="4112285"/>
                </a:lnTo>
                <a:lnTo>
                  <a:pt x="0" y="41122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268434" y="5143500"/>
            <a:ext cx="1915097" cy="4114800"/>
          </a:xfrm>
          <a:custGeom>
            <a:avLst/>
            <a:gdLst/>
            <a:ahLst/>
            <a:cxnLst/>
            <a:rect r="r" b="b" t="t" l="l"/>
            <a:pathLst>
              <a:path h="4114800" w="1915097">
                <a:moveTo>
                  <a:pt x="0" y="0"/>
                </a:moveTo>
                <a:lnTo>
                  <a:pt x="1915096" y="0"/>
                </a:lnTo>
                <a:lnTo>
                  <a:pt x="19150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357785" y="2625717"/>
            <a:ext cx="1980292" cy="1980292"/>
          </a:xfrm>
          <a:custGeom>
            <a:avLst/>
            <a:gdLst/>
            <a:ahLst/>
            <a:cxnLst/>
            <a:rect r="r" b="b" t="t" l="l"/>
            <a:pathLst>
              <a:path h="1980292" w="1980292">
                <a:moveTo>
                  <a:pt x="0" y="0"/>
                </a:moveTo>
                <a:lnTo>
                  <a:pt x="1980293" y="0"/>
                </a:lnTo>
                <a:lnTo>
                  <a:pt x="1980293" y="1980292"/>
                </a:lnTo>
                <a:lnTo>
                  <a:pt x="0" y="19802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74F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341225">
            <a:off x="14711568" y="8017564"/>
            <a:ext cx="1518757" cy="5244630"/>
          </a:xfrm>
          <a:custGeom>
            <a:avLst/>
            <a:gdLst/>
            <a:ahLst/>
            <a:cxnLst/>
            <a:rect r="r" b="b" t="t" l="l"/>
            <a:pathLst>
              <a:path h="5244630" w="1518757">
                <a:moveTo>
                  <a:pt x="0" y="0"/>
                </a:moveTo>
                <a:lnTo>
                  <a:pt x="1518757" y="0"/>
                </a:lnTo>
                <a:lnTo>
                  <a:pt x="1518757" y="5244630"/>
                </a:lnTo>
                <a:lnTo>
                  <a:pt x="0" y="52446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587500" y="2418442"/>
            <a:ext cx="2961665" cy="2725058"/>
          </a:xfrm>
          <a:custGeom>
            <a:avLst/>
            <a:gdLst/>
            <a:ahLst/>
            <a:cxnLst/>
            <a:rect r="r" b="b" t="t" l="l"/>
            <a:pathLst>
              <a:path h="2725058" w="2961665">
                <a:moveTo>
                  <a:pt x="0" y="0"/>
                </a:moveTo>
                <a:lnTo>
                  <a:pt x="2961664" y="0"/>
                </a:lnTo>
                <a:lnTo>
                  <a:pt x="2961664" y="2725058"/>
                </a:lnTo>
                <a:lnTo>
                  <a:pt x="0" y="27250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8958774">
            <a:off x="3474145" y="-2434783"/>
            <a:ext cx="2043016" cy="5139663"/>
          </a:xfrm>
          <a:custGeom>
            <a:avLst/>
            <a:gdLst/>
            <a:ahLst/>
            <a:cxnLst/>
            <a:rect r="r" b="b" t="t" l="l"/>
            <a:pathLst>
              <a:path h="5139663" w="2043016">
                <a:moveTo>
                  <a:pt x="0" y="0"/>
                </a:moveTo>
                <a:lnTo>
                  <a:pt x="2043016" y="0"/>
                </a:lnTo>
                <a:lnTo>
                  <a:pt x="2043016" y="5139664"/>
                </a:lnTo>
                <a:lnTo>
                  <a:pt x="0" y="51396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8767017">
            <a:off x="-371922" y="-2068203"/>
            <a:ext cx="2018287" cy="4501755"/>
          </a:xfrm>
          <a:custGeom>
            <a:avLst/>
            <a:gdLst/>
            <a:ahLst/>
            <a:cxnLst/>
            <a:rect r="r" b="b" t="t" l="l"/>
            <a:pathLst>
              <a:path h="4501755" w="2018287">
                <a:moveTo>
                  <a:pt x="0" y="0"/>
                </a:moveTo>
                <a:lnTo>
                  <a:pt x="2018287" y="0"/>
                </a:lnTo>
                <a:lnTo>
                  <a:pt x="2018287" y="4501754"/>
                </a:lnTo>
                <a:lnTo>
                  <a:pt x="0" y="45017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9291087">
            <a:off x="10708637" y="-3287929"/>
            <a:ext cx="1655330" cy="5716246"/>
          </a:xfrm>
          <a:custGeom>
            <a:avLst/>
            <a:gdLst/>
            <a:ahLst/>
            <a:cxnLst/>
            <a:rect r="r" b="b" t="t" l="l"/>
            <a:pathLst>
              <a:path h="5716246" w="1655330">
                <a:moveTo>
                  <a:pt x="0" y="0"/>
                </a:moveTo>
                <a:lnTo>
                  <a:pt x="1655329" y="0"/>
                </a:lnTo>
                <a:lnTo>
                  <a:pt x="1655329" y="5716246"/>
                </a:lnTo>
                <a:lnTo>
                  <a:pt x="0" y="5716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592572">
            <a:off x="6402528" y="-3157701"/>
            <a:ext cx="1547983" cy="5345554"/>
          </a:xfrm>
          <a:custGeom>
            <a:avLst/>
            <a:gdLst/>
            <a:ahLst/>
            <a:cxnLst/>
            <a:rect r="r" b="b" t="t" l="l"/>
            <a:pathLst>
              <a:path h="5345554" w="1547983">
                <a:moveTo>
                  <a:pt x="0" y="0"/>
                </a:moveTo>
                <a:lnTo>
                  <a:pt x="1547983" y="0"/>
                </a:lnTo>
                <a:lnTo>
                  <a:pt x="1547983" y="5345554"/>
                </a:lnTo>
                <a:lnTo>
                  <a:pt x="0" y="53455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4167496">
            <a:off x="-1508758" y="3900596"/>
            <a:ext cx="2435826" cy="5546472"/>
          </a:xfrm>
          <a:custGeom>
            <a:avLst/>
            <a:gdLst/>
            <a:ahLst/>
            <a:cxnLst/>
            <a:rect r="r" b="b" t="t" l="l"/>
            <a:pathLst>
              <a:path h="5546472" w="2435826">
                <a:moveTo>
                  <a:pt x="2435825" y="0"/>
                </a:moveTo>
                <a:lnTo>
                  <a:pt x="0" y="0"/>
                </a:lnTo>
                <a:lnTo>
                  <a:pt x="0" y="5546472"/>
                </a:lnTo>
                <a:lnTo>
                  <a:pt x="2435825" y="5546472"/>
                </a:lnTo>
                <a:lnTo>
                  <a:pt x="243582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891748">
            <a:off x="11902258" y="7887216"/>
            <a:ext cx="2091499" cy="5261632"/>
          </a:xfrm>
          <a:custGeom>
            <a:avLst/>
            <a:gdLst/>
            <a:ahLst/>
            <a:cxnLst/>
            <a:rect r="r" b="b" t="t" l="l"/>
            <a:pathLst>
              <a:path h="5261632" w="2091499">
                <a:moveTo>
                  <a:pt x="0" y="0"/>
                </a:moveTo>
                <a:lnTo>
                  <a:pt x="2091499" y="0"/>
                </a:lnTo>
                <a:lnTo>
                  <a:pt x="2091499" y="5261633"/>
                </a:lnTo>
                <a:lnTo>
                  <a:pt x="0" y="52616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265732">
            <a:off x="2581416" y="7941291"/>
            <a:ext cx="2943510" cy="5624542"/>
          </a:xfrm>
          <a:custGeom>
            <a:avLst/>
            <a:gdLst/>
            <a:ahLst/>
            <a:cxnLst/>
            <a:rect r="r" b="b" t="t" l="l"/>
            <a:pathLst>
              <a:path h="5624542" w="2943510">
                <a:moveTo>
                  <a:pt x="0" y="0"/>
                </a:moveTo>
                <a:lnTo>
                  <a:pt x="2943510" y="0"/>
                </a:lnTo>
                <a:lnTo>
                  <a:pt x="2943510" y="5624542"/>
                </a:lnTo>
                <a:lnTo>
                  <a:pt x="0" y="562454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2185578">
            <a:off x="-451390" y="7244035"/>
            <a:ext cx="2254486" cy="4844016"/>
          </a:xfrm>
          <a:custGeom>
            <a:avLst/>
            <a:gdLst/>
            <a:ahLst/>
            <a:cxnLst/>
            <a:rect r="r" b="b" t="t" l="l"/>
            <a:pathLst>
              <a:path h="4844016" w="2254486">
                <a:moveTo>
                  <a:pt x="0" y="0"/>
                </a:moveTo>
                <a:lnTo>
                  <a:pt x="2254486" y="0"/>
                </a:lnTo>
                <a:lnTo>
                  <a:pt x="2254486" y="4844016"/>
                </a:lnTo>
                <a:lnTo>
                  <a:pt x="0" y="484401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525276">
            <a:off x="8489935" y="7868846"/>
            <a:ext cx="1359715" cy="4695419"/>
          </a:xfrm>
          <a:custGeom>
            <a:avLst/>
            <a:gdLst/>
            <a:ahLst/>
            <a:cxnLst/>
            <a:rect r="r" b="b" t="t" l="l"/>
            <a:pathLst>
              <a:path h="4695419" w="1359715">
                <a:moveTo>
                  <a:pt x="0" y="0"/>
                </a:moveTo>
                <a:lnTo>
                  <a:pt x="1359715" y="0"/>
                </a:lnTo>
                <a:lnTo>
                  <a:pt x="1359715" y="4695420"/>
                </a:lnTo>
                <a:lnTo>
                  <a:pt x="0" y="46954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8039032">
            <a:off x="16765139" y="-1544947"/>
            <a:ext cx="1992035" cy="4443200"/>
          </a:xfrm>
          <a:custGeom>
            <a:avLst/>
            <a:gdLst/>
            <a:ahLst/>
            <a:cxnLst/>
            <a:rect r="r" b="b" t="t" l="l"/>
            <a:pathLst>
              <a:path h="4443200" w="1992035">
                <a:moveTo>
                  <a:pt x="0" y="0"/>
                </a:moveTo>
                <a:lnTo>
                  <a:pt x="1992034" y="0"/>
                </a:lnTo>
                <a:lnTo>
                  <a:pt x="1992034" y="4443200"/>
                </a:lnTo>
                <a:lnTo>
                  <a:pt x="0" y="44432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true" rot="581037">
            <a:off x="12935475" y="-3478671"/>
            <a:ext cx="2976355" cy="5687302"/>
          </a:xfrm>
          <a:custGeom>
            <a:avLst/>
            <a:gdLst/>
            <a:ahLst/>
            <a:cxnLst/>
            <a:rect r="r" b="b" t="t" l="l"/>
            <a:pathLst>
              <a:path h="5687302" w="2976355">
                <a:moveTo>
                  <a:pt x="2976355" y="5687302"/>
                </a:moveTo>
                <a:lnTo>
                  <a:pt x="0" y="5687302"/>
                </a:lnTo>
                <a:lnTo>
                  <a:pt x="0" y="0"/>
                </a:lnTo>
                <a:lnTo>
                  <a:pt x="2976355" y="0"/>
                </a:lnTo>
                <a:lnTo>
                  <a:pt x="2976355" y="5687302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true" rot="0">
            <a:off x="8110276" y="-685876"/>
            <a:ext cx="2961665" cy="2725058"/>
          </a:xfrm>
          <a:custGeom>
            <a:avLst/>
            <a:gdLst/>
            <a:ahLst/>
            <a:cxnLst/>
            <a:rect r="r" b="b" t="t" l="l"/>
            <a:pathLst>
              <a:path h="2725058" w="2961665">
                <a:moveTo>
                  <a:pt x="2961665" y="2725058"/>
                </a:moveTo>
                <a:lnTo>
                  <a:pt x="0" y="2725058"/>
                </a:lnTo>
                <a:lnTo>
                  <a:pt x="0" y="0"/>
                </a:lnTo>
                <a:lnTo>
                  <a:pt x="2961665" y="0"/>
                </a:lnTo>
                <a:lnTo>
                  <a:pt x="2961665" y="272505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true" flipV="false" rot="0">
            <a:off x="5554667" y="7895771"/>
            <a:ext cx="2961665" cy="2725058"/>
          </a:xfrm>
          <a:custGeom>
            <a:avLst/>
            <a:gdLst/>
            <a:ahLst/>
            <a:cxnLst/>
            <a:rect r="r" b="b" t="t" l="l"/>
            <a:pathLst>
              <a:path h="2725058" w="2961665">
                <a:moveTo>
                  <a:pt x="2961665" y="0"/>
                </a:moveTo>
                <a:lnTo>
                  <a:pt x="0" y="0"/>
                </a:lnTo>
                <a:lnTo>
                  <a:pt x="0" y="2725058"/>
                </a:lnTo>
                <a:lnTo>
                  <a:pt x="2961665" y="2725058"/>
                </a:lnTo>
                <a:lnTo>
                  <a:pt x="296166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2773744">
            <a:off x="16436248" y="7115376"/>
            <a:ext cx="2254486" cy="4844016"/>
          </a:xfrm>
          <a:custGeom>
            <a:avLst/>
            <a:gdLst/>
            <a:ahLst/>
            <a:cxnLst/>
            <a:rect r="r" b="b" t="t" l="l"/>
            <a:pathLst>
              <a:path h="4844016" w="2254486">
                <a:moveTo>
                  <a:pt x="0" y="0"/>
                </a:moveTo>
                <a:lnTo>
                  <a:pt x="2254486" y="0"/>
                </a:lnTo>
                <a:lnTo>
                  <a:pt x="2254486" y="4844016"/>
                </a:lnTo>
                <a:lnTo>
                  <a:pt x="0" y="484401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true" flipV="false" rot="0">
            <a:off x="16036396" y="5000990"/>
            <a:ext cx="2961665" cy="2725058"/>
          </a:xfrm>
          <a:custGeom>
            <a:avLst/>
            <a:gdLst/>
            <a:ahLst/>
            <a:cxnLst/>
            <a:rect r="r" b="b" t="t" l="l"/>
            <a:pathLst>
              <a:path h="2725058" w="2961665">
                <a:moveTo>
                  <a:pt x="2961665" y="0"/>
                </a:moveTo>
                <a:lnTo>
                  <a:pt x="0" y="0"/>
                </a:lnTo>
                <a:lnTo>
                  <a:pt x="0" y="2725058"/>
                </a:lnTo>
                <a:lnTo>
                  <a:pt x="2961665" y="2725058"/>
                </a:lnTo>
                <a:lnTo>
                  <a:pt x="296166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true" rot="9361151">
            <a:off x="10366991" y="7747547"/>
            <a:ext cx="2357670" cy="5368509"/>
          </a:xfrm>
          <a:custGeom>
            <a:avLst/>
            <a:gdLst/>
            <a:ahLst/>
            <a:cxnLst/>
            <a:rect r="r" b="b" t="t" l="l"/>
            <a:pathLst>
              <a:path h="5368509" w="2357670">
                <a:moveTo>
                  <a:pt x="0" y="5368509"/>
                </a:moveTo>
                <a:lnTo>
                  <a:pt x="2357671" y="5368509"/>
                </a:lnTo>
                <a:lnTo>
                  <a:pt x="2357671" y="0"/>
                </a:lnTo>
                <a:lnTo>
                  <a:pt x="0" y="0"/>
                </a:lnTo>
                <a:lnTo>
                  <a:pt x="0" y="5368509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9291087">
            <a:off x="2031590" y="-2397364"/>
            <a:ext cx="1461173" cy="5045777"/>
          </a:xfrm>
          <a:custGeom>
            <a:avLst/>
            <a:gdLst/>
            <a:ahLst/>
            <a:cxnLst/>
            <a:rect r="r" b="b" t="t" l="l"/>
            <a:pathLst>
              <a:path h="5045777" w="1461173">
                <a:moveTo>
                  <a:pt x="0" y="0"/>
                </a:moveTo>
                <a:lnTo>
                  <a:pt x="1461173" y="0"/>
                </a:lnTo>
                <a:lnTo>
                  <a:pt x="1461173" y="5045776"/>
                </a:lnTo>
                <a:lnTo>
                  <a:pt x="0" y="50457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true" flipV="false" rot="-5925858">
            <a:off x="17467986" y="1041556"/>
            <a:ext cx="2280417" cy="5192601"/>
          </a:xfrm>
          <a:custGeom>
            <a:avLst/>
            <a:gdLst/>
            <a:ahLst/>
            <a:cxnLst/>
            <a:rect r="r" b="b" t="t" l="l"/>
            <a:pathLst>
              <a:path h="5192601" w="2280417">
                <a:moveTo>
                  <a:pt x="2280418" y="0"/>
                </a:moveTo>
                <a:lnTo>
                  <a:pt x="0" y="0"/>
                </a:lnTo>
                <a:lnTo>
                  <a:pt x="0" y="5192600"/>
                </a:lnTo>
                <a:lnTo>
                  <a:pt x="2280418" y="5192600"/>
                </a:lnTo>
                <a:lnTo>
                  <a:pt x="228041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3715600" y="2907228"/>
            <a:ext cx="10856801" cy="46725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137"/>
              </a:lnSpc>
            </a:pPr>
            <a:r>
              <a:rPr lang="en-US" sz="11899">
                <a:solidFill>
                  <a:srgbClr val="FFFDF5"/>
                </a:solidFill>
                <a:latin typeface="The Seasons"/>
                <a:ea typeface="The Seasons"/>
                <a:cs typeface="The Seasons"/>
                <a:sym typeface="The Seasons"/>
              </a:rPr>
              <a:t>THANK YOU TO ALL PARTICIPANTS!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74F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22557" y="2998154"/>
            <a:ext cx="5013579" cy="6884076"/>
            <a:chOff x="0" y="0"/>
            <a:chExt cx="1162020" cy="159555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62020" cy="1595554"/>
            </a:xfrm>
            <a:custGeom>
              <a:avLst/>
              <a:gdLst/>
              <a:ahLst/>
              <a:cxnLst/>
              <a:rect r="r" b="b" t="t" l="l"/>
              <a:pathLst>
                <a:path h="1595554" w="1162020">
                  <a:moveTo>
                    <a:pt x="16986" y="0"/>
                  </a:moveTo>
                  <a:lnTo>
                    <a:pt x="1145034" y="0"/>
                  </a:lnTo>
                  <a:cubicBezTo>
                    <a:pt x="1149539" y="0"/>
                    <a:pt x="1153860" y="1790"/>
                    <a:pt x="1157045" y="4975"/>
                  </a:cubicBezTo>
                  <a:cubicBezTo>
                    <a:pt x="1160231" y="8161"/>
                    <a:pt x="1162020" y="12481"/>
                    <a:pt x="1162020" y="16986"/>
                  </a:cubicBezTo>
                  <a:lnTo>
                    <a:pt x="1162020" y="1578568"/>
                  </a:lnTo>
                  <a:cubicBezTo>
                    <a:pt x="1162020" y="1583073"/>
                    <a:pt x="1160231" y="1587394"/>
                    <a:pt x="1157045" y="1590579"/>
                  </a:cubicBezTo>
                  <a:cubicBezTo>
                    <a:pt x="1153860" y="1593765"/>
                    <a:pt x="1149539" y="1595554"/>
                    <a:pt x="1145034" y="1595554"/>
                  </a:cubicBezTo>
                  <a:lnTo>
                    <a:pt x="16986" y="1595554"/>
                  </a:lnTo>
                  <a:cubicBezTo>
                    <a:pt x="12481" y="1595554"/>
                    <a:pt x="8161" y="1593765"/>
                    <a:pt x="4975" y="1590579"/>
                  </a:cubicBezTo>
                  <a:cubicBezTo>
                    <a:pt x="1790" y="1587394"/>
                    <a:pt x="0" y="1583073"/>
                    <a:pt x="0" y="1578568"/>
                  </a:cubicBezTo>
                  <a:lnTo>
                    <a:pt x="0" y="16986"/>
                  </a:lnTo>
                  <a:cubicBezTo>
                    <a:pt x="0" y="12481"/>
                    <a:pt x="1790" y="8161"/>
                    <a:pt x="4975" y="4975"/>
                  </a:cubicBezTo>
                  <a:cubicBezTo>
                    <a:pt x="8161" y="1790"/>
                    <a:pt x="12481" y="0"/>
                    <a:pt x="16986" y="0"/>
                  </a:cubicBezTo>
                  <a:close/>
                </a:path>
              </a:pathLst>
            </a:custGeom>
            <a:solidFill>
              <a:srgbClr val="FFFDF5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1162020" cy="1662229"/>
            </a:xfrm>
            <a:prstGeom prst="rect">
              <a:avLst/>
            </a:prstGeom>
          </p:spPr>
          <p:txBody>
            <a:bodyPr anchor="ctr" rtlCol="false" tIns="51955" lIns="51955" bIns="51955" rIns="51955"/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Of the 23 respondents to the survey, 19 indicated they were Roane County residents. </a:t>
              </a:r>
            </a:p>
            <a:p>
              <a:pPr algn="ctr">
                <a:lnSpc>
                  <a:spcPts val="3640"/>
                </a:lnSpc>
              </a:pPr>
            </a:p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Of those who designated they were out of county residents, many noted they were employed within the county or provide services to Roane County residents.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622557" y="2232697"/>
            <a:ext cx="14848156" cy="680657"/>
            <a:chOff x="0" y="0"/>
            <a:chExt cx="3441426" cy="15775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441426" cy="157759"/>
            </a:xfrm>
            <a:custGeom>
              <a:avLst/>
              <a:gdLst/>
              <a:ahLst/>
              <a:cxnLst/>
              <a:rect r="r" b="b" t="t" l="l"/>
              <a:pathLst>
                <a:path h="157759" w="3441426">
                  <a:moveTo>
                    <a:pt x="5735" y="0"/>
                  </a:moveTo>
                  <a:lnTo>
                    <a:pt x="3435691" y="0"/>
                  </a:lnTo>
                  <a:cubicBezTo>
                    <a:pt x="3437212" y="0"/>
                    <a:pt x="3438670" y="604"/>
                    <a:pt x="3439746" y="1680"/>
                  </a:cubicBezTo>
                  <a:cubicBezTo>
                    <a:pt x="3440822" y="2755"/>
                    <a:pt x="3441426" y="4214"/>
                    <a:pt x="3441426" y="5735"/>
                  </a:cubicBezTo>
                  <a:lnTo>
                    <a:pt x="3441426" y="152024"/>
                  </a:lnTo>
                  <a:cubicBezTo>
                    <a:pt x="3441426" y="153545"/>
                    <a:pt x="3440822" y="155004"/>
                    <a:pt x="3439746" y="156079"/>
                  </a:cubicBezTo>
                  <a:cubicBezTo>
                    <a:pt x="3438670" y="157155"/>
                    <a:pt x="3437212" y="157759"/>
                    <a:pt x="3435691" y="157759"/>
                  </a:cubicBezTo>
                  <a:lnTo>
                    <a:pt x="5735" y="157759"/>
                  </a:lnTo>
                  <a:cubicBezTo>
                    <a:pt x="4214" y="157759"/>
                    <a:pt x="2755" y="157155"/>
                    <a:pt x="1680" y="156079"/>
                  </a:cubicBezTo>
                  <a:cubicBezTo>
                    <a:pt x="604" y="155004"/>
                    <a:pt x="0" y="153545"/>
                    <a:pt x="0" y="152024"/>
                  </a:cubicBezTo>
                  <a:lnTo>
                    <a:pt x="0" y="5735"/>
                  </a:lnTo>
                  <a:cubicBezTo>
                    <a:pt x="0" y="4214"/>
                    <a:pt x="604" y="2755"/>
                    <a:pt x="1680" y="1680"/>
                  </a:cubicBezTo>
                  <a:cubicBezTo>
                    <a:pt x="2755" y="604"/>
                    <a:pt x="4214" y="0"/>
                    <a:pt x="5735" y="0"/>
                  </a:cubicBezTo>
                  <a:close/>
                </a:path>
              </a:pathLst>
            </a:custGeom>
            <a:solidFill>
              <a:srgbClr val="BED2D4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441426" cy="195859"/>
            </a:xfrm>
            <a:prstGeom prst="rect">
              <a:avLst/>
            </a:prstGeom>
          </p:spPr>
          <p:txBody>
            <a:bodyPr anchor="ctr" rtlCol="false" tIns="51955" lIns="51955" bIns="51955" rIns="51955"/>
            <a:lstStyle/>
            <a:p>
              <a:pPr algn="ctr">
                <a:lnSpc>
                  <a:spcPts val="1457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5280453" y="2272988"/>
            <a:ext cx="7532365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b="true">
                <a:solidFill>
                  <a:srgbClr val="074F57"/>
                </a:solidFill>
                <a:latin typeface="Poppins Bold"/>
                <a:ea typeface="Poppins Bold"/>
                <a:cs typeface="Poppins Bold"/>
                <a:sym typeface="Poppins Bold"/>
              </a:rPr>
              <a:t>Survey Respondent Data Breakdown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22557" y="1066800"/>
            <a:ext cx="15042886" cy="1131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63"/>
              </a:lnSpc>
            </a:pPr>
            <a:r>
              <a:rPr lang="en-US" b="true" sz="8101">
                <a:solidFill>
                  <a:srgbClr val="FFFDF5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WHO TOOK THE SURVEY?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8206207">
            <a:off x="-595789" y="829522"/>
            <a:ext cx="1191578" cy="4114800"/>
          </a:xfrm>
          <a:custGeom>
            <a:avLst/>
            <a:gdLst/>
            <a:ahLst/>
            <a:cxnLst/>
            <a:rect r="r" b="b" t="t" l="l"/>
            <a:pathLst>
              <a:path h="4114800" w="1191578">
                <a:moveTo>
                  <a:pt x="0" y="0"/>
                </a:moveTo>
                <a:lnTo>
                  <a:pt x="1191578" y="0"/>
                </a:lnTo>
                <a:lnTo>
                  <a:pt x="11915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7115853">
            <a:off x="1884608" y="-1898658"/>
            <a:ext cx="1191578" cy="4114800"/>
          </a:xfrm>
          <a:custGeom>
            <a:avLst/>
            <a:gdLst/>
            <a:ahLst/>
            <a:cxnLst/>
            <a:rect r="r" b="b" t="t" l="l"/>
            <a:pathLst>
              <a:path h="4114800" w="1191578">
                <a:moveTo>
                  <a:pt x="1191577" y="0"/>
                </a:moveTo>
                <a:lnTo>
                  <a:pt x="0" y="0"/>
                </a:lnTo>
                <a:lnTo>
                  <a:pt x="0" y="4114800"/>
                </a:lnTo>
                <a:lnTo>
                  <a:pt x="1191577" y="4114800"/>
                </a:lnTo>
                <a:lnTo>
                  <a:pt x="119157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422997" y="-93210"/>
            <a:ext cx="2903393" cy="2671442"/>
          </a:xfrm>
          <a:custGeom>
            <a:avLst/>
            <a:gdLst/>
            <a:ahLst/>
            <a:cxnLst/>
            <a:rect r="r" b="b" t="t" l="l"/>
            <a:pathLst>
              <a:path h="2671442" w="2903393">
                <a:moveTo>
                  <a:pt x="0" y="0"/>
                </a:moveTo>
                <a:lnTo>
                  <a:pt x="2903394" y="0"/>
                </a:lnTo>
                <a:lnTo>
                  <a:pt x="2903394" y="2671442"/>
                </a:lnTo>
                <a:lnTo>
                  <a:pt x="0" y="26714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8209481" y="2240956"/>
            <a:ext cx="8923951" cy="86732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74F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046215" y="3110916"/>
            <a:ext cx="5013579" cy="6884076"/>
            <a:chOff x="0" y="0"/>
            <a:chExt cx="1162020" cy="159555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62020" cy="1595554"/>
            </a:xfrm>
            <a:custGeom>
              <a:avLst/>
              <a:gdLst/>
              <a:ahLst/>
              <a:cxnLst/>
              <a:rect r="r" b="b" t="t" l="l"/>
              <a:pathLst>
                <a:path h="1595554" w="1162020">
                  <a:moveTo>
                    <a:pt x="16986" y="0"/>
                  </a:moveTo>
                  <a:lnTo>
                    <a:pt x="1145034" y="0"/>
                  </a:lnTo>
                  <a:cubicBezTo>
                    <a:pt x="1149539" y="0"/>
                    <a:pt x="1153860" y="1790"/>
                    <a:pt x="1157045" y="4975"/>
                  </a:cubicBezTo>
                  <a:cubicBezTo>
                    <a:pt x="1160231" y="8161"/>
                    <a:pt x="1162020" y="12481"/>
                    <a:pt x="1162020" y="16986"/>
                  </a:cubicBezTo>
                  <a:lnTo>
                    <a:pt x="1162020" y="1578568"/>
                  </a:lnTo>
                  <a:cubicBezTo>
                    <a:pt x="1162020" y="1583073"/>
                    <a:pt x="1160231" y="1587394"/>
                    <a:pt x="1157045" y="1590579"/>
                  </a:cubicBezTo>
                  <a:cubicBezTo>
                    <a:pt x="1153860" y="1593765"/>
                    <a:pt x="1149539" y="1595554"/>
                    <a:pt x="1145034" y="1595554"/>
                  </a:cubicBezTo>
                  <a:lnTo>
                    <a:pt x="16986" y="1595554"/>
                  </a:lnTo>
                  <a:cubicBezTo>
                    <a:pt x="12481" y="1595554"/>
                    <a:pt x="8161" y="1593765"/>
                    <a:pt x="4975" y="1590579"/>
                  </a:cubicBezTo>
                  <a:cubicBezTo>
                    <a:pt x="1790" y="1587394"/>
                    <a:pt x="0" y="1583073"/>
                    <a:pt x="0" y="1578568"/>
                  </a:cubicBezTo>
                  <a:lnTo>
                    <a:pt x="0" y="16986"/>
                  </a:lnTo>
                  <a:cubicBezTo>
                    <a:pt x="0" y="12481"/>
                    <a:pt x="1790" y="8161"/>
                    <a:pt x="4975" y="4975"/>
                  </a:cubicBezTo>
                  <a:cubicBezTo>
                    <a:pt x="8161" y="1790"/>
                    <a:pt x="12481" y="0"/>
                    <a:pt x="16986" y="0"/>
                  </a:cubicBezTo>
                  <a:close/>
                </a:path>
              </a:pathLst>
            </a:custGeom>
            <a:solidFill>
              <a:srgbClr val="FFFDF5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1162020" cy="1662229"/>
            </a:xfrm>
            <a:prstGeom prst="rect">
              <a:avLst/>
            </a:prstGeom>
          </p:spPr>
          <p:txBody>
            <a:bodyPr anchor="ctr" rtlCol="false" tIns="51955" lIns="51955" bIns="51955" rIns="51955"/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Respondents were asked to select as many identifiers as applied to them. This data helps identify what manner of stakeholder feedback is being collected. </a:t>
              </a:r>
            </a:p>
            <a:p>
              <a:pPr algn="ctr">
                <a:lnSpc>
                  <a:spcPts val="3640"/>
                </a:lnSpc>
              </a:pPr>
            </a:p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Many respondents selected multiple relevant identifiers, with the largest population represented being Parents, Grandparents, or Other Legal Guardians. 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622557" y="2232697"/>
            <a:ext cx="14848156" cy="680657"/>
            <a:chOff x="0" y="0"/>
            <a:chExt cx="3441426" cy="15775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441426" cy="157759"/>
            </a:xfrm>
            <a:custGeom>
              <a:avLst/>
              <a:gdLst/>
              <a:ahLst/>
              <a:cxnLst/>
              <a:rect r="r" b="b" t="t" l="l"/>
              <a:pathLst>
                <a:path h="157759" w="3441426">
                  <a:moveTo>
                    <a:pt x="5735" y="0"/>
                  </a:moveTo>
                  <a:lnTo>
                    <a:pt x="3435691" y="0"/>
                  </a:lnTo>
                  <a:cubicBezTo>
                    <a:pt x="3437212" y="0"/>
                    <a:pt x="3438670" y="604"/>
                    <a:pt x="3439746" y="1680"/>
                  </a:cubicBezTo>
                  <a:cubicBezTo>
                    <a:pt x="3440822" y="2755"/>
                    <a:pt x="3441426" y="4214"/>
                    <a:pt x="3441426" y="5735"/>
                  </a:cubicBezTo>
                  <a:lnTo>
                    <a:pt x="3441426" y="152024"/>
                  </a:lnTo>
                  <a:cubicBezTo>
                    <a:pt x="3441426" y="153545"/>
                    <a:pt x="3440822" y="155004"/>
                    <a:pt x="3439746" y="156079"/>
                  </a:cubicBezTo>
                  <a:cubicBezTo>
                    <a:pt x="3438670" y="157155"/>
                    <a:pt x="3437212" y="157759"/>
                    <a:pt x="3435691" y="157759"/>
                  </a:cubicBezTo>
                  <a:lnTo>
                    <a:pt x="5735" y="157759"/>
                  </a:lnTo>
                  <a:cubicBezTo>
                    <a:pt x="4214" y="157759"/>
                    <a:pt x="2755" y="157155"/>
                    <a:pt x="1680" y="156079"/>
                  </a:cubicBezTo>
                  <a:cubicBezTo>
                    <a:pt x="604" y="155004"/>
                    <a:pt x="0" y="153545"/>
                    <a:pt x="0" y="152024"/>
                  </a:cubicBezTo>
                  <a:lnTo>
                    <a:pt x="0" y="5735"/>
                  </a:lnTo>
                  <a:cubicBezTo>
                    <a:pt x="0" y="4214"/>
                    <a:pt x="604" y="2755"/>
                    <a:pt x="1680" y="1680"/>
                  </a:cubicBezTo>
                  <a:cubicBezTo>
                    <a:pt x="2755" y="604"/>
                    <a:pt x="4214" y="0"/>
                    <a:pt x="5735" y="0"/>
                  </a:cubicBezTo>
                  <a:close/>
                </a:path>
              </a:pathLst>
            </a:custGeom>
            <a:solidFill>
              <a:srgbClr val="BED2D4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441426" cy="195859"/>
            </a:xfrm>
            <a:prstGeom prst="rect">
              <a:avLst/>
            </a:prstGeom>
          </p:spPr>
          <p:txBody>
            <a:bodyPr anchor="ctr" rtlCol="false" tIns="51955" lIns="51955" bIns="51955" rIns="51955"/>
            <a:lstStyle/>
            <a:p>
              <a:pPr algn="ctr">
                <a:lnSpc>
                  <a:spcPts val="1457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5280453" y="2272988"/>
            <a:ext cx="7532365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b="true">
                <a:solidFill>
                  <a:srgbClr val="074F57"/>
                </a:solidFill>
                <a:latin typeface="Poppins Bold"/>
                <a:ea typeface="Poppins Bold"/>
                <a:cs typeface="Poppins Bold"/>
                <a:sym typeface="Poppins Bold"/>
              </a:rPr>
              <a:t>Survey Respondent Data Breakdown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22557" y="1066800"/>
            <a:ext cx="15042886" cy="1131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63"/>
              </a:lnSpc>
            </a:pPr>
            <a:r>
              <a:rPr lang="en-US" b="true" sz="8101">
                <a:solidFill>
                  <a:srgbClr val="FFFDF5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WHO TOOK THE SURVEY?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8206207">
            <a:off x="-595789" y="-1028700"/>
            <a:ext cx="1191578" cy="4114800"/>
          </a:xfrm>
          <a:custGeom>
            <a:avLst/>
            <a:gdLst/>
            <a:ahLst/>
            <a:cxnLst/>
            <a:rect r="r" b="b" t="t" l="l"/>
            <a:pathLst>
              <a:path h="4114800" w="1191578">
                <a:moveTo>
                  <a:pt x="0" y="0"/>
                </a:moveTo>
                <a:lnTo>
                  <a:pt x="1191578" y="0"/>
                </a:lnTo>
                <a:lnTo>
                  <a:pt x="11915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7115853">
            <a:off x="1495792" y="-2283220"/>
            <a:ext cx="1191578" cy="4114800"/>
          </a:xfrm>
          <a:custGeom>
            <a:avLst/>
            <a:gdLst/>
            <a:ahLst/>
            <a:cxnLst/>
            <a:rect r="r" b="b" t="t" l="l"/>
            <a:pathLst>
              <a:path h="4114800" w="1191578">
                <a:moveTo>
                  <a:pt x="1191578" y="0"/>
                </a:moveTo>
                <a:lnTo>
                  <a:pt x="0" y="0"/>
                </a:lnTo>
                <a:lnTo>
                  <a:pt x="0" y="4114800"/>
                </a:lnTo>
                <a:lnTo>
                  <a:pt x="1191578" y="4114800"/>
                </a:lnTo>
                <a:lnTo>
                  <a:pt x="119157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807558" y="-1004812"/>
            <a:ext cx="2903393" cy="2671442"/>
          </a:xfrm>
          <a:custGeom>
            <a:avLst/>
            <a:gdLst/>
            <a:ahLst/>
            <a:cxnLst/>
            <a:rect r="r" b="b" t="t" l="l"/>
            <a:pathLst>
              <a:path h="2671442" w="2903393">
                <a:moveTo>
                  <a:pt x="0" y="0"/>
                </a:moveTo>
                <a:lnTo>
                  <a:pt x="2903393" y="0"/>
                </a:lnTo>
                <a:lnTo>
                  <a:pt x="2903393" y="2671442"/>
                </a:lnTo>
                <a:lnTo>
                  <a:pt x="0" y="26714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-1162940" y="2227269"/>
            <a:ext cx="15246282" cy="86513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509779" y="694544"/>
            <a:ext cx="3268443" cy="2745492"/>
          </a:xfrm>
          <a:custGeom>
            <a:avLst/>
            <a:gdLst/>
            <a:ahLst/>
            <a:cxnLst/>
            <a:rect r="r" b="b" t="t" l="l"/>
            <a:pathLst>
              <a:path h="2745492" w="3268443">
                <a:moveTo>
                  <a:pt x="0" y="0"/>
                </a:moveTo>
                <a:lnTo>
                  <a:pt x="3268442" y="0"/>
                </a:lnTo>
                <a:lnTo>
                  <a:pt x="3268442" y="2745492"/>
                </a:lnTo>
                <a:lnTo>
                  <a:pt x="0" y="2745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355484" y="3770754"/>
            <a:ext cx="3268443" cy="2745492"/>
          </a:xfrm>
          <a:custGeom>
            <a:avLst/>
            <a:gdLst/>
            <a:ahLst/>
            <a:cxnLst/>
            <a:rect r="r" b="b" t="t" l="l"/>
            <a:pathLst>
              <a:path h="2745492" w="3268443">
                <a:moveTo>
                  <a:pt x="3268443" y="0"/>
                </a:moveTo>
                <a:lnTo>
                  <a:pt x="0" y="0"/>
                </a:lnTo>
                <a:lnTo>
                  <a:pt x="0" y="2745492"/>
                </a:lnTo>
                <a:lnTo>
                  <a:pt x="3268443" y="2745492"/>
                </a:lnTo>
                <a:lnTo>
                  <a:pt x="326844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683123" y="3791029"/>
            <a:ext cx="3268443" cy="2745492"/>
          </a:xfrm>
          <a:custGeom>
            <a:avLst/>
            <a:gdLst/>
            <a:ahLst/>
            <a:cxnLst/>
            <a:rect r="r" b="b" t="t" l="l"/>
            <a:pathLst>
              <a:path h="2745492" w="3268443">
                <a:moveTo>
                  <a:pt x="0" y="0"/>
                </a:moveTo>
                <a:lnTo>
                  <a:pt x="3268443" y="0"/>
                </a:lnTo>
                <a:lnTo>
                  <a:pt x="3268443" y="2745492"/>
                </a:lnTo>
                <a:lnTo>
                  <a:pt x="0" y="27454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511476" y="6497196"/>
            <a:ext cx="3268443" cy="2745492"/>
          </a:xfrm>
          <a:custGeom>
            <a:avLst/>
            <a:gdLst/>
            <a:ahLst/>
            <a:cxnLst/>
            <a:rect r="r" b="b" t="t" l="l"/>
            <a:pathLst>
              <a:path h="2745492" w="3268443">
                <a:moveTo>
                  <a:pt x="0" y="0"/>
                </a:moveTo>
                <a:lnTo>
                  <a:pt x="3268443" y="0"/>
                </a:lnTo>
                <a:lnTo>
                  <a:pt x="3268443" y="2745492"/>
                </a:lnTo>
                <a:lnTo>
                  <a:pt x="0" y="27454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2842237" y="2087699"/>
            <a:ext cx="12603527" cy="6111602"/>
            <a:chOff x="0" y="0"/>
            <a:chExt cx="4295756" cy="208306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295756" cy="2083064"/>
            </a:xfrm>
            <a:custGeom>
              <a:avLst/>
              <a:gdLst/>
              <a:ahLst/>
              <a:cxnLst/>
              <a:rect r="r" b="b" t="t" l="l"/>
              <a:pathLst>
                <a:path h="2083064" w="4295756">
                  <a:moveTo>
                    <a:pt x="6757" y="0"/>
                  </a:moveTo>
                  <a:lnTo>
                    <a:pt x="4288999" y="0"/>
                  </a:lnTo>
                  <a:cubicBezTo>
                    <a:pt x="4292731" y="0"/>
                    <a:pt x="4295756" y="3025"/>
                    <a:pt x="4295756" y="6757"/>
                  </a:cubicBezTo>
                  <a:lnTo>
                    <a:pt x="4295756" y="2076307"/>
                  </a:lnTo>
                  <a:cubicBezTo>
                    <a:pt x="4295756" y="2080038"/>
                    <a:pt x="4292731" y="2083064"/>
                    <a:pt x="4288999" y="2083064"/>
                  </a:cubicBezTo>
                  <a:lnTo>
                    <a:pt x="6757" y="2083064"/>
                  </a:lnTo>
                  <a:cubicBezTo>
                    <a:pt x="3025" y="2083064"/>
                    <a:pt x="0" y="2080038"/>
                    <a:pt x="0" y="2076307"/>
                  </a:cubicBezTo>
                  <a:lnTo>
                    <a:pt x="0" y="6757"/>
                  </a:lnTo>
                  <a:cubicBezTo>
                    <a:pt x="0" y="3025"/>
                    <a:pt x="3025" y="0"/>
                    <a:pt x="6757" y="0"/>
                  </a:cubicBezTo>
                  <a:close/>
                </a:path>
              </a:pathLst>
            </a:custGeom>
            <a:solidFill>
              <a:srgbClr val="074F57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19050"/>
              <a:ext cx="4295756" cy="2102113"/>
            </a:xfrm>
            <a:prstGeom prst="rect">
              <a:avLst/>
            </a:prstGeom>
          </p:spPr>
          <p:txBody>
            <a:bodyPr anchor="ctr" rtlCol="false" tIns="51955" lIns="51955" bIns="51955" rIns="51955"/>
            <a:lstStyle/>
            <a:p>
              <a:pPr algn="ctr">
                <a:lnSpc>
                  <a:spcPts val="1457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-248334" y="-20275"/>
            <a:ext cx="3268443" cy="2745492"/>
          </a:xfrm>
          <a:custGeom>
            <a:avLst/>
            <a:gdLst/>
            <a:ahLst/>
            <a:cxnLst/>
            <a:rect r="r" b="b" t="t" l="l"/>
            <a:pathLst>
              <a:path h="2745492" w="3268443">
                <a:moveTo>
                  <a:pt x="0" y="0"/>
                </a:moveTo>
                <a:lnTo>
                  <a:pt x="3268443" y="0"/>
                </a:lnTo>
                <a:lnTo>
                  <a:pt x="3268443" y="2745492"/>
                </a:lnTo>
                <a:lnTo>
                  <a:pt x="0" y="27454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597733" y="2454400"/>
            <a:ext cx="11078246" cy="1316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89"/>
              </a:lnSpc>
            </a:pPr>
            <a:r>
              <a:rPr lang="en-US" b="true" sz="9499">
                <a:solidFill>
                  <a:srgbClr val="FFFDF5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THE ISSUES: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623927" y="3576072"/>
            <a:ext cx="11078246" cy="4770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33" indent="-291467" lvl="1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FFFDF5"/>
                </a:solidFill>
                <a:latin typeface="Poppins"/>
                <a:ea typeface="Poppins"/>
                <a:cs typeface="Poppins"/>
                <a:sym typeface="Poppins"/>
              </a:rPr>
              <a:t>For the next portion of the survey, we asked respondents to rate the severity of multiple key issues in Roane County.</a:t>
            </a:r>
          </a:p>
          <a:p>
            <a:pPr algn="l" marL="582933" indent="-291467" lvl="1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FFFDF5"/>
                </a:solidFill>
                <a:latin typeface="Poppins"/>
                <a:ea typeface="Poppins"/>
                <a:cs typeface="Poppins"/>
                <a:sym typeface="Poppins"/>
              </a:rPr>
              <a:t>Additionally, repondents were asked if they were aware of services addressing each issue and if they would feel confident they would know how to access said services.</a:t>
            </a:r>
          </a:p>
          <a:p>
            <a:pPr algn="l" marL="582933" indent="-291467" lvl="1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FFFDF5"/>
                </a:solidFill>
                <a:latin typeface="Poppins"/>
                <a:ea typeface="Poppins"/>
                <a:cs typeface="Poppins"/>
                <a:sym typeface="Poppins"/>
              </a:rPr>
              <a:t>There are </a:t>
            </a:r>
            <a:r>
              <a:rPr lang="en-US" sz="2700" u="sng">
                <a:solidFill>
                  <a:srgbClr val="FFFDF5"/>
                </a:solidFill>
                <a:latin typeface="Poppins"/>
                <a:ea typeface="Poppins"/>
                <a:cs typeface="Poppins"/>
                <a:sym typeface="Poppins"/>
              </a:rPr>
              <a:t>not</a:t>
            </a:r>
            <a:r>
              <a:rPr lang="en-US" sz="2700">
                <a:solidFill>
                  <a:srgbClr val="FFFDF5"/>
                </a:solidFill>
                <a:latin typeface="Poppins"/>
                <a:ea typeface="Poppins"/>
                <a:cs typeface="Poppins"/>
                <a:sym typeface="Poppins"/>
              </a:rPr>
              <a:t> the only issues facing Roane County citizens. However, these topics are often highlighted in prevention and social service programmatic planning. These service gaps are good foundations for expanded outreach.</a:t>
            </a:r>
          </a:p>
          <a:p>
            <a:pPr algn="l">
              <a:lnSpc>
                <a:spcPts val="3780"/>
              </a:lnSpc>
            </a:pP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-248334" y="7541508"/>
            <a:ext cx="3268443" cy="2745492"/>
          </a:xfrm>
          <a:custGeom>
            <a:avLst/>
            <a:gdLst/>
            <a:ahLst/>
            <a:cxnLst/>
            <a:rect r="r" b="b" t="t" l="l"/>
            <a:pathLst>
              <a:path h="2745492" w="3268443">
                <a:moveTo>
                  <a:pt x="0" y="0"/>
                </a:moveTo>
                <a:lnTo>
                  <a:pt x="3268443" y="0"/>
                </a:lnTo>
                <a:lnTo>
                  <a:pt x="3268443" y="2745492"/>
                </a:lnTo>
                <a:lnTo>
                  <a:pt x="0" y="2745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0">
            <a:off x="15253604" y="0"/>
            <a:ext cx="3268443" cy="2745492"/>
          </a:xfrm>
          <a:custGeom>
            <a:avLst/>
            <a:gdLst/>
            <a:ahLst/>
            <a:cxnLst/>
            <a:rect r="r" b="b" t="t" l="l"/>
            <a:pathLst>
              <a:path h="2745492" w="3268443">
                <a:moveTo>
                  <a:pt x="3268442" y="0"/>
                </a:moveTo>
                <a:lnTo>
                  <a:pt x="0" y="0"/>
                </a:lnTo>
                <a:lnTo>
                  <a:pt x="0" y="2745492"/>
                </a:lnTo>
                <a:lnTo>
                  <a:pt x="3268442" y="2745492"/>
                </a:lnTo>
                <a:lnTo>
                  <a:pt x="326844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0">
            <a:off x="15253604" y="7561783"/>
            <a:ext cx="3268443" cy="2745492"/>
          </a:xfrm>
          <a:custGeom>
            <a:avLst/>
            <a:gdLst/>
            <a:ahLst/>
            <a:cxnLst/>
            <a:rect r="r" b="b" t="t" l="l"/>
            <a:pathLst>
              <a:path h="2745492" w="3268443">
                <a:moveTo>
                  <a:pt x="3268442" y="0"/>
                </a:moveTo>
                <a:lnTo>
                  <a:pt x="0" y="0"/>
                </a:lnTo>
                <a:lnTo>
                  <a:pt x="0" y="2745492"/>
                </a:lnTo>
                <a:lnTo>
                  <a:pt x="3268442" y="2745492"/>
                </a:lnTo>
                <a:lnTo>
                  <a:pt x="326844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4095066" y="-1402546"/>
            <a:ext cx="3268443" cy="2745492"/>
          </a:xfrm>
          <a:custGeom>
            <a:avLst/>
            <a:gdLst/>
            <a:ahLst/>
            <a:cxnLst/>
            <a:rect r="r" b="b" t="t" l="l"/>
            <a:pathLst>
              <a:path h="2745492" w="3268443">
                <a:moveTo>
                  <a:pt x="0" y="0"/>
                </a:moveTo>
                <a:lnTo>
                  <a:pt x="3268443" y="0"/>
                </a:lnTo>
                <a:lnTo>
                  <a:pt x="3268443" y="2745492"/>
                </a:lnTo>
                <a:lnTo>
                  <a:pt x="0" y="27454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true" flipV="false" rot="0">
            <a:off x="10921096" y="-1393021"/>
            <a:ext cx="3268443" cy="2745492"/>
          </a:xfrm>
          <a:custGeom>
            <a:avLst/>
            <a:gdLst/>
            <a:ahLst/>
            <a:cxnLst/>
            <a:rect r="r" b="b" t="t" l="l"/>
            <a:pathLst>
              <a:path h="2745492" w="3268443">
                <a:moveTo>
                  <a:pt x="3268443" y="0"/>
                </a:moveTo>
                <a:lnTo>
                  <a:pt x="0" y="0"/>
                </a:lnTo>
                <a:lnTo>
                  <a:pt x="0" y="2745492"/>
                </a:lnTo>
                <a:lnTo>
                  <a:pt x="3268443" y="2745492"/>
                </a:lnTo>
                <a:lnTo>
                  <a:pt x="326844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4096764" y="8862211"/>
            <a:ext cx="3268443" cy="2745492"/>
          </a:xfrm>
          <a:custGeom>
            <a:avLst/>
            <a:gdLst/>
            <a:ahLst/>
            <a:cxnLst/>
            <a:rect r="r" b="b" t="t" l="l"/>
            <a:pathLst>
              <a:path h="2745492" w="3268443">
                <a:moveTo>
                  <a:pt x="0" y="0"/>
                </a:moveTo>
                <a:lnTo>
                  <a:pt x="3268442" y="0"/>
                </a:lnTo>
                <a:lnTo>
                  <a:pt x="3268442" y="2745492"/>
                </a:lnTo>
                <a:lnTo>
                  <a:pt x="0" y="27454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true" flipV="false" rot="0">
            <a:off x="10922794" y="8871736"/>
            <a:ext cx="3268443" cy="2745492"/>
          </a:xfrm>
          <a:custGeom>
            <a:avLst/>
            <a:gdLst/>
            <a:ahLst/>
            <a:cxnLst/>
            <a:rect r="r" b="b" t="t" l="l"/>
            <a:pathLst>
              <a:path h="2745492" w="3268443">
                <a:moveTo>
                  <a:pt x="3268442" y="0"/>
                </a:moveTo>
                <a:lnTo>
                  <a:pt x="0" y="0"/>
                </a:lnTo>
                <a:lnTo>
                  <a:pt x="0" y="2745492"/>
                </a:lnTo>
                <a:lnTo>
                  <a:pt x="3268442" y="2745492"/>
                </a:lnTo>
                <a:lnTo>
                  <a:pt x="326844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74F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119986" y="3744224"/>
            <a:ext cx="5013579" cy="5514076"/>
            <a:chOff x="0" y="0"/>
            <a:chExt cx="1162020" cy="12780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62020" cy="1278023"/>
            </a:xfrm>
            <a:custGeom>
              <a:avLst/>
              <a:gdLst/>
              <a:ahLst/>
              <a:cxnLst/>
              <a:rect r="r" b="b" t="t" l="l"/>
              <a:pathLst>
                <a:path h="1278023" w="1162020">
                  <a:moveTo>
                    <a:pt x="16986" y="0"/>
                  </a:moveTo>
                  <a:lnTo>
                    <a:pt x="1145034" y="0"/>
                  </a:lnTo>
                  <a:cubicBezTo>
                    <a:pt x="1149539" y="0"/>
                    <a:pt x="1153860" y="1790"/>
                    <a:pt x="1157045" y="4975"/>
                  </a:cubicBezTo>
                  <a:cubicBezTo>
                    <a:pt x="1160231" y="8161"/>
                    <a:pt x="1162020" y="12481"/>
                    <a:pt x="1162020" y="16986"/>
                  </a:cubicBezTo>
                  <a:lnTo>
                    <a:pt x="1162020" y="1261037"/>
                  </a:lnTo>
                  <a:cubicBezTo>
                    <a:pt x="1162020" y="1265542"/>
                    <a:pt x="1160231" y="1269862"/>
                    <a:pt x="1157045" y="1273048"/>
                  </a:cubicBezTo>
                  <a:cubicBezTo>
                    <a:pt x="1153860" y="1276233"/>
                    <a:pt x="1149539" y="1278023"/>
                    <a:pt x="1145034" y="1278023"/>
                  </a:cubicBezTo>
                  <a:lnTo>
                    <a:pt x="16986" y="1278023"/>
                  </a:lnTo>
                  <a:cubicBezTo>
                    <a:pt x="12481" y="1278023"/>
                    <a:pt x="8161" y="1276233"/>
                    <a:pt x="4975" y="1273048"/>
                  </a:cubicBezTo>
                  <a:cubicBezTo>
                    <a:pt x="1790" y="1269862"/>
                    <a:pt x="0" y="1265542"/>
                    <a:pt x="0" y="1261037"/>
                  </a:cubicBezTo>
                  <a:lnTo>
                    <a:pt x="0" y="16986"/>
                  </a:lnTo>
                  <a:cubicBezTo>
                    <a:pt x="0" y="12481"/>
                    <a:pt x="1790" y="8161"/>
                    <a:pt x="4975" y="4975"/>
                  </a:cubicBezTo>
                  <a:cubicBezTo>
                    <a:pt x="8161" y="1790"/>
                    <a:pt x="12481" y="0"/>
                    <a:pt x="16986" y="0"/>
                  </a:cubicBezTo>
                  <a:close/>
                </a:path>
              </a:pathLst>
            </a:custGeom>
            <a:solidFill>
              <a:srgbClr val="FFFDF5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1162020" cy="1344698"/>
            </a:xfrm>
            <a:prstGeom prst="rect">
              <a:avLst/>
            </a:prstGeom>
          </p:spPr>
          <p:txBody>
            <a:bodyPr anchor="ctr" rtlCol="false" tIns="51955" lIns="51955" bIns="51955" rIns="51955"/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Data suggest that the majority of respondents view hunger/food insecurity as a severe/crisis-level concern in Roane County.</a:t>
              </a:r>
            </a:p>
            <a:p>
              <a:pPr algn="ctr">
                <a:lnSpc>
                  <a:spcPts val="3640"/>
                </a:lnSpc>
              </a:pPr>
            </a:p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None of those who responded indicated that they believed hunger/food insecurity was NOT an issue in Roane County.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119986" y="1536553"/>
            <a:ext cx="15151232" cy="1755580"/>
            <a:chOff x="0" y="0"/>
            <a:chExt cx="3511671" cy="40689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11671" cy="406899"/>
            </a:xfrm>
            <a:custGeom>
              <a:avLst/>
              <a:gdLst/>
              <a:ahLst/>
              <a:cxnLst/>
              <a:rect r="r" b="b" t="t" l="l"/>
              <a:pathLst>
                <a:path h="406899" w="3511671">
                  <a:moveTo>
                    <a:pt x="5621" y="0"/>
                  </a:moveTo>
                  <a:lnTo>
                    <a:pt x="3506051" y="0"/>
                  </a:lnTo>
                  <a:cubicBezTo>
                    <a:pt x="3509155" y="0"/>
                    <a:pt x="3511671" y="2516"/>
                    <a:pt x="3511671" y="5621"/>
                  </a:cubicBezTo>
                  <a:lnTo>
                    <a:pt x="3511671" y="401278"/>
                  </a:lnTo>
                  <a:cubicBezTo>
                    <a:pt x="3511671" y="402769"/>
                    <a:pt x="3511079" y="404198"/>
                    <a:pt x="3510025" y="405253"/>
                  </a:cubicBezTo>
                  <a:cubicBezTo>
                    <a:pt x="3508971" y="406307"/>
                    <a:pt x="3507541" y="406899"/>
                    <a:pt x="3506051" y="406899"/>
                  </a:cubicBezTo>
                  <a:lnTo>
                    <a:pt x="5621" y="406899"/>
                  </a:lnTo>
                  <a:cubicBezTo>
                    <a:pt x="4130" y="406899"/>
                    <a:pt x="2700" y="406307"/>
                    <a:pt x="1646" y="405253"/>
                  </a:cubicBezTo>
                  <a:cubicBezTo>
                    <a:pt x="592" y="404198"/>
                    <a:pt x="0" y="402769"/>
                    <a:pt x="0" y="401278"/>
                  </a:cubicBezTo>
                  <a:lnTo>
                    <a:pt x="0" y="5621"/>
                  </a:lnTo>
                  <a:cubicBezTo>
                    <a:pt x="0" y="4130"/>
                    <a:pt x="592" y="2700"/>
                    <a:pt x="1646" y="1646"/>
                  </a:cubicBezTo>
                  <a:cubicBezTo>
                    <a:pt x="2700" y="592"/>
                    <a:pt x="4130" y="0"/>
                    <a:pt x="5621" y="0"/>
                  </a:cubicBezTo>
                  <a:close/>
                </a:path>
              </a:pathLst>
            </a:custGeom>
            <a:solidFill>
              <a:srgbClr val="BED2D4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511671" cy="444999"/>
            </a:xfrm>
            <a:prstGeom prst="rect">
              <a:avLst/>
            </a:prstGeom>
          </p:spPr>
          <p:txBody>
            <a:bodyPr anchor="ctr" rtlCol="false" tIns="51955" lIns="51955" bIns="51955" rIns="51955"/>
            <a:lstStyle/>
            <a:p>
              <a:pPr algn="ctr">
                <a:lnSpc>
                  <a:spcPts val="1457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4036854" y="1590430"/>
            <a:ext cx="12087194" cy="1571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b="true">
                <a:solidFill>
                  <a:srgbClr val="074F57"/>
                </a:solidFill>
                <a:latin typeface="Poppins Bold"/>
                <a:ea typeface="Poppins Bold"/>
                <a:cs typeface="Poppins Bold"/>
                <a:sym typeface="Poppins Bold"/>
              </a:rPr>
              <a:t>Q: On a scale of one to five, how severe of a problem do you perceive hunger/food insecurity (ex. 1= not a problem, 5= a severe problem/crisis) to be in Roane County?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119986" y="475726"/>
            <a:ext cx="15042886" cy="1131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63"/>
              </a:lnSpc>
            </a:pPr>
            <a:r>
              <a:rPr lang="en-US" b="true" sz="8101">
                <a:solidFill>
                  <a:srgbClr val="FFFDF5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HUNGER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8206207">
            <a:off x="-595789" y="829522"/>
            <a:ext cx="1191578" cy="4114800"/>
          </a:xfrm>
          <a:custGeom>
            <a:avLst/>
            <a:gdLst/>
            <a:ahLst/>
            <a:cxnLst/>
            <a:rect r="r" b="b" t="t" l="l"/>
            <a:pathLst>
              <a:path h="4114800" w="1191578">
                <a:moveTo>
                  <a:pt x="0" y="0"/>
                </a:moveTo>
                <a:lnTo>
                  <a:pt x="1191578" y="0"/>
                </a:lnTo>
                <a:lnTo>
                  <a:pt x="11915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7115853">
            <a:off x="1884608" y="-1898658"/>
            <a:ext cx="1191578" cy="4114800"/>
          </a:xfrm>
          <a:custGeom>
            <a:avLst/>
            <a:gdLst/>
            <a:ahLst/>
            <a:cxnLst/>
            <a:rect r="r" b="b" t="t" l="l"/>
            <a:pathLst>
              <a:path h="4114800" w="1191578">
                <a:moveTo>
                  <a:pt x="1191577" y="0"/>
                </a:moveTo>
                <a:lnTo>
                  <a:pt x="0" y="0"/>
                </a:lnTo>
                <a:lnTo>
                  <a:pt x="0" y="4114800"/>
                </a:lnTo>
                <a:lnTo>
                  <a:pt x="1191577" y="4114800"/>
                </a:lnTo>
                <a:lnTo>
                  <a:pt x="119157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422997" y="-93210"/>
            <a:ext cx="2903393" cy="2671442"/>
          </a:xfrm>
          <a:custGeom>
            <a:avLst/>
            <a:gdLst/>
            <a:ahLst/>
            <a:cxnLst/>
            <a:rect r="r" b="b" t="t" l="l"/>
            <a:pathLst>
              <a:path h="2671442" w="2903393">
                <a:moveTo>
                  <a:pt x="0" y="0"/>
                </a:moveTo>
                <a:lnTo>
                  <a:pt x="2903394" y="0"/>
                </a:lnTo>
                <a:lnTo>
                  <a:pt x="2903394" y="2671442"/>
                </a:lnTo>
                <a:lnTo>
                  <a:pt x="0" y="26714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8136714" y="2797065"/>
            <a:ext cx="8713457" cy="80111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74F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119986" y="3744224"/>
            <a:ext cx="5013579" cy="5514076"/>
            <a:chOff x="0" y="0"/>
            <a:chExt cx="1162020" cy="12780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62020" cy="1278023"/>
            </a:xfrm>
            <a:custGeom>
              <a:avLst/>
              <a:gdLst/>
              <a:ahLst/>
              <a:cxnLst/>
              <a:rect r="r" b="b" t="t" l="l"/>
              <a:pathLst>
                <a:path h="1278023" w="1162020">
                  <a:moveTo>
                    <a:pt x="16986" y="0"/>
                  </a:moveTo>
                  <a:lnTo>
                    <a:pt x="1145034" y="0"/>
                  </a:lnTo>
                  <a:cubicBezTo>
                    <a:pt x="1149539" y="0"/>
                    <a:pt x="1153860" y="1790"/>
                    <a:pt x="1157045" y="4975"/>
                  </a:cubicBezTo>
                  <a:cubicBezTo>
                    <a:pt x="1160231" y="8161"/>
                    <a:pt x="1162020" y="12481"/>
                    <a:pt x="1162020" y="16986"/>
                  </a:cubicBezTo>
                  <a:lnTo>
                    <a:pt x="1162020" y="1261037"/>
                  </a:lnTo>
                  <a:cubicBezTo>
                    <a:pt x="1162020" y="1265542"/>
                    <a:pt x="1160231" y="1269862"/>
                    <a:pt x="1157045" y="1273048"/>
                  </a:cubicBezTo>
                  <a:cubicBezTo>
                    <a:pt x="1153860" y="1276233"/>
                    <a:pt x="1149539" y="1278023"/>
                    <a:pt x="1145034" y="1278023"/>
                  </a:cubicBezTo>
                  <a:lnTo>
                    <a:pt x="16986" y="1278023"/>
                  </a:lnTo>
                  <a:cubicBezTo>
                    <a:pt x="12481" y="1278023"/>
                    <a:pt x="8161" y="1276233"/>
                    <a:pt x="4975" y="1273048"/>
                  </a:cubicBezTo>
                  <a:cubicBezTo>
                    <a:pt x="1790" y="1269862"/>
                    <a:pt x="0" y="1265542"/>
                    <a:pt x="0" y="1261037"/>
                  </a:cubicBezTo>
                  <a:lnTo>
                    <a:pt x="0" y="16986"/>
                  </a:lnTo>
                  <a:cubicBezTo>
                    <a:pt x="0" y="12481"/>
                    <a:pt x="1790" y="8161"/>
                    <a:pt x="4975" y="4975"/>
                  </a:cubicBezTo>
                  <a:cubicBezTo>
                    <a:pt x="8161" y="1790"/>
                    <a:pt x="12481" y="0"/>
                    <a:pt x="16986" y="0"/>
                  </a:cubicBezTo>
                  <a:close/>
                </a:path>
              </a:pathLst>
            </a:custGeom>
            <a:solidFill>
              <a:srgbClr val="FFFDF5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1162020" cy="1344698"/>
            </a:xfrm>
            <a:prstGeom prst="rect">
              <a:avLst/>
            </a:prstGeom>
          </p:spPr>
          <p:txBody>
            <a:bodyPr anchor="ctr" rtlCol="false" tIns="51955" lIns="51955" bIns="51955" rIns="51955"/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Data suggests that nearly all respondents were aware of programs currently in place to assist those experiencing hunger/food insecurity.</a:t>
              </a:r>
            </a:p>
            <a:p>
              <a:pPr algn="ctr">
                <a:lnSpc>
                  <a:spcPts val="3640"/>
                </a:lnSpc>
              </a:pPr>
            </a:p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This data is meant to measure awareness, not efficacy, of pre-existing programs.</a:t>
              </a:r>
            </a:p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119986" y="1536553"/>
            <a:ext cx="15151232" cy="1755580"/>
            <a:chOff x="0" y="0"/>
            <a:chExt cx="3511671" cy="40689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11671" cy="406899"/>
            </a:xfrm>
            <a:custGeom>
              <a:avLst/>
              <a:gdLst/>
              <a:ahLst/>
              <a:cxnLst/>
              <a:rect r="r" b="b" t="t" l="l"/>
              <a:pathLst>
                <a:path h="406899" w="3511671">
                  <a:moveTo>
                    <a:pt x="5621" y="0"/>
                  </a:moveTo>
                  <a:lnTo>
                    <a:pt x="3506051" y="0"/>
                  </a:lnTo>
                  <a:cubicBezTo>
                    <a:pt x="3509155" y="0"/>
                    <a:pt x="3511671" y="2516"/>
                    <a:pt x="3511671" y="5621"/>
                  </a:cubicBezTo>
                  <a:lnTo>
                    <a:pt x="3511671" y="401278"/>
                  </a:lnTo>
                  <a:cubicBezTo>
                    <a:pt x="3511671" y="402769"/>
                    <a:pt x="3511079" y="404198"/>
                    <a:pt x="3510025" y="405253"/>
                  </a:cubicBezTo>
                  <a:cubicBezTo>
                    <a:pt x="3508971" y="406307"/>
                    <a:pt x="3507541" y="406899"/>
                    <a:pt x="3506051" y="406899"/>
                  </a:cubicBezTo>
                  <a:lnTo>
                    <a:pt x="5621" y="406899"/>
                  </a:lnTo>
                  <a:cubicBezTo>
                    <a:pt x="4130" y="406899"/>
                    <a:pt x="2700" y="406307"/>
                    <a:pt x="1646" y="405253"/>
                  </a:cubicBezTo>
                  <a:cubicBezTo>
                    <a:pt x="592" y="404198"/>
                    <a:pt x="0" y="402769"/>
                    <a:pt x="0" y="401278"/>
                  </a:cubicBezTo>
                  <a:lnTo>
                    <a:pt x="0" y="5621"/>
                  </a:lnTo>
                  <a:cubicBezTo>
                    <a:pt x="0" y="4130"/>
                    <a:pt x="592" y="2700"/>
                    <a:pt x="1646" y="1646"/>
                  </a:cubicBezTo>
                  <a:cubicBezTo>
                    <a:pt x="2700" y="592"/>
                    <a:pt x="4130" y="0"/>
                    <a:pt x="5621" y="0"/>
                  </a:cubicBezTo>
                  <a:close/>
                </a:path>
              </a:pathLst>
            </a:custGeom>
            <a:solidFill>
              <a:srgbClr val="BED2D4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511671" cy="444999"/>
            </a:xfrm>
            <a:prstGeom prst="rect">
              <a:avLst/>
            </a:prstGeom>
          </p:spPr>
          <p:txBody>
            <a:bodyPr anchor="ctr" rtlCol="false" tIns="51955" lIns="51955" bIns="51955" rIns="51955"/>
            <a:lstStyle/>
            <a:p>
              <a:pPr algn="ctr">
                <a:lnSpc>
                  <a:spcPts val="1457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4036854" y="1590430"/>
            <a:ext cx="12087194" cy="1571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b="true">
                <a:solidFill>
                  <a:srgbClr val="074F57"/>
                </a:solidFill>
                <a:latin typeface="Poppins Bold"/>
                <a:ea typeface="Poppins Bold"/>
                <a:cs typeface="Poppins Bold"/>
                <a:sym typeface="Poppins Bold"/>
              </a:rPr>
              <a:t>Q:Are you currently aware of programs/supports within our community designed to assist those experiencing hunger/food insecurity?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119986" y="475726"/>
            <a:ext cx="15042886" cy="1131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63"/>
              </a:lnSpc>
            </a:pPr>
            <a:r>
              <a:rPr lang="en-US" b="true" sz="8101">
                <a:solidFill>
                  <a:srgbClr val="FFFDF5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HUNGER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8206207">
            <a:off x="-595789" y="829522"/>
            <a:ext cx="1191578" cy="4114800"/>
          </a:xfrm>
          <a:custGeom>
            <a:avLst/>
            <a:gdLst/>
            <a:ahLst/>
            <a:cxnLst/>
            <a:rect r="r" b="b" t="t" l="l"/>
            <a:pathLst>
              <a:path h="4114800" w="1191578">
                <a:moveTo>
                  <a:pt x="0" y="0"/>
                </a:moveTo>
                <a:lnTo>
                  <a:pt x="1191578" y="0"/>
                </a:lnTo>
                <a:lnTo>
                  <a:pt x="11915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7115853">
            <a:off x="1884608" y="-1898658"/>
            <a:ext cx="1191578" cy="4114800"/>
          </a:xfrm>
          <a:custGeom>
            <a:avLst/>
            <a:gdLst/>
            <a:ahLst/>
            <a:cxnLst/>
            <a:rect r="r" b="b" t="t" l="l"/>
            <a:pathLst>
              <a:path h="4114800" w="1191578">
                <a:moveTo>
                  <a:pt x="1191577" y="0"/>
                </a:moveTo>
                <a:lnTo>
                  <a:pt x="0" y="0"/>
                </a:lnTo>
                <a:lnTo>
                  <a:pt x="0" y="4114800"/>
                </a:lnTo>
                <a:lnTo>
                  <a:pt x="1191577" y="4114800"/>
                </a:lnTo>
                <a:lnTo>
                  <a:pt x="119157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422997" y="-93210"/>
            <a:ext cx="2903393" cy="2671442"/>
          </a:xfrm>
          <a:custGeom>
            <a:avLst/>
            <a:gdLst/>
            <a:ahLst/>
            <a:cxnLst/>
            <a:rect r="r" b="b" t="t" l="l"/>
            <a:pathLst>
              <a:path h="2671442" w="2903393">
                <a:moveTo>
                  <a:pt x="0" y="0"/>
                </a:moveTo>
                <a:lnTo>
                  <a:pt x="2903394" y="0"/>
                </a:lnTo>
                <a:lnTo>
                  <a:pt x="2903394" y="2671442"/>
                </a:lnTo>
                <a:lnTo>
                  <a:pt x="0" y="26714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9963779" y="2871453"/>
            <a:ext cx="6267049" cy="78444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74F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119986" y="3744224"/>
            <a:ext cx="5013579" cy="6207104"/>
            <a:chOff x="0" y="0"/>
            <a:chExt cx="1162020" cy="143864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62020" cy="1438649"/>
            </a:xfrm>
            <a:custGeom>
              <a:avLst/>
              <a:gdLst/>
              <a:ahLst/>
              <a:cxnLst/>
              <a:rect r="r" b="b" t="t" l="l"/>
              <a:pathLst>
                <a:path h="1438649" w="1162020">
                  <a:moveTo>
                    <a:pt x="16986" y="0"/>
                  </a:moveTo>
                  <a:lnTo>
                    <a:pt x="1145034" y="0"/>
                  </a:lnTo>
                  <a:cubicBezTo>
                    <a:pt x="1149539" y="0"/>
                    <a:pt x="1153860" y="1790"/>
                    <a:pt x="1157045" y="4975"/>
                  </a:cubicBezTo>
                  <a:cubicBezTo>
                    <a:pt x="1160231" y="8161"/>
                    <a:pt x="1162020" y="12481"/>
                    <a:pt x="1162020" y="16986"/>
                  </a:cubicBezTo>
                  <a:lnTo>
                    <a:pt x="1162020" y="1421663"/>
                  </a:lnTo>
                  <a:cubicBezTo>
                    <a:pt x="1162020" y="1426168"/>
                    <a:pt x="1160231" y="1430489"/>
                    <a:pt x="1157045" y="1433674"/>
                  </a:cubicBezTo>
                  <a:cubicBezTo>
                    <a:pt x="1153860" y="1436860"/>
                    <a:pt x="1149539" y="1438649"/>
                    <a:pt x="1145034" y="1438649"/>
                  </a:cubicBezTo>
                  <a:lnTo>
                    <a:pt x="16986" y="1438649"/>
                  </a:lnTo>
                  <a:cubicBezTo>
                    <a:pt x="12481" y="1438649"/>
                    <a:pt x="8161" y="1436860"/>
                    <a:pt x="4975" y="1433674"/>
                  </a:cubicBezTo>
                  <a:cubicBezTo>
                    <a:pt x="1790" y="1430489"/>
                    <a:pt x="0" y="1426168"/>
                    <a:pt x="0" y="1421663"/>
                  </a:cubicBezTo>
                  <a:lnTo>
                    <a:pt x="0" y="16986"/>
                  </a:lnTo>
                  <a:cubicBezTo>
                    <a:pt x="0" y="12481"/>
                    <a:pt x="1790" y="8161"/>
                    <a:pt x="4975" y="4975"/>
                  </a:cubicBezTo>
                  <a:cubicBezTo>
                    <a:pt x="8161" y="1790"/>
                    <a:pt x="12481" y="0"/>
                    <a:pt x="16986" y="0"/>
                  </a:cubicBezTo>
                  <a:close/>
                </a:path>
              </a:pathLst>
            </a:custGeom>
            <a:solidFill>
              <a:srgbClr val="FFFDF5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1162020" cy="1505324"/>
            </a:xfrm>
            <a:prstGeom prst="rect">
              <a:avLst/>
            </a:prstGeom>
          </p:spPr>
          <p:txBody>
            <a:bodyPr anchor="ctr" rtlCol="false" tIns="51955" lIns="51955" bIns="51955" rIns="51955"/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Data suggests there may be some discrepancy between being aware of existing programs concerning hunger, and how to access them or make referrals.</a:t>
              </a:r>
            </a:p>
            <a:p>
              <a:pPr algn="ctr">
                <a:lnSpc>
                  <a:spcPts val="3640"/>
                </a:lnSpc>
              </a:pPr>
            </a:p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Bridging the gap between awareness and access may service providers in addressing this area of concern.</a:t>
              </a:r>
            </a:p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119986" y="1536553"/>
            <a:ext cx="15151232" cy="1755580"/>
            <a:chOff x="0" y="0"/>
            <a:chExt cx="3511671" cy="40689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11671" cy="406899"/>
            </a:xfrm>
            <a:custGeom>
              <a:avLst/>
              <a:gdLst/>
              <a:ahLst/>
              <a:cxnLst/>
              <a:rect r="r" b="b" t="t" l="l"/>
              <a:pathLst>
                <a:path h="406899" w="3511671">
                  <a:moveTo>
                    <a:pt x="5621" y="0"/>
                  </a:moveTo>
                  <a:lnTo>
                    <a:pt x="3506051" y="0"/>
                  </a:lnTo>
                  <a:cubicBezTo>
                    <a:pt x="3509155" y="0"/>
                    <a:pt x="3511671" y="2516"/>
                    <a:pt x="3511671" y="5621"/>
                  </a:cubicBezTo>
                  <a:lnTo>
                    <a:pt x="3511671" y="401278"/>
                  </a:lnTo>
                  <a:cubicBezTo>
                    <a:pt x="3511671" y="402769"/>
                    <a:pt x="3511079" y="404198"/>
                    <a:pt x="3510025" y="405253"/>
                  </a:cubicBezTo>
                  <a:cubicBezTo>
                    <a:pt x="3508971" y="406307"/>
                    <a:pt x="3507541" y="406899"/>
                    <a:pt x="3506051" y="406899"/>
                  </a:cubicBezTo>
                  <a:lnTo>
                    <a:pt x="5621" y="406899"/>
                  </a:lnTo>
                  <a:cubicBezTo>
                    <a:pt x="4130" y="406899"/>
                    <a:pt x="2700" y="406307"/>
                    <a:pt x="1646" y="405253"/>
                  </a:cubicBezTo>
                  <a:cubicBezTo>
                    <a:pt x="592" y="404198"/>
                    <a:pt x="0" y="402769"/>
                    <a:pt x="0" y="401278"/>
                  </a:cubicBezTo>
                  <a:lnTo>
                    <a:pt x="0" y="5621"/>
                  </a:lnTo>
                  <a:cubicBezTo>
                    <a:pt x="0" y="4130"/>
                    <a:pt x="592" y="2700"/>
                    <a:pt x="1646" y="1646"/>
                  </a:cubicBezTo>
                  <a:cubicBezTo>
                    <a:pt x="2700" y="592"/>
                    <a:pt x="4130" y="0"/>
                    <a:pt x="5621" y="0"/>
                  </a:cubicBezTo>
                  <a:close/>
                </a:path>
              </a:pathLst>
            </a:custGeom>
            <a:solidFill>
              <a:srgbClr val="BED2D4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511671" cy="444999"/>
            </a:xfrm>
            <a:prstGeom prst="rect">
              <a:avLst/>
            </a:prstGeom>
          </p:spPr>
          <p:txBody>
            <a:bodyPr anchor="ctr" rtlCol="false" tIns="51955" lIns="51955" bIns="51955" rIns="51955"/>
            <a:lstStyle/>
            <a:p>
              <a:pPr algn="ctr">
                <a:lnSpc>
                  <a:spcPts val="1457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4036854" y="1590430"/>
            <a:ext cx="12087194" cy="1571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b="true">
                <a:solidFill>
                  <a:srgbClr val="074F57"/>
                </a:solidFill>
                <a:latin typeface="Poppins Bold"/>
                <a:ea typeface="Poppins Bold"/>
                <a:cs typeface="Poppins Bold"/>
                <a:sym typeface="Poppins Bold"/>
              </a:rPr>
              <a:t>Q: If necessary, would you know how to access programs/supports within our community designed to assist those experiencing hunger/food insecurity?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119986" y="475726"/>
            <a:ext cx="15042886" cy="1131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63"/>
              </a:lnSpc>
            </a:pPr>
            <a:r>
              <a:rPr lang="en-US" b="true" sz="8101">
                <a:solidFill>
                  <a:srgbClr val="FFFDF5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HUNGER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8206207">
            <a:off x="-595789" y="829522"/>
            <a:ext cx="1191578" cy="4114800"/>
          </a:xfrm>
          <a:custGeom>
            <a:avLst/>
            <a:gdLst/>
            <a:ahLst/>
            <a:cxnLst/>
            <a:rect r="r" b="b" t="t" l="l"/>
            <a:pathLst>
              <a:path h="4114800" w="1191578">
                <a:moveTo>
                  <a:pt x="0" y="0"/>
                </a:moveTo>
                <a:lnTo>
                  <a:pt x="1191578" y="0"/>
                </a:lnTo>
                <a:lnTo>
                  <a:pt x="11915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7115853">
            <a:off x="1884608" y="-1898658"/>
            <a:ext cx="1191578" cy="4114800"/>
          </a:xfrm>
          <a:custGeom>
            <a:avLst/>
            <a:gdLst/>
            <a:ahLst/>
            <a:cxnLst/>
            <a:rect r="r" b="b" t="t" l="l"/>
            <a:pathLst>
              <a:path h="4114800" w="1191578">
                <a:moveTo>
                  <a:pt x="1191577" y="0"/>
                </a:moveTo>
                <a:lnTo>
                  <a:pt x="0" y="0"/>
                </a:lnTo>
                <a:lnTo>
                  <a:pt x="0" y="4114800"/>
                </a:lnTo>
                <a:lnTo>
                  <a:pt x="1191577" y="4114800"/>
                </a:lnTo>
                <a:lnTo>
                  <a:pt x="119157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422997" y="-93210"/>
            <a:ext cx="2903393" cy="2671442"/>
          </a:xfrm>
          <a:custGeom>
            <a:avLst/>
            <a:gdLst/>
            <a:ahLst/>
            <a:cxnLst/>
            <a:rect r="r" b="b" t="t" l="l"/>
            <a:pathLst>
              <a:path h="2671442" w="2903393">
                <a:moveTo>
                  <a:pt x="0" y="0"/>
                </a:moveTo>
                <a:lnTo>
                  <a:pt x="2903394" y="0"/>
                </a:lnTo>
                <a:lnTo>
                  <a:pt x="2903394" y="2671442"/>
                </a:lnTo>
                <a:lnTo>
                  <a:pt x="0" y="26714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9978755" y="2903782"/>
            <a:ext cx="6219744" cy="74565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74F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119986" y="3744224"/>
            <a:ext cx="5013579" cy="5514076"/>
            <a:chOff x="0" y="0"/>
            <a:chExt cx="1162020" cy="12780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62020" cy="1278023"/>
            </a:xfrm>
            <a:custGeom>
              <a:avLst/>
              <a:gdLst/>
              <a:ahLst/>
              <a:cxnLst/>
              <a:rect r="r" b="b" t="t" l="l"/>
              <a:pathLst>
                <a:path h="1278023" w="1162020">
                  <a:moveTo>
                    <a:pt x="16986" y="0"/>
                  </a:moveTo>
                  <a:lnTo>
                    <a:pt x="1145034" y="0"/>
                  </a:lnTo>
                  <a:cubicBezTo>
                    <a:pt x="1149539" y="0"/>
                    <a:pt x="1153860" y="1790"/>
                    <a:pt x="1157045" y="4975"/>
                  </a:cubicBezTo>
                  <a:cubicBezTo>
                    <a:pt x="1160231" y="8161"/>
                    <a:pt x="1162020" y="12481"/>
                    <a:pt x="1162020" y="16986"/>
                  </a:cubicBezTo>
                  <a:lnTo>
                    <a:pt x="1162020" y="1261037"/>
                  </a:lnTo>
                  <a:cubicBezTo>
                    <a:pt x="1162020" y="1265542"/>
                    <a:pt x="1160231" y="1269862"/>
                    <a:pt x="1157045" y="1273048"/>
                  </a:cubicBezTo>
                  <a:cubicBezTo>
                    <a:pt x="1153860" y="1276233"/>
                    <a:pt x="1149539" y="1278023"/>
                    <a:pt x="1145034" y="1278023"/>
                  </a:cubicBezTo>
                  <a:lnTo>
                    <a:pt x="16986" y="1278023"/>
                  </a:lnTo>
                  <a:cubicBezTo>
                    <a:pt x="12481" y="1278023"/>
                    <a:pt x="8161" y="1276233"/>
                    <a:pt x="4975" y="1273048"/>
                  </a:cubicBezTo>
                  <a:cubicBezTo>
                    <a:pt x="1790" y="1269862"/>
                    <a:pt x="0" y="1265542"/>
                    <a:pt x="0" y="1261037"/>
                  </a:cubicBezTo>
                  <a:lnTo>
                    <a:pt x="0" y="16986"/>
                  </a:lnTo>
                  <a:cubicBezTo>
                    <a:pt x="0" y="12481"/>
                    <a:pt x="1790" y="8161"/>
                    <a:pt x="4975" y="4975"/>
                  </a:cubicBezTo>
                  <a:cubicBezTo>
                    <a:pt x="8161" y="1790"/>
                    <a:pt x="12481" y="0"/>
                    <a:pt x="16986" y="0"/>
                  </a:cubicBezTo>
                  <a:close/>
                </a:path>
              </a:pathLst>
            </a:custGeom>
            <a:solidFill>
              <a:srgbClr val="FFFDF5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1162020" cy="1344698"/>
            </a:xfrm>
            <a:prstGeom prst="rect">
              <a:avLst/>
            </a:prstGeom>
          </p:spPr>
          <p:txBody>
            <a:bodyPr anchor="ctr" rtlCol="false" tIns="51955" lIns="51955" bIns="51955" rIns="51955"/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Data suggest that over half of respondents perceive Roane County as having a severe/crisis-level issue with addiction/substance abuse disorder.</a:t>
              </a:r>
            </a:p>
            <a:p>
              <a:pPr algn="ctr">
                <a:lnSpc>
                  <a:spcPts val="3640"/>
                </a:lnSpc>
              </a:pPr>
            </a:p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074F57"/>
                  </a:solidFill>
                  <a:latin typeface="Poppins"/>
                  <a:ea typeface="Poppins"/>
                  <a:cs typeface="Poppins"/>
                  <a:sym typeface="Poppins"/>
                </a:rPr>
                <a:t>Around 96% percent of respondents indicated this issue to be a point of concern for Roane County/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119986" y="1536553"/>
            <a:ext cx="15151232" cy="1755580"/>
            <a:chOff x="0" y="0"/>
            <a:chExt cx="3511671" cy="40689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11671" cy="406899"/>
            </a:xfrm>
            <a:custGeom>
              <a:avLst/>
              <a:gdLst/>
              <a:ahLst/>
              <a:cxnLst/>
              <a:rect r="r" b="b" t="t" l="l"/>
              <a:pathLst>
                <a:path h="406899" w="3511671">
                  <a:moveTo>
                    <a:pt x="5621" y="0"/>
                  </a:moveTo>
                  <a:lnTo>
                    <a:pt x="3506051" y="0"/>
                  </a:lnTo>
                  <a:cubicBezTo>
                    <a:pt x="3509155" y="0"/>
                    <a:pt x="3511671" y="2516"/>
                    <a:pt x="3511671" y="5621"/>
                  </a:cubicBezTo>
                  <a:lnTo>
                    <a:pt x="3511671" y="401278"/>
                  </a:lnTo>
                  <a:cubicBezTo>
                    <a:pt x="3511671" y="402769"/>
                    <a:pt x="3511079" y="404198"/>
                    <a:pt x="3510025" y="405253"/>
                  </a:cubicBezTo>
                  <a:cubicBezTo>
                    <a:pt x="3508971" y="406307"/>
                    <a:pt x="3507541" y="406899"/>
                    <a:pt x="3506051" y="406899"/>
                  </a:cubicBezTo>
                  <a:lnTo>
                    <a:pt x="5621" y="406899"/>
                  </a:lnTo>
                  <a:cubicBezTo>
                    <a:pt x="4130" y="406899"/>
                    <a:pt x="2700" y="406307"/>
                    <a:pt x="1646" y="405253"/>
                  </a:cubicBezTo>
                  <a:cubicBezTo>
                    <a:pt x="592" y="404198"/>
                    <a:pt x="0" y="402769"/>
                    <a:pt x="0" y="401278"/>
                  </a:cubicBezTo>
                  <a:lnTo>
                    <a:pt x="0" y="5621"/>
                  </a:lnTo>
                  <a:cubicBezTo>
                    <a:pt x="0" y="4130"/>
                    <a:pt x="592" y="2700"/>
                    <a:pt x="1646" y="1646"/>
                  </a:cubicBezTo>
                  <a:cubicBezTo>
                    <a:pt x="2700" y="592"/>
                    <a:pt x="4130" y="0"/>
                    <a:pt x="5621" y="0"/>
                  </a:cubicBezTo>
                  <a:close/>
                </a:path>
              </a:pathLst>
            </a:custGeom>
            <a:solidFill>
              <a:srgbClr val="BED2D4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511671" cy="444999"/>
            </a:xfrm>
            <a:prstGeom prst="rect">
              <a:avLst/>
            </a:prstGeom>
          </p:spPr>
          <p:txBody>
            <a:bodyPr anchor="ctr" rtlCol="false" tIns="51955" lIns="51955" bIns="51955" rIns="51955"/>
            <a:lstStyle/>
            <a:p>
              <a:pPr algn="ctr">
                <a:lnSpc>
                  <a:spcPts val="1457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4036854" y="1590430"/>
            <a:ext cx="12087194" cy="1571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b="true">
                <a:solidFill>
                  <a:srgbClr val="074F57"/>
                </a:solidFill>
                <a:latin typeface="Poppins Bold"/>
                <a:ea typeface="Poppins Bold"/>
                <a:cs typeface="Poppins Bold"/>
                <a:sym typeface="Poppins Bold"/>
              </a:rPr>
              <a:t>Q: On a scale of one to five, how severe of a problem do you perceive addiction/substance abuse disorder (ex. 1= not a problem, 5= a severe problem/crisis) to be in Roane County?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119986" y="475726"/>
            <a:ext cx="15042886" cy="1131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63"/>
              </a:lnSpc>
            </a:pPr>
            <a:r>
              <a:rPr lang="en-US" b="true" sz="8101">
                <a:solidFill>
                  <a:srgbClr val="FFFDF5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SUBSTANCE ABUSE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8206207">
            <a:off x="-595789" y="829522"/>
            <a:ext cx="1191578" cy="4114800"/>
          </a:xfrm>
          <a:custGeom>
            <a:avLst/>
            <a:gdLst/>
            <a:ahLst/>
            <a:cxnLst/>
            <a:rect r="r" b="b" t="t" l="l"/>
            <a:pathLst>
              <a:path h="4114800" w="1191578">
                <a:moveTo>
                  <a:pt x="0" y="0"/>
                </a:moveTo>
                <a:lnTo>
                  <a:pt x="1191578" y="0"/>
                </a:lnTo>
                <a:lnTo>
                  <a:pt x="11915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7115853">
            <a:off x="1884608" y="-1898658"/>
            <a:ext cx="1191578" cy="4114800"/>
          </a:xfrm>
          <a:custGeom>
            <a:avLst/>
            <a:gdLst/>
            <a:ahLst/>
            <a:cxnLst/>
            <a:rect r="r" b="b" t="t" l="l"/>
            <a:pathLst>
              <a:path h="4114800" w="1191578">
                <a:moveTo>
                  <a:pt x="1191577" y="0"/>
                </a:moveTo>
                <a:lnTo>
                  <a:pt x="0" y="0"/>
                </a:lnTo>
                <a:lnTo>
                  <a:pt x="0" y="4114800"/>
                </a:lnTo>
                <a:lnTo>
                  <a:pt x="1191577" y="4114800"/>
                </a:lnTo>
                <a:lnTo>
                  <a:pt x="119157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422997" y="-93210"/>
            <a:ext cx="2903393" cy="2671442"/>
          </a:xfrm>
          <a:custGeom>
            <a:avLst/>
            <a:gdLst/>
            <a:ahLst/>
            <a:cxnLst/>
            <a:rect r="r" b="b" t="t" l="l"/>
            <a:pathLst>
              <a:path h="2671442" w="2903393">
                <a:moveTo>
                  <a:pt x="0" y="0"/>
                </a:moveTo>
                <a:lnTo>
                  <a:pt x="2903394" y="0"/>
                </a:lnTo>
                <a:lnTo>
                  <a:pt x="2903394" y="2671442"/>
                </a:lnTo>
                <a:lnTo>
                  <a:pt x="0" y="26714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8347956" y="2704425"/>
            <a:ext cx="9122977" cy="81379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DAGVtw3Lfc4</dc:identifier>
  <dcterms:modified xsi:type="dcterms:W3CDTF">2011-08-01T06:04:30Z</dcterms:modified>
  <cp:revision>1</cp:revision>
  <dc:title>Needs Assessment Survey Data Review</dc:title>
</cp:coreProperties>
</file>