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Loubag Semi-Bold" charset="1" panose="02020A03060303060403"/>
      <p:regular r:id="rId24"/>
    </p:embeddedFont>
    <p:embeddedFont>
      <p:font typeface="Loubag" charset="1" panose="02020A03060303060403"/>
      <p:regular r:id="rId25"/>
    </p:embeddedFont>
    <p:embeddedFont>
      <p:font typeface="Loubag Thin" charset="1" panose="02020A03060303060403"/>
      <p:regular r:id="rId26"/>
    </p:embeddedFont>
    <p:embeddedFont>
      <p:font typeface="Aileron" charset="1" panose="00000500000000000000"/>
      <p:regular r:id="rId27"/>
    </p:embeddedFont>
    <p:embeddedFont>
      <p:font typeface="Loubag Bold" charset="1" panose="02020A03060303060403"/>
      <p:regular r:id="rId28"/>
    </p:embeddedFont>
    <p:embeddedFont>
      <p:font typeface="Aileron Bold" charset="1" panose="00000800000000000000"/>
      <p:regular r:id="rId29"/>
    </p:embeddedFont>
    <p:embeddedFont>
      <p:font typeface="Aileron Thin" charset="1" panose="0000030000000000000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9258300" cy="10287000"/>
          </a:xfrm>
          <a:custGeom>
            <a:avLst/>
            <a:gdLst/>
            <a:ahLst/>
            <a:cxnLst/>
            <a:rect r="r" b="b" t="t" l="l"/>
            <a:pathLst>
              <a:path h="10287000" w="9258300">
                <a:moveTo>
                  <a:pt x="0" y="0"/>
                </a:moveTo>
                <a:lnTo>
                  <a:pt x="9258300" y="0"/>
                </a:lnTo>
                <a:lnTo>
                  <a:pt x="92583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4906201" y="2293407"/>
            <a:ext cx="13381799" cy="4039006"/>
          </a:xfrm>
          <a:prstGeom prst="rect">
            <a:avLst/>
          </a:prstGeom>
        </p:spPr>
        <p:txBody>
          <a:bodyPr anchor="t" rtlCol="false" tIns="0" lIns="0" bIns="0" rIns="0">
            <a:spAutoFit/>
          </a:bodyPr>
          <a:lstStyle/>
          <a:p>
            <a:pPr algn="ctr">
              <a:lnSpc>
                <a:spcPts val="16252"/>
              </a:lnSpc>
              <a:spcBef>
                <a:spcPct val="0"/>
              </a:spcBef>
            </a:pPr>
            <a:r>
              <a:rPr lang="en-US" b="true" sz="11609">
                <a:solidFill>
                  <a:srgbClr val="000000"/>
                </a:solidFill>
                <a:latin typeface="Loubag Semi-Bold"/>
                <a:ea typeface="Loubag Semi-Bold"/>
                <a:cs typeface="Loubag Semi-Bold"/>
                <a:sym typeface="Loubag Semi-Bold"/>
              </a:rPr>
              <a:t>February FRN Meeting</a:t>
            </a:r>
          </a:p>
        </p:txBody>
      </p:sp>
      <p:sp>
        <p:nvSpPr>
          <p:cNvPr name="TextBox 4" id="4"/>
          <p:cNvSpPr txBox="true"/>
          <p:nvPr/>
        </p:nvSpPr>
        <p:spPr>
          <a:xfrm rot="0">
            <a:off x="6518917" y="904875"/>
            <a:ext cx="10156368" cy="1070197"/>
          </a:xfrm>
          <a:prstGeom prst="rect">
            <a:avLst/>
          </a:prstGeom>
        </p:spPr>
        <p:txBody>
          <a:bodyPr anchor="t" rtlCol="false" tIns="0" lIns="0" bIns="0" rIns="0">
            <a:spAutoFit/>
          </a:bodyPr>
          <a:lstStyle/>
          <a:p>
            <a:pPr algn="ctr">
              <a:lnSpc>
                <a:spcPts val="8737"/>
              </a:lnSpc>
              <a:spcBef>
                <a:spcPct val="0"/>
              </a:spcBef>
            </a:pPr>
            <a:r>
              <a:rPr lang="en-US" sz="6241">
                <a:solidFill>
                  <a:srgbClr val="000000"/>
                </a:solidFill>
                <a:latin typeface="Loubag"/>
                <a:ea typeface="Loubag"/>
                <a:cs typeface="Loubag"/>
                <a:sym typeface="Loubag"/>
              </a:rPr>
              <a:t>Welcome to our </a:t>
            </a:r>
          </a:p>
        </p:txBody>
      </p:sp>
      <p:sp>
        <p:nvSpPr>
          <p:cNvPr name="TextBox 5" id="5"/>
          <p:cNvSpPr txBox="true"/>
          <p:nvPr/>
        </p:nvSpPr>
        <p:spPr>
          <a:xfrm rot="0">
            <a:off x="8594453" y="7499401"/>
            <a:ext cx="10156368" cy="2175097"/>
          </a:xfrm>
          <a:prstGeom prst="rect">
            <a:avLst/>
          </a:prstGeom>
        </p:spPr>
        <p:txBody>
          <a:bodyPr anchor="t" rtlCol="false" tIns="0" lIns="0" bIns="0" rIns="0">
            <a:spAutoFit/>
          </a:bodyPr>
          <a:lstStyle/>
          <a:p>
            <a:pPr algn="ctr">
              <a:lnSpc>
                <a:spcPts val="8737"/>
              </a:lnSpc>
            </a:pPr>
            <a:r>
              <a:rPr lang="en-US" sz="6241">
                <a:solidFill>
                  <a:srgbClr val="000000"/>
                </a:solidFill>
                <a:latin typeface="Loubag"/>
                <a:ea typeface="Loubag"/>
                <a:cs typeface="Loubag"/>
                <a:sym typeface="Loubag"/>
              </a:rPr>
              <a:t>February 25, 2025</a:t>
            </a:r>
          </a:p>
          <a:p>
            <a:pPr algn="ctr">
              <a:lnSpc>
                <a:spcPts val="8737"/>
              </a:lnSpc>
              <a:spcBef>
                <a:spcPct val="0"/>
              </a:spcBef>
            </a:pPr>
            <a:r>
              <a:rPr lang="en-US" sz="6241">
                <a:solidFill>
                  <a:srgbClr val="000000"/>
                </a:solidFill>
                <a:latin typeface="Loubag"/>
                <a:ea typeface="Loubag"/>
                <a:cs typeface="Loubag"/>
                <a:sym typeface="Loubag"/>
              </a:rPr>
              <a:t>Roane FSC   12:00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TextBox 2" id="2"/>
          <p:cNvSpPr txBox="true"/>
          <p:nvPr/>
        </p:nvSpPr>
        <p:spPr>
          <a:xfrm rot="0">
            <a:off x="-2031123" y="443343"/>
            <a:ext cx="14878085" cy="1570540"/>
          </a:xfrm>
          <a:prstGeom prst="rect">
            <a:avLst/>
          </a:prstGeom>
        </p:spPr>
        <p:txBody>
          <a:bodyPr anchor="t" rtlCol="false" tIns="0" lIns="0" bIns="0" rIns="0">
            <a:spAutoFit/>
          </a:bodyPr>
          <a:lstStyle/>
          <a:p>
            <a:pPr algn="ctr">
              <a:lnSpc>
                <a:spcPts val="6359"/>
              </a:lnSpc>
            </a:pPr>
            <a:r>
              <a:rPr lang="en-US" sz="4542" b="true">
                <a:solidFill>
                  <a:srgbClr val="000000"/>
                </a:solidFill>
                <a:latin typeface="Loubag Bold"/>
                <a:ea typeface="Loubag Bold"/>
                <a:cs typeface="Loubag Bold"/>
                <a:sym typeface="Loubag Bold"/>
              </a:rPr>
              <a:t>Geary Elementary/Middle</a:t>
            </a:r>
          </a:p>
          <a:p>
            <a:pPr algn="ctr">
              <a:lnSpc>
                <a:spcPts val="6359"/>
              </a:lnSpc>
              <a:spcBef>
                <a:spcPct val="0"/>
              </a:spcBef>
            </a:pPr>
            <a:r>
              <a:rPr lang="en-US" b="true" sz="4542">
                <a:solidFill>
                  <a:srgbClr val="000000"/>
                </a:solidFill>
                <a:latin typeface="Loubag Bold"/>
                <a:ea typeface="Loubag Bold"/>
                <a:cs typeface="Loubag Bold"/>
                <a:sym typeface="Loubag Bold"/>
              </a:rPr>
              <a:t> Resource Closet</a:t>
            </a:r>
          </a:p>
        </p:txBody>
      </p:sp>
      <p:sp>
        <p:nvSpPr>
          <p:cNvPr name="TextBox 3" id="3"/>
          <p:cNvSpPr txBox="true"/>
          <p:nvPr/>
        </p:nvSpPr>
        <p:spPr>
          <a:xfrm rot="0">
            <a:off x="416279" y="1937683"/>
            <a:ext cx="17871721" cy="9869806"/>
          </a:xfrm>
          <a:prstGeom prst="rect">
            <a:avLst/>
          </a:prstGeom>
        </p:spPr>
        <p:txBody>
          <a:bodyPr anchor="t" rtlCol="false" tIns="0" lIns="0" bIns="0" rIns="0">
            <a:spAutoFit/>
          </a:bodyPr>
          <a:lstStyle/>
          <a:p>
            <a:pPr algn="l">
              <a:lnSpc>
                <a:spcPts val="4619"/>
              </a:lnSpc>
            </a:pPr>
            <a:r>
              <a:rPr lang="en-US" sz="3299" b="true">
                <a:solidFill>
                  <a:srgbClr val="000000"/>
                </a:solidFill>
                <a:latin typeface="Aileron Bold"/>
                <a:ea typeface="Aileron Bold"/>
                <a:cs typeface="Aileron Bold"/>
                <a:sym typeface="Aileron Bold"/>
              </a:rPr>
              <a:t>Funding Source:</a:t>
            </a:r>
            <a:r>
              <a:rPr lang="en-US" sz="3299">
                <a:solidFill>
                  <a:srgbClr val="000000"/>
                </a:solidFill>
                <a:latin typeface="Aileron Thin"/>
                <a:ea typeface="Aileron Thin"/>
                <a:cs typeface="Aileron Thin"/>
                <a:sym typeface="Aileron Thin"/>
              </a:rPr>
              <a:t> Hope Gas Foundation</a:t>
            </a:r>
          </a:p>
          <a:p>
            <a:pPr algn="l">
              <a:lnSpc>
                <a:spcPts val="4619"/>
              </a:lnSpc>
            </a:pPr>
            <a:r>
              <a:rPr lang="en-US" sz="3299" b="true">
                <a:solidFill>
                  <a:srgbClr val="000000"/>
                </a:solidFill>
                <a:latin typeface="Aileron Bold"/>
                <a:ea typeface="Aileron Bold"/>
                <a:cs typeface="Aileron Bold"/>
                <a:sym typeface="Aileron Bold"/>
              </a:rPr>
              <a:t>Grant Cycle:</a:t>
            </a:r>
            <a:r>
              <a:rPr lang="en-US" sz="3299">
                <a:solidFill>
                  <a:srgbClr val="000000"/>
                </a:solidFill>
                <a:latin typeface="Aileron Thin"/>
                <a:ea typeface="Aileron Thin"/>
                <a:cs typeface="Aileron Thin"/>
                <a:sym typeface="Aileron Thin"/>
              </a:rPr>
              <a:t> Fall 2024 Donation</a:t>
            </a:r>
          </a:p>
          <a:p>
            <a:pPr algn="l">
              <a:lnSpc>
                <a:spcPts val="4619"/>
              </a:lnSpc>
            </a:pPr>
            <a:r>
              <a:rPr lang="en-US" sz="3299" b="true">
                <a:solidFill>
                  <a:srgbClr val="000000"/>
                </a:solidFill>
                <a:latin typeface="Aileron Bold"/>
                <a:ea typeface="Aileron Bold"/>
                <a:cs typeface="Aileron Bold"/>
                <a:sym typeface="Aileron Bold"/>
              </a:rPr>
              <a:t>Grant Award Amount:</a:t>
            </a:r>
            <a:r>
              <a:rPr lang="en-US" sz="3299">
                <a:solidFill>
                  <a:srgbClr val="000000"/>
                </a:solidFill>
                <a:latin typeface="Aileron Thin"/>
                <a:ea typeface="Aileron Thin"/>
                <a:cs typeface="Aileron Thin"/>
                <a:sym typeface="Aileron Thin"/>
              </a:rPr>
              <a:t> $5,000</a:t>
            </a:r>
          </a:p>
          <a:p>
            <a:pPr algn="l">
              <a:lnSpc>
                <a:spcPts val="4619"/>
              </a:lnSpc>
            </a:pPr>
            <a:r>
              <a:rPr lang="en-US" sz="3299" b="true">
                <a:solidFill>
                  <a:srgbClr val="000000"/>
                </a:solidFill>
                <a:latin typeface="Aileron Bold"/>
                <a:ea typeface="Aileron Bold"/>
                <a:cs typeface="Aileron Bold"/>
                <a:sym typeface="Aileron Bold"/>
              </a:rPr>
              <a:t>Collaborating Partnerships: </a:t>
            </a:r>
            <a:r>
              <a:rPr lang="en-US" sz="3299">
                <a:solidFill>
                  <a:srgbClr val="000000"/>
                </a:solidFill>
                <a:latin typeface="Aileron"/>
                <a:ea typeface="Aileron"/>
                <a:cs typeface="Aileron"/>
                <a:sym typeface="Aileron"/>
              </a:rPr>
              <a:t>Hope Gas Foundation, Geary Elementary Middle School, Communities in Schools</a:t>
            </a:r>
          </a:p>
          <a:p>
            <a:pPr algn="l">
              <a:lnSpc>
                <a:spcPts val="4619"/>
              </a:lnSpc>
            </a:pPr>
            <a:r>
              <a:rPr lang="en-US" sz="3299" b="true">
                <a:solidFill>
                  <a:srgbClr val="000000"/>
                </a:solidFill>
                <a:latin typeface="Aileron Bold"/>
                <a:ea typeface="Aileron Bold"/>
                <a:cs typeface="Aileron Bold"/>
                <a:sym typeface="Aileron Bold"/>
              </a:rPr>
              <a:t>Point of Contact: </a:t>
            </a:r>
            <a:r>
              <a:rPr lang="en-US" sz="3299">
                <a:solidFill>
                  <a:srgbClr val="000000"/>
                </a:solidFill>
                <a:latin typeface="Aileron"/>
                <a:ea typeface="Aileron"/>
                <a:cs typeface="Aileron"/>
                <a:sym typeface="Aileron"/>
              </a:rPr>
              <a:t>Erin O’Donnell (Hope Gas), Lorra Tanner (GEMS), Frederick Hammack (GEMS Communities in Schools)</a:t>
            </a:r>
          </a:p>
          <a:p>
            <a:pPr algn="l">
              <a:lnSpc>
                <a:spcPts val="4619"/>
              </a:lnSpc>
            </a:pPr>
            <a:r>
              <a:rPr lang="en-US" sz="3299" b="true">
                <a:solidFill>
                  <a:srgbClr val="000000"/>
                </a:solidFill>
                <a:latin typeface="Aileron Bold"/>
                <a:ea typeface="Aileron Bold"/>
                <a:cs typeface="Aileron Bold"/>
                <a:sym typeface="Aileron Bold"/>
              </a:rPr>
              <a:t>Purpose:</a:t>
            </a:r>
            <a:r>
              <a:rPr lang="en-US" sz="3299">
                <a:solidFill>
                  <a:srgbClr val="000000"/>
                </a:solidFill>
                <a:latin typeface="Aileron Thin"/>
                <a:ea typeface="Aileron Thin"/>
                <a:cs typeface="Aileron Thin"/>
                <a:sym typeface="Aileron Thin"/>
              </a:rPr>
              <a:t> To establish a student resource closet with clothing, toiletries, personal hygiene items, and non-perishable food items for GEMS students in need. </a:t>
            </a:r>
          </a:p>
          <a:p>
            <a:pPr algn="l">
              <a:lnSpc>
                <a:spcPts val="4619"/>
              </a:lnSpc>
            </a:pPr>
          </a:p>
          <a:p>
            <a:pPr algn="l">
              <a:lnSpc>
                <a:spcPts val="4619"/>
              </a:lnSpc>
            </a:pPr>
            <a:r>
              <a:rPr lang="en-US" sz="3299" b="true">
                <a:solidFill>
                  <a:srgbClr val="000000"/>
                </a:solidFill>
                <a:latin typeface="Aileron Bold"/>
                <a:ea typeface="Aileron Bold"/>
                <a:cs typeface="Aileron Bold"/>
                <a:sym typeface="Aileron Bold"/>
              </a:rPr>
              <a:t>February Update:</a:t>
            </a:r>
          </a:p>
          <a:p>
            <a:pPr algn="l">
              <a:lnSpc>
                <a:spcPts val="4619"/>
              </a:lnSpc>
            </a:pPr>
            <a:r>
              <a:rPr lang="en-US" sz="3299">
                <a:solidFill>
                  <a:srgbClr val="000000"/>
                </a:solidFill>
                <a:latin typeface="Aileron"/>
                <a:ea typeface="Aileron"/>
                <a:cs typeface="Aileron"/>
                <a:sym typeface="Aileron"/>
              </a:rPr>
              <a:t>Payment for this project was received the first week of February. GEMS is clearing their closet space and has ordered shelving. Grade levels are submitting items their students need most to CIS. Purchasing and intallation will be completed in early March.</a:t>
            </a:r>
          </a:p>
          <a:p>
            <a:pPr algn="l">
              <a:lnSpc>
                <a:spcPts val="4619"/>
              </a:lnSpc>
            </a:pPr>
          </a:p>
          <a:p>
            <a:pPr algn="l">
              <a:lnSpc>
                <a:spcPts val="4619"/>
              </a:lnSpc>
            </a:pPr>
          </a:p>
          <a:p>
            <a:pPr algn="ctr">
              <a:lnSpc>
                <a:spcPts val="4619"/>
              </a:lnSpc>
              <a:spcBef>
                <a:spcPct val="0"/>
              </a:spcBef>
            </a:pPr>
          </a:p>
        </p:txBody>
      </p:sp>
      <p:sp>
        <p:nvSpPr>
          <p:cNvPr name="Freeform 4" id="4"/>
          <p:cNvSpPr/>
          <p:nvPr/>
        </p:nvSpPr>
        <p:spPr>
          <a:xfrm flipH="false" flipV="false" rot="0">
            <a:off x="12846962" y="442076"/>
            <a:ext cx="3772339" cy="3143616"/>
          </a:xfrm>
          <a:custGeom>
            <a:avLst/>
            <a:gdLst/>
            <a:ahLst/>
            <a:cxnLst/>
            <a:rect r="r" b="b" t="t" l="l"/>
            <a:pathLst>
              <a:path h="3143616" w="3772339">
                <a:moveTo>
                  <a:pt x="0" y="0"/>
                </a:moveTo>
                <a:lnTo>
                  <a:pt x="3772339" y="0"/>
                </a:lnTo>
                <a:lnTo>
                  <a:pt x="3772339" y="3143615"/>
                </a:lnTo>
                <a:lnTo>
                  <a:pt x="0" y="3143615"/>
                </a:lnTo>
                <a:lnTo>
                  <a:pt x="0" y="0"/>
                </a:lnTo>
                <a:close/>
              </a:path>
            </a:pathLst>
          </a:custGeom>
          <a:blipFill>
            <a:blip r:embed="rId2"/>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p:cSld>
    <p:bg>
      <p:bgPr>
        <a:solidFill>
          <a:srgbClr val="EEA990"/>
        </a:solidFill>
      </p:bgPr>
    </p:bg>
    <p:spTree>
      <p:nvGrpSpPr>
        <p:cNvPr id="1" name=""/>
        <p:cNvGrpSpPr/>
        <p:nvPr/>
      </p:nvGrpSpPr>
      <p:grpSpPr>
        <a:xfrm>
          <a:off x="0" y="0"/>
          <a:ext cx="0" cy="0"/>
          <a:chOff x="0" y="0"/>
          <a:chExt cx="0" cy="0"/>
        </a:xfrm>
      </p:grpSpPr>
      <p:sp>
        <p:nvSpPr>
          <p:cNvPr name="TextBox 2" id="2"/>
          <p:cNvSpPr txBox="true"/>
          <p:nvPr/>
        </p:nvSpPr>
        <p:spPr>
          <a:xfrm rot="0">
            <a:off x="1915258" y="2518684"/>
            <a:ext cx="14878085" cy="6230995"/>
          </a:xfrm>
          <a:prstGeom prst="rect">
            <a:avLst/>
          </a:prstGeom>
        </p:spPr>
        <p:txBody>
          <a:bodyPr anchor="t" rtlCol="false" tIns="0" lIns="0" bIns="0" rIns="0">
            <a:spAutoFit/>
          </a:bodyPr>
          <a:lstStyle/>
          <a:p>
            <a:pPr algn="ctr">
              <a:lnSpc>
                <a:spcPts val="12719"/>
              </a:lnSpc>
            </a:pPr>
            <a:r>
              <a:rPr lang="en-US" sz="9085" b="true">
                <a:solidFill>
                  <a:srgbClr val="000000"/>
                </a:solidFill>
                <a:latin typeface="Loubag Semi-Bold"/>
                <a:ea typeface="Loubag Semi-Bold"/>
                <a:cs typeface="Loubag Semi-Bold"/>
                <a:sym typeface="Loubag Semi-Bold"/>
              </a:rPr>
              <a:t>FRN Pending Grant Projects</a:t>
            </a:r>
          </a:p>
          <a:p>
            <a:pPr algn="ctr">
              <a:lnSpc>
                <a:spcPts val="5999"/>
              </a:lnSpc>
            </a:pPr>
          </a:p>
          <a:p>
            <a:pPr algn="ctr">
              <a:lnSpc>
                <a:spcPts val="5999"/>
              </a:lnSpc>
              <a:spcBef>
                <a:spcPct val="0"/>
              </a:spcBef>
            </a:pPr>
            <a:r>
              <a:rPr lang="en-US" b="true" sz="4285">
                <a:solidFill>
                  <a:srgbClr val="FBF6E9"/>
                </a:solidFill>
                <a:latin typeface="Loubag Semi-Bold"/>
                <a:ea typeface="Loubag Semi-Bold"/>
                <a:cs typeface="Loubag Semi-Bold"/>
                <a:sym typeface="Loubag Semi-Bold"/>
              </a:rPr>
              <a:t>*Pending projects are those that have funding applications submitted, but have not had funding announced yet.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TextBox 2" id="2"/>
          <p:cNvSpPr txBox="true"/>
          <p:nvPr/>
        </p:nvSpPr>
        <p:spPr>
          <a:xfrm rot="0">
            <a:off x="286660" y="2473163"/>
            <a:ext cx="18001340" cy="8126731"/>
          </a:xfrm>
          <a:prstGeom prst="rect">
            <a:avLst/>
          </a:prstGeom>
        </p:spPr>
        <p:txBody>
          <a:bodyPr anchor="t" rtlCol="false" tIns="0" lIns="0" bIns="0" rIns="0">
            <a:spAutoFit/>
          </a:bodyPr>
          <a:lstStyle/>
          <a:p>
            <a:pPr algn="l">
              <a:lnSpc>
                <a:spcPts val="4619"/>
              </a:lnSpc>
            </a:pPr>
            <a:r>
              <a:rPr lang="en-US" sz="3299" b="true">
                <a:solidFill>
                  <a:srgbClr val="000000"/>
                </a:solidFill>
                <a:latin typeface="Aileron Bold"/>
                <a:ea typeface="Aileron Bold"/>
                <a:cs typeface="Aileron Bold"/>
                <a:sym typeface="Aileron Bold"/>
              </a:rPr>
              <a:t>Funding Source:</a:t>
            </a:r>
            <a:r>
              <a:rPr lang="en-US" sz="3299">
                <a:solidFill>
                  <a:srgbClr val="000000"/>
                </a:solidFill>
                <a:latin typeface="Aileron Thin"/>
                <a:ea typeface="Aileron Thin"/>
                <a:cs typeface="Aileron Thin"/>
                <a:sym typeface="Aileron Thin"/>
              </a:rPr>
              <a:t> Partners in Prevention Good Beginnings Mini Grant</a:t>
            </a:r>
          </a:p>
          <a:p>
            <a:pPr algn="l">
              <a:lnSpc>
                <a:spcPts val="4619"/>
              </a:lnSpc>
            </a:pPr>
            <a:r>
              <a:rPr lang="en-US" sz="3299" b="true">
                <a:solidFill>
                  <a:srgbClr val="000000"/>
                </a:solidFill>
                <a:latin typeface="Aileron Bold"/>
                <a:ea typeface="Aileron Bold"/>
                <a:cs typeface="Aileron Bold"/>
                <a:sym typeface="Aileron Bold"/>
              </a:rPr>
              <a:t>Grant Cycle:</a:t>
            </a:r>
            <a:r>
              <a:rPr lang="en-US" sz="3299">
                <a:solidFill>
                  <a:srgbClr val="000000"/>
                </a:solidFill>
                <a:latin typeface="Aileron Thin"/>
                <a:ea typeface="Aileron Thin"/>
                <a:cs typeface="Aileron Thin"/>
                <a:sym typeface="Aileron Thin"/>
              </a:rPr>
              <a:t> Spring 2025</a:t>
            </a:r>
          </a:p>
          <a:p>
            <a:pPr algn="l">
              <a:lnSpc>
                <a:spcPts val="4619"/>
              </a:lnSpc>
            </a:pPr>
            <a:r>
              <a:rPr lang="en-US" sz="3299" b="true">
                <a:solidFill>
                  <a:srgbClr val="000000"/>
                </a:solidFill>
                <a:latin typeface="Aileron Bold"/>
                <a:ea typeface="Aileron Bold"/>
                <a:cs typeface="Aileron Bold"/>
                <a:sym typeface="Aileron Bold"/>
              </a:rPr>
              <a:t>Grant Award Amount:</a:t>
            </a:r>
            <a:r>
              <a:rPr lang="en-US" sz="3299">
                <a:solidFill>
                  <a:srgbClr val="000000"/>
                </a:solidFill>
                <a:latin typeface="Aileron Thin"/>
                <a:ea typeface="Aileron Thin"/>
                <a:cs typeface="Aileron Thin"/>
                <a:sym typeface="Aileron Thin"/>
              </a:rPr>
              <a:t> $2,500</a:t>
            </a:r>
          </a:p>
          <a:p>
            <a:pPr algn="l">
              <a:lnSpc>
                <a:spcPts val="4619"/>
              </a:lnSpc>
            </a:pPr>
            <a:r>
              <a:rPr lang="en-US" sz="3299" b="true">
                <a:solidFill>
                  <a:srgbClr val="000000"/>
                </a:solidFill>
                <a:latin typeface="Aileron Bold"/>
                <a:ea typeface="Aileron Bold"/>
                <a:cs typeface="Aileron Bold"/>
                <a:sym typeface="Aileron Bold"/>
              </a:rPr>
              <a:t>Collaborating Partnerships: </a:t>
            </a:r>
            <a:r>
              <a:rPr lang="en-US" sz="3299">
                <a:solidFill>
                  <a:srgbClr val="000000"/>
                </a:solidFill>
                <a:latin typeface="Aileron Thin"/>
                <a:ea typeface="Aileron Thin"/>
                <a:cs typeface="Aileron Thin"/>
                <a:sym typeface="Aileron Thin"/>
              </a:rPr>
              <a:t>TeamWV Partners in Prevention</a:t>
            </a:r>
          </a:p>
          <a:p>
            <a:pPr algn="l">
              <a:lnSpc>
                <a:spcPts val="4619"/>
              </a:lnSpc>
            </a:pPr>
            <a:r>
              <a:rPr lang="en-US" sz="3299" b="true">
                <a:solidFill>
                  <a:srgbClr val="000000"/>
                </a:solidFill>
                <a:latin typeface="Aileron Bold"/>
                <a:ea typeface="Aileron Bold"/>
                <a:cs typeface="Aileron Bold"/>
                <a:sym typeface="Aileron Bold"/>
              </a:rPr>
              <a:t>Point of Contact: </a:t>
            </a:r>
            <a:r>
              <a:rPr lang="en-US" sz="3299">
                <a:solidFill>
                  <a:srgbClr val="000000"/>
                </a:solidFill>
                <a:latin typeface="Aileron"/>
                <a:ea typeface="Aileron"/>
                <a:cs typeface="Aileron"/>
                <a:sym typeface="Aileron"/>
              </a:rPr>
              <a:t>Jessica Dianellos</a:t>
            </a:r>
          </a:p>
          <a:p>
            <a:pPr algn="l">
              <a:lnSpc>
                <a:spcPts val="4619"/>
              </a:lnSpc>
            </a:pPr>
            <a:r>
              <a:rPr lang="en-US" sz="3299" b="true">
                <a:solidFill>
                  <a:srgbClr val="000000"/>
                </a:solidFill>
                <a:latin typeface="Aileron Bold"/>
                <a:ea typeface="Aileron Bold"/>
                <a:cs typeface="Aileron Bold"/>
                <a:sym typeface="Aileron Bold"/>
              </a:rPr>
              <a:t>Purpose:</a:t>
            </a:r>
            <a:r>
              <a:rPr lang="en-US" sz="3299">
                <a:solidFill>
                  <a:srgbClr val="000000"/>
                </a:solidFill>
                <a:latin typeface="Aileron Thin"/>
                <a:ea typeface="Aileron Thin"/>
                <a:cs typeface="Aileron Thin"/>
                <a:sym typeface="Aileron Thin"/>
              </a:rPr>
              <a:t> To provide Roane County families education, resources, and tools to foster an increase sense of family connectedness and reinforce protective factors against child abuse and neglect.</a:t>
            </a:r>
          </a:p>
          <a:p>
            <a:pPr algn="l">
              <a:lnSpc>
                <a:spcPts val="4619"/>
              </a:lnSpc>
            </a:pPr>
          </a:p>
          <a:p>
            <a:pPr algn="l">
              <a:lnSpc>
                <a:spcPts val="4619"/>
              </a:lnSpc>
            </a:pPr>
            <a:r>
              <a:rPr lang="en-US" sz="3299" b="true">
                <a:solidFill>
                  <a:srgbClr val="000000"/>
                </a:solidFill>
                <a:latin typeface="Aileron Bold"/>
                <a:ea typeface="Aileron Bold"/>
                <a:cs typeface="Aileron Bold"/>
                <a:sym typeface="Aileron Bold"/>
              </a:rPr>
              <a:t>February Update:</a:t>
            </a:r>
          </a:p>
          <a:p>
            <a:pPr algn="l">
              <a:lnSpc>
                <a:spcPts val="4619"/>
              </a:lnSpc>
            </a:pPr>
            <a:r>
              <a:rPr lang="en-US" sz="3299">
                <a:solidFill>
                  <a:srgbClr val="000000"/>
                </a:solidFill>
                <a:latin typeface="Aileron"/>
                <a:ea typeface="Aileron"/>
                <a:cs typeface="Aileron"/>
                <a:sym typeface="Aileron"/>
              </a:rPr>
              <a:t>Due to the limited funds available and competitive nature of grant cycle, our project was not selected to be funded. Other funding avenues will be pursued.</a:t>
            </a:r>
          </a:p>
          <a:p>
            <a:pPr algn="l">
              <a:lnSpc>
                <a:spcPts val="4619"/>
              </a:lnSpc>
            </a:pPr>
          </a:p>
          <a:p>
            <a:pPr algn="l">
              <a:lnSpc>
                <a:spcPts val="4619"/>
              </a:lnSpc>
            </a:pPr>
          </a:p>
          <a:p>
            <a:pPr algn="ctr">
              <a:lnSpc>
                <a:spcPts val="4619"/>
              </a:lnSpc>
              <a:spcBef>
                <a:spcPct val="0"/>
              </a:spcBef>
            </a:pPr>
          </a:p>
        </p:txBody>
      </p:sp>
      <p:sp>
        <p:nvSpPr>
          <p:cNvPr name="Freeform 3" id="3"/>
          <p:cNvSpPr/>
          <p:nvPr/>
        </p:nvSpPr>
        <p:spPr>
          <a:xfrm flipH="false" flipV="false" rot="0">
            <a:off x="12928414" y="491963"/>
            <a:ext cx="4869586" cy="4114800"/>
          </a:xfrm>
          <a:custGeom>
            <a:avLst/>
            <a:gdLst/>
            <a:ahLst/>
            <a:cxnLst/>
            <a:rect r="r" b="b" t="t" l="l"/>
            <a:pathLst>
              <a:path h="4114800" w="4869586">
                <a:moveTo>
                  <a:pt x="0" y="0"/>
                </a:moveTo>
                <a:lnTo>
                  <a:pt x="4869586" y="0"/>
                </a:lnTo>
                <a:lnTo>
                  <a:pt x="486958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368466" y="1204327"/>
            <a:ext cx="14878085" cy="770440"/>
          </a:xfrm>
          <a:prstGeom prst="rect">
            <a:avLst/>
          </a:prstGeom>
        </p:spPr>
        <p:txBody>
          <a:bodyPr anchor="t" rtlCol="false" tIns="0" lIns="0" bIns="0" rIns="0">
            <a:spAutoFit/>
          </a:bodyPr>
          <a:lstStyle/>
          <a:p>
            <a:pPr algn="ctr">
              <a:lnSpc>
                <a:spcPts val="6359"/>
              </a:lnSpc>
              <a:spcBef>
                <a:spcPct val="0"/>
              </a:spcBef>
            </a:pPr>
            <a:r>
              <a:rPr lang="en-US" b="true" sz="4542">
                <a:solidFill>
                  <a:srgbClr val="000000"/>
                </a:solidFill>
                <a:latin typeface="Loubag Bold"/>
                <a:ea typeface="Loubag Bold"/>
                <a:cs typeface="Loubag Bold"/>
                <a:sym typeface="Loubag Bold"/>
              </a:rPr>
              <a:t>Family Connection Toolkits</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FF5EE"/>
        </a:solidFill>
      </p:bgPr>
    </p:bg>
    <p:spTree>
      <p:nvGrpSpPr>
        <p:cNvPr id="1" name=""/>
        <p:cNvGrpSpPr/>
        <p:nvPr/>
      </p:nvGrpSpPr>
      <p:grpSpPr>
        <a:xfrm>
          <a:off x="0" y="0"/>
          <a:ext cx="0" cy="0"/>
          <a:chOff x="0" y="0"/>
          <a:chExt cx="0" cy="0"/>
        </a:xfrm>
      </p:grpSpPr>
      <p:sp>
        <p:nvSpPr>
          <p:cNvPr name="TextBox 2" id="2"/>
          <p:cNvSpPr txBox="true"/>
          <p:nvPr/>
        </p:nvSpPr>
        <p:spPr>
          <a:xfrm rot="0">
            <a:off x="1368466" y="1204327"/>
            <a:ext cx="14878085" cy="770440"/>
          </a:xfrm>
          <a:prstGeom prst="rect">
            <a:avLst/>
          </a:prstGeom>
        </p:spPr>
        <p:txBody>
          <a:bodyPr anchor="t" rtlCol="false" tIns="0" lIns="0" bIns="0" rIns="0">
            <a:spAutoFit/>
          </a:bodyPr>
          <a:lstStyle/>
          <a:p>
            <a:pPr algn="ctr">
              <a:lnSpc>
                <a:spcPts val="6359"/>
              </a:lnSpc>
              <a:spcBef>
                <a:spcPct val="0"/>
              </a:spcBef>
            </a:pPr>
            <a:r>
              <a:rPr lang="en-US" b="true" sz="4542">
                <a:solidFill>
                  <a:srgbClr val="000000"/>
                </a:solidFill>
                <a:latin typeface="Loubag Bold"/>
                <a:ea typeface="Loubag Bold"/>
                <a:cs typeface="Loubag Bold"/>
                <a:sym typeface="Loubag Bold"/>
              </a:rPr>
              <a:t>Back to School Bash Backpacks</a:t>
            </a:r>
          </a:p>
        </p:txBody>
      </p:sp>
      <p:sp>
        <p:nvSpPr>
          <p:cNvPr name="TextBox 3" id="3"/>
          <p:cNvSpPr txBox="true"/>
          <p:nvPr/>
        </p:nvSpPr>
        <p:spPr>
          <a:xfrm rot="0">
            <a:off x="286660" y="2473163"/>
            <a:ext cx="18001340" cy="8707756"/>
          </a:xfrm>
          <a:prstGeom prst="rect">
            <a:avLst/>
          </a:prstGeom>
        </p:spPr>
        <p:txBody>
          <a:bodyPr anchor="t" rtlCol="false" tIns="0" lIns="0" bIns="0" rIns="0">
            <a:spAutoFit/>
          </a:bodyPr>
          <a:lstStyle/>
          <a:p>
            <a:pPr algn="l">
              <a:lnSpc>
                <a:spcPts val="4619"/>
              </a:lnSpc>
            </a:pPr>
            <a:r>
              <a:rPr lang="en-US" sz="3299" b="true">
                <a:solidFill>
                  <a:srgbClr val="000000"/>
                </a:solidFill>
                <a:latin typeface="Aileron Bold"/>
                <a:ea typeface="Aileron Bold"/>
                <a:cs typeface="Aileron Bold"/>
                <a:sym typeface="Aileron Bold"/>
              </a:rPr>
              <a:t>Funding Source:</a:t>
            </a:r>
            <a:r>
              <a:rPr lang="en-US" sz="3299">
                <a:solidFill>
                  <a:srgbClr val="000000"/>
                </a:solidFill>
                <a:latin typeface="Aileron Thin"/>
                <a:ea typeface="Aileron Thin"/>
                <a:cs typeface="Aileron Thin"/>
                <a:sym typeface="Aileron Thin"/>
              </a:rPr>
              <a:t> Sister’s Health Foundation</a:t>
            </a:r>
          </a:p>
          <a:p>
            <a:pPr algn="l">
              <a:lnSpc>
                <a:spcPts val="4619"/>
              </a:lnSpc>
            </a:pPr>
            <a:r>
              <a:rPr lang="en-US" sz="3299" b="true">
                <a:solidFill>
                  <a:srgbClr val="000000"/>
                </a:solidFill>
                <a:latin typeface="Aileron Bold"/>
                <a:ea typeface="Aileron Bold"/>
                <a:cs typeface="Aileron Bold"/>
                <a:sym typeface="Aileron Bold"/>
              </a:rPr>
              <a:t>Grant Cycle:</a:t>
            </a:r>
            <a:r>
              <a:rPr lang="en-US" sz="3299">
                <a:solidFill>
                  <a:srgbClr val="000000"/>
                </a:solidFill>
                <a:latin typeface="Aileron Thin"/>
                <a:ea typeface="Aileron Thin"/>
                <a:cs typeface="Aileron Thin"/>
                <a:sym typeface="Aileron Thin"/>
              </a:rPr>
              <a:t> Spring 2025</a:t>
            </a:r>
          </a:p>
          <a:p>
            <a:pPr algn="l">
              <a:lnSpc>
                <a:spcPts val="4619"/>
              </a:lnSpc>
            </a:pPr>
            <a:r>
              <a:rPr lang="en-US" sz="3299" b="true">
                <a:solidFill>
                  <a:srgbClr val="000000"/>
                </a:solidFill>
                <a:latin typeface="Aileron Bold"/>
                <a:ea typeface="Aileron Bold"/>
                <a:cs typeface="Aileron Bold"/>
                <a:sym typeface="Aileron Bold"/>
              </a:rPr>
              <a:t>Grant Award Amount:</a:t>
            </a:r>
            <a:r>
              <a:rPr lang="en-US" sz="3299">
                <a:solidFill>
                  <a:srgbClr val="000000"/>
                </a:solidFill>
                <a:latin typeface="Aileron Thin"/>
                <a:ea typeface="Aileron Thin"/>
                <a:cs typeface="Aileron Thin"/>
                <a:sym typeface="Aileron Thin"/>
              </a:rPr>
              <a:t> TBD</a:t>
            </a:r>
          </a:p>
          <a:p>
            <a:pPr algn="l">
              <a:lnSpc>
                <a:spcPts val="4619"/>
              </a:lnSpc>
            </a:pPr>
            <a:r>
              <a:rPr lang="en-US" sz="3299" b="true">
                <a:solidFill>
                  <a:srgbClr val="000000"/>
                </a:solidFill>
                <a:latin typeface="Aileron Bold"/>
                <a:ea typeface="Aileron Bold"/>
                <a:cs typeface="Aileron Bold"/>
                <a:sym typeface="Aileron Bold"/>
              </a:rPr>
              <a:t>Collaborating Partnerships: </a:t>
            </a:r>
            <a:r>
              <a:rPr lang="en-US" sz="3299">
                <a:solidFill>
                  <a:srgbClr val="000000"/>
                </a:solidFill>
                <a:latin typeface="Aileron"/>
                <a:ea typeface="Aileron"/>
                <a:cs typeface="Aileron"/>
                <a:sym typeface="Aileron"/>
              </a:rPr>
              <a:t>Roane County Prevention Coalition</a:t>
            </a:r>
          </a:p>
          <a:p>
            <a:pPr algn="l">
              <a:lnSpc>
                <a:spcPts val="4619"/>
              </a:lnSpc>
            </a:pPr>
            <a:r>
              <a:rPr lang="en-US" sz="3299" b="true">
                <a:solidFill>
                  <a:srgbClr val="000000"/>
                </a:solidFill>
                <a:latin typeface="Aileron Bold"/>
                <a:ea typeface="Aileron Bold"/>
                <a:cs typeface="Aileron Bold"/>
                <a:sym typeface="Aileron Bold"/>
              </a:rPr>
              <a:t>Point of Contact: TBD</a:t>
            </a:r>
          </a:p>
          <a:p>
            <a:pPr algn="l">
              <a:lnSpc>
                <a:spcPts val="4619"/>
              </a:lnSpc>
            </a:pPr>
            <a:r>
              <a:rPr lang="en-US" sz="3299" b="true">
                <a:solidFill>
                  <a:srgbClr val="000000"/>
                </a:solidFill>
                <a:latin typeface="Aileron Bold"/>
                <a:ea typeface="Aileron Bold"/>
                <a:cs typeface="Aileron Bold"/>
                <a:sym typeface="Aileron Bold"/>
              </a:rPr>
              <a:t>Purpose:</a:t>
            </a:r>
            <a:r>
              <a:rPr lang="en-US" sz="3299">
                <a:solidFill>
                  <a:srgbClr val="000000"/>
                </a:solidFill>
                <a:latin typeface="Aileron Thin"/>
                <a:ea typeface="Aileron Thin"/>
                <a:cs typeface="Aileron Thin"/>
                <a:sym typeface="Aileron Thin"/>
              </a:rPr>
              <a:t> To provide Roane County  students and families quality backpacks filled with school supplies, local resource information, and other resources necessary to a successful academic year.</a:t>
            </a:r>
          </a:p>
          <a:p>
            <a:pPr algn="l">
              <a:lnSpc>
                <a:spcPts val="4619"/>
              </a:lnSpc>
            </a:pPr>
          </a:p>
          <a:p>
            <a:pPr algn="l">
              <a:lnSpc>
                <a:spcPts val="4619"/>
              </a:lnSpc>
            </a:pPr>
            <a:r>
              <a:rPr lang="en-US" sz="3299" b="true">
                <a:solidFill>
                  <a:srgbClr val="000000"/>
                </a:solidFill>
                <a:latin typeface="Aileron Bold"/>
                <a:ea typeface="Aileron Bold"/>
                <a:cs typeface="Aileron Bold"/>
                <a:sym typeface="Aileron Bold"/>
              </a:rPr>
              <a:t>February Update:</a:t>
            </a:r>
          </a:p>
          <a:p>
            <a:pPr algn="l">
              <a:lnSpc>
                <a:spcPts val="4619"/>
              </a:lnSpc>
            </a:pPr>
            <a:r>
              <a:rPr lang="en-US" sz="3299">
                <a:solidFill>
                  <a:srgbClr val="000000"/>
                </a:solidFill>
                <a:latin typeface="Aileron Thin"/>
                <a:ea typeface="Aileron Thin"/>
                <a:cs typeface="Aileron Thin"/>
                <a:sym typeface="Aileron Thin"/>
              </a:rPr>
              <a:t>Due to the limited funds available and competitive nature of grant cycle, our project was not selected to be funded. Other funding avenues will be pursued. If other avenues are not secured, Partners in Prevention funding can be utilized.</a:t>
            </a:r>
          </a:p>
          <a:p>
            <a:pPr algn="l">
              <a:lnSpc>
                <a:spcPts val="4619"/>
              </a:lnSpc>
            </a:pPr>
          </a:p>
          <a:p>
            <a:pPr algn="l">
              <a:lnSpc>
                <a:spcPts val="4619"/>
              </a:lnSpc>
            </a:pPr>
          </a:p>
          <a:p>
            <a:pPr algn="ctr">
              <a:lnSpc>
                <a:spcPts val="4619"/>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AA6F73"/>
        </a:solidFill>
      </p:bgPr>
    </p:bg>
    <p:spTree>
      <p:nvGrpSpPr>
        <p:cNvPr id="1" name=""/>
        <p:cNvGrpSpPr/>
        <p:nvPr/>
      </p:nvGrpSpPr>
      <p:grpSpPr>
        <a:xfrm>
          <a:off x="0" y="0"/>
          <a:ext cx="0" cy="0"/>
          <a:chOff x="0" y="0"/>
          <a:chExt cx="0" cy="0"/>
        </a:xfrm>
      </p:grpSpPr>
      <p:sp>
        <p:nvSpPr>
          <p:cNvPr name="TextBox 2" id="2"/>
          <p:cNvSpPr txBox="true"/>
          <p:nvPr/>
        </p:nvSpPr>
        <p:spPr>
          <a:xfrm rot="0">
            <a:off x="1915258" y="3325962"/>
            <a:ext cx="14878085" cy="4726045"/>
          </a:xfrm>
          <a:prstGeom prst="rect">
            <a:avLst/>
          </a:prstGeom>
        </p:spPr>
        <p:txBody>
          <a:bodyPr anchor="t" rtlCol="false" tIns="0" lIns="0" bIns="0" rIns="0">
            <a:spAutoFit/>
          </a:bodyPr>
          <a:lstStyle/>
          <a:p>
            <a:pPr algn="ctr">
              <a:lnSpc>
                <a:spcPts val="12719"/>
              </a:lnSpc>
            </a:pPr>
            <a:r>
              <a:rPr lang="en-US" sz="9085" b="true">
                <a:solidFill>
                  <a:srgbClr val="000000"/>
                </a:solidFill>
                <a:latin typeface="Loubag Semi-Bold"/>
                <a:ea typeface="Loubag Semi-Bold"/>
                <a:cs typeface="Loubag Semi-Bold"/>
                <a:sym typeface="Loubag Semi-Bold"/>
              </a:rPr>
              <a:t>Trainings/Information Sharing</a:t>
            </a:r>
          </a:p>
          <a:p>
            <a:pPr algn="ctr">
              <a:lnSpc>
                <a:spcPts val="5999"/>
              </a:lnSpc>
            </a:pPr>
          </a:p>
          <a:p>
            <a:pPr algn="ctr">
              <a:lnSpc>
                <a:spcPts val="5999"/>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0">
            <a:off x="10437903" y="5143500"/>
            <a:ext cx="9772905" cy="8229600"/>
          </a:xfrm>
          <a:custGeom>
            <a:avLst/>
            <a:gdLst/>
            <a:ahLst/>
            <a:cxnLst/>
            <a:rect r="r" b="b" t="t" l="l"/>
            <a:pathLst>
              <a:path h="8229600" w="9772905">
                <a:moveTo>
                  <a:pt x="0" y="0"/>
                </a:moveTo>
                <a:lnTo>
                  <a:pt x="9772904" y="0"/>
                </a:lnTo>
                <a:lnTo>
                  <a:pt x="9772904" y="8229600"/>
                </a:lnTo>
                <a:lnTo>
                  <a:pt x="0" y="8229600"/>
                </a:lnTo>
                <a:lnTo>
                  <a:pt x="0" y="0"/>
                </a:lnTo>
                <a:close/>
              </a:path>
            </a:pathLst>
          </a:custGeom>
          <a:blipFill>
            <a:blip r:embed="rId2"/>
            <a:stretch>
              <a:fillRect l="0" t="0" r="0" b="0"/>
            </a:stretch>
          </a:blipFill>
        </p:spPr>
      </p:sp>
      <p:sp>
        <p:nvSpPr>
          <p:cNvPr name="TextBox 3" id="3"/>
          <p:cNvSpPr txBox="true"/>
          <p:nvPr/>
        </p:nvSpPr>
        <p:spPr>
          <a:xfrm rot="0">
            <a:off x="0" y="2802135"/>
            <a:ext cx="18288000" cy="3452680"/>
          </a:xfrm>
          <a:prstGeom prst="rect">
            <a:avLst/>
          </a:prstGeom>
        </p:spPr>
        <p:txBody>
          <a:bodyPr anchor="t" rtlCol="false" tIns="0" lIns="0" bIns="0" rIns="0">
            <a:spAutoFit/>
          </a:bodyPr>
          <a:lstStyle/>
          <a:p>
            <a:pPr algn="ctr" marL="851232" indent="-425616" lvl="1">
              <a:lnSpc>
                <a:spcPts val="5519"/>
              </a:lnSpc>
              <a:buFont typeface="Arial"/>
              <a:buChar char="•"/>
            </a:pPr>
            <a:r>
              <a:rPr lang="en-US" b="true" sz="3942">
                <a:solidFill>
                  <a:srgbClr val="000000"/>
                </a:solidFill>
                <a:latin typeface="Aileron Bold"/>
                <a:ea typeface="Aileron Bold"/>
                <a:cs typeface="Aileron Bold"/>
                <a:sym typeface="Aileron Bold"/>
              </a:rPr>
              <a:t>Inter-partner Violence/ Healthy vs. Unhealthy Relationships (in correlation with Valentine’s Day)</a:t>
            </a:r>
          </a:p>
          <a:p>
            <a:pPr algn="ctr">
              <a:lnSpc>
                <a:spcPts val="5519"/>
              </a:lnSpc>
            </a:pPr>
          </a:p>
          <a:p>
            <a:pPr algn="l" marL="851232" indent="-425616" lvl="1">
              <a:lnSpc>
                <a:spcPts val="5519"/>
              </a:lnSpc>
              <a:spcBef>
                <a:spcPct val="0"/>
              </a:spcBef>
              <a:buFont typeface="Arial"/>
              <a:buChar char="•"/>
            </a:pPr>
            <a:r>
              <a:rPr lang="en-US" b="true" sz="3942">
                <a:solidFill>
                  <a:srgbClr val="000000"/>
                </a:solidFill>
                <a:latin typeface="Aileron Bold"/>
                <a:ea typeface="Aileron Bold"/>
                <a:cs typeface="Aileron Bold"/>
                <a:sym typeface="Aileron Bold"/>
              </a:rPr>
              <a:t>Disaster Preparedness/Inclement Weather Prep  </a:t>
            </a:r>
            <a:r>
              <a:rPr lang="en-US" b="true" sz="3942">
                <a:solidFill>
                  <a:srgbClr val="000000"/>
                </a:solidFill>
                <a:latin typeface="Aileron Bold"/>
                <a:ea typeface="Aileron Bold"/>
                <a:cs typeface="Aileron Bold"/>
                <a:sym typeface="Aileron Bold"/>
              </a:rPr>
              <a:t>(in response to weather-related emergencies in region) </a:t>
            </a:r>
          </a:p>
        </p:txBody>
      </p:sp>
      <p:sp>
        <p:nvSpPr>
          <p:cNvPr name="Freeform 4" id="4"/>
          <p:cNvSpPr/>
          <p:nvPr/>
        </p:nvSpPr>
        <p:spPr>
          <a:xfrm flipH="false" flipV="false" rot="0">
            <a:off x="11471137" y="9258300"/>
            <a:ext cx="2791498" cy="844428"/>
          </a:xfrm>
          <a:custGeom>
            <a:avLst/>
            <a:gdLst/>
            <a:ahLst/>
            <a:cxnLst/>
            <a:rect r="r" b="b" t="t" l="l"/>
            <a:pathLst>
              <a:path h="844428" w="2791498">
                <a:moveTo>
                  <a:pt x="0" y="0"/>
                </a:moveTo>
                <a:lnTo>
                  <a:pt x="2791499" y="0"/>
                </a:lnTo>
                <a:lnTo>
                  <a:pt x="2791499" y="844428"/>
                </a:lnTo>
                <a:lnTo>
                  <a:pt x="0" y="8444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0" y="533312"/>
            <a:ext cx="18288000" cy="1570540"/>
          </a:xfrm>
          <a:prstGeom prst="rect">
            <a:avLst/>
          </a:prstGeom>
        </p:spPr>
        <p:txBody>
          <a:bodyPr anchor="t" rtlCol="false" tIns="0" lIns="0" bIns="0" rIns="0">
            <a:spAutoFit/>
          </a:bodyPr>
          <a:lstStyle/>
          <a:p>
            <a:pPr algn="ctr">
              <a:lnSpc>
                <a:spcPts val="6359"/>
              </a:lnSpc>
              <a:spcBef>
                <a:spcPct val="0"/>
              </a:spcBef>
            </a:pPr>
            <a:r>
              <a:rPr lang="en-US" b="true" sz="4542">
                <a:solidFill>
                  <a:srgbClr val="000000"/>
                </a:solidFill>
                <a:latin typeface="Loubag Bold"/>
                <a:ea typeface="Loubag Bold"/>
                <a:cs typeface="Loubag Bold"/>
                <a:sym typeface="Loubag Bold"/>
              </a:rPr>
              <a:t>In February, FRN made focused information sharing on two targeted topics:</a:t>
            </a:r>
          </a:p>
        </p:txBody>
      </p:sp>
      <p:sp>
        <p:nvSpPr>
          <p:cNvPr name="TextBox 6" id="6"/>
          <p:cNvSpPr txBox="true"/>
          <p:nvPr/>
        </p:nvSpPr>
        <p:spPr>
          <a:xfrm rot="0">
            <a:off x="669258" y="8248576"/>
            <a:ext cx="14161414" cy="770440"/>
          </a:xfrm>
          <a:prstGeom prst="rect">
            <a:avLst/>
          </a:prstGeom>
        </p:spPr>
        <p:txBody>
          <a:bodyPr anchor="t" rtlCol="false" tIns="0" lIns="0" bIns="0" rIns="0">
            <a:spAutoFit/>
          </a:bodyPr>
          <a:lstStyle/>
          <a:p>
            <a:pPr algn="ctr">
              <a:lnSpc>
                <a:spcPts val="6359"/>
              </a:lnSpc>
              <a:spcBef>
                <a:spcPct val="0"/>
              </a:spcBef>
            </a:pPr>
            <a:r>
              <a:rPr lang="en-US" b="true" sz="4542">
                <a:solidFill>
                  <a:srgbClr val="000000"/>
                </a:solidFill>
                <a:latin typeface="Loubag Bold"/>
                <a:ea typeface="Loubag Bold"/>
                <a:cs typeface="Loubag Bold"/>
                <a:sym typeface="Loubag Bold"/>
              </a:rPr>
              <a:t>Examples of Social Media Posts on Next Slide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0">
            <a:off x="397945" y="491627"/>
            <a:ext cx="8336150" cy="9303746"/>
          </a:xfrm>
          <a:custGeom>
            <a:avLst/>
            <a:gdLst/>
            <a:ahLst/>
            <a:cxnLst/>
            <a:rect r="r" b="b" t="t" l="l"/>
            <a:pathLst>
              <a:path h="9303746" w="8336150">
                <a:moveTo>
                  <a:pt x="0" y="0"/>
                </a:moveTo>
                <a:lnTo>
                  <a:pt x="8336150" y="0"/>
                </a:lnTo>
                <a:lnTo>
                  <a:pt x="8336150" y="9303746"/>
                </a:lnTo>
                <a:lnTo>
                  <a:pt x="0" y="9303746"/>
                </a:lnTo>
                <a:lnTo>
                  <a:pt x="0" y="0"/>
                </a:lnTo>
                <a:close/>
              </a:path>
            </a:pathLst>
          </a:custGeom>
          <a:blipFill>
            <a:blip r:embed="rId2"/>
            <a:stretch>
              <a:fillRect l="-6966" t="0" r="-6966" b="0"/>
            </a:stretch>
          </a:blipFill>
        </p:spPr>
      </p:sp>
      <p:sp>
        <p:nvSpPr>
          <p:cNvPr name="Freeform 3" id="3"/>
          <p:cNvSpPr/>
          <p:nvPr/>
        </p:nvSpPr>
        <p:spPr>
          <a:xfrm flipH="false" flipV="false" rot="0">
            <a:off x="9144000" y="1260750"/>
            <a:ext cx="8338660" cy="7199342"/>
          </a:xfrm>
          <a:custGeom>
            <a:avLst/>
            <a:gdLst/>
            <a:ahLst/>
            <a:cxnLst/>
            <a:rect r="r" b="b" t="t" l="l"/>
            <a:pathLst>
              <a:path h="7199342" w="8338660">
                <a:moveTo>
                  <a:pt x="0" y="0"/>
                </a:moveTo>
                <a:lnTo>
                  <a:pt x="8338660" y="0"/>
                </a:lnTo>
                <a:lnTo>
                  <a:pt x="8338660" y="7199342"/>
                </a:lnTo>
                <a:lnTo>
                  <a:pt x="0" y="7199342"/>
                </a:lnTo>
                <a:lnTo>
                  <a:pt x="0" y="0"/>
                </a:lnTo>
                <a:close/>
              </a:path>
            </a:pathLst>
          </a:custGeom>
          <a:blipFill>
            <a:blip r:embed="rId3"/>
            <a:stretch>
              <a:fillRect l="-998" t="0" r="-998" b="0"/>
            </a:stretch>
          </a:blipFill>
        </p:spPr>
      </p:sp>
    </p:spTree>
  </p:cSld>
  <p:clrMapOvr>
    <a:masterClrMapping/>
  </p:clrMapOvr>
</p:sld>
</file>

<file path=ppt/slides/slide17.xml><?xml version="1.0" encoding="utf-8"?>
<p:sld xmlns:p="http://schemas.openxmlformats.org/presentationml/2006/main" xmlns:a="http://schemas.openxmlformats.org/drawingml/2006/main">
  <p:cSld>
    <p:bg>
      <p:bgPr>
        <a:solidFill>
          <a:srgbClr val="C4E8F1"/>
        </a:solidFill>
      </p:bgPr>
    </p:bg>
    <p:spTree>
      <p:nvGrpSpPr>
        <p:cNvPr id="1" name=""/>
        <p:cNvGrpSpPr/>
        <p:nvPr/>
      </p:nvGrpSpPr>
      <p:grpSpPr>
        <a:xfrm>
          <a:off x="0" y="0"/>
          <a:ext cx="0" cy="0"/>
          <a:chOff x="0" y="0"/>
          <a:chExt cx="0" cy="0"/>
        </a:xfrm>
      </p:grpSpPr>
      <p:sp>
        <p:nvSpPr>
          <p:cNvPr name="TextBox 2" id="2"/>
          <p:cNvSpPr txBox="true"/>
          <p:nvPr/>
        </p:nvSpPr>
        <p:spPr>
          <a:xfrm rot="0">
            <a:off x="1915258" y="3325962"/>
            <a:ext cx="14878085" cy="1550415"/>
          </a:xfrm>
          <a:prstGeom prst="rect">
            <a:avLst/>
          </a:prstGeom>
        </p:spPr>
        <p:txBody>
          <a:bodyPr anchor="t" rtlCol="false" tIns="0" lIns="0" bIns="0" rIns="0">
            <a:spAutoFit/>
          </a:bodyPr>
          <a:lstStyle/>
          <a:p>
            <a:pPr algn="ctr">
              <a:lnSpc>
                <a:spcPts val="12719"/>
              </a:lnSpc>
              <a:spcBef>
                <a:spcPct val="0"/>
              </a:spcBef>
            </a:pPr>
            <a:r>
              <a:rPr lang="en-US" b="true" sz="9085">
                <a:solidFill>
                  <a:srgbClr val="000000"/>
                </a:solidFill>
                <a:latin typeface="Loubag Semi-Bold"/>
                <a:ea typeface="Loubag Semi-Bold"/>
                <a:cs typeface="Loubag Semi-Bold"/>
                <a:sym typeface="Loubag Semi-Bold"/>
              </a:rPr>
              <a:t>FSC Updates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CCCD"/>
        </a:solidFill>
      </p:bgPr>
    </p:bg>
    <p:spTree>
      <p:nvGrpSpPr>
        <p:cNvPr id="1" name=""/>
        <p:cNvGrpSpPr/>
        <p:nvPr/>
      </p:nvGrpSpPr>
      <p:grpSpPr>
        <a:xfrm>
          <a:off x="0" y="0"/>
          <a:ext cx="0" cy="0"/>
          <a:chOff x="0" y="0"/>
          <a:chExt cx="0" cy="0"/>
        </a:xfrm>
      </p:grpSpPr>
      <p:sp>
        <p:nvSpPr>
          <p:cNvPr name="Freeform 2" id="2"/>
          <p:cNvSpPr/>
          <p:nvPr/>
        </p:nvSpPr>
        <p:spPr>
          <a:xfrm flipH="false" flipV="false" rot="0">
            <a:off x="8798719" y="7363980"/>
            <a:ext cx="8864558" cy="2530428"/>
          </a:xfrm>
          <a:custGeom>
            <a:avLst/>
            <a:gdLst/>
            <a:ahLst/>
            <a:cxnLst/>
            <a:rect r="r" b="b" t="t" l="l"/>
            <a:pathLst>
              <a:path h="2530428" w="8864558">
                <a:moveTo>
                  <a:pt x="0" y="0"/>
                </a:moveTo>
                <a:lnTo>
                  <a:pt x="8864558" y="0"/>
                </a:lnTo>
                <a:lnTo>
                  <a:pt x="8864558" y="2530428"/>
                </a:lnTo>
                <a:lnTo>
                  <a:pt x="0" y="25304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0" y="2057400"/>
            <a:ext cx="5983605" cy="8229600"/>
          </a:xfrm>
          <a:custGeom>
            <a:avLst/>
            <a:gdLst/>
            <a:ahLst/>
            <a:cxnLst/>
            <a:rect r="r" b="b" t="t" l="l"/>
            <a:pathLst>
              <a:path h="8229600" w="5983605">
                <a:moveTo>
                  <a:pt x="5983605" y="0"/>
                </a:moveTo>
                <a:lnTo>
                  <a:pt x="0" y="0"/>
                </a:lnTo>
                <a:lnTo>
                  <a:pt x="0" y="8229600"/>
                </a:lnTo>
                <a:lnTo>
                  <a:pt x="5983605" y="8229600"/>
                </a:lnTo>
                <a:lnTo>
                  <a:pt x="5983605" y="0"/>
                </a:lnTo>
                <a:close/>
              </a:path>
            </a:pathLst>
          </a:custGeom>
          <a:blipFill>
            <a:blip r:embed="rId4"/>
            <a:stretch>
              <a:fillRect l="0" t="0" r="0" b="0"/>
            </a:stretch>
          </a:blipFill>
        </p:spPr>
      </p:sp>
      <p:sp>
        <p:nvSpPr>
          <p:cNvPr name="TextBox 4" id="4"/>
          <p:cNvSpPr txBox="true"/>
          <p:nvPr/>
        </p:nvSpPr>
        <p:spPr>
          <a:xfrm rot="0">
            <a:off x="1824857" y="1640804"/>
            <a:ext cx="14878085" cy="5147496"/>
          </a:xfrm>
          <a:prstGeom prst="rect">
            <a:avLst/>
          </a:prstGeom>
        </p:spPr>
        <p:txBody>
          <a:bodyPr anchor="t" rtlCol="false" tIns="0" lIns="0" bIns="0" rIns="0">
            <a:spAutoFit/>
          </a:bodyPr>
          <a:lstStyle/>
          <a:p>
            <a:pPr algn="ctr">
              <a:lnSpc>
                <a:spcPts val="8179"/>
              </a:lnSpc>
            </a:pPr>
            <a:r>
              <a:rPr lang="en-US" sz="5842" b="true">
                <a:solidFill>
                  <a:srgbClr val="000000"/>
                </a:solidFill>
                <a:latin typeface="Loubag Bold"/>
                <a:ea typeface="Loubag Bold"/>
                <a:cs typeface="Loubag Bold"/>
                <a:sym typeface="Loubag Bold"/>
              </a:rPr>
              <a:t>Next Meeting: </a:t>
            </a:r>
          </a:p>
          <a:p>
            <a:pPr algn="ctr">
              <a:lnSpc>
                <a:spcPts val="8179"/>
              </a:lnSpc>
            </a:pPr>
          </a:p>
          <a:p>
            <a:pPr algn="ctr">
              <a:lnSpc>
                <a:spcPts val="8179"/>
              </a:lnSpc>
            </a:pPr>
            <a:r>
              <a:rPr lang="en-US" sz="5842" b="true">
                <a:solidFill>
                  <a:srgbClr val="000000"/>
                </a:solidFill>
                <a:latin typeface="Loubag Bold"/>
                <a:ea typeface="Loubag Bold"/>
                <a:cs typeface="Loubag Bold"/>
                <a:sym typeface="Loubag Bold"/>
              </a:rPr>
              <a:t>March 18, 2025</a:t>
            </a:r>
          </a:p>
          <a:p>
            <a:pPr algn="ctr">
              <a:lnSpc>
                <a:spcPts val="8179"/>
              </a:lnSpc>
            </a:pPr>
            <a:r>
              <a:rPr lang="en-US" sz="5842" b="true">
                <a:solidFill>
                  <a:srgbClr val="000000"/>
                </a:solidFill>
                <a:latin typeface="Loubag Bold"/>
                <a:ea typeface="Loubag Bold"/>
                <a:cs typeface="Loubag Bold"/>
                <a:sym typeface="Loubag Bold"/>
              </a:rPr>
              <a:t>12:00 p.m.</a:t>
            </a:r>
          </a:p>
          <a:p>
            <a:pPr algn="ctr">
              <a:lnSpc>
                <a:spcPts val="8179"/>
              </a:lnSpc>
              <a:spcBef>
                <a:spcPct val="0"/>
              </a:spcBef>
            </a:pPr>
            <a:r>
              <a:rPr lang="en-US" b="true" sz="5842">
                <a:solidFill>
                  <a:srgbClr val="000000"/>
                </a:solidFill>
                <a:latin typeface="Loubag Bold"/>
                <a:ea typeface="Loubag Bold"/>
                <a:cs typeface="Loubag Bold"/>
                <a:sym typeface="Loubag Bold"/>
              </a:rPr>
              <a:t>Roane FSC and Zoom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3141961">
            <a:off x="9811570" y="6715954"/>
            <a:ext cx="1311592" cy="4114800"/>
          </a:xfrm>
          <a:custGeom>
            <a:avLst/>
            <a:gdLst/>
            <a:ahLst/>
            <a:cxnLst/>
            <a:rect r="r" b="b" t="t" l="l"/>
            <a:pathLst>
              <a:path h="4114800" w="1311592">
                <a:moveTo>
                  <a:pt x="0" y="0"/>
                </a:moveTo>
                <a:lnTo>
                  <a:pt x="1311593" y="0"/>
                </a:lnTo>
                <a:lnTo>
                  <a:pt x="131159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307258" y="2319376"/>
            <a:ext cx="6131052" cy="8229600"/>
          </a:xfrm>
          <a:custGeom>
            <a:avLst/>
            <a:gdLst/>
            <a:ahLst/>
            <a:cxnLst/>
            <a:rect r="r" b="b" t="t" l="l"/>
            <a:pathLst>
              <a:path h="8229600" w="6131052">
                <a:moveTo>
                  <a:pt x="6131052" y="0"/>
                </a:moveTo>
                <a:lnTo>
                  <a:pt x="0" y="0"/>
                </a:lnTo>
                <a:lnTo>
                  <a:pt x="0" y="8229600"/>
                </a:lnTo>
                <a:lnTo>
                  <a:pt x="6131052" y="8229600"/>
                </a:lnTo>
                <a:lnTo>
                  <a:pt x="6131052" y="0"/>
                </a:lnTo>
                <a:close/>
              </a:path>
            </a:pathLst>
          </a:custGeom>
          <a:blipFill>
            <a:blip r:embed="rId4"/>
            <a:stretch>
              <a:fillRect l="0" t="0" r="0" b="0"/>
            </a:stretch>
          </a:blipFill>
        </p:spPr>
      </p:sp>
      <p:sp>
        <p:nvSpPr>
          <p:cNvPr name="TextBox 4" id="4"/>
          <p:cNvSpPr txBox="true"/>
          <p:nvPr/>
        </p:nvSpPr>
        <p:spPr>
          <a:xfrm rot="0">
            <a:off x="3379549" y="49120"/>
            <a:ext cx="12755749" cy="1582821"/>
          </a:xfrm>
          <a:prstGeom prst="rect">
            <a:avLst/>
          </a:prstGeom>
        </p:spPr>
        <p:txBody>
          <a:bodyPr anchor="t" rtlCol="false" tIns="0" lIns="0" bIns="0" rIns="0">
            <a:spAutoFit/>
          </a:bodyPr>
          <a:lstStyle/>
          <a:p>
            <a:pPr algn="l">
              <a:lnSpc>
                <a:spcPts val="13032"/>
              </a:lnSpc>
              <a:spcBef>
                <a:spcPct val="0"/>
              </a:spcBef>
            </a:pPr>
            <a:r>
              <a:rPr lang="en-US" b="true" sz="9309">
                <a:solidFill>
                  <a:srgbClr val="000000"/>
                </a:solidFill>
                <a:latin typeface="Loubag Semi-Bold"/>
                <a:ea typeface="Loubag Semi-Bold"/>
                <a:cs typeface="Loubag Semi-Bold"/>
                <a:sym typeface="Loubag Semi-Bold"/>
              </a:rPr>
              <a:t>Review of Minutes</a:t>
            </a:r>
          </a:p>
        </p:txBody>
      </p:sp>
      <p:sp>
        <p:nvSpPr>
          <p:cNvPr name="TextBox 5" id="5"/>
          <p:cNvSpPr txBox="true"/>
          <p:nvPr/>
        </p:nvSpPr>
        <p:spPr>
          <a:xfrm rot="0">
            <a:off x="8287589" y="4262048"/>
            <a:ext cx="8039338" cy="3073401"/>
          </a:xfrm>
          <a:prstGeom prst="rect">
            <a:avLst/>
          </a:prstGeom>
        </p:spPr>
        <p:txBody>
          <a:bodyPr anchor="t" rtlCol="false" tIns="0" lIns="0" bIns="0" rIns="0">
            <a:spAutoFit/>
          </a:bodyPr>
          <a:lstStyle/>
          <a:p>
            <a:pPr algn="ctr">
              <a:lnSpc>
                <a:spcPts val="4899"/>
              </a:lnSpc>
            </a:pPr>
            <a:r>
              <a:rPr lang="en-US" sz="3499">
                <a:solidFill>
                  <a:srgbClr val="000000"/>
                </a:solidFill>
                <a:latin typeface="Loubag Thin"/>
                <a:ea typeface="Loubag Thin"/>
                <a:cs typeface="Loubag Thin"/>
                <a:sym typeface="Loubag Thin"/>
              </a:rPr>
              <a:t>*Those viewing this presentation</a:t>
            </a:r>
          </a:p>
          <a:p>
            <a:pPr algn="ctr">
              <a:lnSpc>
                <a:spcPts val="4899"/>
              </a:lnSpc>
            </a:pPr>
            <a:r>
              <a:rPr lang="en-US" sz="3499">
                <a:solidFill>
                  <a:srgbClr val="000000"/>
                </a:solidFill>
                <a:latin typeface="Loubag Thin"/>
                <a:ea typeface="Loubag Thin"/>
                <a:cs typeface="Loubag Thin"/>
                <a:sym typeface="Loubag Thin"/>
              </a:rPr>
              <a:t>on their personal device can expand </a:t>
            </a:r>
          </a:p>
          <a:p>
            <a:pPr algn="ctr">
              <a:lnSpc>
                <a:spcPts val="4899"/>
              </a:lnSpc>
            </a:pPr>
            <a:r>
              <a:rPr lang="en-US" sz="3499">
                <a:solidFill>
                  <a:srgbClr val="000000"/>
                </a:solidFill>
                <a:latin typeface="Loubag Thin"/>
                <a:ea typeface="Loubag Thin"/>
                <a:cs typeface="Loubag Thin"/>
                <a:sym typeface="Loubag Thin"/>
              </a:rPr>
              <a:t>minutes and virtually flip pages using</a:t>
            </a:r>
          </a:p>
          <a:p>
            <a:pPr algn="ctr">
              <a:lnSpc>
                <a:spcPts val="4899"/>
              </a:lnSpc>
            </a:pPr>
            <a:r>
              <a:rPr lang="en-US" sz="3499">
                <a:solidFill>
                  <a:srgbClr val="000000"/>
                </a:solidFill>
                <a:latin typeface="Loubag Thin"/>
                <a:ea typeface="Loubag Thin"/>
                <a:cs typeface="Loubag Thin"/>
                <a:sym typeface="Loubag Thin"/>
              </a:rPr>
              <a:t>icons located at the bottom of the</a:t>
            </a:r>
          </a:p>
          <a:p>
            <a:pPr algn="ctr">
              <a:lnSpc>
                <a:spcPts val="4899"/>
              </a:lnSpc>
              <a:spcBef>
                <a:spcPct val="0"/>
              </a:spcBef>
            </a:pPr>
            <a:r>
              <a:rPr lang="en-US" sz="3499">
                <a:solidFill>
                  <a:srgbClr val="000000"/>
                </a:solidFill>
                <a:latin typeface="Loubag Thin"/>
                <a:ea typeface="Loubag Thin"/>
                <a:cs typeface="Loubag Thin"/>
                <a:sym typeface="Loubag Thin"/>
              </a:rPr>
              <a:t>page.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2137500" y="3619817"/>
            <a:ext cx="5866887" cy="2980691"/>
          </a:xfrm>
          <a:prstGeom prst="rect">
            <a:avLst/>
          </a:prstGeom>
        </p:spPr>
        <p:txBody>
          <a:bodyPr anchor="t" rtlCol="false" tIns="0" lIns="0" bIns="0" rIns="0">
            <a:spAutoFit/>
          </a:bodyPr>
          <a:lstStyle/>
          <a:p>
            <a:pPr algn="ctr">
              <a:lnSpc>
                <a:spcPts val="4759"/>
              </a:lnSpc>
            </a:pPr>
            <a:r>
              <a:rPr lang="en-US" sz="3399">
                <a:solidFill>
                  <a:srgbClr val="000000"/>
                </a:solidFill>
                <a:latin typeface="Loubag Thin"/>
                <a:ea typeface="Loubag Thin"/>
                <a:cs typeface="Loubag Thin"/>
                <a:sym typeface="Loubag Thin"/>
              </a:rPr>
              <a:t>*Those viewing this presentation</a:t>
            </a:r>
          </a:p>
          <a:p>
            <a:pPr algn="ctr">
              <a:lnSpc>
                <a:spcPts val="4759"/>
              </a:lnSpc>
            </a:pPr>
            <a:r>
              <a:rPr lang="en-US" sz="3399">
                <a:solidFill>
                  <a:srgbClr val="000000"/>
                </a:solidFill>
                <a:latin typeface="Loubag Thin"/>
                <a:ea typeface="Loubag Thin"/>
                <a:cs typeface="Loubag Thin"/>
                <a:sym typeface="Loubag Thin"/>
              </a:rPr>
              <a:t>on their personal device can scroll </a:t>
            </a:r>
          </a:p>
          <a:p>
            <a:pPr algn="ctr">
              <a:lnSpc>
                <a:spcPts val="4759"/>
              </a:lnSpc>
              <a:spcBef>
                <a:spcPct val="0"/>
              </a:spcBef>
            </a:pPr>
            <a:r>
              <a:rPr lang="en-US" sz="3399">
                <a:solidFill>
                  <a:srgbClr val="000000"/>
                </a:solidFill>
                <a:latin typeface="Loubag Thin"/>
                <a:ea typeface="Loubag Thin"/>
                <a:cs typeface="Loubag Thin"/>
                <a:sym typeface="Loubag Thin"/>
              </a:rPr>
              <a:t>document here.</a:t>
            </a:r>
          </a:p>
        </p:txBody>
      </p:sp>
      <p:sp>
        <p:nvSpPr>
          <p:cNvPr name="Freeform 3" id="3"/>
          <p:cNvSpPr/>
          <p:nvPr/>
        </p:nvSpPr>
        <p:spPr>
          <a:xfrm flipH="false" flipV="false" rot="5994062">
            <a:off x="12551308" y="5570633"/>
            <a:ext cx="830857" cy="2606611"/>
          </a:xfrm>
          <a:custGeom>
            <a:avLst/>
            <a:gdLst/>
            <a:ahLst/>
            <a:cxnLst/>
            <a:rect r="r" b="b" t="t" l="l"/>
            <a:pathLst>
              <a:path h="2606611" w="830857">
                <a:moveTo>
                  <a:pt x="0" y="0"/>
                </a:moveTo>
                <a:lnTo>
                  <a:pt x="830857" y="0"/>
                </a:lnTo>
                <a:lnTo>
                  <a:pt x="830857" y="2606611"/>
                </a:lnTo>
                <a:lnTo>
                  <a:pt x="0" y="26066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4569933"/>
            <a:ext cx="6148828" cy="5874693"/>
          </a:xfrm>
          <a:custGeom>
            <a:avLst/>
            <a:gdLst/>
            <a:ahLst/>
            <a:cxnLst/>
            <a:rect r="r" b="b" t="t" l="l"/>
            <a:pathLst>
              <a:path h="5874693" w="6148828">
                <a:moveTo>
                  <a:pt x="0" y="0"/>
                </a:moveTo>
                <a:lnTo>
                  <a:pt x="6148828" y="0"/>
                </a:lnTo>
                <a:lnTo>
                  <a:pt x="6148828" y="5874693"/>
                </a:lnTo>
                <a:lnTo>
                  <a:pt x="0" y="5874693"/>
                </a:lnTo>
                <a:lnTo>
                  <a:pt x="0" y="0"/>
                </a:lnTo>
                <a:close/>
              </a:path>
            </a:pathLst>
          </a:custGeom>
          <a:blipFill>
            <a:blip r:embed="rId4"/>
            <a:stretch>
              <a:fillRect l="0" t="0" r="0" b="0"/>
            </a:stretch>
          </a:blipFill>
        </p:spPr>
      </p:sp>
      <p:sp>
        <p:nvSpPr>
          <p:cNvPr name="Freeform 5" id="5"/>
          <p:cNvSpPr/>
          <p:nvPr/>
        </p:nvSpPr>
        <p:spPr>
          <a:xfrm flipH="false" flipV="false" rot="666130">
            <a:off x="15997001" y="7482611"/>
            <a:ext cx="2056938" cy="2630967"/>
          </a:xfrm>
          <a:custGeom>
            <a:avLst/>
            <a:gdLst/>
            <a:ahLst/>
            <a:cxnLst/>
            <a:rect r="r" b="b" t="t" l="l"/>
            <a:pathLst>
              <a:path h="2630967" w="2056938">
                <a:moveTo>
                  <a:pt x="0" y="0"/>
                </a:moveTo>
                <a:lnTo>
                  <a:pt x="2056938" y="0"/>
                </a:lnTo>
                <a:lnTo>
                  <a:pt x="2056938" y="2630967"/>
                </a:lnTo>
                <a:lnTo>
                  <a:pt x="0" y="263096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732617" y="876300"/>
            <a:ext cx="14822767" cy="1384693"/>
          </a:xfrm>
          <a:prstGeom prst="rect">
            <a:avLst/>
          </a:prstGeom>
        </p:spPr>
        <p:txBody>
          <a:bodyPr anchor="t" rtlCol="false" tIns="0" lIns="0" bIns="0" rIns="0">
            <a:spAutoFit/>
          </a:bodyPr>
          <a:lstStyle/>
          <a:p>
            <a:pPr algn="l">
              <a:lnSpc>
                <a:spcPts val="11353"/>
              </a:lnSpc>
              <a:spcBef>
                <a:spcPct val="0"/>
              </a:spcBef>
            </a:pPr>
            <a:r>
              <a:rPr lang="en-US" b="true" sz="8109">
                <a:solidFill>
                  <a:srgbClr val="000000"/>
                </a:solidFill>
                <a:latin typeface="Loubag Semi-Bold"/>
                <a:ea typeface="Loubag Semi-Bold"/>
                <a:cs typeface="Loubag Semi-Bold"/>
                <a:sym typeface="Loubag Semi-Bold"/>
              </a:rPr>
              <a:t>Review of Financial Report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0">
            <a:off x="-161037" y="9203035"/>
            <a:ext cx="18610074" cy="4482985"/>
          </a:xfrm>
          <a:custGeom>
            <a:avLst/>
            <a:gdLst/>
            <a:ahLst/>
            <a:cxnLst/>
            <a:rect r="r" b="b" t="t" l="l"/>
            <a:pathLst>
              <a:path h="4482985" w="18610074">
                <a:moveTo>
                  <a:pt x="0" y="0"/>
                </a:moveTo>
                <a:lnTo>
                  <a:pt x="18610074" y="0"/>
                </a:lnTo>
                <a:lnTo>
                  <a:pt x="18610074" y="4482985"/>
                </a:lnTo>
                <a:lnTo>
                  <a:pt x="0" y="4482985"/>
                </a:lnTo>
                <a:lnTo>
                  <a:pt x="0" y="0"/>
                </a:lnTo>
                <a:close/>
              </a:path>
            </a:pathLst>
          </a:custGeom>
          <a:blipFill>
            <a:blip r:embed="rId2"/>
            <a:stretch>
              <a:fillRect l="0" t="-93646" r="0" b="-13225"/>
            </a:stretch>
          </a:blipFill>
        </p:spPr>
      </p:sp>
      <p:sp>
        <p:nvSpPr>
          <p:cNvPr name="TextBox 3" id="3"/>
          <p:cNvSpPr txBox="true"/>
          <p:nvPr/>
        </p:nvSpPr>
        <p:spPr>
          <a:xfrm rot="0">
            <a:off x="2103404" y="379834"/>
            <a:ext cx="14387777" cy="1247753"/>
          </a:xfrm>
          <a:prstGeom prst="rect">
            <a:avLst/>
          </a:prstGeom>
        </p:spPr>
        <p:txBody>
          <a:bodyPr anchor="t" rtlCol="false" tIns="0" lIns="0" bIns="0" rIns="0">
            <a:spAutoFit/>
          </a:bodyPr>
          <a:lstStyle/>
          <a:p>
            <a:pPr algn="ctr">
              <a:lnSpc>
                <a:spcPts val="10262"/>
              </a:lnSpc>
              <a:spcBef>
                <a:spcPct val="0"/>
              </a:spcBef>
            </a:pPr>
            <a:r>
              <a:rPr lang="en-US" b="true" sz="7330">
                <a:solidFill>
                  <a:srgbClr val="000000"/>
                </a:solidFill>
                <a:latin typeface="Loubag Semi-Bold"/>
                <a:ea typeface="Loubag Semi-Bold"/>
                <a:cs typeface="Loubag Semi-Bold"/>
                <a:sym typeface="Loubag Semi-Bold"/>
              </a:rPr>
              <a:t>DoHS  Updates/News</a:t>
            </a:r>
          </a:p>
        </p:txBody>
      </p:sp>
      <p:sp>
        <p:nvSpPr>
          <p:cNvPr name="TextBox 4" id="4"/>
          <p:cNvSpPr txBox="true"/>
          <p:nvPr/>
        </p:nvSpPr>
        <p:spPr>
          <a:xfrm rot="0">
            <a:off x="0" y="1963628"/>
            <a:ext cx="18288000" cy="7711660"/>
          </a:xfrm>
          <a:prstGeom prst="rect">
            <a:avLst/>
          </a:prstGeom>
        </p:spPr>
        <p:txBody>
          <a:bodyPr anchor="t" rtlCol="false" tIns="0" lIns="0" bIns="0" rIns="0">
            <a:spAutoFit/>
          </a:bodyPr>
          <a:lstStyle/>
          <a:p>
            <a:pPr algn="l" marL="678213" indent="-339107" lvl="1">
              <a:lnSpc>
                <a:spcPts val="4397"/>
              </a:lnSpc>
              <a:buFont typeface="Arial"/>
              <a:buChar char="•"/>
            </a:pPr>
            <a:r>
              <a:rPr lang="en-US" sz="3141">
                <a:solidFill>
                  <a:srgbClr val="000000"/>
                </a:solidFill>
                <a:latin typeface="Aileron"/>
                <a:ea typeface="Aileron"/>
                <a:cs typeface="Aileron"/>
                <a:sym typeface="Aileron"/>
              </a:rPr>
              <a:t>Roane FRN has submitted Q2 reporting forms and is still awaiting feedback from DoHS.</a:t>
            </a:r>
          </a:p>
          <a:p>
            <a:pPr algn="l">
              <a:lnSpc>
                <a:spcPts val="4397"/>
              </a:lnSpc>
            </a:pPr>
          </a:p>
          <a:p>
            <a:pPr algn="l" marL="678213" indent="-339107" lvl="1">
              <a:lnSpc>
                <a:spcPts val="4397"/>
              </a:lnSpc>
              <a:buFont typeface="Arial"/>
              <a:buChar char="•"/>
            </a:pPr>
            <a:r>
              <a:rPr lang="en-US" sz="3141">
                <a:solidFill>
                  <a:srgbClr val="000000"/>
                </a:solidFill>
                <a:latin typeface="Aileron"/>
                <a:ea typeface="Aileron"/>
                <a:cs typeface="Aileron"/>
                <a:sym typeface="Aileron"/>
              </a:rPr>
              <a:t>DoHS emailed in February to inform FRNs that our reporting forms will change in Q3 and Q4. The primary changes indicated were the elimination of collaboration requirements with state agencies that no longer exist following change in administration, primarily the Governor’s Interagency Task Force and GIS mapping. This should streamline our reports. Additionally, there is now a Google Form option for reporting numbers of families worked with that will make data tracking more efficient.</a:t>
            </a:r>
          </a:p>
          <a:p>
            <a:pPr algn="l" marL="678213" indent="-339107" lvl="1">
              <a:lnSpc>
                <a:spcPts val="4397"/>
              </a:lnSpc>
              <a:buFont typeface="Arial"/>
              <a:buChar char="•"/>
            </a:pPr>
            <a:r>
              <a:rPr lang="en-US" sz="3141">
                <a:solidFill>
                  <a:srgbClr val="000000"/>
                </a:solidFill>
                <a:latin typeface="Aileron"/>
                <a:ea typeface="Aileron"/>
                <a:cs typeface="Aileron"/>
                <a:sym typeface="Aileron"/>
              </a:rPr>
              <a:t>Roane FRN attended FY 25-26 grantee planning and informational session. We were able to get a better sense of how reporting will look in the coming fiscal year and how DoHS plans to work collaboratively with FRNs to ensure accountable use of funds and encourage programmatic growth.</a:t>
            </a:r>
          </a:p>
          <a:p>
            <a:pPr algn="l" marL="678213" indent="-339107" lvl="1">
              <a:lnSpc>
                <a:spcPts val="4397"/>
              </a:lnSpc>
              <a:buFont typeface="Arial"/>
              <a:buChar char="•"/>
            </a:pPr>
            <a:r>
              <a:rPr lang="en-US" sz="3141">
                <a:solidFill>
                  <a:srgbClr val="000000"/>
                </a:solidFill>
                <a:latin typeface="Aileron"/>
                <a:ea typeface="Aileron"/>
                <a:cs typeface="Aileron"/>
                <a:sym typeface="Aileron"/>
              </a:rPr>
              <a:t>We were notified that the annual FRN summer conference will not continue this year. DoHS is experiencing change in administration and staffing that do not make this event feasible this year.</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8387BA"/>
        </a:solidFill>
      </p:bgPr>
    </p:bg>
    <p:spTree>
      <p:nvGrpSpPr>
        <p:cNvPr id="1" name=""/>
        <p:cNvGrpSpPr/>
        <p:nvPr/>
      </p:nvGrpSpPr>
      <p:grpSpPr>
        <a:xfrm>
          <a:off x="0" y="0"/>
          <a:ext cx="0" cy="0"/>
          <a:chOff x="0" y="0"/>
          <a:chExt cx="0" cy="0"/>
        </a:xfrm>
      </p:grpSpPr>
      <p:sp>
        <p:nvSpPr>
          <p:cNvPr name="TextBox 2" id="2"/>
          <p:cNvSpPr txBox="true"/>
          <p:nvPr/>
        </p:nvSpPr>
        <p:spPr>
          <a:xfrm rot="0">
            <a:off x="1704957" y="3235695"/>
            <a:ext cx="14878085" cy="3164580"/>
          </a:xfrm>
          <a:prstGeom prst="rect">
            <a:avLst/>
          </a:prstGeom>
        </p:spPr>
        <p:txBody>
          <a:bodyPr anchor="t" rtlCol="false" tIns="0" lIns="0" bIns="0" rIns="0">
            <a:spAutoFit/>
          </a:bodyPr>
          <a:lstStyle/>
          <a:p>
            <a:pPr algn="ctr">
              <a:lnSpc>
                <a:spcPts val="12719"/>
              </a:lnSpc>
              <a:spcBef>
                <a:spcPct val="0"/>
              </a:spcBef>
            </a:pPr>
            <a:r>
              <a:rPr lang="en-US" b="true" sz="9085">
                <a:solidFill>
                  <a:srgbClr val="000000"/>
                </a:solidFill>
                <a:latin typeface="Loubag Semi-Bold"/>
                <a:ea typeface="Loubag Semi-Bold"/>
                <a:cs typeface="Loubag Semi-Bold"/>
                <a:sym typeface="Loubag Semi-Bold"/>
              </a:rPr>
              <a:t>FRN Active Grant Projects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TextBox 2" id="2"/>
          <p:cNvSpPr txBox="true"/>
          <p:nvPr/>
        </p:nvSpPr>
        <p:spPr>
          <a:xfrm rot="0">
            <a:off x="1368466" y="1204327"/>
            <a:ext cx="14878085" cy="770440"/>
          </a:xfrm>
          <a:prstGeom prst="rect">
            <a:avLst/>
          </a:prstGeom>
        </p:spPr>
        <p:txBody>
          <a:bodyPr anchor="t" rtlCol="false" tIns="0" lIns="0" bIns="0" rIns="0">
            <a:spAutoFit/>
          </a:bodyPr>
          <a:lstStyle/>
          <a:p>
            <a:pPr algn="ctr">
              <a:lnSpc>
                <a:spcPts val="6359"/>
              </a:lnSpc>
              <a:spcBef>
                <a:spcPct val="0"/>
              </a:spcBef>
            </a:pPr>
            <a:r>
              <a:rPr lang="en-US" b="true" sz="4542">
                <a:solidFill>
                  <a:srgbClr val="000000"/>
                </a:solidFill>
                <a:latin typeface="Loubag Bold"/>
                <a:ea typeface="Loubag Bold"/>
                <a:cs typeface="Loubag Bold"/>
                <a:sym typeface="Loubag Bold"/>
              </a:rPr>
              <a:t>Monetary Support for Backpack Program</a:t>
            </a:r>
          </a:p>
        </p:txBody>
      </p:sp>
      <p:sp>
        <p:nvSpPr>
          <p:cNvPr name="TextBox 3" id="3"/>
          <p:cNvSpPr txBox="true"/>
          <p:nvPr/>
        </p:nvSpPr>
        <p:spPr>
          <a:xfrm rot="0">
            <a:off x="286660" y="2473163"/>
            <a:ext cx="18001340" cy="9288781"/>
          </a:xfrm>
          <a:prstGeom prst="rect">
            <a:avLst/>
          </a:prstGeom>
        </p:spPr>
        <p:txBody>
          <a:bodyPr anchor="t" rtlCol="false" tIns="0" lIns="0" bIns="0" rIns="0">
            <a:spAutoFit/>
          </a:bodyPr>
          <a:lstStyle/>
          <a:p>
            <a:pPr algn="l">
              <a:lnSpc>
                <a:spcPts val="4619"/>
              </a:lnSpc>
            </a:pPr>
            <a:r>
              <a:rPr lang="en-US" sz="3299" b="true">
                <a:solidFill>
                  <a:srgbClr val="000000"/>
                </a:solidFill>
                <a:latin typeface="Aileron Bold"/>
                <a:ea typeface="Aileron Bold"/>
                <a:cs typeface="Aileron Bold"/>
                <a:sym typeface="Aileron Bold"/>
              </a:rPr>
              <a:t>Funding Source:</a:t>
            </a:r>
            <a:r>
              <a:rPr lang="en-US" sz="3299">
                <a:solidFill>
                  <a:srgbClr val="000000"/>
                </a:solidFill>
                <a:latin typeface="Aileron Thin"/>
                <a:ea typeface="Aileron Thin"/>
                <a:cs typeface="Aileron Thin"/>
                <a:sym typeface="Aileron Thin"/>
              </a:rPr>
              <a:t> Parkersburg Area Community Foundation </a:t>
            </a:r>
          </a:p>
          <a:p>
            <a:pPr algn="l">
              <a:lnSpc>
                <a:spcPts val="4619"/>
              </a:lnSpc>
            </a:pPr>
            <a:r>
              <a:rPr lang="en-US" sz="3299" b="true">
                <a:solidFill>
                  <a:srgbClr val="000000"/>
                </a:solidFill>
                <a:latin typeface="Aileron Bold"/>
                <a:ea typeface="Aileron Bold"/>
                <a:cs typeface="Aileron Bold"/>
                <a:sym typeface="Aileron Bold"/>
              </a:rPr>
              <a:t>Grant Cycle:</a:t>
            </a:r>
            <a:r>
              <a:rPr lang="en-US" sz="3299">
                <a:solidFill>
                  <a:srgbClr val="000000"/>
                </a:solidFill>
                <a:latin typeface="Aileron Thin"/>
                <a:ea typeface="Aileron Thin"/>
                <a:cs typeface="Aileron Thin"/>
                <a:sym typeface="Aileron Thin"/>
              </a:rPr>
              <a:t> Fall 2024</a:t>
            </a:r>
          </a:p>
          <a:p>
            <a:pPr algn="l">
              <a:lnSpc>
                <a:spcPts val="4619"/>
              </a:lnSpc>
            </a:pPr>
            <a:r>
              <a:rPr lang="en-US" sz="3299" b="true">
                <a:solidFill>
                  <a:srgbClr val="000000"/>
                </a:solidFill>
                <a:latin typeface="Aileron Bold"/>
                <a:ea typeface="Aileron Bold"/>
                <a:cs typeface="Aileron Bold"/>
                <a:sym typeface="Aileron Bold"/>
              </a:rPr>
              <a:t>Grant Award Amount:</a:t>
            </a:r>
            <a:r>
              <a:rPr lang="en-US" sz="3299">
                <a:solidFill>
                  <a:srgbClr val="000000"/>
                </a:solidFill>
                <a:latin typeface="Aileron Thin"/>
                <a:ea typeface="Aileron Thin"/>
                <a:cs typeface="Aileron Thin"/>
                <a:sym typeface="Aileron Thin"/>
              </a:rPr>
              <a:t> $10,000</a:t>
            </a:r>
          </a:p>
          <a:p>
            <a:pPr algn="l">
              <a:lnSpc>
                <a:spcPts val="4619"/>
              </a:lnSpc>
            </a:pPr>
            <a:r>
              <a:rPr lang="en-US" sz="3299" b="true">
                <a:solidFill>
                  <a:srgbClr val="000000"/>
                </a:solidFill>
                <a:latin typeface="Aileron Bold"/>
                <a:ea typeface="Aileron Bold"/>
                <a:cs typeface="Aileron Bold"/>
                <a:sym typeface="Aileron Bold"/>
              </a:rPr>
              <a:t>Collaborating Partnerships: </a:t>
            </a:r>
            <a:r>
              <a:rPr lang="en-US" sz="3299">
                <a:solidFill>
                  <a:srgbClr val="000000"/>
                </a:solidFill>
                <a:latin typeface="Aileron Thin"/>
                <a:ea typeface="Aileron Thin"/>
                <a:cs typeface="Aileron Thin"/>
                <a:sym typeface="Aileron Thin"/>
              </a:rPr>
              <a:t>The Backpack Program, Spencer MMC</a:t>
            </a:r>
          </a:p>
          <a:p>
            <a:pPr algn="l">
              <a:lnSpc>
                <a:spcPts val="4619"/>
              </a:lnSpc>
            </a:pPr>
            <a:r>
              <a:rPr lang="en-US" sz="3299" b="true">
                <a:solidFill>
                  <a:srgbClr val="000000"/>
                </a:solidFill>
                <a:latin typeface="Aileron Bold"/>
                <a:ea typeface="Aileron Bold"/>
                <a:cs typeface="Aileron Bold"/>
                <a:sym typeface="Aileron Bold"/>
              </a:rPr>
              <a:t>Point of Contact: </a:t>
            </a:r>
            <a:r>
              <a:rPr lang="en-US" sz="3299">
                <a:solidFill>
                  <a:srgbClr val="000000"/>
                </a:solidFill>
                <a:latin typeface="Aileron Thin"/>
                <a:ea typeface="Aileron Thin"/>
                <a:cs typeface="Aileron Thin"/>
                <a:sym typeface="Aileron Thin"/>
              </a:rPr>
              <a:t>Phillip McNemar</a:t>
            </a:r>
          </a:p>
          <a:p>
            <a:pPr algn="l">
              <a:lnSpc>
                <a:spcPts val="4619"/>
              </a:lnSpc>
            </a:pPr>
            <a:r>
              <a:rPr lang="en-US" sz="3299" b="true">
                <a:solidFill>
                  <a:srgbClr val="000000"/>
                </a:solidFill>
                <a:latin typeface="Aileron Bold"/>
                <a:ea typeface="Aileron Bold"/>
                <a:cs typeface="Aileron Bold"/>
                <a:sym typeface="Aileron Bold"/>
              </a:rPr>
              <a:t>Purpose:</a:t>
            </a:r>
            <a:r>
              <a:rPr lang="en-US" sz="3299">
                <a:solidFill>
                  <a:srgbClr val="000000"/>
                </a:solidFill>
                <a:latin typeface="Aileron Thin"/>
                <a:ea typeface="Aileron Thin"/>
                <a:cs typeface="Aileron Thin"/>
                <a:sym typeface="Aileron Thin"/>
              </a:rPr>
              <a:t> To provide continued support of Backpack Program to supplement meals for Roane County youth in need and expand services to fixed-income seniors.</a:t>
            </a:r>
          </a:p>
          <a:p>
            <a:pPr algn="l">
              <a:lnSpc>
                <a:spcPts val="4619"/>
              </a:lnSpc>
            </a:pPr>
          </a:p>
          <a:p>
            <a:pPr algn="l">
              <a:lnSpc>
                <a:spcPts val="4619"/>
              </a:lnSpc>
            </a:pPr>
            <a:r>
              <a:rPr lang="en-US" sz="3299" b="true">
                <a:solidFill>
                  <a:srgbClr val="000000"/>
                </a:solidFill>
                <a:latin typeface="Aileron Bold"/>
                <a:ea typeface="Aileron Bold"/>
                <a:cs typeface="Aileron Bold"/>
                <a:sym typeface="Aileron Bold"/>
              </a:rPr>
              <a:t>February Update:</a:t>
            </a:r>
          </a:p>
          <a:p>
            <a:pPr algn="l">
              <a:lnSpc>
                <a:spcPts val="4619"/>
              </a:lnSpc>
            </a:pPr>
            <a:r>
              <a:rPr lang="en-US" sz="3299">
                <a:solidFill>
                  <a:srgbClr val="000000"/>
                </a:solidFill>
                <a:latin typeface="Aileron"/>
                <a:ea typeface="Aileron"/>
                <a:cs typeface="Aileron"/>
                <a:sym typeface="Aileron"/>
              </a:rPr>
              <a:t>Through our collaboration with Operation Warm, Roane FRN and The Backpack Program were able to use PACF funds to purchase 120 coats of various sizes to distribute to Roane County students in need. As registered Operation Warm partners, we able to secure $2,640 worth of coats for only $360! See next slide for image of our shipment arriving. </a:t>
            </a:r>
          </a:p>
          <a:p>
            <a:pPr algn="l">
              <a:lnSpc>
                <a:spcPts val="4619"/>
              </a:lnSpc>
            </a:pPr>
          </a:p>
          <a:p>
            <a:pPr algn="l">
              <a:lnSpc>
                <a:spcPts val="4619"/>
              </a:lnSpc>
            </a:pPr>
          </a:p>
          <a:p>
            <a:pPr algn="ctr">
              <a:lnSpc>
                <a:spcPts val="4619"/>
              </a:lnSpc>
              <a:spcBef>
                <a:spcPct val="0"/>
              </a:spcBef>
            </a:pPr>
          </a:p>
        </p:txBody>
      </p:sp>
      <p:sp>
        <p:nvSpPr>
          <p:cNvPr name="Freeform 4" id="4"/>
          <p:cNvSpPr/>
          <p:nvPr/>
        </p:nvSpPr>
        <p:spPr>
          <a:xfrm flipH="false" flipV="false" rot="-705780">
            <a:off x="14475925" y="2313265"/>
            <a:ext cx="2019047" cy="2652279"/>
          </a:xfrm>
          <a:custGeom>
            <a:avLst/>
            <a:gdLst/>
            <a:ahLst/>
            <a:cxnLst/>
            <a:rect r="r" b="b" t="t" l="l"/>
            <a:pathLst>
              <a:path h="2652279" w="2019047">
                <a:moveTo>
                  <a:pt x="0" y="0"/>
                </a:moveTo>
                <a:lnTo>
                  <a:pt x="2019047" y="0"/>
                </a:lnTo>
                <a:lnTo>
                  <a:pt x="2019047" y="2652279"/>
                </a:lnTo>
                <a:lnTo>
                  <a:pt x="0" y="2652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0">
            <a:off x="2058389" y="415259"/>
            <a:ext cx="12942090" cy="9871741"/>
          </a:xfrm>
          <a:custGeom>
            <a:avLst/>
            <a:gdLst/>
            <a:ahLst/>
            <a:cxnLst/>
            <a:rect r="r" b="b" t="t" l="l"/>
            <a:pathLst>
              <a:path h="9871741" w="12942090">
                <a:moveTo>
                  <a:pt x="0" y="0"/>
                </a:moveTo>
                <a:lnTo>
                  <a:pt x="12942090" y="0"/>
                </a:lnTo>
                <a:lnTo>
                  <a:pt x="12942090" y="9871741"/>
                </a:lnTo>
                <a:lnTo>
                  <a:pt x="0" y="9871741"/>
                </a:lnTo>
                <a:lnTo>
                  <a:pt x="0" y="0"/>
                </a:lnTo>
                <a:close/>
              </a:path>
            </a:pathLst>
          </a:custGeom>
          <a:blipFill>
            <a:blip r:embed="rId2"/>
            <a:stretch>
              <a:fillRect l="0" t="-90365" r="0" b="-93373"/>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TextBox 2" id="2"/>
          <p:cNvSpPr txBox="true"/>
          <p:nvPr/>
        </p:nvSpPr>
        <p:spPr>
          <a:xfrm rot="0">
            <a:off x="286660" y="2261068"/>
            <a:ext cx="18001340" cy="9288781"/>
          </a:xfrm>
          <a:prstGeom prst="rect">
            <a:avLst/>
          </a:prstGeom>
        </p:spPr>
        <p:txBody>
          <a:bodyPr anchor="t" rtlCol="false" tIns="0" lIns="0" bIns="0" rIns="0">
            <a:spAutoFit/>
          </a:bodyPr>
          <a:lstStyle/>
          <a:p>
            <a:pPr algn="l">
              <a:lnSpc>
                <a:spcPts val="4619"/>
              </a:lnSpc>
            </a:pPr>
            <a:r>
              <a:rPr lang="en-US" sz="3299" b="true">
                <a:solidFill>
                  <a:srgbClr val="000000"/>
                </a:solidFill>
                <a:latin typeface="Aileron Bold"/>
                <a:ea typeface="Aileron Bold"/>
                <a:cs typeface="Aileron Bold"/>
                <a:sym typeface="Aileron Bold"/>
              </a:rPr>
              <a:t>Funding Source:</a:t>
            </a:r>
            <a:r>
              <a:rPr lang="en-US" sz="3299">
                <a:solidFill>
                  <a:srgbClr val="000000"/>
                </a:solidFill>
                <a:latin typeface="Aileron Thin"/>
                <a:ea typeface="Aileron Thin"/>
                <a:cs typeface="Aileron Thin"/>
                <a:sym typeface="Aileron Thin"/>
              </a:rPr>
              <a:t> TeamWV Partners in Prevention</a:t>
            </a:r>
          </a:p>
          <a:p>
            <a:pPr algn="l">
              <a:lnSpc>
                <a:spcPts val="4619"/>
              </a:lnSpc>
            </a:pPr>
            <a:r>
              <a:rPr lang="en-US" sz="3299" b="true">
                <a:solidFill>
                  <a:srgbClr val="000000"/>
                </a:solidFill>
                <a:latin typeface="Aileron Bold"/>
                <a:ea typeface="Aileron Bold"/>
                <a:cs typeface="Aileron Bold"/>
                <a:sym typeface="Aileron Bold"/>
              </a:rPr>
              <a:t>Grant Cycle:</a:t>
            </a:r>
            <a:r>
              <a:rPr lang="en-US" sz="3299">
                <a:solidFill>
                  <a:srgbClr val="000000"/>
                </a:solidFill>
                <a:latin typeface="Aileron Thin"/>
                <a:ea typeface="Aileron Thin"/>
                <a:cs typeface="Aileron Thin"/>
                <a:sym typeface="Aileron Thin"/>
              </a:rPr>
              <a:t> FY 2024-2025</a:t>
            </a:r>
          </a:p>
          <a:p>
            <a:pPr algn="l">
              <a:lnSpc>
                <a:spcPts val="4619"/>
              </a:lnSpc>
            </a:pPr>
            <a:r>
              <a:rPr lang="en-US" sz="3299" b="true">
                <a:solidFill>
                  <a:srgbClr val="000000"/>
                </a:solidFill>
                <a:latin typeface="Aileron Bold"/>
                <a:ea typeface="Aileron Bold"/>
                <a:cs typeface="Aileron Bold"/>
                <a:sym typeface="Aileron Bold"/>
              </a:rPr>
              <a:t>Grant Award Amount:</a:t>
            </a:r>
            <a:r>
              <a:rPr lang="en-US" sz="3299">
                <a:solidFill>
                  <a:srgbClr val="000000"/>
                </a:solidFill>
                <a:latin typeface="Aileron Thin"/>
                <a:ea typeface="Aileron Thin"/>
                <a:cs typeface="Aileron Thin"/>
                <a:sym typeface="Aileron Thin"/>
              </a:rPr>
              <a:t> $7,500 (two installments)</a:t>
            </a:r>
          </a:p>
          <a:p>
            <a:pPr algn="l">
              <a:lnSpc>
                <a:spcPts val="4619"/>
              </a:lnSpc>
            </a:pPr>
            <a:r>
              <a:rPr lang="en-US" sz="3299" b="true">
                <a:solidFill>
                  <a:srgbClr val="000000"/>
                </a:solidFill>
                <a:latin typeface="Aileron Bold"/>
                <a:ea typeface="Aileron Bold"/>
                <a:cs typeface="Aileron Bold"/>
                <a:sym typeface="Aileron Bold"/>
              </a:rPr>
              <a:t>Collaborating Partnerships: </a:t>
            </a:r>
            <a:r>
              <a:rPr lang="en-US" sz="3299">
                <a:solidFill>
                  <a:srgbClr val="000000"/>
                </a:solidFill>
                <a:latin typeface="Aileron Thin"/>
                <a:ea typeface="Aileron Thin"/>
                <a:cs typeface="Aileron Thin"/>
                <a:sym typeface="Aileron Thin"/>
              </a:rPr>
              <a:t>TeamWV Partners in Prevention</a:t>
            </a:r>
          </a:p>
          <a:p>
            <a:pPr algn="l">
              <a:lnSpc>
                <a:spcPts val="4619"/>
              </a:lnSpc>
            </a:pPr>
            <a:r>
              <a:rPr lang="en-US" sz="3299" b="true">
                <a:solidFill>
                  <a:srgbClr val="000000"/>
                </a:solidFill>
                <a:latin typeface="Aileron Bold"/>
                <a:ea typeface="Aileron Bold"/>
                <a:cs typeface="Aileron Bold"/>
                <a:sym typeface="Aileron Bold"/>
              </a:rPr>
              <a:t>Point of Contact: </a:t>
            </a:r>
            <a:r>
              <a:rPr lang="en-US" sz="3299">
                <a:solidFill>
                  <a:srgbClr val="000000"/>
                </a:solidFill>
                <a:latin typeface="Aileron"/>
                <a:ea typeface="Aileron"/>
                <a:cs typeface="Aileron"/>
                <a:sym typeface="Aileron"/>
              </a:rPr>
              <a:t>Jessica Dianellos</a:t>
            </a:r>
          </a:p>
          <a:p>
            <a:pPr algn="l">
              <a:lnSpc>
                <a:spcPts val="4619"/>
              </a:lnSpc>
            </a:pPr>
            <a:r>
              <a:rPr lang="en-US" sz="3299" b="true">
                <a:solidFill>
                  <a:srgbClr val="000000"/>
                </a:solidFill>
                <a:latin typeface="Aileron Bold"/>
                <a:ea typeface="Aileron Bold"/>
                <a:cs typeface="Aileron Bold"/>
                <a:sym typeface="Aileron Bold"/>
              </a:rPr>
              <a:t>Purpose:</a:t>
            </a:r>
            <a:r>
              <a:rPr lang="en-US" sz="3299">
                <a:solidFill>
                  <a:srgbClr val="000000"/>
                </a:solidFill>
                <a:latin typeface="Aileron Thin"/>
                <a:ea typeface="Aileron Thin"/>
                <a:cs typeface="Aileron Thin"/>
                <a:sym typeface="Aileron Thin"/>
              </a:rPr>
              <a:t> To re-establish a Roane County Community Baby Shower that provides education, support, and resources to new and expecting families in our region.</a:t>
            </a:r>
          </a:p>
          <a:p>
            <a:pPr algn="l">
              <a:lnSpc>
                <a:spcPts val="4619"/>
              </a:lnSpc>
            </a:pPr>
          </a:p>
          <a:p>
            <a:pPr algn="l">
              <a:lnSpc>
                <a:spcPts val="4619"/>
              </a:lnSpc>
            </a:pPr>
            <a:r>
              <a:rPr lang="en-US" sz="3299" b="true">
                <a:solidFill>
                  <a:srgbClr val="000000"/>
                </a:solidFill>
                <a:latin typeface="Aileron Bold"/>
                <a:ea typeface="Aileron Bold"/>
                <a:cs typeface="Aileron Bold"/>
                <a:sym typeface="Aileron Bold"/>
              </a:rPr>
              <a:t>February Update:</a:t>
            </a:r>
          </a:p>
          <a:p>
            <a:pPr algn="l">
              <a:lnSpc>
                <a:spcPts val="4619"/>
              </a:lnSpc>
            </a:pPr>
            <a:r>
              <a:rPr lang="en-US" sz="3299">
                <a:solidFill>
                  <a:srgbClr val="000000"/>
                </a:solidFill>
                <a:latin typeface="Aileron"/>
                <a:ea typeface="Aileron"/>
                <a:cs typeface="Aileron"/>
                <a:sym typeface="Aileron"/>
              </a:rPr>
              <a:t>Registration for both participants and vendors is open. We currently have 16 participants registered. Heritage Park is booked for April 26, 2025.  Planning Committee met virtually on 2/12.</a:t>
            </a:r>
          </a:p>
          <a:p>
            <a:pPr algn="l">
              <a:lnSpc>
                <a:spcPts val="4619"/>
              </a:lnSpc>
            </a:pPr>
            <a:r>
              <a:rPr lang="en-US" sz="3299">
                <a:solidFill>
                  <a:srgbClr val="000000"/>
                </a:solidFill>
                <a:latin typeface="Aileron"/>
                <a:ea typeface="Aileron"/>
                <a:cs typeface="Aileron"/>
                <a:sym typeface="Aileron"/>
              </a:rPr>
              <a:t>Roane General is sending catering menus and sample brunch options. Amazon list has been made for those wishing to sponsor items for gift bags and giveaways.  Will meet again in March. </a:t>
            </a:r>
          </a:p>
          <a:p>
            <a:pPr algn="l">
              <a:lnSpc>
                <a:spcPts val="4619"/>
              </a:lnSpc>
            </a:pPr>
          </a:p>
          <a:p>
            <a:pPr algn="l">
              <a:lnSpc>
                <a:spcPts val="4619"/>
              </a:lnSpc>
            </a:pPr>
          </a:p>
          <a:p>
            <a:pPr algn="ctr">
              <a:lnSpc>
                <a:spcPts val="4619"/>
              </a:lnSpc>
              <a:spcBef>
                <a:spcPct val="0"/>
              </a:spcBef>
            </a:pPr>
          </a:p>
        </p:txBody>
      </p:sp>
      <p:sp>
        <p:nvSpPr>
          <p:cNvPr name="Freeform 3" id="3"/>
          <p:cNvSpPr/>
          <p:nvPr/>
        </p:nvSpPr>
        <p:spPr>
          <a:xfrm flipH="false" flipV="false" rot="0">
            <a:off x="13437527" y="1347680"/>
            <a:ext cx="3487230" cy="3604372"/>
          </a:xfrm>
          <a:custGeom>
            <a:avLst/>
            <a:gdLst/>
            <a:ahLst/>
            <a:cxnLst/>
            <a:rect r="r" b="b" t="t" l="l"/>
            <a:pathLst>
              <a:path h="3604372" w="3487230">
                <a:moveTo>
                  <a:pt x="0" y="0"/>
                </a:moveTo>
                <a:lnTo>
                  <a:pt x="3487230" y="0"/>
                </a:lnTo>
                <a:lnTo>
                  <a:pt x="3487230" y="3604372"/>
                </a:lnTo>
                <a:lnTo>
                  <a:pt x="0" y="3604372"/>
                </a:lnTo>
                <a:lnTo>
                  <a:pt x="0" y="0"/>
                </a:lnTo>
                <a:close/>
              </a:path>
            </a:pathLst>
          </a:custGeom>
          <a:blipFill>
            <a:blip r:embed="rId2"/>
            <a:stretch>
              <a:fillRect l="0" t="0" r="0" b="0"/>
            </a:stretch>
          </a:blipFill>
        </p:spPr>
      </p:sp>
      <p:sp>
        <p:nvSpPr>
          <p:cNvPr name="TextBox 4" id="4"/>
          <p:cNvSpPr txBox="true"/>
          <p:nvPr/>
        </p:nvSpPr>
        <p:spPr>
          <a:xfrm rot="0">
            <a:off x="1498085" y="919597"/>
            <a:ext cx="14878085" cy="770440"/>
          </a:xfrm>
          <a:prstGeom prst="rect">
            <a:avLst/>
          </a:prstGeom>
        </p:spPr>
        <p:txBody>
          <a:bodyPr anchor="t" rtlCol="false" tIns="0" lIns="0" bIns="0" rIns="0">
            <a:spAutoFit/>
          </a:bodyPr>
          <a:lstStyle/>
          <a:p>
            <a:pPr algn="ctr">
              <a:lnSpc>
                <a:spcPts val="6359"/>
              </a:lnSpc>
              <a:spcBef>
                <a:spcPct val="0"/>
              </a:spcBef>
            </a:pPr>
            <a:r>
              <a:rPr lang="en-US" b="true" sz="4542">
                <a:solidFill>
                  <a:srgbClr val="000000"/>
                </a:solidFill>
                <a:latin typeface="Loubag Bold"/>
                <a:ea typeface="Loubag Bold"/>
                <a:cs typeface="Loubag Bold"/>
                <a:sym typeface="Loubag Bold"/>
              </a:rPr>
              <a:t>Community Baby Shower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5EE"/>
        </a:solidFill>
      </p:bgPr>
    </p:bg>
    <p:spTree>
      <p:nvGrpSpPr>
        <p:cNvPr id="1" name=""/>
        <p:cNvGrpSpPr/>
        <p:nvPr/>
      </p:nvGrpSpPr>
      <p:grpSpPr>
        <a:xfrm>
          <a:off x="0" y="0"/>
          <a:ext cx="0" cy="0"/>
          <a:chOff x="0" y="0"/>
          <a:chExt cx="0" cy="0"/>
        </a:xfrm>
      </p:grpSpPr>
      <p:sp>
        <p:nvSpPr>
          <p:cNvPr name="Freeform 2" id="2"/>
          <p:cNvSpPr/>
          <p:nvPr/>
        </p:nvSpPr>
        <p:spPr>
          <a:xfrm flipH="false" flipV="false" rot="0">
            <a:off x="581240" y="261238"/>
            <a:ext cx="7090467" cy="9802588"/>
          </a:xfrm>
          <a:custGeom>
            <a:avLst/>
            <a:gdLst/>
            <a:ahLst/>
            <a:cxnLst/>
            <a:rect r="r" b="b" t="t" l="l"/>
            <a:pathLst>
              <a:path h="9802588" w="7090467">
                <a:moveTo>
                  <a:pt x="0" y="0"/>
                </a:moveTo>
                <a:lnTo>
                  <a:pt x="7090466" y="0"/>
                </a:lnTo>
                <a:lnTo>
                  <a:pt x="7090466" y="9802588"/>
                </a:lnTo>
                <a:lnTo>
                  <a:pt x="0" y="9802588"/>
                </a:lnTo>
                <a:lnTo>
                  <a:pt x="0" y="0"/>
                </a:lnTo>
                <a:close/>
              </a:path>
            </a:pathLst>
          </a:custGeom>
          <a:blipFill>
            <a:blip r:embed="rId2"/>
            <a:stretch>
              <a:fillRect l="0" t="-982" r="0" b="-982"/>
            </a:stretch>
          </a:blipFill>
        </p:spPr>
      </p:sp>
      <p:sp>
        <p:nvSpPr>
          <p:cNvPr name="Freeform 3" id="3"/>
          <p:cNvSpPr/>
          <p:nvPr/>
        </p:nvSpPr>
        <p:spPr>
          <a:xfrm flipH="false" flipV="false" rot="0">
            <a:off x="8820166" y="785200"/>
            <a:ext cx="8097049" cy="8097049"/>
          </a:xfrm>
          <a:custGeom>
            <a:avLst/>
            <a:gdLst/>
            <a:ahLst/>
            <a:cxnLst/>
            <a:rect r="r" b="b" t="t" l="l"/>
            <a:pathLst>
              <a:path h="8097049" w="8097049">
                <a:moveTo>
                  <a:pt x="0" y="0"/>
                </a:moveTo>
                <a:lnTo>
                  <a:pt x="8097048" y="0"/>
                </a:lnTo>
                <a:lnTo>
                  <a:pt x="8097048" y="8097049"/>
                </a:lnTo>
                <a:lnTo>
                  <a:pt x="0" y="8097049"/>
                </a:lnTo>
                <a:lnTo>
                  <a:pt x="0" y="0"/>
                </a:lnTo>
                <a:close/>
              </a:path>
            </a:pathLst>
          </a:custGeom>
          <a:blipFill>
            <a:blip r:embed="rId3"/>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DAGfaXAKPOI</dc:identifier>
  <dcterms:modified xsi:type="dcterms:W3CDTF">2011-08-01T06:04:30Z</dcterms:modified>
  <cp:revision>1</cp:revision>
  <dc:title>February FRN Director's Report</dc:title>
</cp:coreProperties>
</file>