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Feel Free Playful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335859" y="-1434387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4454">
            <a:off x="418370" y="2049486"/>
            <a:ext cx="4511980" cy="5553206"/>
          </a:xfrm>
          <a:custGeom>
            <a:avLst/>
            <a:gdLst/>
            <a:ahLst/>
            <a:cxnLst/>
            <a:rect r="r" b="b" t="t" l="l"/>
            <a:pathLst>
              <a:path h="5553206" w="4511980">
                <a:moveTo>
                  <a:pt x="0" y="0"/>
                </a:moveTo>
                <a:lnTo>
                  <a:pt x="4511980" y="0"/>
                </a:lnTo>
                <a:lnTo>
                  <a:pt x="4511980" y="5553206"/>
                </a:lnTo>
                <a:lnTo>
                  <a:pt x="0" y="5553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58794">
            <a:off x="13628056" y="442900"/>
            <a:ext cx="2508939" cy="3059682"/>
          </a:xfrm>
          <a:custGeom>
            <a:avLst/>
            <a:gdLst/>
            <a:ahLst/>
            <a:cxnLst/>
            <a:rect r="r" b="b" t="t" l="l"/>
            <a:pathLst>
              <a:path h="3059682" w="2508939">
                <a:moveTo>
                  <a:pt x="0" y="0"/>
                </a:moveTo>
                <a:lnTo>
                  <a:pt x="2508939" y="0"/>
                </a:lnTo>
                <a:lnTo>
                  <a:pt x="2508939" y="3059681"/>
                </a:lnTo>
                <a:lnTo>
                  <a:pt x="0" y="3059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402496">
            <a:off x="13844166" y="3416654"/>
            <a:ext cx="4612160" cy="4452830"/>
          </a:xfrm>
          <a:custGeom>
            <a:avLst/>
            <a:gdLst/>
            <a:ahLst/>
            <a:cxnLst/>
            <a:rect r="r" b="b" t="t" l="l"/>
            <a:pathLst>
              <a:path h="4452830" w="4612160">
                <a:moveTo>
                  <a:pt x="0" y="0"/>
                </a:moveTo>
                <a:lnTo>
                  <a:pt x="4612160" y="0"/>
                </a:lnTo>
                <a:lnTo>
                  <a:pt x="4612160" y="4452831"/>
                </a:lnTo>
                <a:lnTo>
                  <a:pt x="0" y="44528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628900" y="498872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288785" y="834353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7"/>
                </a:lnTo>
                <a:lnTo>
                  <a:pt x="7315200" y="294773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62420" y="7114117"/>
            <a:ext cx="4023880" cy="2851925"/>
          </a:xfrm>
          <a:custGeom>
            <a:avLst/>
            <a:gdLst/>
            <a:ahLst/>
            <a:cxnLst/>
            <a:rect r="r" b="b" t="t" l="l"/>
            <a:pathLst>
              <a:path h="2851925" w="4023880">
                <a:moveTo>
                  <a:pt x="0" y="0"/>
                </a:moveTo>
                <a:lnTo>
                  <a:pt x="4023880" y="0"/>
                </a:lnTo>
                <a:lnTo>
                  <a:pt x="4023880" y="2851924"/>
                </a:lnTo>
                <a:lnTo>
                  <a:pt x="0" y="2851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150246" y="291270"/>
            <a:ext cx="3104466" cy="2571540"/>
          </a:xfrm>
          <a:custGeom>
            <a:avLst/>
            <a:gdLst/>
            <a:ahLst/>
            <a:cxnLst/>
            <a:rect r="r" b="b" t="t" l="l"/>
            <a:pathLst>
              <a:path h="2571540" w="3104466">
                <a:moveTo>
                  <a:pt x="0" y="0"/>
                </a:moveTo>
                <a:lnTo>
                  <a:pt x="3104466" y="0"/>
                </a:lnTo>
                <a:lnTo>
                  <a:pt x="3104466" y="2571540"/>
                </a:lnTo>
                <a:lnTo>
                  <a:pt x="0" y="2571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67683">
            <a:off x="4601279" y="3210024"/>
            <a:ext cx="8989975" cy="2049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96"/>
              </a:lnSpc>
            </a:pPr>
            <a:r>
              <a:rPr lang="en-US" sz="144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November</a:t>
            </a:r>
          </a:p>
        </p:txBody>
      </p:sp>
      <p:sp>
        <p:nvSpPr>
          <p:cNvPr name="TextBox 13" id="13"/>
          <p:cNvSpPr txBox="true"/>
          <p:nvPr/>
        </p:nvSpPr>
        <p:spPr>
          <a:xfrm rot="-67683">
            <a:off x="4601183" y="5525516"/>
            <a:ext cx="9977627" cy="2049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96"/>
              </a:lnSpc>
            </a:pPr>
            <a:r>
              <a:rPr lang="en-US" sz="14400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FRN Meeting</a:t>
            </a:r>
          </a:p>
        </p:txBody>
      </p:sp>
      <p:sp>
        <p:nvSpPr>
          <p:cNvPr name="TextBox 14" id="14"/>
          <p:cNvSpPr txBox="true"/>
          <p:nvPr/>
        </p:nvSpPr>
        <p:spPr>
          <a:xfrm rot="-67683">
            <a:off x="4880915" y="7589345"/>
            <a:ext cx="8989975" cy="225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November 26, 2024</a:t>
            </a:r>
          </a:p>
          <a:p>
            <a:pPr algn="ctr">
              <a:lnSpc>
                <a:spcPts val="8720"/>
              </a:lnSpc>
            </a:pPr>
            <a:r>
              <a:rPr lang="en-US" sz="80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12:00 Roane FSC</a:t>
            </a:r>
          </a:p>
        </p:txBody>
      </p:sp>
      <p:sp>
        <p:nvSpPr>
          <p:cNvPr name="TextBox 15" id="15"/>
          <p:cNvSpPr txBox="true"/>
          <p:nvPr/>
        </p:nvSpPr>
        <p:spPr>
          <a:xfrm rot="-67683">
            <a:off x="4106703" y="1614722"/>
            <a:ext cx="9977627" cy="1149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welcome to our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4454">
            <a:off x="-703983" y="1636355"/>
            <a:ext cx="4511980" cy="5553206"/>
          </a:xfrm>
          <a:custGeom>
            <a:avLst/>
            <a:gdLst/>
            <a:ahLst/>
            <a:cxnLst/>
            <a:rect r="r" b="b" t="t" l="l"/>
            <a:pathLst>
              <a:path h="5553206" w="4511980">
                <a:moveTo>
                  <a:pt x="0" y="0"/>
                </a:moveTo>
                <a:lnTo>
                  <a:pt x="4511980" y="0"/>
                </a:lnTo>
                <a:lnTo>
                  <a:pt x="4511980" y="5553207"/>
                </a:lnTo>
                <a:lnTo>
                  <a:pt x="0" y="5553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58794">
            <a:off x="13887557" y="2030144"/>
            <a:ext cx="2508939" cy="3059682"/>
          </a:xfrm>
          <a:custGeom>
            <a:avLst/>
            <a:gdLst/>
            <a:ahLst/>
            <a:cxnLst/>
            <a:rect r="r" b="b" t="t" l="l"/>
            <a:pathLst>
              <a:path h="3059682" w="2508939">
                <a:moveTo>
                  <a:pt x="0" y="0"/>
                </a:moveTo>
                <a:lnTo>
                  <a:pt x="2508939" y="0"/>
                </a:lnTo>
                <a:lnTo>
                  <a:pt x="2508939" y="3059682"/>
                </a:lnTo>
                <a:lnTo>
                  <a:pt x="0" y="3059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402496">
            <a:off x="15052487" y="3126056"/>
            <a:ext cx="4612160" cy="4452830"/>
          </a:xfrm>
          <a:custGeom>
            <a:avLst/>
            <a:gdLst/>
            <a:ahLst/>
            <a:cxnLst/>
            <a:rect r="r" b="b" t="t" l="l"/>
            <a:pathLst>
              <a:path h="4452830" w="4612160">
                <a:moveTo>
                  <a:pt x="0" y="0"/>
                </a:moveTo>
                <a:lnTo>
                  <a:pt x="4612160" y="0"/>
                </a:lnTo>
                <a:lnTo>
                  <a:pt x="4612160" y="4452830"/>
                </a:lnTo>
                <a:lnTo>
                  <a:pt x="0" y="4452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89828" y="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61059" y="834353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7"/>
                </a:lnTo>
                <a:lnTo>
                  <a:pt x="7315200" y="294773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114117"/>
            <a:ext cx="4023880" cy="2851925"/>
          </a:xfrm>
          <a:custGeom>
            <a:avLst/>
            <a:gdLst/>
            <a:ahLst/>
            <a:cxnLst/>
            <a:rect r="r" b="b" t="t" l="l"/>
            <a:pathLst>
              <a:path h="2851925" w="4023880">
                <a:moveTo>
                  <a:pt x="0" y="0"/>
                </a:moveTo>
                <a:lnTo>
                  <a:pt x="4023880" y="0"/>
                </a:lnTo>
                <a:lnTo>
                  <a:pt x="4023880" y="2851924"/>
                </a:lnTo>
                <a:lnTo>
                  <a:pt x="0" y="2851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83534" y="-257070"/>
            <a:ext cx="3104466" cy="2571540"/>
          </a:xfrm>
          <a:custGeom>
            <a:avLst/>
            <a:gdLst/>
            <a:ahLst/>
            <a:cxnLst/>
            <a:rect r="r" b="b" t="t" l="l"/>
            <a:pathLst>
              <a:path h="2571540" w="3104466">
                <a:moveTo>
                  <a:pt x="0" y="0"/>
                </a:moveTo>
                <a:lnTo>
                  <a:pt x="3104466" y="0"/>
                </a:lnTo>
                <a:lnTo>
                  <a:pt x="3104466" y="2571540"/>
                </a:lnTo>
                <a:lnTo>
                  <a:pt x="0" y="2571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67683">
            <a:off x="4531845" y="2487101"/>
            <a:ext cx="8989975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December</a:t>
            </a:r>
          </a:p>
        </p:txBody>
      </p:sp>
      <p:sp>
        <p:nvSpPr>
          <p:cNvPr name="TextBox 13" id="13"/>
          <p:cNvSpPr txBox="true"/>
          <p:nvPr/>
        </p:nvSpPr>
        <p:spPr>
          <a:xfrm rot="-67683">
            <a:off x="3510025" y="5185259"/>
            <a:ext cx="10958785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Newsletter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4454">
            <a:off x="-703983" y="1636355"/>
            <a:ext cx="4511980" cy="5553206"/>
          </a:xfrm>
          <a:custGeom>
            <a:avLst/>
            <a:gdLst/>
            <a:ahLst/>
            <a:cxnLst/>
            <a:rect r="r" b="b" t="t" l="l"/>
            <a:pathLst>
              <a:path h="5553206" w="4511980">
                <a:moveTo>
                  <a:pt x="0" y="0"/>
                </a:moveTo>
                <a:lnTo>
                  <a:pt x="4511980" y="0"/>
                </a:lnTo>
                <a:lnTo>
                  <a:pt x="4511980" y="5553207"/>
                </a:lnTo>
                <a:lnTo>
                  <a:pt x="0" y="5553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58794">
            <a:off x="13887557" y="2030144"/>
            <a:ext cx="2508939" cy="3059682"/>
          </a:xfrm>
          <a:custGeom>
            <a:avLst/>
            <a:gdLst/>
            <a:ahLst/>
            <a:cxnLst/>
            <a:rect r="r" b="b" t="t" l="l"/>
            <a:pathLst>
              <a:path h="3059682" w="2508939">
                <a:moveTo>
                  <a:pt x="0" y="0"/>
                </a:moveTo>
                <a:lnTo>
                  <a:pt x="2508939" y="0"/>
                </a:lnTo>
                <a:lnTo>
                  <a:pt x="2508939" y="3059682"/>
                </a:lnTo>
                <a:lnTo>
                  <a:pt x="0" y="3059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402496">
            <a:off x="15052487" y="3126056"/>
            <a:ext cx="4612160" cy="4452830"/>
          </a:xfrm>
          <a:custGeom>
            <a:avLst/>
            <a:gdLst/>
            <a:ahLst/>
            <a:cxnLst/>
            <a:rect r="r" b="b" t="t" l="l"/>
            <a:pathLst>
              <a:path h="4452830" w="4612160">
                <a:moveTo>
                  <a:pt x="0" y="0"/>
                </a:moveTo>
                <a:lnTo>
                  <a:pt x="4612160" y="0"/>
                </a:lnTo>
                <a:lnTo>
                  <a:pt x="4612160" y="4452830"/>
                </a:lnTo>
                <a:lnTo>
                  <a:pt x="0" y="4452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89828" y="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61059" y="834353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7"/>
                </a:lnTo>
                <a:lnTo>
                  <a:pt x="7315200" y="294773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114117"/>
            <a:ext cx="4023880" cy="2851925"/>
          </a:xfrm>
          <a:custGeom>
            <a:avLst/>
            <a:gdLst/>
            <a:ahLst/>
            <a:cxnLst/>
            <a:rect r="r" b="b" t="t" l="l"/>
            <a:pathLst>
              <a:path h="2851925" w="4023880">
                <a:moveTo>
                  <a:pt x="0" y="0"/>
                </a:moveTo>
                <a:lnTo>
                  <a:pt x="4023880" y="0"/>
                </a:lnTo>
                <a:lnTo>
                  <a:pt x="4023880" y="2851924"/>
                </a:lnTo>
                <a:lnTo>
                  <a:pt x="0" y="2851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83534" y="-257070"/>
            <a:ext cx="3104466" cy="2571540"/>
          </a:xfrm>
          <a:custGeom>
            <a:avLst/>
            <a:gdLst/>
            <a:ahLst/>
            <a:cxnLst/>
            <a:rect r="r" b="b" t="t" l="l"/>
            <a:pathLst>
              <a:path h="2571540" w="3104466">
                <a:moveTo>
                  <a:pt x="0" y="0"/>
                </a:moveTo>
                <a:lnTo>
                  <a:pt x="3104466" y="0"/>
                </a:lnTo>
                <a:lnTo>
                  <a:pt x="3104466" y="2571540"/>
                </a:lnTo>
                <a:lnTo>
                  <a:pt x="0" y="2571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67683">
            <a:off x="4553132" y="1173943"/>
            <a:ext cx="8989975" cy="5472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FRN Agency</a:t>
            </a:r>
          </a:p>
        </p:txBody>
      </p:sp>
      <p:sp>
        <p:nvSpPr>
          <p:cNvPr name="TextBox 13" id="13"/>
          <p:cNvSpPr txBox="true"/>
          <p:nvPr/>
        </p:nvSpPr>
        <p:spPr>
          <a:xfrm rot="-67683">
            <a:off x="3666483" y="6373550"/>
            <a:ext cx="10958785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one-pager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4454">
            <a:off x="-703983" y="1636355"/>
            <a:ext cx="4511980" cy="5553206"/>
          </a:xfrm>
          <a:custGeom>
            <a:avLst/>
            <a:gdLst/>
            <a:ahLst/>
            <a:cxnLst/>
            <a:rect r="r" b="b" t="t" l="l"/>
            <a:pathLst>
              <a:path h="5553206" w="4511980">
                <a:moveTo>
                  <a:pt x="0" y="0"/>
                </a:moveTo>
                <a:lnTo>
                  <a:pt x="4511980" y="0"/>
                </a:lnTo>
                <a:lnTo>
                  <a:pt x="4511980" y="5553207"/>
                </a:lnTo>
                <a:lnTo>
                  <a:pt x="0" y="5553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58794">
            <a:off x="13887557" y="2030144"/>
            <a:ext cx="2508939" cy="3059682"/>
          </a:xfrm>
          <a:custGeom>
            <a:avLst/>
            <a:gdLst/>
            <a:ahLst/>
            <a:cxnLst/>
            <a:rect r="r" b="b" t="t" l="l"/>
            <a:pathLst>
              <a:path h="3059682" w="2508939">
                <a:moveTo>
                  <a:pt x="0" y="0"/>
                </a:moveTo>
                <a:lnTo>
                  <a:pt x="2508939" y="0"/>
                </a:lnTo>
                <a:lnTo>
                  <a:pt x="2508939" y="3059682"/>
                </a:lnTo>
                <a:lnTo>
                  <a:pt x="0" y="3059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402496">
            <a:off x="15244768" y="4122234"/>
            <a:ext cx="4612160" cy="4452830"/>
          </a:xfrm>
          <a:custGeom>
            <a:avLst/>
            <a:gdLst/>
            <a:ahLst/>
            <a:cxnLst/>
            <a:rect r="r" b="b" t="t" l="l"/>
            <a:pathLst>
              <a:path h="4452830" w="4612160">
                <a:moveTo>
                  <a:pt x="0" y="0"/>
                </a:moveTo>
                <a:lnTo>
                  <a:pt x="4612160" y="0"/>
                </a:lnTo>
                <a:lnTo>
                  <a:pt x="4612160" y="4452830"/>
                </a:lnTo>
                <a:lnTo>
                  <a:pt x="0" y="4452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89828" y="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61059" y="834353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7"/>
                </a:lnTo>
                <a:lnTo>
                  <a:pt x="7315200" y="294773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114117"/>
            <a:ext cx="4023880" cy="2851925"/>
          </a:xfrm>
          <a:custGeom>
            <a:avLst/>
            <a:gdLst/>
            <a:ahLst/>
            <a:cxnLst/>
            <a:rect r="r" b="b" t="t" l="l"/>
            <a:pathLst>
              <a:path h="2851925" w="4023880">
                <a:moveTo>
                  <a:pt x="0" y="0"/>
                </a:moveTo>
                <a:lnTo>
                  <a:pt x="4023880" y="0"/>
                </a:lnTo>
                <a:lnTo>
                  <a:pt x="4023880" y="2851924"/>
                </a:lnTo>
                <a:lnTo>
                  <a:pt x="0" y="2851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83534" y="-257070"/>
            <a:ext cx="3104466" cy="2571540"/>
          </a:xfrm>
          <a:custGeom>
            <a:avLst/>
            <a:gdLst/>
            <a:ahLst/>
            <a:cxnLst/>
            <a:rect r="r" b="b" t="t" l="l"/>
            <a:pathLst>
              <a:path h="2571540" w="3104466">
                <a:moveTo>
                  <a:pt x="0" y="0"/>
                </a:moveTo>
                <a:lnTo>
                  <a:pt x="3104466" y="0"/>
                </a:lnTo>
                <a:lnTo>
                  <a:pt x="3104466" y="2571540"/>
                </a:lnTo>
                <a:lnTo>
                  <a:pt x="0" y="2571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67683">
            <a:off x="4650887" y="2898471"/>
            <a:ext cx="8989975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FSC</a:t>
            </a:r>
          </a:p>
        </p:txBody>
      </p:sp>
      <p:sp>
        <p:nvSpPr>
          <p:cNvPr name="TextBox 13" id="13"/>
          <p:cNvSpPr txBox="true"/>
          <p:nvPr/>
        </p:nvSpPr>
        <p:spPr>
          <a:xfrm rot="-67683">
            <a:off x="3837589" y="5441567"/>
            <a:ext cx="10958785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UPDATES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4454">
            <a:off x="-703983" y="1636355"/>
            <a:ext cx="4511980" cy="5553206"/>
          </a:xfrm>
          <a:custGeom>
            <a:avLst/>
            <a:gdLst/>
            <a:ahLst/>
            <a:cxnLst/>
            <a:rect r="r" b="b" t="t" l="l"/>
            <a:pathLst>
              <a:path h="5553206" w="4511980">
                <a:moveTo>
                  <a:pt x="0" y="0"/>
                </a:moveTo>
                <a:lnTo>
                  <a:pt x="4511980" y="0"/>
                </a:lnTo>
                <a:lnTo>
                  <a:pt x="4511980" y="5553207"/>
                </a:lnTo>
                <a:lnTo>
                  <a:pt x="0" y="5553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58794">
            <a:off x="15161920" y="1417896"/>
            <a:ext cx="2508939" cy="3059682"/>
          </a:xfrm>
          <a:custGeom>
            <a:avLst/>
            <a:gdLst/>
            <a:ahLst/>
            <a:cxnLst/>
            <a:rect r="r" b="b" t="t" l="l"/>
            <a:pathLst>
              <a:path h="3059682" w="2508939">
                <a:moveTo>
                  <a:pt x="0" y="0"/>
                </a:moveTo>
                <a:lnTo>
                  <a:pt x="2508939" y="0"/>
                </a:lnTo>
                <a:lnTo>
                  <a:pt x="2508939" y="3059682"/>
                </a:lnTo>
                <a:lnTo>
                  <a:pt x="0" y="3059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402496">
            <a:off x="15852521" y="4122234"/>
            <a:ext cx="4612160" cy="4452830"/>
          </a:xfrm>
          <a:custGeom>
            <a:avLst/>
            <a:gdLst/>
            <a:ahLst/>
            <a:cxnLst/>
            <a:rect r="r" b="b" t="t" l="l"/>
            <a:pathLst>
              <a:path h="4452830" w="4612160">
                <a:moveTo>
                  <a:pt x="0" y="0"/>
                </a:moveTo>
                <a:lnTo>
                  <a:pt x="4612160" y="0"/>
                </a:lnTo>
                <a:lnTo>
                  <a:pt x="4612160" y="4452830"/>
                </a:lnTo>
                <a:lnTo>
                  <a:pt x="0" y="4452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89828" y="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61059" y="834353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7"/>
                </a:lnTo>
                <a:lnTo>
                  <a:pt x="7315200" y="294773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7114117"/>
            <a:ext cx="4023880" cy="2851925"/>
          </a:xfrm>
          <a:custGeom>
            <a:avLst/>
            <a:gdLst/>
            <a:ahLst/>
            <a:cxnLst/>
            <a:rect r="r" b="b" t="t" l="l"/>
            <a:pathLst>
              <a:path h="2851925" w="4023880">
                <a:moveTo>
                  <a:pt x="0" y="0"/>
                </a:moveTo>
                <a:lnTo>
                  <a:pt x="4023880" y="0"/>
                </a:lnTo>
                <a:lnTo>
                  <a:pt x="4023880" y="2851924"/>
                </a:lnTo>
                <a:lnTo>
                  <a:pt x="0" y="2851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07067" y="-804041"/>
            <a:ext cx="3104466" cy="2571540"/>
          </a:xfrm>
          <a:custGeom>
            <a:avLst/>
            <a:gdLst/>
            <a:ahLst/>
            <a:cxnLst/>
            <a:rect r="r" b="b" t="t" l="l"/>
            <a:pathLst>
              <a:path h="2571540" w="3104466">
                <a:moveTo>
                  <a:pt x="0" y="0"/>
                </a:moveTo>
                <a:lnTo>
                  <a:pt x="3104466" y="0"/>
                </a:lnTo>
                <a:lnTo>
                  <a:pt x="3104466" y="2571540"/>
                </a:lnTo>
                <a:lnTo>
                  <a:pt x="0" y="25715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67683">
            <a:off x="3766271" y="2898471"/>
            <a:ext cx="11030109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Community</a:t>
            </a:r>
          </a:p>
        </p:txBody>
      </p:sp>
      <p:sp>
        <p:nvSpPr>
          <p:cNvPr name="TextBox 13" id="13"/>
          <p:cNvSpPr txBox="true"/>
          <p:nvPr/>
        </p:nvSpPr>
        <p:spPr>
          <a:xfrm rot="-67683">
            <a:off x="3837589" y="5441567"/>
            <a:ext cx="10958785" cy="2777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28"/>
              </a:lnSpc>
            </a:pPr>
            <a:r>
              <a:rPr lang="en-US" sz="19475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UPDATES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88416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3450779" y="6993317"/>
            <a:ext cx="3390738" cy="3301732"/>
          </a:xfrm>
          <a:custGeom>
            <a:avLst/>
            <a:gdLst/>
            <a:ahLst/>
            <a:cxnLst/>
            <a:rect r="r" b="b" t="t" l="l"/>
            <a:pathLst>
              <a:path h="3301732" w="3390738">
                <a:moveTo>
                  <a:pt x="3390739" y="0"/>
                </a:moveTo>
                <a:lnTo>
                  <a:pt x="0" y="0"/>
                </a:lnTo>
                <a:lnTo>
                  <a:pt x="0" y="3301731"/>
                </a:lnTo>
                <a:lnTo>
                  <a:pt x="3390739" y="3301731"/>
                </a:lnTo>
                <a:lnTo>
                  <a:pt x="339073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96094" y="6708702"/>
            <a:ext cx="2683724" cy="3578298"/>
          </a:xfrm>
          <a:custGeom>
            <a:avLst/>
            <a:gdLst/>
            <a:ahLst/>
            <a:cxnLst/>
            <a:rect r="r" b="b" t="t" l="l"/>
            <a:pathLst>
              <a:path h="3578298" w="2683724">
                <a:moveTo>
                  <a:pt x="0" y="0"/>
                </a:moveTo>
                <a:lnTo>
                  <a:pt x="2683723" y="0"/>
                </a:lnTo>
                <a:lnTo>
                  <a:pt x="2683723" y="3578298"/>
                </a:lnTo>
                <a:lnTo>
                  <a:pt x="0" y="357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88538" y="5369532"/>
            <a:ext cx="3694314" cy="5066488"/>
          </a:xfrm>
          <a:custGeom>
            <a:avLst/>
            <a:gdLst/>
            <a:ahLst/>
            <a:cxnLst/>
            <a:rect r="r" b="b" t="t" l="l"/>
            <a:pathLst>
              <a:path h="5066488" w="3694314">
                <a:moveTo>
                  <a:pt x="0" y="0"/>
                </a:moveTo>
                <a:lnTo>
                  <a:pt x="3694314" y="0"/>
                </a:lnTo>
                <a:lnTo>
                  <a:pt x="3694314" y="5066487"/>
                </a:lnTo>
                <a:lnTo>
                  <a:pt x="0" y="5066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9550" y="7120183"/>
            <a:ext cx="3048949" cy="2984158"/>
          </a:xfrm>
          <a:custGeom>
            <a:avLst/>
            <a:gdLst/>
            <a:ahLst/>
            <a:cxnLst/>
            <a:rect r="r" b="b" t="t" l="l"/>
            <a:pathLst>
              <a:path h="2984158" w="3048949">
                <a:moveTo>
                  <a:pt x="0" y="0"/>
                </a:moveTo>
                <a:lnTo>
                  <a:pt x="3048949" y="0"/>
                </a:lnTo>
                <a:lnTo>
                  <a:pt x="3048949" y="2984158"/>
                </a:lnTo>
                <a:lnTo>
                  <a:pt x="0" y="29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67683">
            <a:off x="2587243" y="786490"/>
            <a:ext cx="12796160" cy="2418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03"/>
              </a:lnSpc>
            </a:pPr>
            <a:r>
              <a:rPr lang="en-US" sz="16976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NExt Meeting:</a:t>
            </a:r>
          </a:p>
        </p:txBody>
      </p:sp>
      <p:sp>
        <p:nvSpPr>
          <p:cNvPr name="TextBox 9" id="9"/>
          <p:cNvSpPr txBox="true"/>
          <p:nvPr/>
        </p:nvSpPr>
        <p:spPr>
          <a:xfrm rot="-67683">
            <a:off x="-791710" y="3063568"/>
            <a:ext cx="20203607" cy="2418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03"/>
              </a:lnSpc>
            </a:pPr>
            <a:r>
              <a:rPr lang="en-US" sz="16976">
                <a:solidFill>
                  <a:srgbClr val="967A65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DECEMBER 17, 2024 </a:t>
            </a:r>
          </a:p>
        </p:txBody>
      </p:sp>
      <p:sp>
        <p:nvSpPr>
          <p:cNvPr name="TextBox 10" id="10"/>
          <p:cNvSpPr txBox="true"/>
          <p:nvPr/>
        </p:nvSpPr>
        <p:spPr>
          <a:xfrm rot="-67683">
            <a:off x="-979295" y="5434760"/>
            <a:ext cx="19927926" cy="1362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9"/>
              </a:lnSpc>
            </a:pPr>
            <a:r>
              <a:rPr lang="en-US" sz="9577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one week early due to holiday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874387">
            <a:off x="-4040370" y="-6192050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0" y="0"/>
                </a:lnTo>
                <a:lnTo>
                  <a:pt x="9064630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72539" y="5370877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85352">
            <a:off x="-2183680" y="6018987"/>
            <a:ext cx="5351250" cy="5311115"/>
          </a:xfrm>
          <a:custGeom>
            <a:avLst/>
            <a:gdLst/>
            <a:ahLst/>
            <a:cxnLst/>
            <a:rect r="r" b="b" t="t" l="l"/>
            <a:pathLst>
              <a:path h="5311115" w="5351250">
                <a:moveTo>
                  <a:pt x="0" y="0"/>
                </a:moveTo>
                <a:lnTo>
                  <a:pt x="5351250" y="0"/>
                </a:lnTo>
                <a:lnTo>
                  <a:pt x="5351250" y="5311116"/>
                </a:lnTo>
                <a:lnTo>
                  <a:pt x="0" y="53111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04544" y="2744834"/>
            <a:ext cx="8365998" cy="506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Needs Assessment Data Review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6285183" y="8813132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151082" y="639061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602569">
            <a:off x="14242508" y="-1428318"/>
            <a:ext cx="4389917" cy="5353557"/>
          </a:xfrm>
          <a:custGeom>
            <a:avLst/>
            <a:gdLst/>
            <a:ahLst/>
            <a:cxnLst/>
            <a:rect r="r" b="b" t="t" l="l"/>
            <a:pathLst>
              <a:path h="5353557" w="4389917">
                <a:moveTo>
                  <a:pt x="0" y="0"/>
                </a:moveTo>
                <a:lnTo>
                  <a:pt x="4389917" y="0"/>
                </a:lnTo>
                <a:lnTo>
                  <a:pt x="4389917" y="5353557"/>
                </a:lnTo>
                <a:lnTo>
                  <a:pt x="0" y="5353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28900" y="869130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893880" y="498872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7"/>
                </a:lnTo>
                <a:lnTo>
                  <a:pt x="7315200" y="294773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13686" y="6803307"/>
            <a:ext cx="2374314" cy="3361861"/>
          </a:xfrm>
          <a:custGeom>
            <a:avLst/>
            <a:gdLst/>
            <a:ahLst/>
            <a:cxnLst/>
            <a:rect r="r" b="b" t="t" l="l"/>
            <a:pathLst>
              <a:path h="3361861" w="2374314">
                <a:moveTo>
                  <a:pt x="0" y="0"/>
                </a:moveTo>
                <a:lnTo>
                  <a:pt x="2374314" y="0"/>
                </a:lnTo>
                <a:lnTo>
                  <a:pt x="2374314" y="3361861"/>
                </a:lnTo>
                <a:lnTo>
                  <a:pt x="0" y="33618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2263" y="301944"/>
            <a:ext cx="2619489" cy="2082494"/>
          </a:xfrm>
          <a:custGeom>
            <a:avLst/>
            <a:gdLst/>
            <a:ahLst/>
            <a:cxnLst/>
            <a:rect r="r" b="b" t="t" l="l"/>
            <a:pathLst>
              <a:path h="2082494" w="2619489">
                <a:moveTo>
                  <a:pt x="0" y="0"/>
                </a:moveTo>
                <a:lnTo>
                  <a:pt x="2619489" y="0"/>
                </a:lnTo>
                <a:lnTo>
                  <a:pt x="2619489" y="2082493"/>
                </a:lnTo>
                <a:lnTo>
                  <a:pt x="0" y="20824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70133" y="732802"/>
            <a:ext cx="11947734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partners in Prevention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85158" y="2636520"/>
            <a:ext cx="15604770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we are pleased to announce roane county now has a Partners in Prevention Team! Names of volunteers were submitted to Team WV for Children.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391150"/>
            <a:ext cx="15604770" cy="334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Team WV for children provided documentation to plan grant-based projects. Roane FRN submitted work plans and proposed budgets. Team WV for children approved both budget and work plan!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874387">
            <a:off x="-4040370" y="-6192050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0" y="0"/>
                </a:lnTo>
                <a:lnTo>
                  <a:pt x="9064630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72539" y="5370877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97037" y="838200"/>
            <a:ext cx="12401112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Partners IN Prevention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5357414" y="8813132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935184" y="-269526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36545">
            <a:off x="16259344" y="-351211"/>
            <a:ext cx="4057313" cy="5095526"/>
          </a:xfrm>
          <a:custGeom>
            <a:avLst/>
            <a:gdLst/>
            <a:ahLst/>
            <a:cxnLst/>
            <a:rect r="r" b="b" t="t" l="l"/>
            <a:pathLst>
              <a:path h="5095526" w="4057313">
                <a:moveTo>
                  <a:pt x="0" y="0"/>
                </a:moveTo>
                <a:lnTo>
                  <a:pt x="4057312" y="0"/>
                </a:lnTo>
                <a:lnTo>
                  <a:pt x="4057312" y="5095526"/>
                </a:lnTo>
                <a:lnTo>
                  <a:pt x="0" y="5095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28030" y="2621061"/>
            <a:ext cx="15308894" cy="719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57911" indent="-528956" lvl="1">
              <a:lnSpc>
                <a:spcPts val="6370"/>
              </a:lnSpc>
              <a:buFont typeface="Arial"/>
              <a:buChar char="•"/>
            </a:pPr>
            <a:r>
              <a:rPr lang="en-US" sz="49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The ROane PIP work plan outlines plan to re-establish Roane COmmunity baby shower. A committee for planning this event is accepting members.</a:t>
            </a:r>
          </a:p>
          <a:p>
            <a:pPr algn="ctr">
              <a:lnSpc>
                <a:spcPts val="6370"/>
              </a:lnSpc>
            </a:pPr>
          </a:p>
          <a:p>
            <a:pPr algn="ctr" marL="1057911" indent="-528956" lvl="1">
              <a:lnSpc>
                <a:spcPts val="6370"/>
              </a:lnSpc>
              <a:buFont typeface="Arial"/>
              <a:buChar char="•"/>
            </a:pPr>
            <a:r>
              <a:rPr lang="en-US" sz="49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Additionally, this grant will allow us to hold our first “Family night out” which is proposed to be a free, fun night for the community to bond with their children while learning about childhood development and protective factors that prevent child abuse.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543181" y="8813132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6"/>
                </a:lnTo>
                <a:lnTo>
                  <a:pt x="0" y="2947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501001" y="59989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7713">
            <a:off x="14811328" y="7525333"/>
            <a:ext cx="4308909" cy="3053939"/>
          </a:xfrm>
          <a:custGeom>
            <a:avLst/>
            <a:gdLst/>
            <a:ahLst/>
            <a:cxnLst/>
            <a:rect r="r" b="b" t="t" l="l"/>
            <a:pathLst>
              <a:path h="3053939" w="4308909">
                <a:moveTo>
                  <a:pt x="0" y="0"/>
                </a:moveTo>
                <a:lnTo>
                  <a:pt x="4308909" y="0"/>
                </a:lnTo>
                <a:lnTo>
                  <a:pt x="4308909" y="3053940"/>
                </a:lnTo>
                <a:lnTo>
                  <a:pt x="0" y="3053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98459" y="1152690"/>
            <a:ext cx="13091082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partners in Prevention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1615" y="3389459"/>
            <a:ext cx="15604770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This grant will supply $7,500 to fund these projects. Contracts to receive funding and first invoice were submitted 11/18/2024.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72629" y="6291499"/>
            <a:ext cx="13716912" cy="334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Projects will be completed spring of 2025. to volunteer for either of these initiatives, please contact Roane FRn. Pip meetings will begin in December.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10244695">
            <a:off x="-964465" y="-602921"/>
            <a:ext cx="4612160" cy="4452830"/>
          </a:xfrm>
          <a:custGeom>
            <a:avLst/>
            <a:gdLst/>
            <a:ahLst/>
            <a:cxnLst/>
            <a:rect r="r" b="b" t="t" l="l"/>
            <a:pathLst>
              <a:path h="4452830" w="4612160">
                <a:moveTo>
                  <a:pt x="0" y="0"/>
                </a:moveTo>
                <a:lnTo>
                  <a:pt x="4612160" y="0"/>
                </a:lnTo>
                <a:lnTo>
                  <a:pt x="4612160" y="4452830"/>
                </a:lnTo>
                <a:lnTo>
                  <a:pt x="0" y="4452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874387">
            <a:off x="-4040370" y="-6192050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0" y="0"/>
                </a:lnTo>
                <a:lnTo>
                  <a:pt x="9064630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72539" y="5370877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30608" y="1310600"/>
            <a:ext cx="1035813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ACES/D2l Training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5106061" y="9077518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151082" y="-445168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6"/>
                </a:lnTo>
                <a:lnTo>
                  <a:pt x="0" y="2947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76395" y="7747473"/>
            <a:ext cx="5226057" cy="3004983"/>
          </a:xfrm>
          <a:custGeom>
            <a:avLst/>
            <a:gdLst/>
            <a:ahLst/>
            <a:cxnLst/>
            <a:rect r="r" b="b" t="t" l="l"/>
            <a:pathLst>
              <a:path h="3004983" w="5226057">
                <a:moveTo>
                  <a:pt x="0" y="0"/>
                </a:moveTo>
                <a:lnTo>
                  <a:pt x="5226057" y="0"/>
                </a:lnTo>
                <a:lnTo>
                  <a:pt x="5226057" y="3004983"/>
                </a:lnTo>
                <a:lnTo>
                  <a:pt x="0" y="30049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74597">
            <a:off x="15676381" y="498373"/>
            <a:ext cx="2185723" cy="2677762"/>
          </a:xfrm>
          <a:custGeom>
            <a:avLst/>
            <a:gdLst/>
            <a:ahLst/>
            <a:cxnLst/>
            <a:rect r="r" b="b" t="t" l="l"/>
            <a:pathLst>
              <a:path h="2677762" w="2185723">
                <a:moveTo>
                  <a:pt x="0" y="0"/>
                </a:moveTo>
                <a:lnTo>
                  <a:pt x="2185724" y="0"/>
                </a:lnTo>
                <a:lnTo>
                  <a:pt x="2185724" y="2677763"/>
                </a:lnTo>
                <a:lnTo>
                  <a:pt x="0" y="26777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80518" y="3003469"/>
            <a:ext cx="15765561" cy="5859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Roane FRN hosted our first free training on 11/15/2024. Tina Persinger Hamrick from Calhoun FRN presented trainings on Adverse Childhood experiences and the prevention of childhood sexual abuse.</a:t>
            </a:r>
          </a:p>
          <a:p>
            <a:pPr algn="ctr">
              <a:lnSpc>
                <a:spcPts val="6630"/>
              </a:lnSpc>
            </a:pPr>
          </a:p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we were able to host 12 in person participants and 5 online participants. Thank you to all who attended!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105593" y="8116229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501001" y="59989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59110" y="7573564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80" y="0"/>
                </a:lnTo>
                <a:lnTo>
                  <a:pt x="52003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45842">
            <a:off x="82435" y="-129746"/>
            <a:ext cx="2518360" cy="2316891"/>
          </a:xfrm>
          <a:custGeom>
            <a:avLst/>
            <a:gdLst/>
            <a:ahLst/>
            <a:cxnLst/>
            <a:rect r="r" b="b" t="t" l="l"/>
            <a:pathLst>
              <a:path h="2316891" w="2518360">
                <a:moveTo>
                  <a:pt x="0" y="0"/>
                </a:moveTo>
                <a:lnTo>
                  <a:pt x="2518360" y="0"/>
                </a:lnTo>
                <a:lnTo>
                  <a:pt x="2518360" y="2316892"/>
                </a:lnTo>
                <a:lnTo>
                  <a:pt x="0" y="2316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49228" y="1152690"/>
            <a:ext cx="9989544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Future Trainings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85158" y="3331607"/>
            <a:ext cx="15604770" cy="502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Roane FRN is now planning trainings for Spring 2025. If you are aware of a training you would like to receive or are a trainer willing to present to our group, please contact us. </a:t>
            </a:r>
          </a:p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we hope to provide our next training day in February 2025.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874387">
            <a:off x="-4040370" y="-6192050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0" y="0"/>
                </a:lnTo>
                <a:lnTo>
                  <a:pt x="9064630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72539" y="5370877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30608" y="1310600"/>
            <a:ext cx="1035813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6C4049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DOHS funding update: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5332817" y="8813132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484911" y="-221147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6"/>
                </a:lnTo>
                <a:lnTo>
                  <a:pt x="0" y="2947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124432">
            <a:off x="-2264273" y="7382861"/>
            <a:ext cx="3846703" cy="4734404"/>
          </a:xfrm>
          <a:custGeom>
            <a:avLst/>
            <a:gdLst/>
            <a:ahLst/>
            <a:cxnLst/>
            <a:rect r="r" b="b" t="t" l="l"/>
            <a:pathLst>
              <a:path h="4734404" w="3846703">
                <a:moveTo>
                  <a:pt x="0" y="0"/>
                </a:moveTo>
                <a:lnTo>
                  <a:pt x="3846704" y="0"/>
                </a:lnTo>
                <a:lnTo>
                  <a:pt x="3846704" y="4734404"/>
                </a:lnTo>
                <a:lnTo>
                  <a:pt x="0" y="4734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16465" y="0"/>
            <a:ext cx="3535015" cy="2505442"/>
          </a:xfrm>
          <a:custGeom>
            <a:avLst/>
            <a:gdLst/>
            <a:ahLst/>
            <a:cxnLst/>
            <a:rect r="r" b="b" t="t" l="l"/>
            <a:pathLst>
              <a:path h="2505442" w="3535015">
                <a:moveTo>
                  <a:pt x="0" y="0"/>
                </a:moveTo>
                <a:lnTo>
                  <a:pt x="3535015" y="0"/>
                </a:lnTo>
                <a:lnTo>
                  <a:pt x="3535015" y="2505442"/>
                </a:lnTo>
                <a:lnTo>
                  <a:pt x="0" y="25054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53939" y="2929218"/>
            <a:ext cx="14780122" cy="6697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Roane FRN is now up to date on all DOHS back payments. Invoices have been submitted early for the rest of the fiscal year.</a:t>
            </a:r>
          </a:p>
          <a:p>
            <a:pPr algn="ctr">
              <a:lnSpc>
                <a:spcPts val="6630"/>
              </a:lnSpc>
            </a:pPr>
          </a:p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Roane FRn submitted 1st Quarter program and financial reports in october. we received very positive feedback from our program report and commendations on the growth of our program.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2EA">
                <a:alpha val="100000"/>
              </a:srgbClr>
            </a:gs>
            <a:gs pos="100000">
              <a:srgbClr val="EDD2B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00000">
            <a:off x="-2980308" y="6199418"/>
            <a:ext cx="9064631" cy="8175164"/>
          </a:xfrm>
          <a:custGeom>
            <a:avLst/>
            <a:gdLst/>
            <a:ahLst/>
            <a:cxnLst/>
            <a:rect r="r" b="b" t="t" l="l"/>
            <a:pathLst>
              <a:path h="8175164" w="9064631">
                <a:moveTo>
                  <a:pt x="0" y="0"/>
                </a:moveTo>
                <a:lnTo>
                  <a:pt x="9064631" y="0"/>
                </a:lnTo>
                <a:lnTo>
                  <a:pt x="9064631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96106" y="-3615928"/>
            <a:ext cx="9124990" cy="8229600"/>
          </a:xfrm>
          <a:custGeom>
            <a:avLst/>
            <a:gdLst/>
            <a:ahLst/>
            <a:cxnLst/>
            <a:rect r="r" b="b" t="t" l="l"/>
            <a:pathLst>
              <a:path h="8229600" w="9124990">
                <a:moveTo>
                  <a:pt x="0" y="0"/>
                </a:moveTo>
                <a:lnTo>
                  <a:pt x="9124990" y="0"/>
                </a:lnTo>
                <a:lnTo>
                  <a:pt x="9124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38687">
            <a:off x="1228541" y="-1410352"/>
            <a:ext cx="15518003" cy="15518003"/>
          </a:xfrm>
          <a:custGeom>
            <a:avLst/>
            <a:gdLst/>
            <a:ahLst/>
            <a:cxnLst/>
            <a:rect r="r" b="b" t="t" l="l"/>
            <a:pathLst>
              <a:path h="15518003" w="15518003">
                <a:moveTo>
                  <a:pt x="0" y="0"/>
                </a:moveTo>
                <a:lnTo>
                  <a:pt x="15518003" y="0"/>
                </a:lnTo>
                <a:lnTo>
                  <a:pt x="15518003" y="15518002"/>
                </a:lnTo>
                <a:lnTo>
                  <a:pt x="0" y="15518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158049" y="8740627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0" y="0"/>
                </a:moveTo>
                <a:lnTo>
                  <a:pt x="7315200" y="0"/>
                </a:lnTo>
                <a:lnTo>
                  <a:pt x="7315200" y="2947737"/>
                </a:lnTo>
                <a:lnTo>
                  <a:pt x="0" y="2947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501001" y="599890"/>
            <a:ext cx="7315200" cy="2947737"/>
          </a:xfrm>
          <a:custGeom>
            <a:avLst/>
            <a:gdLst/>
            <a:ahLst/>
            <a:cxnLst/>
            <a:rect r="r" b="b" t="t" l="l"/>
            <a:pathLst>
              <a:path h="2947737" w="7315200">
                <a:moveTo>
                  <a:pt x="7315200" y="0"/>
                </a:moveTo>
                <a:lnTo>
                  <a:pt x="0" y="0"/>
                </a:lnTo>
                <a:lnTo>
                  <a:pt x="0" y="2947736"/>
                </a:lnTo>
                <a:lnTo>
                  <a:pt x="7315200" y="2947736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46195" y="8740627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45842">
            <a:off x="683312" y="423061"/>
            <a:ext cx="2518360" cy="2316891"/>
          </a:xfrm>
          <a:custGeom>
            <a:avLst/>
            <a:gdLst/>
            <a:ahLst/>
            <a:cxnLst/>
            <a:rect r="r" b="b" t="t" l="l"/>
            <a:pathLst>
              <a:path h="2316891" w="2518360">
                <a:moveTo>
                  <a:pt x="0" y="0"/>
                </a:moveTo>
                <a:lnTo>
                  <a:pt x="2518361" y="0"/>
                </a:lnTo>
                <a:lnTo>
                  <a:pt x="2518361" y="2316892"/>
                </a:lnTo>
                <a:lnTo>
                  <a:pt x="0" y="2316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47244" y="422123"/>
            <a:ext cx="9793511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FRN Moving updates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1615" y="3389459"/>
            <a:ext cx="15604770" cy="6697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we have announced to public that Roane FRN will be relocating to the Roane FSC Facility on main street.</a:t>
            </a:r>
          </a:p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Current rental contract at city center expires 1/1/2025.</a:t>
            </a:r>
          </a:p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Moving will take place beginning this week, and will conclude prior to December FRN Meeting.</a:t>
            </a:r>
          </a:p>
          <a:p>
            <a:pPr algn="ctr" marL="1101090" indent="-550545" lvl="1">
              <a:lnSpc>
                <a:spcPts val="6630"/>
              </a:lnSpc>
              <a:buFont typeface="Arial"/>
              <a:buChar char="•"/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There may be minor service interruptions as we move and</a:t>
            </a:r>
          </a:p>
          <a:p>
            <a:pPr algn="ctr">
              <a:lnSpc>
                <a:spcPts val="6630"/>
              </a:lnSpc>
            </a:pPr>
            <a:r>
              <a:rPr lang="en-US" sz="5100">
                <a:solidFill>
                  <a:srgbClr val="5E4738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 and set up technology in new office. We will post delays when the occur.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DAGWx53O3kQ</dc:identifier>
  <dcterms:modified xsi:type="dcterms:W3CDTF">2011-08-01T06:04:30Z</dcterms:modified>
  <cp:revision>1</cp:revision>
  <dc:title>November FRN Meeting Director's Report</dc:title>
</cp:coreProperties>
</file>