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0E5D5-A008-44AF-810E-94121F82EAE3}" type="datetimeFigureOut">
              <a:rPr lang="en-GB" smtClean="0"/>
              <a:t>12/03/2018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BE1591-0BD7-447A-A705-5C1090F4A2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155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 smtClean="0">
                <a:solidFill>
                  <a:srgbClr val="FF0000"/>
                </a:solidFill>
              </a:rPr>
              <a:t>THE ACT WILL BE REPEALED &amp; REPLACED BY A DATA PROTECTION BILL  AND GDPR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BE1591-0BD7-447A-A705-5C1090F4A20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281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061C-AA63-480C-9F74-27FA4FD89BEE}" type="datetimeFigureOut">
              <a:rPr lang="en-GB" smtClean="0"/>
              <a:t>12/03/2018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3E5B-C42B-4B90-A16A-BF17C373A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7642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061C-AA63-480C-9F74-27FA4FD89BEE}" type="datetimeFigureOut">
              <a:rPr lang="en-GB" smtClean="0"/>
              <a:t>12/03/2018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3E5B-C42B-4B90-A16A-BF17C373A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534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061C-AA63-480C-9F74-27FA4FD89BEE}" type="datetimeFigureOut">
              <a:rPr lang="en-GB" smtClean="0"/>
              <a:t>12/03/2018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3E5B-C42B-4B90-A16A-BF17C373A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32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061C-AA63-480C-9F74-27FA4FD89BEE}" type="datetimeFigureOut">
              <a:rPr lang="en-GB" smtClean="0"/>
              <a:t>12/03/2018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3E5B-C42B-4B90-A16A-BF17C373A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869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061C-AA63-480C-9F74-27FA4FD89BEE}" type="datetimeFigureOut">
              <a:rPr lang="en-GB" smtClean="0"/>
              <a:t>12/03/2018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3E5B-C42B-4B90-A16A-BF17C373A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818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061C-AA63-480C-9F74-27FA4FD89BEE}" type="datetimeFigureOut">
              <a:rPr lang="en-GB" smtClean="0"/>
              <a:t>12/03/2018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3E5B-C42B-4B90-A16A-BF17C373A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2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061C-AA63-480C-9F74-27FA4FD89BEE}" type="datetimeFigureOut">
              <a:rPr lang="en-GB" smtClean="0"/>
              <a:t>12/03/2018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3E5B-C42B-4B90-A16A-BF17C373A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055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061C-AA63-480C-9F74-27FA4FD89BEE}" type="datetimeFigureOut">
              <a:rPr lang="en-GB" smtClean="0"/>
              <a:t>12/03/2018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3E5B-C42B-4B90-A16A-BF17C373A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960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061C-AA63-480C-9F74-27FA4FD89BEE}" type="datetimeFigureOut">
              <a:rPr lang="en-GB" smtClean="0"/>
              <a:t>12/03/2018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3E5B-C42B-4B90-A16A-BF17C373A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272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061C-AA63-480C-9F74-27FA4FD89BEE}" type="datetimeFigureOut">
              <a:rPr lang="en-GB" smtClean="0"/>
              <a:t>12/03/2018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3E5B-C42B-4B90-A16A-BF17C373A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416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061C-AA63-480C-9F74-27FA4FD89BEE}" type="datetimeFigureOut">
              <a:rPr lang="en-GB" smtClean="0"/>
              <a:t>12/03/2018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93E5B-C42B-4B90-A16A-BF17C373A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850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A8061C-AA63-480C-9F74-27FA4FD89BEE}" type="datetimeFigureOut">
              <a:rPr lang="en-GB" smtClean="0"/>
              <a:t>12/03/2018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93E5B-C42B-4B90-A16A-BF17C373A4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58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gislation.gov.uk/ukpga/1998/29/contents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ico.org.uk/" TargetMode="External"/><Relationship Id="rId4" Type="http://schemas.openxmlformats.org/officeDocument/2006/relationships/hyperlink" Target="https://www.gov.uk/eu-eea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co.org.uk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co.org.uk/esdwebpages/search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news/business-41192163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60649"/>
            <a:ext cx="7772400" cy="1008112"/>
          </a:xfrm>
        </p:spPr>
        <p:txBody>
          <a:bodyPr/>
          <a:lstStyle/>
          <a:p>
            <a:r>
              <a:rPr lang="en-GB" dirty="0" smtClean="0"/>
              <a:t>Data Protection Act 1998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583991"/>
            <a:ext cx="6400800" cy="1752600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GB" sz="8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1. The Data Protection Act </a:t>
            </a:r>
          </a:p>
          <a:p>
            <a:pPr algn="l"/>
            <a:r>
              <a:rPr lang="en-GB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</a:t>
            </a:r>
            <a:r>
              <a:rPr lang="en-GB" sz="80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3"/>
              </a:rPr>
              <a:t>Data Protection Act</a:t>
            </a:r>
            <a:r>
              <a:rPr lang="en-GB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controls how your personal information is used by organisations, businesses or the government.</a:t>
            </a:r>
          </a:p>
          <a:p>
            <a:pPr algn="l"/>
            <a:r>
              <a:rPr lang="en-GB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Everyone responsible for using data has to follow strict rules called ‘data protection principles’. They must make sure the information is:</a:t>
            </a:r>
          </a:p>
          <a:p>
            <a:pPr algn="l"/>
            <a:r>
              <a:rPr lang="en-GB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Obtained Fairly and Lawfully</a:t>
            </a:r>
          </a:p>
          <a:p>
            <a:pPr algn="l"/>
            <a:r>
              <a:rPr lang="en-GB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used fairly and lawfully</a:t>
            </a:r>
          </a:p>
          <a:p>
            <a:pPr algn="l"/>
            <a:r>
              <a:rPr lang="en-GB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used for limited, specifically stated purposes</a:t>
            </a:r>
          </a:p>
          <a:p>
            <a:pPr algn="l"/>
            <a:r>
              <a:rPr lang="en-GB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used in a way that is adequate, relevant and not excessive</a:t>
            </a:r>
          </a:p>
          <a:p>
            <a:pPr algn="l"/>
            <a:r>
              <a:rPr lang="en-GB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accurate</a:t>
            </a:r>
          </a:p>
          <a:p>
            <a:pPr algn="l"/>
            <a:r>
              <a:rPr lang="en-GB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kept for no longer than is absolutely necessary</a:t>
            </a:r>
          </a:p>
          <a:p>
            <a:pPr algn="l"/>
            <a:r>
              <a:rPr lang="en-GB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handled according to people’s data protection rights</a:t>
            </a:r>
          </a:p>
          <a:p>
            <a:pPr algn="l"/>
            <a:r>
              <a:rPr lang="en-GB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kept safe and secure</a:t>
            </a:r>
          </a:p>
          <a:p>
            <a:pPr algn="l"/>
            <a:r>
              <a:rPr lang="en-GB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not transferred outside the </a:t>
            </a:r>
            <a:r>
              <a:rPr lang="en-GB" sz="8000" dirty="0" smtClean="0">
                <a:solidFill>
                  <a:schemeClr val="tx1">
                    <a:lumMod val="95000"/>
                    <a:lumOff val="5000"/>
                  </a:schemeClr>
                </a:solidFill>
                <a:hlinkClick r:id="rId4"/>
              </a:rPr>
              <a:t>European Economic Area</a:t>
            </a:r>
            <a:r>
              <a:rPr lang="en-GB" sz="8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without adequate protection</a:t>
            </a:r>
          </a:p>
          <a:p>
            <a:pPr algn="l"/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1196752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ALL DATA CONTROLLERS MUST FIRST REGISTER WITH </a:t>
            </a:r>
            <a:r>
              <a:rPr lang="en-GB" dirty="0" smtClean="0">
                <a:hlinkClick r:id="rId5"/>
              </a:rPr>
              <a:t>THE INFORMATION COMMISSIONER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380312" y="3789040"/>
            <a:ext cx="15121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GB" b="1" dirty="0">
                <a:solidFill>
                  <a:srgbClr val="FF0000"/>
                </a:solidFill>
              </a:rPr>
              <a:t>THE ACT WILL BE REPEALED &amp; REPLACED BY A DATA PROTECTION BILL  AND GDPR</a:t>
            </a:r>
          </a:p>
        </p:txBody>
      </p:sp>
    </p:spTree>
    <p:extLst>
      <p:ext uri="{BB962C8B-B14F-4D97-AF65-F5344CB8AC3E}">
        <p14:creationId xmlns:p14="http://schemas.microsoft.com/office/powerpoint/2010/main" val="80176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There is stronger legal protection for more sensitive information, such as:</a:t>
            </a:r>
          </a:p>
          <a:p>
            <a:r>
              <a:rPr lang="en-GB" dirty="0" smtClean="0"/>
              <a:t>ethnic background</a:t>
            </a:r>
          </a:p>
          <a:p>
            <a:r>
              <a:rPr lang="en-GB" dirty="0" smtClean="0"/>
              <a:t>political opinions</a:t>
            </a:r>
          </a:p>
          <a:p>
            <a:r>
              <a:rPr lang="en-GB" dirty="0" smtClean="0"/>
              <a:t>religious beliefs</a:t>
            </a:r>
          </a:p>
          <a:p>
            <a:r>
              <a:rPr lang="en-GB" dirty="0" smtClean="0"/>
              <a:t>health</a:t>
            </a:r>
          </a:p>
          <a:p>
            <a:r>
              <a:rPr lang="en-GB" dirty="0" smtClean="0"/>
              <a:t>sexual health</a:t>
            </a:r>
          </a:p>
          <a:p>
            <a:r>
              <a:rPr lang="en-GB" dirty="0" smtClean="0"/>
              <a:t>criminal records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807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Information Commissioner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Anyone who is going to store personal information MUST register with the Information Commissioner. [ [</a:t>
            </a:r>
            <a:r>
              <a:rPr lang="en-GB" dirty="0" smtClean="0">
                <a:hlinkClick r:id="rId2"/>
              </a:rPr>
              <a:t>www.ico.org.uk</a:t>
            </a:r>
            <a:r>
              <a:rPr lang="en-GB" dirty="0" smtClean="0"/>
              <a:t>]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They MUST  say what they are going to store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After registration they cannot change what they want to do.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If there is a data breach they MUST report it AND inform the data subjects.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462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Subject  Rights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You have the right to get a copy of the information that is held about you. This is known as a subject access </a:t>
            </a:r>
            <a:r>
              <a:rPr lang="en-GB" dirty="0" smtClean="0"/>
              <a:t>request</a:t>
            </a:r>
          </a:p>
          <a:p>
            <a:endParaRPr lang="en-GB" dirty="0" smtClean="0"/>
          </a:p>
          <a:p>
            <a:r>
              <a:rPr lang="en-GB" dirty="0"/>
              <a:t>This right of subject access means that you can make a request under the Data Protection Act to any organisation processing your personal data</a:t>
            </a:r>
            <a:r>
              <a:rPr lang="en-GB"/>
              <a:t>. </a:t>
            </a:r>
            <a:endParaRPr lang="en-GB" smtClean="0"/>
          </a:p>
          <a:p>
            <a:endParaRPr lang="en-GB" dirty="0" smtClean="0"/>
          </a:p>
          <a:p>
            <a:r>
              <a:rPr lang="en-GB" dirty="0" smtClean="0"/>
              <a:t>They can charge you a fee for this !</a:t>
            </a:r>
          </a:p>
          <a:p>
            <a:r>
              <a:rPr lang="en-GB" dirty="0" smtClean="0"/>
              <a:t>You have a right to correct any false information</a:t>
            </a:r>
          </a:p>
          <a:p>
            <a:r>
              <a:rPr lang="en-GB" dirty="0" smtClean="0"/>
              <a:t>You can search the ICO register</a:t>
            </a:r>
          </a:p>
          <a:p>
            <a:pPr marL="0" indent="0">
              <a:buNone/>
            </a:pPr>
            <a:endParaRPr lang="en-GB" dirty="0" smtClean="0">
              <a:hlinkClick r:id="rId2"/>
            </a:endParaRPr>
          </a:p>
          <a:p>
            <a:pPr marL="0" indent="0">
              <a:buNone/>
            </a:pPr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://ico.org.uk/esdwebpages/search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855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When it Goes wrong 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6000" dirty="0">
                <a:hlinkClick r:id="rId2"/>
              </a:rPr>
              <a:t>http://www.bbc.co.uk/news/business-41192163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389637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320</Words>
  <Application>Microsoft Office PowerPoint</Application>
  <PresentationFormat>On-screen Show (4:3)</PresentationFormat>
  <Paragraphs>45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Data Protection Act 1998</vt:lpstr>
      <vt:lpstr>MORE</vt:lpstr>
      <vt:lpstr>The Information Commissioner</vt:lpstr>
      <vt:lpstr>Data Subject  Rights</vt:lpstr>
      <vt:lpstr>When it Goes wrong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Protection Act 1998</dc:title>
  <dc:creator>Supply</dc:creator>
  <cp:lastModifiedBy>Dominic Sheeran</cp:lastModifiedBy>
  <cp:revision>12</cp:revision>
  <cp:lastPrinted>2018-03-06T11:50:39Z</cp:lastPrinted>
  <dcterms:created xsi:type="dcterms:W3CDTF">2018-02-20T11:52:08Z</dcterms:created>
  <dcterms:modified xsi:type="dcterms:W3CDTF">2018-03-12T14:00:45Z</dcterms:modified>
</cp:coreProperties>
</file>