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5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78F87C-0ED5-4317-928B-B52DF8A2C4F6}" type="datetimeFigureOut">
              <a:rPr lang="en-GB" smtClean="0"/>
              <a:t>15/03/2018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008946-7B8D-47B5-906C-F5184F37E7B4}" type="slidenum">
              <a:rPr lang="en-GB" smtClean="0"/>
              <a:t>‹#›</a:t>
            </a:fld>
            <a:endParaRPr lang="en-GB"/>
          </a:p>
        </p:txBody>
      </p:sp>
    </p:spTree>
    <p:extLst>
      <p:ext uri="{BB962C8B-B14F-4D97-AF65-F5344CB8AC3E}">
        <p14:creationId xmlns:p14="http://schemas.microsoft.com/office/powerpoint/2010/main" val="115422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F008946-7B8D-47B5-906C-F5184F37E7B4}" type="slidenum">
              <a:rPr lang="en-GB" smtClean="0"/>
              <a:t>1</a:t>
            </a:fld>
            <a:endParaRPr lang="en-GB"/>
          </a:p>
        </p:txBody>
      </p:sp>
    </p:spTree>
    <p:extLst>
      <p:ext uri="{BB962C8B-B14F-4D97-AF65-F5344CB8AC3E}">
        <p14:creationId xmlns:p14="http://schemas.microsoft.com/office/powerpoint/2010/main" val="24908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30BE3C8-D8CB-42B9-A889-8C7CC129BBAF}" type="datetimeFigureOut">
              <a:rPr lang="en-GB" smtClean="0"/>
              <a:t>15/03/2018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454159-9C5F-44FD-9954-791DEF470F23}" type="slidenum">
              <a:rPr lang="en-GB" smtClean="0"/>
              <a:t>‹#›</a:t>
            </a:fld>
            <a:endParaRPr lang="en-GB"/>
          </a:p>
        </p:txBody>
      </p:sp>
    </p:spTree>
    <p:extLst>
      <p:ext uri="{BB962C8B-B14F-4D97-AF65-F5344CB8AC3E}">
        <p14:creationId xmlns:p14="http://schemas.microsoft.com/office/powerpoint/2010/main" val="823190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30BE3C8-D8CB-42B9-A889-8C7CC129BBAF}" type="datetimeFigureOut">
              <a:rPr lang="en-GB" smtClean="0"/>
              <a:t>15/03/2018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454159-9C5F-44FD-9954-791DEF470F23}" type="slidenum">
              <a:rPr lang="en-GB" smtClean="0"/>
              <a:t>‹#›</a:t>
            </a:fld>
            <a:endParaRPr lang="en-GB"/>
          </a:p>
        </p:txBody>
      </p:sp>
    </p:spTree>
    <p:extLst>
      <p:ext uri="{BB962C8B-B14F-4D97-AF65-F5344CB8AC3E}">
        <p14:creationId xmlns:p14="http://schemas.microsoft.com/office/powerpoint/2010/main" val="2391463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30BE3C8-D8CB-42B9-A889-8C7CC129BBAF}" type="datetimeFigureOut">
              <a:rPr lang="en-GB" smtClean="0"/>
              <a:t>15/03/2018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454159-9C5F-44FD-9954-791DEF470F23}" type="slidenum">
              <a:rPr lang="en-GB" smtClean="0"/>
              <a:t>‹#›</a:t>
            </a:fld>
            <a:endParaRPr lang="en-GB"/>
          </a:p>
        </p:txBody>
      </p:sp>
    </p:spTree>
    <p:extLst>
      <p:ext uri="{BB962C8B-B14F-4D97-AF65-F5344CB8AC3E}">
        <p14:creationId xmlns:p14="http://schemas.microsoft.com/office/powerpoint/2010/main" val="3388488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30BE3C8-D8CB-42B9-A889-8C7CC129BBAF}" type="datetimeFigureOut">
              <a:rPr lang="en-GB" smtClean="0"/>
              <a:t>15/03/2018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454159-9C5F-44FD-9954-791DEF470F23}" type="slidenum">
              <a:rPr lang="en-GB" smtClean="0"/>
              <a:t>‹#›</a:t>
            </a:fld>
            <a:endParaRPr lang="en-GB"/>
          </a:p>
        </p:txBody>
      </p:sp>
    </p:spTree>
    <p:extLst>
      <p:ext uri="{BB962C8B-B14F-4D97-AF65-F5344CB8AC3E}">
        <p14:creationId xmlns:p14="http://schemas.microsoft.com/office/powerpoint/2010/main" val="4008958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0BE3C8-D8CB-42B9-A889-8C7CC129BBAF}" type="datetimeFigureOut">
              <a:rPr lang="en-GB" smtClean="0"/>
              <a:t>15/03/2018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7454159-9C5F-44FD-9954-791DEF470F23}" type="slidenum">
              <a:rPr lang="en-GB" smtClean="0"/>
              <a:t>‹#›</a:t>
            </a:fld>
            <a:endParaRPr lang="en-GB"/>
          </a:p>
        </p:txBody>
      </p:sp>
    </p:spTree>
    <p:extLst>
      <p:ext uri="{BB962C8B-B14F-4D97-AF65-F5344CB8AC3E}">
        <p14:creationId xmlns:p14="http://schemas.microsoft.com/office/powerpoint/2010/main" val="4145198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30BE3C8-D8CB-42B9-A889-8C7CC129BBAF}" type="datetimeFigureOut">
              <a:rPr lang="en-GB" smtClean="0"/>
              <a:t>15/03/2018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454159-9C5F-44FD-9954-791DEF470F23}" type="slidenum">
              <a:rPr lang="en-GB" smtClean="0"/>
              <a:t>‹#›</a:t>
            </a:fld>
            <a:endParaRPr lang="en-GB"/>
          </a:p>
        </p:txBody>
      </p:sp>
    </p:spTree>
    <p:extLst>
      <p:ext uri="{BB962C8B-B14F-4D97-AF65-F5344CB8AC3E}">
        <p14:creationId xmlns:p14="http://schemas.microsoft.com/office/powerpoint/2010/main" val="1682146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30BE3C8-D8CB-42B9-A889-8C7CC129BBAF}" type="datetimeFigureOut">
              <a:rPr lang="en-GB" smtClean="0"/>
              <a:t>15/03/2018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7454159-9C5F-44FD-9954-791DEF470F23}" type="slidenum">
              <a:rPr lang="en-GB" smtClean="0"/>
              <a:t>‹#›</a:t>
            </a:fld>
            <a:endParaRPr lang="en-GB"/>
          </a:p>
        </p:txBody>
      </p:sp>
    </p:spTree>
    <p:extLst>
      <p:ext uri="{BB962C8B-B14F-4D97-AF65-F5344CB8AC3E}">
        <p14:creationId xmlns:p14="http://schemas.microsoft.com/office/powerpoint/2010/main" val="2317919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30BE3C8-D8CB-42B9-A889-8C7CC129BBAF}" type="datetimeFigureOut">
              <a:rPr lang="en-GB" smtClean="0"/>
              <a:t>15/03/2018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7454159-9C5F-44FD-9954-791DEF470F23}" type="slidenum">
              <a:rPr lang="en-GB" smtClean="0"/>
              <a:t>‹#›</a:t>
            </a:fld>
            <a:endParaRPr lang="en-GB"/>
          </a:p>
        </p:txBody>
      </p:sp>
    </p:spTree>
    <p:extLst>
      <p:ext uri="{BB962C8B-B14F-4D97-AF65-F5344CB8AC3E}">
        <p14:creationId xmlns:p14="http://schemas.microsoft.com/office/powerpoint/2010/main" val="444105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0BE3C8-D8CB-42B9-A889-8C7CC129BBAF}" type="datetimeFigureOut">
              <a:rPr lang="en-GB" smtClean="0"/>
              <a:t>15/03/2018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7454159-9C5F-44FD-9954-791DEF470F23}" type="slidenum">
              <a:rPr lang="en-GB" smtClean="0"/>
              <a:t>‹#›</a:t>
            </a:fld>
            <a:endParaRPr lang="en-GB"/>
          </a:p>
        </p:txBody>
      </p:sp>
    </p:spTree>
    <p:extLst>
      <p:ext uri="{BB962C8B-B14F-4D97-AF65-F5344CB8AC3E}">
        <p14:creationId xmlns:p14="http://schemas.microsoft.com/office/powerpoint/2010/main" val="396894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0BE3C8-D8CB-42B9-A889-8C7CC129BBAF}" type="datetimeFigureOut">
              <a:rPr lang="en-GB" smtClean="0"/>
              <a:t>15/03/2018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454159-9C5F-44FD-9954-791DEF470F23}" type="slidenum">
              <a:rPr lang="en-GB" smtClean="0"/>
              <a:t>‹#›</a:t>
            </a:fld>
            <a:endParaRPr lang="en-GB"/>
          </a:p>
        </p:txBody>
      </p:sp>
    </p:spTree>
    <p:extLst>
      <p:ext uri="{BB962C8B-B14F-4D97-AF65-F5344CB8AC3E}">
        <p14:creationId xmlns:p14="http://schemas.microsoft.com/office/powerpoint/2010/main" val="2317193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0BE3C8-D8CB-42B9-A889-8C7CC129BBAF}" type="datetimeFigureOut">
              <a:rPr lang="en-GB" smtClean="0"/>
              <a:t>15/03/2018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7454159-9C5F-44FD-9954-791DEF470F23}" type="slidenum">
              <a:rPr lang="en-GB" smtClean="0"/>
              <a:t>‹#›</a:t>
            </a:fld>
            <a:endParaRPr lang="en-GB"/>
          </a:p>
        </p:txBody>
      </p:sp>
    </p:spTree>
    <p:extLst>
      <p:ext uri="{BB962C8B-B14F-4D97-AF65-F5344CB8AC3E}">
        <p14:creationId xmlns:p14="http://schemas.microsoft.com/office/powerpoint/2010/main" val="2349867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0BE3C8-D8CB-42B9-A889-8C7CC129BBAF}" type="datetimeFigureOut">
              <a:rPr lang="en-GB" smtClean="0"/>
              <a:t>15/03/2018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454159-9C5F-44FD-9954-791DEF470F23}" type="slidenum">
              <a:rPr lang="en-GB" smtClean="0"/>
              <a:t>‹#›</a:t>
            </a:fld>
            <a:endParaRPr lang="en-GB"/>
          </a:p>
        </p:txBody>
      </p:sp>
    </p:spTree>
    <p:extLst>
      <p:ext uri="{BB962C8B-B14F-4D97-AF65-F5344CB8AC3E}">
        <p14:creationId xmlns:p14="http://schemas.microsoft.com/office/powerpoint/2010/main" val="3857957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332657"/>
            <a:ext cx="8640960" cy="936104"/>
          </a:xfrm>
        </p:spPr>
        <p:txBody>
          <a:bodyPr>
            <a:normAutofit fontScale="90000"/>
          </a:bodyPr>
          <a:lstStyle/>
          <a:p>
            <a:r>
              <a:rPr lang="en-GB" sz="5300" dirty="0" smtClean="0"/>
              <a:t>The Investigatory Powers Act</a:t>
            </a:r>
            <a:r>
              <a:rPr lang="en-GB" sz="4000" dirty="0"/>
              <a:t> </a:t>
            </a:r>
            <a:r>
              <a:rPr lang="en-GB" dirty="0" smtClean="0"/>
              <a:t>2016</a:t>
            </a:r>
            <a:endParaRPr lang="en-GB" dirty="0"/>
          </a:p>
        </p:txBody>
      </p:sp>
      <p:sp>
        <p:nvSpPr>
          <p:cNvPr id="3" name="Subtitle 2"/>
          <p:cNvSpPr>
            <a:spLocks noGrp="1"/>
          </p:cNvSpPr>
          <p:nvPr>
            <p:ph type="subTitle" idx="1"/>
          </p:nvPr>
        </p:nvSpPr>
        <p:spPr>
          <a:xfrm>
            <a:off x="467544" y="1309084"/>
            <a:ext cx="3816424" cy="5256584"/>
          </a:xfrm>
        </p:spPr>
        <p:txBody>
          <a:bodyPr>
            <a:noAutofit/>
          </a:bodyPr>
          <a:lstStyle/>
          <a:p>
            <a:r>
              <a:rPr lang="en-GB" sz="3600" b="1" dirty="0" smtClean="0">
                <a:solidFill>
                  <a:srgbClr val="FF0000"/>
                </a:solidFill>
              </a:rPr>
              <a:t>HM </a:t>
            </a:r>
            <a:r>
              <a:rPr lang="en-GB" sz="3600" b="1" dirty="0" err="1" smtClean="0">
                <a:solidFill>
                  <a:srgbClr val="FF0000"/>
                </a:solidFill>
              </a:rPr>
              <a:t>Govt</a:t>
            </a:r>
            <a:endParaRPr lang="en-GB" sz="3600" b="1" dirty="0" smtClean="0">
              <a:solidFill>
                <a:srgbClr val="FF0000"/>
              </a:solidFill>
            </a:endParaRPr>
          </a:p>
          <a:p>
            <a:pPr algn="l"/>
            <a:r>
              <a:rPr lang="en-GB" sz="1700" dirty="0" smtClean="0">
                <a:solidFill>
                  <a:schemeClr val="tx1"/>
                </a:solidFill>
              </a:rPr>
              <a:t>“This Government is clear that, at a time of heightened security threat, it is essential our law enforcement, security and intelligence services have the powers they need to keep people safe.</a:t>
            </a:r>
            <a:br>
              <a:rPr lang="en-GB" sz="1700" dirty="0" smtClean="0">
                <a:solidFill>
                  <a:schemeClr val="tx1"/>
                </a:solidFill>
              </a:rPr>
            </a:br>
            <a:r>
              <a:rPr lang="en-GB" sz="1700" dirty="0" smtClean="0">
                <a:solidFill>
                  <a:schemeClr val="tx1"/>
                </a:solidFill>
              </a:rPr>
              <a:t/>
            </a:r>
            <a:br>
              <a:rPr lang="en-GB" sz="1700" dirty="0" smtClean="0">
                <a:solidFill>
                  <a:schemeClr val="tx1"/>
                </a:solidFill>
              </a:rPr>
            </a:br>
            <a:r>
              <a:rPr lang="en-GB" sz="1700" dirty="0" smtClean="0">
                <a:solidFill>
                  <a:schemeClr val="tx1"/>
                </a:solidFill>
              </a:rPr>
              <a:t>“The internet presents new opportunities for terrorists and we must ensure we have the capabilities to confront this challenge. But it is also right that these powers are subject to strict safeguards and rigorous oversight.</a:t>
            </a:r>
            <a:br>
              <a:rPr lang="en-GB" sz="1700" dirty="0" smtClean="0">
                <a:solidFill>
                  <a:schemeClr val="tx1"/>
                </a:solidFill>
              </a:rPr>
            </a:br>
            <a:r>
              <a:rPr lang="en-GB" sz="1700" dirty="0" smtClean="0">
                <a:solidFill>
                  <a:schemeClr val="tx1"/>
                </a:solidFill>
              </a:rPr>
              <a:t/>
            </a:r>
            <a:br>
              <a:rPr lang="en-GB" sz="1700" dirty="0" smtClean="0">
                <a:solidFill>
                  <a:schemeClr val="tx1"/>
                </a:solidFill>
              </a:rPr>
            </a:br>
            <a:r>
              <a:rPr lang="en-GB" sz="1700" dirty="0" smtClean="0">
                <a:solidFill>
                  <a:schemeClr val="tx1"/>
                </a:solidFill>
              </a:rPr>
              <a:t>“The Investigatory Powers Act is </a:t>
            </a:r>
            <a:r>
              <a:rPr lang="en-GB" sz="1700" b="1" dirty="0" smtClean="0">
                <a:solidFill>
                  <a:schemeClr val="tx1"/>
                </a:solidFill>
              </a:rPr>
              <a:t>world-leading legislation</a:t>
            </a:r>
            <a:r>
              <a:rPr lang="en-GB" sz="1700" dirty="0" smtClean="0">
                <a:solidFill>
                  <a:schemeClr val="tx1"/>
                </a:solidFill>
              </a:rPr>
              <a:t> that provides unprecedented transparency and substantial privacy protection.</a:t>
            </a:r>
            <a:endParaRPr lang="en-GB" sz="1700" b="1" dirty="0">
              <a:solidFill>
                <a:schemeClr val="tx1"/>
              </a:solidFill>
            </a:endParaRPr>
          </a:p>
        </p:txBody>
      </p:sp>
      <p:sp>
        <p:nvSpPr>
          <p:cNvPr id="4" name="Subtitle 2"/>
          <p:cNvSpPr txBox="1">
            <a:spLocks/>
          </p:cNvSpPr>
          <p:nvPr/>
        </p:nvSpPr>
        <p:spPr>
          <a:xfrm>
            <a:off x="4499992" y="1268760"/>
            <a:ext cx="4392487" cy="5472608"/>
          </a:xfrm>
          <a:prstGeom prst="rect">
            <a:avLst/>
          </a:prstGeom>
        </p:spPr>
        <p:txBody>
          <a:bodyPr vert="horz" lIns="91440" tIns="45720" rIns="91440" bIns="45720" rtlCol="0">
            <a:normAutofit fontScale="625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GB" sz="5900" b="1" dirty="0" smtClean="0">
                <a:solidFill>
                  <a:srgbClr val="FF0000"/>
                </a:solidFill>
              </a:rPr>
              <a:t>Liberty</a:t>
            </a:r>
          </a:p>
          <a:p>
            <a:pPr algn="l"/>
            <a:r>
              <a:rPr lang="en-GB" sz="3100" b="1" dirty="0" smtClean="0">
                <a:solidFill>
                  <a:schemeClr val="tx1"/>
                </a:solidFill>
              </a:rPr>
              <a:t>Martha </a:t>
            </a:r>
            <a:r>
              <a:rPr lang="en-GB" sz="3100" b="1" dirty="0" err="1" smtClean="0">
                <a:solidFill>
                  <a:schemeClr val="tx1"/>
                </a:solidFill>
              </a:rPr>
              <a:t>Spurrier</a:t>
            </a:r>
            <a:r>
              <a:rPr lang="en-GB" sz="3100" b="1" dirty="0" smtClean="0">
                <a:solidFill>
                  <a:schemeClr val="tx1"/>
                </a:solidFill>
              </a:rPr>
              <a:t>, Director of Liberty, said: </a:t>
            </a:r>
            <a:r>
              <a:rPr lang="en-GB" sz="3100" dirty="0" smtClean="0">
                <a:solidFill>
                  <a:schemeClr val="tx1"/>
                </a:solidFill>
              </a:rPr>
              <a:t>“There’s no doubt police and security agencies need tools to tackle serious crime in the digital age – that’s why Liberty spent years campaigning for new surveillance legislation to keep us safe, protect our rights and safeguard our personal data.</a:t>
            </a:r>
          </a:p>
          <a:p>
            <a:pPr algn="l"/>
            <a:endParaRPr lang="en-GB" sz="3100" dirty="0" smtClean="0">
              <a:solidFill>
                <a:schemeClr val="tx1"/>
              </a:solidFill>
            </a:endParaRPr>
          </a:p>
          <a:p>
            <a:pPr algn="l"/>
            <a:r>
              <a:rPr lang="en-GB" sz="3100" dirty="0" smtClean="0">
                <a:solidFill>
                  <a:schemeClr val="tx1"/>
                </a:solidFill>
              </a:rPr>
              <a:t>“Instead we got the </a:t>
            </a:r>
            <a:r>
              <a:rPr lang="en-GB" sz="3100" b="1" dirty="0" smtClean="0">
                <a:solidFill>
                  <a:schemeClr val="tx1"/>
                </a:solidFill>
              </a:rPr>
              <a:t>Investigatory Powers Act</a:t>
            </a:r>
            <a:r>
              <a:rPr lang="en-GB" sz="3100" dirty="0" smtClean="0">
                <a:solidFill>
                  <a:schemeClr val="tx1"/>
                </a:solidFill>
              </a:rPr>
              <a:t>, the most invasive surveillance regime of any democracy in the world. It introduced staggering state spying powers that give the Government access to everybody’s web histories, email, text and phone records. It’s made us less safe and less free – undermining our privacy, free press, free speech, protest rights, protections for journalists’ sources and whistle blowers and legal &amp; patient confidentiality.</a:t>
            </a:r>
          </a:p>
          <a:p>
            <a:endParaRPr lang="en-GB" sz="1800" b="1" dirty="0">
              <a:solidFill>
                <a:srgbClr val="FF0000"/>
              </a:solidFill>
            </a:endParaRPr>
          </a:p>
        </p:txBody>
      </p:sp>
    </p:spTree>
    <p:extLst>
      <p:ext uri="{BB962C8B-B14F-4D97-AF65-F5344CB8AC3E}">
        <p14:creationId xmlns:p14="http://schemas.microsoft.com/office/powerpoint/2010/main" val="20648861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177</Words>
  <Application>Microsoft Office PowerPoint</Application>
  <PresentationFormat>On-screen Show (4:3)</PresentationFormat>
  <Paragraphs>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The Investigatory Powers Act 2016</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Investigatory Powers Act [The Snoopers Charter ? ]</dc:title>
  <dc:creator>Dominic Sheeran</dc:creator>
  <cp:lastModifiedBy>Dominic Sheeran</cp:lastModifiedBy>
  <cp:revision>7</cp:revision>
  <dcterms:created xsi:type="dcterms:W3CDTF">2018-03-06T14:49:48Z</dcterms:created>
  <dcterms:modified xsi:type="dcterms:W3CDTF">2018-03-15T15:15:00Z</dcterms:modified>
</cp:coreProperties>
</file>