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3.jpeg" ContentType="image/jpeg"/>
  <Override PartName="/ppt/media/image1.png" ContentType="image/png"/>
  <Override PartName="/ppt/media/image2.jpeg" ContentType="image/jpe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26251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369600" y="1600200"/>
            <a:ext cx="26251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126120" y="1600200"/>
            <a:ext cx="26251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12720" y="3948480"/>
            <a:ext cx="26251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369600" y="3948480"/>
            <a:ext cx="26251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126120" y="3948480"/>
            <a:ext cx="26251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12720" y="228600"/>
            <a:ext cx="8152920" cy="459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449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12720" y="394848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790520" y="394848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790520" y="1600200"/>
            <a:ext cx="397836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12720" y="3948480"/>
            <a:ext cx="8152920" cy="214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outerShdw blurRad="38100" dir="5400000" dist="3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38100" dir="5400000" dist="3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760">
            <a:noFill/>
          </a:ln>
          <a:effectLst>
            <a:outerShdw blurRad="38100" dir="5400000" dist="3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095880" y="6248520"/>
            <a:ext cx="2666520" cy="36468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fld id="{0B09E36C-9AB9-4874-8EDD-69B6918225F9}" type="datetime">
              <a:rPr b="0" lang="en-GB" sz="1400" spc="-1" strike="noStrike">
                <a:solidFill>
                  <a:srgbClr val="775f55"/>
                </a:solidFill>
                <a:latin typeface="Tw Cen MT"/>
              </a:rPr>
              <a:t>08/02/19</a:t>
            </a:fld>
            <a:endParaRPr b="0" lang="en-GB" sz="1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609480" y="6248160"/>
            <a:ext cx="5420880" cy="36468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0" y="1272240"/>
            <a:ext cx="533160" cy="24408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A25F6C84-273A-4EEE-8394-7372BF7FEE6A}" type="slidenum">
              <a:rPr b="1" lang="en-GB" sz="1400" spc="-1" strike="noStrike">
                <a:solidFill>
                  <a:srgbClr val="ffffff"/>
                </a:solidFill>
                <a:latin typeface="Tw Cen MT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Click to edit Master text styles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lvl="1" marL="640080" indent="-273960">
              <a:lnSpc>
                <a:spcPct val="100000"/>
              </a:lnSpc>
              <a:spcBef>
                <a:spcPts val="550"/>
              </a:spcBef>
              <a:buClr>
                <a:srgbClr val="94b6d2"/>
              </a:buClr>
              <a:buSzPct val="70000"/>
              <a:buFont typeface="Wingdings 2" charset="2"/>
              <a:buChar char="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Second level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lvl="2" marL="914400" indent="-228240">
              <a:lnSpc>
                <a:spcPct val="100000"/>
              </a:lnSpc>
              <a:spcBef>
                <a:spcPts val="499"/>
              </a:spcBef>
              <a:buClr>
                <a:srgbClr val="dd8047"/>
              </a:buClr>
              <a:buSzPct val="75000"/>
              <a:buFont typeface="Wingdings" charset="2"/>
              <a:buChar char=""/>
            </a:pPr>
            <a:r>
              <a:rPr b="0" lang="en-US" sz="2300" spc="-1" strike="noStrike">
                <a:solidFill>
                  <a:srgbClr val="000000"/>
                </a:solidFill>
                <a:latin typeface="Tw Cen MT"/>
              </a:rPr>
              <a:t>Third level</a:t>
            </a:r>
            <a:endParaRPr b="0" lang="en-US" sz="2300" spc="-1" strike="noStrike">
              <a:solidFill>
                <a:srgbClr val="000000"/>
              </a:solidFill>
              <a:latin typeface="Tw Cen MT"/>
            </a:endParaRPr>
          </a:p>
          <a:p>
            <a:pPr lvl="3" marL="1371600" indent="-228240">
              <a:lnSpc>
                <a:spcPct val="100000"/>
              </a:lnSpc>
              <a:spcBef>
                <a:spcPts val="400"/>
              </a:spcBef>
              <a:buClr>
                <a:srgbClr val="a5ab81"/>
              </a:buClr>
              <a:buSzPct val="75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  <a:p>
            <a:pPr lvl="4" marL="1828800" indent="-228240">
              <a:lnSpc>
                <a:spcPct val="100000"/>
              </a:lnSpc>
              <a:spcBef>
                <a:spcPts val="400"/>
              </a:spcBef>
              <a:buClr>
                <a:srgbClr val="d8b25c"/>
              </a:buClr>
              <a:buSzPct val="65000"/>
              <a:buFont typeface="Wingdings" charset="2"/>
              <a:buChar char="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://www.youtube.com/watch?v=ESfumIDnc3A&amp;feature=related" TargetMode="External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775f55"/>
                </a:solidFill>
                <a:latin typeface="Tw Cen MT"/>
                <a:ea typeface="Noto Sans CJK SC Regular"/>
              </a:rPr>
              <a:t>What Do These </a:t>
            </a:r>
            <a:r>
              <a:rPr b="0" lang="en-US" sz="3600" spc="-1" strike="noStrike">
                <a:solidFill>
                  <a:srgbClr val="775f55"/>
                </a:solidFill>
                <a:latin typeface="Tw Cen MT"/>
              </a:rPr>
              <a:t>Communities Have in Common ?</a:t>
            </a: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Sami People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Hadza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Khalkha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Imazighen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Nenets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Tlingit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Social Change 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Staying in touch with friends is so much easier with technology – how?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Home Entertainment changes? How?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types of activities you do with your mates that might involve using technology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Think about if you didn’t have that?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30" dur="indefinite" restart="never" nodeType="tmRoot">
          <p:childTnLst>
            <p:seq>
              <p:cTn id="3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Culture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Some cultures chose to lead the technology race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lvl="1" marL="640080" indent="-273960">
              <a:lnSpc>
                <a:spcPct val="100000"/>
              </a:lnSpc>
              <a:spcBef>
                <a:spcPts val="550"/>
              </a:spcBef>
              <a:buClr>
                <a:srgbClr val="94b6d2"/>
              </a:buClr>
              <a:buSzPct val="70000"/>
              <a:buFont typeface="Wingdings 2" charset="2"/>
              <a:buChar char="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Can you think of some? 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Other cultures prefer not too, some tribes in India live as they would do 3000 years ago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  Amish community do not use technology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68" name="" descr=""/>
          <p:cNvPicPr/>
          <p:nvPr/>
        </p:nvPicPr>
        <p:blipFill>
          <a:blip r:embed="rId1"/>
          <a:stretch/>
        </p:blipFill>
        <p:spPr>
          <a:xfrm>
            <a:off x="5443560" y="4856760"/>
            <a:ext cx="2415960" cy="183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2" dur="indefinite" restart="never" nodeType="tmRoot">
          <p:childTnLst>
            <p:seq>
              <p:cTn id="3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Exam question 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0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What is the digital divide and how can it affect people?  (8 Marks)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How would you answer? 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graphicFrame>
        <p:nvGraphicFramePr>
          <p:cNvPr id="71" name="Table 3"/>
          <p:cNvGraphicFramePr/>
          <p:nvPr/>
        </p:nvGraphicFramePr>
        <p:xfrm>
          <a:off x="609480" y="2592000"/>
          <a:ext cx="8000280" cy="3096000"/>
        </p:xfrm>
        <a:graphic>
          <a:graphicData uri="http://schemas.openxmlformats.org/drawingml/2006/table">
            <a:tbl>
              <a:tblPr/>
              <a:tblGrid>
                <a:gridCol w="4000320"/>
                <a:gridCol w="4000320"/>
              </a:tblGrid>
              <a:tr h="3571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ffff"/>
                          </a:solidFill>
                          <a:latin typeface="Tw Cen MT"/>
                        </a:rPr>
                        <a:t>Mark 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GB" sz="1800" spc="-1" strike="noStrike">
                          <a:solidFill>
                            <a:srgbClr val="ffffff"/>
                          </a:solidFill>
                          <a:latin typeface="Tw Cen MT"/>
                        </a:rPr>
                        <a:t>Detail 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</a:tr>
              <a:tr h="8877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1-2 marks</a:t>
                      </a:r>
                      <a:endParaRPr b="0" lang="en-GB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Simple discussion on what it is and how it effects people generally 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</a:tr>
              <a:tr h="6224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3-5 marks </a:t>
                      </a:r>
                      <a:endParaRPr b="0" lang="en-GB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Good written discussion covering work, culture and social aspects 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</a:tr>
              <a:tr h="14184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5-8 marks </a:t>
                      </a:r>
                      <a:endParaRPr b="0" lang="en-GB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Well writtten discussion covering all aspects of work, culture, school and social</a:t>
                      </a:r>
                      <a:endParaRPr b="0" lang="en-GB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Correct punctuation and language is used </a:t>
                      </a:r>
                      <a:endParaRPr b="0" lang="en-GB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34" dur="indefinite" restart="never" nodeType="tmRoot">
          <p:childTnLst>
            <p:seq>
              <p:cTn id="3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Or complete a presentation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You will be creating a presentation highlighting the following points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lvl="1" marL="640080" indent="-273960">
              <a:lnSpc>
                <a:spcPct val="100000"/>
              </a:lnSpc>
              <a:spcBef>
                <a:spcPts val="550"/>
              </a:spcBef>
              <a:buClr>
                <a:srgbClr val="94b6d2"/>
              </a:buClr>
              <a:buSzPct val="70000"/>
              <a:buFont typeface="Wingdings 2" charset="2"/>
              <a:buChar char="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What is the digital divide?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lvl="1" marL="640080" indent="-273960">
              <a:lnSpc>
                <a:spcPct val="100000"/>
              </a:lnSpc>
              <a:spcBef>
                <a:spcPts val="550"/>
              </a:spcBef>
              <a:buClr>
                <a:srgbClr val="94b6d2"/>
              </a:buClr>
              <a:buSzPct val="70000"/>
              <a:buFont typeface="Wingdings 2" charset="2"/>
              <a:buChar char="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You need to discuss how it effects people at: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lvl="2" marL="914400" indent="-228240">
              <a:lnSpc>
                <a:spcPct val="100000"/>
              </a:lnSpc>
              <a:spcBef>
                <a:spcPts val="499"/>
              </a:spcBef>
              <a:buClr>
                <a:srgbClr val="dd8047"/>
              </a:buClr>
              <a:buSzPct val="75000"/>
              <a:buFont typeface="Wingdings" charset="2"/>
              <a:buChar char=""/>
            </a:pPr>
            <a:r>
              <a:rPr b="0" lang="en-US" sz="2300" spc="-1" strike="noStrike">
                <a:solidFill>
                  <a:srgbClr val="000000"/>
                </a:solidFill>
                <a:latin typeface="Tw Cen MT"/>
              </a:rPr>
              <a:t>Work</a:t>
            </a:r>
            <a:endParaRPr b="0" lang="en-US" sz="2300" spc="-1" strike="noStrike">
              <a:solidFill>
                <a:srgbClr val="000000"/>
              </a:solidFill>
              <a:latin typeface="Tw Cen MT"/>
            </a:endParaRPr>
          </a:p>
          <a:p>
            <a:pPr lvl="2" marL="914400" indent="-228240">
              <a:lnSpc>
                <a:spcPct val="100000"/>
              </a:lnSpc>
              <a:spcBef>
                <a:spcPts val="499"/>
              </a:spcBef>
              <a:buClr>
                <a:srgbClr val="dd8047"/>
              </a:buClr>
              <a:buSzPct val="75000"/>
              <a:buFont typeface="Wingdings" charset="2"/>
              <a:buChar char=""/>
            </a:pPr>
            <a:r>
              <a:rPr b="0" lang="en-US" sz="2300" spc="-1" strike="noStrike">
                <a:solidFill>
                  <a:srgbClr val="000000"/>
                </a:solidFill>
                <a:latin typeface="Tw Cen MT"/>
              </a:rPr>
              <a:t>School</a:t>
            </a:r>
            <a:endParaRPr b="0" lang="en-US" sz="2300" spc="-1" strike="noStrike">
              <a:solidFill>
                <a:srgbClr val="000000"/>
              </a:solidFill>
              <a:latin typeface="Tw Cen MT"/>
            </a:endParaRPr>
          </a:p>
          <a:p>
            <a:pPr lvl="2" marL="914400" indent="-228240">
              <a:lnSpc>
                <a:spcPct val="100000"/>
              </a:lnSpc>
              <a:spcBef>
                <a:spcPts val="499"/>
              </a:spcBef>
              <a:buClr>
                <a:srgbClr val="dd8047"/>
              </a:buClr>
              <a:buSzPct val="75000"/>
              <a:buFont typeface="Wingdings" charset="2"/>
              <a:buChar char=""/>
            </a:pPr>
            <a:r>
              <a:rPr b="0" lang="en-US" sz="2300" spc="-1" strike="noStrike">
                <a:solidFill>
                  <a:srgbClr val="000000"/>
                </a:solidFill>
                <a:latin typeface="Tw Cen MT"/>
              </a:rPr>
              <a:t>Socially </a:t>
            </a:r>
            <a:endParaRPr b="0" lang="en-US" sz="2300" spc="-1" strike="noStrike">
              <a:solidFill>
                <a:srgbClr val="000000"/>
              </a:solidFill>
              <a:latin typeface="Tw Cen MT"/>
            </a:endParaRPr>
          </a:p>
          <a:p>
            <a:pPr lvl="2" marL="914400" indent="-228240">
              <a:lnSpc>
                <a:spcPct val="100000"/>
              </a:lnSpc>
              <a:spcBef>
                <a:spcPts val="499"/>
              </a:spcBef>
              <a:buClr>
                <a:srgbClr val="dd8047"/>
              </a:buClr>
              <a:buSzPct val="75000"/>
              <a:buFont typeface="Wingdings" charset="2"/>
              <a:buChar char=""/>
            </a:pPr>
            <a:r>
              <a:rPr b="0" lang="en-US" sz="2300" spc="-1" strike="noStrike">
                <a:solidFill>
                  <a:srgbClr val="000000"/>
                </a:solidFill>
                <a:latin typeface="Tw Cen MT"/>
              </a:rPr>
              <a:t>Write down what happens if you don’t have that?</a:t>
            </a:r>
            <a:endParaRPr b="0" lang="en-US" sz="2300" spc="-1" strike="noStrike">
              <a:solidFill>
                <a:srgbClr val="000000"/>
              </a:solidFill>
              <a:latin typeface="Tw Cen MT"/>
            </a:endParaRPr>
          </a:p>
          <a:p>
            <a:endParaRPr b="0" lang="en-US" sz="23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You should aim your presentation for year 9 students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36" dur="indefinite" restart="never" nodeType="tmRoot">
          <p:childTnLst>
            <p:seq>
              <p:cTn id="3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Content? Are all points covered?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Culture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Socially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Work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School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38" dur="indefinite" restart="never" nodeType="tmRoot">
          <p:childTnLst>
            <p:seq>
              <p:cTn id="3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en-US" sz="4400" spc="-1" strike="noStrike">
                <a:solidFill>
                  <a:srgbClr val="000000"/>
                </a:solidFill>
                <a:latin typeface="Tw Cen MT"/>
              </a:rPr>
              <a:t>Conclusions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360000" y="1584000"/>
            <a:ext cx="8496000" cy="3828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 b="0" lang="en-GB" sz="2400" spc="-1" strike="noStrike">
              <a:latin typeface="Arial"/>
            </a:endParaRPr>
          </a:p>
          <a:p>
            <a:r>
              <a:rPr b="0" lang="en-GB" sz="2400" spc="-1" strike="noStrike">
                <a:latin typeface="Arial"/>
              </a:rPr>
              <a:t>What can we say with some confidence  about access to Digital Services for the communites that you have looked at  ?</a:t>
            </a:r>
            <a:endParaRPr b="0" lang="en-GB" sz="2400" spc="-1" strike="noStrike">
              <a:latin typeface="Arial"/>
            </a:endParaRPr>
          </a:p>
          <a:p>
            <a:endParaRPr b="0" lang="en-GB" sz="2400" spc="-1" strike="noStrike">
              <a:latin typeface="Arial"/>
            </a:endParaRPr>
          </a:p>
          <a:p>
            <a:r>
              <a:rPr b="0" lang="en-GB" sz="2400" spc="-1" strike="noStrike">
                <a:latin typeface="Arial"/>
              </a:rPr>
              <a:t>How Can we talk about The World Wide Web</a:t>
            </a:r>
            <a:endParaRPr b="0" lang="en-GB" sz="2400" spc="-1" strike="noStrike">
              <a:latin typeface="Arial"/>
            </a:endParaRPr>
          </a:p>
          <a:p>
            <a:endParaRPr b="0" lang="en-GB" sz="2400" spc="-1" strike="noStrike">
              <a:latin typeface="Arial"/>
            </a:endParaRPr>
          </a:p>
          <a:p>
            <a:r>
              <a:rPr b="0" lang="en-GB" sz="2400" spc="-1" strike="noStrike">
                <a:latin typeface="Arial"/>
              </a:rPr>
              <a:t>Where are the gaps in our own modern affluent community ?</a:t>
            </a:r>
            <a:endParaRPr b="0" lang="en-GB" sz="2400" spc="-1" strike="noStrike">
              <a:latin typeface="Arial"/>
            </a:endParaRPr>
          </a:p>
          <a:p>
            <a:endParaRPr b="0" lang="en-GB" sz="2400" spc="-1" strike="noStrike">
              <a:latin typeface="Arial"/>
            </a:endParaRPr>
          </a:p>
          <a:p>
            <a:endParaRPr b="0" lang="en-GB" sz="2400" spc="-1" strike="noStrike">
              <a:latin typeface="Arial"/>
            </a:endParaRPr>
          </a:p>
          <a:p>
            <a:r>
              <a:rPr b="0" lang="en-GB" sz="2400" spc="-1" strike="noStrike">
                <a:latin typeface="Arial"/>
              </a:rPr>
              <a:t>What are are our Ethical Challenges as we go forward ? </a:t>
            </a:r>
            <a:endParaRPr b="0" lang="en-GB" sz="24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Lesson objectives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Understand how the digital divide creates a gap in access to Digital Services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Understand How The Digital Divide affects Communities?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Review how it affects  Education, Money, Social structures and culture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How can it </a:t>
            </a: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affect us?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When you think about the it most people think it looks like this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52" name="Picture 2" descr=""/>
          <p:cNvPicPr/>
          <p:nvPr/>
        </p:nvPicPr>
        <p:blipFill>
          <a:blip r:embed="rId1"/>
          <a:stretch/>
        </p:blipFill>
        <p:spPr>
          <a:xfrm>
            <a:off x="1752480" y="2286000"/>
            <a:ext cx="5790960" cy="4337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How can it affect us?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Or this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55" name="Picture 2" descr=""/>
          <p:cNvPicPr/>
          <p:nvPr/>
        </p:nvPicPr>
        <p:blipFill>
          <a:blip r:embed="rId1"/>
          <a:srcRect l="1046" t="2438" r="1606" b="2438"/>
          <a:stretch/>
        </p:blipFill>
        <p:spPr>
          <a:xfrm>
            <a:off x="510120" y="2590920"/>
            <a:ext cx="8176320" cy="3428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0" dur="indefinite" restart="never" nodeType="tmRoot">
          <p:childTnLst>
            <p:seq>
              <p:cTn id="2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That is not the case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There are many factors for the big gap between those with technology and those without..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Lets review the following link – </a:t>
            </a:r>
            <a:r>
              <a:rPr b="0" lang="en-US" sz="2900" spc="-1" strike="noStrike" u="sng">
                <a:solidFill>
                  <a:srgbClr val="f7b615"/>
                </a:solidFill>
                <a:uFillTx/>
                <a:latin typeface="Tw Cen MT"/>
                <a:hlinkClick r:id="rId1"/>
              </a:rPr>
              <a:t>digital divide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22" dur="indefinite" restart="never" nodeType="tmRoot">
          <p:childTnLst>
            <p:seq>
              <p:cTn id="2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Money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Some people simply can not afford to keep up with technology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As technology changes it can get more expensive to keep up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In some countries a price of expensive computer is a whole years wage!!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Think about if you didn’t have that?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24" dur="indefinite" restart="never" nodeType="tmRoot">
          <p:childTnLst>
            <p:seq>
              <p:cTn id="2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School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Using technology in school allows students to work, learn in different ways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Using the internet to search for information has made it a lot easier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Computer networks allows us to use computers and save our information to our own area?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Virtual learning environments – what does that allow us to do?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Think about if you didn’t have that?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26" dur="indefinite" restart="never" nodeType="tmRoot">
          <p:childTnLst>
            <p:seq>
              <p:cTn id="2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775f55"/>
                </a:solidFill>
                <a:latin typeface="Tw Cen MT"/>
              </a:rPr>
              <a:t>Work </a:t>
            </a:r>
            <a:endParaRPr b="0" lang="en-US" sz="4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Technology to communicate with people,  at work or across the globe – how can this be achieved?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Using software to store information, make websites, create graphs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charset="2"/>
              <a:buChar char=""/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Use of the internet to speak to people, share information or collaborate on projects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   </a:t>
            </a:r>
            <a:r>
              <a:rPr b="0" lang="en-US" sz="2900" spc="-1" strike="noStrike">
                <a:solidFill>
                  <a:srgbClr val="000000"/>
                </a:solidFill>
                <a:latin typeface="Tw Cen MT"/>
              </a:rPr>
              <a:t>Work from Home  </a:t>
            </a: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29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timing>
    <p:tnLst>
      <p:par>
        <p:cTn id="28" dur="indefinite" restart="never" nodeType="tmRoot">
          <p:childTnLst>
            <p:seq>
              <p:cTn id="2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284</TotalTime>
  <Application>LibreOffice/6.0.7.3$Linux_X86_64 LibreOffice_project/00m0$Build-3</Application>
  <Words>648</Words>
  <Paragraphs>105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language>en-GB</dc:language>
  <cp:lastModifiedBy/>
  <dcterms:modified xsi:type="dcterms:W3CDTF">2019-02-08T01:23:48Z</dcterms:modified>
  <cp:revision>98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2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17</vt:i4>
  </property>
</Properties>
</file>