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8404800" cy="43891200"/>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20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3"/>
    <a:srgbClr val="FFFFD1"/>
    <a:srgbClr val="FFFF99"/>
    <a:srgbClr val="FEFDC6"/>
    <a:srgbClr val="FFECC5"/>
    <a:srgbClr val="33CC33"/>
    <a:srgbClr val="D8005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5400" autoAdjust="0"/>
  </p:normalViewPr>
  <p:slideViewPr>
    <p:cSldViewPr showGuides="1">
      <p:cViewPr>
        <p:scale>
          <a:sx n="50" d="100"/>
          <a:sy n="50" d="100"/>
        </p:scale>
        <p:origin x="-2803" y="-6691"/>
      </p:cViewPr>
      <p:guideLst>
        <p:guide orient="horz" pos="13824"/>
        <p:guide pos="1209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05EBA-741C-4661-8E82-91FA65356C51}" type="datetimeFigureOut">
              <a:rPr lang="zh-CN" altLang="en-US" smtClean="0"/>
              <a:t>2021/10/20</a:t>
            </a:fld>
            <a:endParaRPr lang="zh-CN" altLang="en-US"/>
          </a:p>
        </p:txBody>
      </p:sp>
      <p:sp>
        <p:nvSpPr>
          <p:cNvPr id="4" name="幻灯片图像占位符 3"/>
          <p:cNvSpPr>
            <a:spLocks noGrp="1" noRot="1" noChangeAspect="1"/>
          </p:cNvSpPr>
          <p:nvPr>
            <p:ph type="sldImg" idx="2"/>
          </p:nvPr>
        </p:nvSpPr>
        <p:spPr>
          <a:xfrm>
            <a:off x="2078038" y="1143000"/>
            <a:ext cx="27019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567-08BD-454B-BB02-916644D6A15B}" type="slidenum">
              <a:rPr lang="zh-CN" altLang="en-US" smtClean="0"/>
              <a:t>‹#›</a:t>
            </a:fld>
            <a:endParaRPr lang="zh-CN" altLang="en-US"/>
          </a:p>
        </p:txBody>
      </p:sp>
    </p:spTree>
    <p:extLst>
      <p:ext uri="{BB962C8B-B14F-4D97-AF65-F5344CB8AC3E}">
        <p14:creationId xmlns:p14="http://schemas.microsoft.com/office/powerpoint/2010/main" val="404742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A693567-08BD-454B-BB02-916644D6A15B}" type="slidenum">
              <a:rPr lang="zh-CN" altLang="en-US" smtClean="0"/>
              <a:t>1</a:t>
            </a:fld>
            <a:endParaRPr lang="zh-CN" altLang="en-US"/>
          </a:p>
        </p:txBody>
      </p:sp>
    </p:spTree>
    <p:extLst>
      <p:ext uri="{BB962C8B-B14F-4D97-AF65-F5344CB8AC3E}">
        <p14:creationId xmlns:p14="http://schemas.microsoft.com/office/powerpoint/2010/main" val="306319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4800600" y="7183123"/>
            <a:ext cx="28803600" cy="15280640"/>
          </a:xfrm>
        </p:spPr>
        <p:txBody>
          <a:bodyPr anchor="b"/>
          <a:lstStyle>
            <a:lvl1pPr algn="ctr">
              <a:defRPr sz="189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800600" y="23053043"/>
            <a:ext cx="28803600" cy="10596877"/>
          </a:xfrm>
        </p:spPr>
        <p:txBody>
          <a:bodyPr/>
          <a:lstStyle>
            <a:lvl1pPr marL="0" indent="0" algn="ctr">
              <a:buNone/>
              <a:defRPr sz="7560"/>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defTabSz="4389755"/>
            <a:endParaRPr lang="en-US"/>
          </a:p>
        </p:txBody>
      </p:sp>
      <p:sp>
        <p:nvSpPr>
          <p:cNvPr id="5" name="页脚占位符 4"/>
          <p:cNvSpPr>
            <a:spLocks noGrp="1"/>
          </p:cNvSpPr>
          <p:nvPr>
            <p:ph type="ftr" sz="quarter" idx="11"/>
          </p:nvPr>
        </p:nvSpPr>
        <p:spPr/>
        <p:txBody>
          <a:bodyPr/>
          <a:lstStyle/>
          <a:p>
            <a:pPr lvl="0" defTabSz="4389755"/>
            <a:endParaRPr lang="en-US"/>
          </a:p>
        </p:txBody>
      </p:sp>
      <p:sp>
        <p:nvSpPr>
          <p:cNvPr id="6" name="灯片编号占位符 5"/>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4389755"/>
            <a:endParaRPr lang="en-US"/>
          </a:p>
        </p:txBody>
      </p:sp>
      <p:sp>
        <p:nvSpPr>
          <p:cNvPr id="5" name="页脚占位符 4"/>
          <p:cNvSpPr>
            <a:spLocks noGrp="1"/>
          </p:cNvSpPr>
          <p:nvPr>
            <p:ph type="ftr" sz="quarter" idx="11"/>
          </p:nvPr>
        </p:nvSpPr>
        <p:spPr/>
        <p:txBody>
          <a:bodyPr/>
          <a:lstStyle/>
          <a:p>
            <a:pPr lvl="0" defTabSz="4389755"/>
            <a:endParaRPr lang="en-US"/>
          </a:p>
        </p:txBody>
      </p:sp>
      <p:sp>
        <p:nvSpPr>
          <p:cNvPr id="6" name="灯片编号占位符 5"/>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7843957" y="1757363"/>
            <a:ext cx="8641556" cy="374507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919288" y="1757363"/>
            <a:ext cx="25423709" cy="374507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4389755"/>
            <a:endParaRPr lang="en-US"/>
          </a:p>
        </p:txBody>
      </p:sp>
      <p:sp>
        <p:nvSpPr>
          <p:cNvPr id="5" name="页脚占位符 4"/>
          <p:cNvSpPr>
            <a:spLocks noGrp="1"/>
          </p:cNvSpPr>
          <p:nvPr>
            <p:ph type="ftr" sz="quarter" idx="11"/>
          </p:nvPr>
        </p:nvSpPr>
        <p:spPr/>
        <p:txBody>
          <a:bodyPr/>
          <a:lstStyle/>
          <a:p>
            <a:pPr lvl="0" defTabSz="4389755"/>
            <a:endParaRPr lang="en-US"/>
          </a:p>
        </p:txBody>
      </p:sp>
      <p:sp>
        <p:nvSpPr>
          <p:cNvPr id="6" name="灯片编号占位符 5"/>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defTabSz="4389755"/>
            <a:endParaRPr lang="en-US"/>
          </a:p>
        </p:txBody>
      </p:sp>
      <p:sp>
        <p:nvSpPr>
          <p:cNvPr id="5" name="页脚占位符 4"/>
          <p:cNvSpPr>
            <a:spLocks noGrp="1"/>
          </p:cNvSpPr>
          <p:nvPr>
            <p:ph type="ftr" sz="quarter" idx="11"/>
          </p:nvPr>
        </p:nvSpPr>
        <p:spPr/>
        <p:txBody>
          <a:bodyPr/>
          <a:lstStyle/>
          <a:p>
            <a:pPr lvl="0" defTabSz="4389755"/>
            <a:endParaRPr lang="en-US"/>
          </a:p>
        </p:txBody>
      </p:sp>
      <p:sp>
        <p:nvSpPr>
          <p:cNvPr id="6" name="灯片编号占位符 5"/>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620328" y="10942323"/>
            <a:ext cx="33124140" cy="18257517"/>
          </a:xfrm>
        </p:spPr>
        <p:txBody>
          <a:bodyPr anchor="b"/>
          <a:lstStyle>
            <a:lvl1pPr>
              <a:defRPr sz="189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620328" y="29372563"/>
            <a:ext cx="33124140" cy="9601197"/>
          </a:xfrm>
        </p:spPr>
        <p:txBody>
          <a:bodyPr/>
          <a:lstStyle>
            <a:lvl1pPr marL="0" indent="0">
              <a:buNone/>
              <a:defRPr sz="7560">
                <a:solidFill>
                  <a:schemeClr val="tx1">
                    <a:tint val="75000"/>
                  </a:schemeClr>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defTabSz="4389755"/>
            <a:endParaRPr lang="en-US"/>
          </a:p>
        </p:txBody>
      </p:sp>
      <p:sp>
        <p:nvSpPr>
          <p:cNvPr id="5" name="页脚占位符 4"/>
          <p:cNvSpPr>
            <a:spLocks noGrp="1"/>
          </p:cNvSpPr>
          <p:nvPr>
            <p:ph type="ftr" sz="quarter" idx="11"/>
          </p:nvPr>
        </p:nvSpPr>
        <p:spPr/>
        <p:txBody>
          <a:bodyPr/>
          <a:lstStyle/>
          <a:p>
            <a:pPr lvl="0" defTabSz="4389755"/>
            <a:endParaRPr lang="en-US"/>
          </a:p>
        </p:txBody>
      </p:sp>
      <p:sp>
        <p:nvSpPr>
          <p:cNvPr id="6" name="灯片编号占位符 5"/>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919288" y="10240963"/>
            <a:ext cx="16937450" cy="28967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9548063" y="10240963"/>
            <a:ext cx="16937450" cy="28967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defTabSz="4389755"/>
            <a:endParaRPr lang="en-US"/>
          </a:p>
        </p:txBody>
      </p:sp>
      <p:sp>
        <p:nvSpPr>
          <p:cNvPr id="6" name="页脚占位符 5"/>
          <p:cNvSpPr>
            <a:spLocks noGrp="1"/>
          </p:cNvSpPr>
          <p:nvPr>
            <p:ph type="ftr" sz="quarter" idx="11"/>
          </p:nvPr>
        </p:nvSpPr>
        <p:spPr/>
        <p:txBody>
          <a:bodyPr/>
          <a:lstStyle/>
          <a:p>
            <a:pPr lvl="0" defTabSz="4389755"/>
            <a:endParaRPr lang="en-US"/>
          </a:p>
        </p:txBody>
      </p:sp>
      <p:sp>
        <p:nvSpPr>
          <p:cNvPr id="7" name="灯片编号占位符 6"/>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645332" y="2336800"/>
            <a:ext cx="33124140" cy="848360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738338" y="11382003"/>
            <a:ext cx="15351758" cy="5273037"/>
          </a:xfrm>
        </p:spPr>
        <p:txBody>
          <a:bodyPr anchor="ctr" anchorCtr="0"/>
          <a:lstStyle>
            <a:lvl1pPr marL="0" indent="0">
              <a:buNone/>
              <a:defRPr sz="8820"/>
            </a:lvl1pPr>
            <a:lvl2pPr marL="1440180" indent="0">
              <a:buNone/>
              <a:defRPr sz="7560"/>
            </a:lvl2pPr>
            <a:lvl3pPr marL="2880360" indent="0">
              <a:buNone/>
              <a:defRPr sz="6300"/>
            </a:lvl3pPr>
            <a:lvl4pPr marL="4320540" indent="0">
              <a:buNone/>
              <a:defRPr sz="5670"/>
            </a:lvl4pPr>
            <a:lvl5pPr marL="5760720" indent="0">
              <a:buNone/>
              <a:defRPr sz="5670"/>
            </a:lvl5pPr>
            <a:lvl6pPr marL="7200900" indent="0">
              <a:buNone/>
              <a:defRPr sz="5670"/>
            </a:lvl6pPr>
            <a:lvl7pPr marL="8641080" indent="0">
              <a:buNone/>
              <a:defRPr sz="5670"/>
            </a:lvl7pPr>
            <a:lvl8pPr marL="10081260" indent="0">
              <a:buNone/>
              <a:defRPr sz="5670"/>
            </a:lvl8pPr>
            <a:lvl9pPr marL="11521440" indent="0">
              <a:buNone/>
              <a:defRPr sz="5670"/>
            </a:lvl9pPr>
          </a:lstStyle>
          <a:p>
            <a:pPr lvl="0"/>
            <a:r>
              <a:rPr lang="zh-CN" altLang="en-US" smtClean="0"/>
              <a:t>单击此处编辑母版文本样式</a:t>
            </a:r>
          </a:p>
        </p:txBody>
      </p:sp>
      <p:sp>
        <p:nvSpPr>
          <p:cNvPr id="4" name="内容占位符 3"/>
          <p:cNvSpPr>
            <a:spLocks noGrp="1"/>
          </p:cNvSpPr>
          <p:nvPr>
            <p:ph sz="half" idx="2"/>
          </p:nvPr>
        </p:nvSpPr>
        <p:spPr>
          <a:xfrm>
            <a:off x="3738338" y="17058426"/>
            <a:ext cx="15351758" cy="2255541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9709355" y="11382003"/>
            <a:ext cx="15427364" cy="5273037"/>
          </a:xfrm>
        </p:spPr>
        <p:txBody>
          <a:bodyPr anchor="ctr" anchorCtr="0"/>
          <a:lstStyle>
            <a:lvl1pPr marL="0" indent="0">
              <a:buNone/>
              <a:defRPr sz="8820"/>
            </a:lvl1pPr>
            <a:lvl2pPr marL="1440180" indent="0">
              <a:buNone/>
              <a:defRPr sz="7560"/>
            </a:lvl2pPr>
            <a:lvl3pPr marL="2880360" indent="0">
              <a:buNone/>
              <a:defRPr sz="6300"/>
            </a:lvl3pPr>
            <a:lvl4pPr marL="4320540" indent="0">
              <a:buNone/>
              <a:defRPr sz="5670"/>
            </a:lvl4pPr>
            <a:lvl5pPr marL="5760720" indent="0">
              <a:buNone/>
              <a:defRPr sz="5670"/>
            </a:lvl5pPr>
            <a:lvl6pPr marL="7200900" indent="0">
              <a:buNone/>
              <a:defRPr sz="5670"/>
            </a:lvl6pPr>
            <a:lvl7pPr marL="8641080" indent="0">
              <a:buNone/>
              <a:defRPr sz="5670"/>
            </a:lvl7pPr>
            <a:lvl8pPr marL="10081260" indent="0">
              <a:buNone/>
              <a:defRPr sz="5670"/>
            </a:lvl8pPr>
            <a:lvl9pPr marL="11521440" indent="0">
              <a:buNone/>
              <a:defRPr sz="5670"/>
            </a:lvl9pPr>
          </a:lstStyle>
          <a:p>
            <a:pPr lvl="0"/>
            <a:r>
              <a:rPr lang="zh-CN" altLang="en-US" smtClean="0"/>
              <a:t>单击此处编辑母版文本样式</a:t>
            </a:r>
          </a:p>
        </p:txBody>
      </p:sp>
      <p:sp>
        <p:nvSpPr>
          <p:cNvPr id="6" name="内容占位符 5"/>
          <p:cNvSpPr>
            <a:spLocks noGrp="1"/>
          </p:cNvSpPr>
          <p:nvPr>
            <p:ph sz="quarter" idx="4"/>
          </p:nvPr>
        </p:nvSpPr>
        <p:spPr>
          <a:xfrm>
            <a:off x="19709355" y="17058426"/>
            <a:ext cx="15427364" cy="2255541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defTabSz="4389755"/>
            <a:endParaRPr lang="en-US"/>
          </a:p>
        </p:txBody>
      </p:sp>
      <p:sp>
        <p:nvSpPr>
          <p:cNvPr id="8" name="页脚占位符 7"/>
          <p:cNvSpPr>
            <a:spLocks noGrp="1"/>
          </p:cNvSpPr>
          <p:nvPr>
            <p:ph type="ftr" sz="quarter" idx="11"/>
          </p:nvPr>
        </p:nvSpPr>
        <p:spPr/>
        <p:txBody>
          <a:bodyPr/>
          <a:lstStyle/>
          <a:p>
            <a:pPr lvl="0" defTabSz="4389755"/>
            <a:endParaRPr lang="en-US"/>
          </a:p>
        </p:txBody>
      </p:sp>
      <p:sp>
        <p:nvSpPr>
          <p:cNvPr id="9" name="灯片编号占位符 8"/>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defTabSz="4389755"/>
            <a:endParaRPr lang="en-US"/>
          </a:p>
        </p:txBody>
      </p:sp>
      <p:sp>
        <p:nvSpPr>
          <p:cNvPr id="4" name="页脚占位符 3"/>
          <p:cNvSpPr>
            <a:spLocks noGrp="1"/>
          </p:cNvSpPr>
          <p:nvPr>
            <p:ph type="ftr" sz="quarter" idx="11"/>
          </p:nvPr>
        </p:nvSpPr>
        <p:spPr/>
        <p:txBody>
          <a:bodyPr/>
          <a:lstStyle/>
          <a:p>
            <a:pPr lvl="0" defTabSz="4389755"/>
            <a:endParaRPr lang="en-US"/>
          </a:p>
        </p:txBody>
      </p:sp>
      <p:sp>
        <p:nvSpPr>
          <p:cNvPr id="5" name="灯片编号占位符 4"/>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defTabSz="4389755"/>
            <a:endParaRPr lang="en-US"/>
          </a:p>
        </p:txBody>
      </p:sp>
      <p:sp>
        <p:nvSpPr>
          <p:cNvPr id="3" name="页脚占位符 2"/>
          <p:cNvSpPr>
            <a:spLocks noGrp="1"/>
          </p:cNvSpPr>
          <p:nvPr>
            <p:ph type="ftr" sz="quarter" idx="11"/>
          </p:nvPr>
        </p:nvSpPr>
        <p:spPr/>
        <p:txBody>
          <a:bodyPr/>
          <a:lstStyle/>
          <a:p>
            <a:pPr lvl="0" defTabSz="4389755"/>
            <a:endParaRPr lang="en-US"/>
          </a:p>
        </p:txBody>
      </p:sp>
      <p:sp>
        <p:nvSpPr>
          <p:cNvPr id="4" name="灯片编号占位符 3"/>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2645332" y="2926080"/>
            <a:ext cx="12386547" cy="10241280"/>
          </a:xfrm>
        </p:spPr>
        <p:txBody>
          <a:bodyPr anchor="b"/>
          <a:lstStyle>
            <a:lvl1pPr>
              <a:defRPr sz="1008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6327042" y="6319520"/>
            <a:ext cx="19442430" cy="31191200"/>
          </a:xfrm>
        </p:spPr>
        <p:txBody>
          <a:bodyPr/>
          <a:lstStyle>
            <a:lvl1pPr>
              <a:defRPr sz="10080"/>
            </a:lvl1pPr>
            <a:lvl2pPr>
              <a:defRPr sz="8820"/>
            </a:lvl2pPr>
            <a:lvl3pPr>
              <a:defRPr sz="7560"/>
            </a:lvl3pPr>
            <a:lvl4pPr>
              <a:defRPr sz="6300"/>
            </a:lvl4pPr>
            <a:lvl5pPr>
              <a:defRPr sz="6300"/>
            </a:lvl5pPr>
            <a:lvl6pPr>
              <a:defRPr sz="6300"/>
            </a:lvl6pPr>
            <a:lvl7pPr>
              <a:defRPr sz="6300"/>
            </a:lvl7pPr>
            <a:lvl8pPr>
              <a:defRPr sz="6300"/>
            </a:lvl8pPr>
            <a:lvl9pPr>
              <a:defRPr sz="6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2645332" y="13167360"/>
            <a:ext cx="12386547" cy="24394163"/>
          </a:xfrm>
        </p:spPr>
        <p:txBody>
          <a:bodyPr/>
          <a:lstStyle>
            <a:lvl1pPr marL="0" indent="0">
              <a:buNone/>
              <a:defRPr sz="504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4389755"/>
            <a:endParaRPr lang="en-US"/>
          </a:p>
        </p:txBody>
      </p:sp>
      <p:sp>
        <p:nvSpPr>
          <p:cNvPr id="6" name="页脚占位符 5"/>
          <p:cNvSpPr>
            <a:spLocks noGrp="1"/>
          </p:cNvSpPr>
          <p:nvPr>
            <p:ph type="ftr" sz="quarter" idx="11"/>
          </p:nvPr>
        </p:nvSpPr>
        <p:spPr/>
        <p:txBody>
          <a:bodyPr/>
          <a:lstStyle/>
          <a:p>
            <a:pPr lvl="0" defTabSz="4389755"/>
            <a:endParaRPr lang="en-US"/>
          </a:p>
        </p:txBody>
      </p:sp>
      <p:sp>
        <p:nvSpPr>
          <p:cNvPr id="7" name="灯片编号占位符 6"/>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645332" y="2926080"/>
            <a:ext cx="13120849" cy="10241280"/>
          </a:xfrm>
        </p:spPr>
        <p:txBody>
          <a:bodyPr anchor="b"/>
          <a:lstStyle>
            <a:lvl1pPr>
              <a:defRPr sz="1008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6327042" y="2926086"/>
            <a:ext cx="19442430" cy="34584640"/>
          </a:xfrm>
        </p:spPr>
        <p:txBody>
          <a:bodyPr/>
          <a:lstStyle>
            <a:lvl1pPr marL="0" indent="0">
              <a:buNone/>
              <a:defRPr sz="10080"/>
            </a:lvl1pPr>
            <a:lvl2pPr marL="1440180" indent="0">
              <a:buNone/>
              <a:defRPr sz="8820"/>
            </a:lvl2pPr>
            <a:lvl3pPr marL="2880360" indent="0">
              <a:buNone/>
              <a:defRPr sz="756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endParaRPr lang="zh-CN" altLang="en-US"/>
          </a:p>
        </p:txBody>
      </p:sp>
      <p:sp>
        <p:nvSpPr>
          <p:cNvPr id="4" name="文本占位符 3"/>
          <p:cNvSpPr>
            <a:spLocks noGrp="1"/>
          </p:cNvSpPr>
          <p:nvPr>
            <p:ph type="body" sz="half" idx="2"/>
          </p:nvPr>
        </p:nvSpPr>
        <p:spPr>
          <a:xfrm>
            <a:off x="2645332" y="13167360"/>
            <a:ext cx="13120849" cy="24394163"/>
          </a:xfrm>
        </p:spPr>
        <p:txBody>
          <a:bodyPr/>
          <a:lstStyle>
            <a:lvl1pPr marL="0" indent="0">
              <a:buNone/>
              <a:defRPr sz="6300"/>
            </a:lvl1pPr>
            <a:lvl2pPr marL="1440180" indent="0">
              <a:buNone/>
              <a:defRPr sz="5670"/>
            </a:lvl2pPr>
            <a:lvl3pPr marL="2880360" indent="0">
              <a:buNone/>
              <a:defRPr sz="5040"/>
            </a:lvl3pPr>
            <a:lvl4pPr marL="4320540" indent="0">
              <a:buNone/>
              <a:defRPr sz="4410"/>
            </a:lvl4pPr>
            <a:lvl5pPr marL="5760720" indent="0">
              <a:buNone/>
              <a:defRPr sz="4410"/>
            </a:lvl5pPr>
            <a:lvl6pPr marL="7200900" indent="0">
              <a:buNone/>
              <a:defRPr sz="4410"/>
            </a:lvl6pPr>
            <a:lvl7pPr marL="8641080" indent="0">
              <a:buNone/>
              <a:defRPr sz="4410"/>
            </a:lvl7pPr>
            <a:lvl8pPr marL="10081260" indent="0">
              <a:buNone/>
              <a:defRPr sz="4410"/>
            </a:lvl8pPr>
            <a:lvl9pPr marL="11521440" indent="0">
              <a:buNone/>
              <a:defRPr sz="441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defTabSz="4389755"/>
            <a:endParaRPr lang="en-US"/>
          </a:p>
        </p:txBody>
      </p:sp>
      <p:sp>
        <p:nvSpPr>
          <p:cNvPr id="6" name="页脚占位符 5"/>
          <p:cNvSpPr>
            <a:spLocks noGrp="1"/>
          </p:cNvSpPr>
          <p:nvPr>
            <p:ph type="ftr" sz="quarter" idx="11"/>
          </p:nvPr>
        </p:nvSpPr>
        <p:spPr/>
        <p:txBody>
          <a:bodyPr/>
          <a:lstStyle/>
          <a:p>
            <a:pPr lvl="0" defTabSz="4389755"/>
            <a:endParaRPr lang="en-US"/>
          </a:p>
        </p:txBody>
      </p:sp>
      <p:sp>
        <p:nvSpPr>
          <p:cNvPr id="7" name="灯片编号占位符 6"/>
          <p:cNvSpPr>
            <a:spLocks noGrp="1"/>
          </p:cNvSpPr>
          <p:nvPr>
            <p:ph type="sldNum" sz="quarter" idx="12"/>
          </p:nvPr>
        </p:nvSpPr>
        <p:spPr/>
        <p:txBody>
          <a:bodyPr/>
          <a:lstStyle/>
          <a:p>
            <a:pPr lvl="0" defTabSz="4389755"/>
            <a:fld id="{9A0DB2DC-4C9A-4742-B13C-FB6460FD3503}" type="slidenum">
              <a:rPr lang="en-US"/>
              <a:pPr lvl="0" defTabSz="4389755"/>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1919288" y="1757363"/>
            <a:ext cx="34566225" cy="7315200"/>
          </a:xfrm>
          <a:prstGeom prst="rect">
            <a:avLst/>
          </a:prstGeom>
          <a:noFill/>
          <a:ln w="9525">
            <a:noFill/>
          </a:ln>
        </p:spPr>
        <p:txBody>
          <a:bodyPr lIns="438904" tIns="219452" rIns="438904" bIns="219452" anchor="ctr"/>
          <a:lstStyle/>
          <a:p>
            <a:pPr lvl="0"/>
            <a:r>
              <a:rPr lang="en-US" altLang="zh-CN" dirty="0"/>
              <a:t>Click to edit Master title style</a:t>
            </a:r>
          </a:p>
        </p:txBody>
      </p:sp>
      <p:sp>
        <p:nvSpPr>
          <p:cNvPr id="1027" name="文本占位符 1026"/>
          <p:cNvSpPr>
            <a:spLocks noGrp="1"/>
          </p:cNvSpPr>
          <p:nvPr>
            <p:ph type="body" idx="1"/>
          </p:nvPr>
        </p:nvSpPr>
        <p:spPr>
          <a:xfrm>
            <a:off x="1919288" y="10240963"/>
            <a:ext cx="34566225" cy="28967112"/>
          </a:xfrm>
          <a:prstGeom prst="rect">
            <a:avLst/>
          </a:prstGeom>
          <a:noFill/>
          <a:ln w="9525">
            <a:noFill/>
          </a:ln>
        </p:spPr>
        <p:txBody>
          <a:bodyPr lIns="438904" tIns="219452" rIns="438904" bIns="219452"/>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8" name="日期占位符 1027"/>
          <p:cNvSpPr>
            <a:spLocks noGrp="1"/>
          </p:cNvSpPr>
          <p:nvPr>
            <p:ph type="dt" sz="half" idx="2"/>
          </p:nvPr>
        </p:nvSpPr>
        <p:spPr>
          <a:xfrm>
            <a:off x="1919288" y="39970075"/>
            <a:ext cx="8963025" cy="3048000"/>
          </a:xfrm>
          <a:prstGeom prst="rect">
            <a:avLst/>
          </a:prstGeom>
          <a:noFill/>
          <a:ln w="9525">
            <a:noFill/>
          </a:ln>
        </p:spPr>
        <p:txBody>
          <a:bodyPr lIns="438904" tIns="219452" rIns="438904" bIns="219452"/>
          <a:lstStyle>
            <a:lvl1pPr>
              <a:defRPr sz="6700"/>
            </a:lvl1pPr>
          </a:lstStyle>
          <a:p>
            <a:pPr lvl="0" defTabSz="4389755"/>
            <a:endParaRPr lang="en-US"/>
          </a:p>
        </p:txBody>
      </p:sp>
      <p:sp>
        <p:nvSpPr>
          <p:cNvPr id="1029" name="页脚占位符 1028"/>
          <p:cNvSpPr>
            <a:spLocks noGrp="1"/>
          </p:cNvSpPr>
          <p:nvPr>
            <p:ph type="ftr" sz="quarter" idx="3"/>
          </p:nvPr>
        </p:nvSpPr>
        <p:spPr>
          <a:xfrm>
            <a:off x="13120688" y="39970075"/>
            <a:ext cx="12163425" cy="3048000"/>
          </a:xfrm>
          <a:prstGeom prst="rect">
            <a:avLst/>
          </a:prstGeom>
          <a:noFill/>
          <a:ln w="9525">
            <a:noFill/>
          </a:ln>
        </p:spPr>
        <p:txBody>
          <a:bodyPr lIns="438904" tIns="219452" rIns="438904" bIns="219452"/>
          <a:lstStyle>
            <a:lvl1pPr algn="ctr">
              <a:defRPr sz="6700"/>
            </a:lvl1pPr>
          </a:lstStyle>
          <a:p>
            <a:pPr lvl="0" defTabSz="4389755"/>
            <a:endParaRPr lang="en-US"/>
          </a:p>
        </p:txBody>
      </p:sp>
      <p:sp>
        <p:nvSpPr>
          <p:cNvPr id="1030" name="灯片编号占位符 1029"/>
          <p:cNvSpPr>
            <a:spLocks noGrp="1"/>
          </p:cNvSpPr>
          <p:nvPr>
            <p:ph type="sldNum" sz="quarter" idx="4"/>
          </p:nvPr>
        </p:nvSpPr>
        <p:spPr>
          <a:xfrm>
            <a:off x="27522488" y="39970075"/>
            <a:ext cx="8963025" cy="3048000"/>
          </a:xfrm>
          <a:prstGeom prst="rect">
            <a:avLst/>
          </a:prstGeom>
          <a:noFill/>
          <a:ln w="9525">
            <a:noFill/>
          </a:ln>
        </p:spPr>
        <p:txBody>
          <a:bodyPr lIns="438904" tIns="219452" rIns="438904" bIns="219452"/>
          <a:lstStyle>
            <a:lvl1pPr algn="r">
              <a:defRPr sz="6700"/>
            </a:lvl1pPr>
          </a:lstStyle>
          <a:p>
            <a:pPr lvl="0" defTabSz="4389755"/>
            <a:fld id="{9A0DB2DC-4C9A-4742-B13C-FB6460FD3503}" type="slidenum">
              <a:rPr lang="en-US"/>
              <a:pPr lvl="0" defTabSz="4389755"/>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4389755" rtl="0" eaLnBrk="1" fontAlgn="base" latinLnBrk="0" hangingPunct="1">
        <a:lnSpc>
          <a:spcPct val="100000"/>
        </a:lnSpc>
        <a:spcBef>
          <a:spcPct val="0"/>
        </a:spcBef>
        <a:spcAft>
          <a:spcPct val="0"/>
        </a:spcAft>
        <a:buNone/>
        <a:defRPr sz="21200" b="0" i="0" u="none" kern="1200" baseline="0">
          <a:solidFill>
            <a:schemeClr val="tx2"/>
          </a:solidFill>
          <a:latin typeface="+mj-lt"/>
          <a:ea typeface="+mj-ea"/>
          <a:cs typeface="+mj-cs"/>
        </a:defRPr>
      </a:lvl1pPr>
    </p:titleStyle>
    <p:bodyStyle>
      <a:lvl1pPr marL="1644650" lvl="0" indent="-1644650" algn="l" defTabSz="4389755" rtl="0" eaLnBrk="1" fontAlgn="base" latinLnBrk="0" hangingPunct="1">
        <a:lnSpc>
          <a:spcPct val="100000"/>
        </a:lnSpc>
        <a:spcBef>
          <a:spcPct val="20000"/>
        </a:spcBef>
        <a:spcAft>
          <a:spcPct val="0"/>
        </a:spcAft>
        <a:buChar char="•"/>
        <a:defRPr sz="15400" b="0" i="0" u="none" kern="1200" baseline="0">
          <a:solidFill>
            <a:schemeClr val="tx1"/>
          </a:solidFill>
          <a:latin typeface="+mn-lt"/>
          <a:ea typeface="+mn-ea"/>
          <a:cs typeface="+mn-cs"/>
        </a:defRPr>
      </a:lvl1pPr>
      <a:lvl2pPr marL="3567430" lvl="1" indent="-1371600" algn="l" defTabSz="4389755" rtl="0" eaLnBrk="1" fontAlgn="base" latinLnBrk="0" hangingPunct="1">
        <a:lnSpc>
          <a:spcPct val="100000"/>
        </a:lnSpc>
        <a:spcBef>
          <a:spcPct val="20000"/>
        </a:spcBef>
        <a:spcAft>
          <a:spcPct val="0"/>
        </a:spcAft>
        <a:buChar char="–"/>
        <a:defRPr sz="13500" b="0" i="0" u="none" kern="1200" baseline="0">
          <a:solidFill>
            <a:schemeClr val="tx1"/>
          </a:solidFill>
          <a:latin typeface="+mn-lt"/>
          <a:ea typeface="+mn-ea"/>
          <a:cs typeface="+mn-cs"/>
        </a:defRPr>
      </a:lvl2pPr>
      <a:lvl3pPr marL="5486400" lvl="2" indent="-1096645" algn="l" defTabSz="4389755" rtl="0" eaLnBrk="1" fontAlgn="base" latinLnBrk="0" hangingPunct="1">
        <a:lnSpc>
          <a:spcPct val="100000"/>
        </a:lnSpc>
        <a:spcBef>
          <a:spcPct val="20000"/>
        </a:spcBef>
        <a:spcAft>
          <a:spcPct val="0"/>
        </a:spcAft>
        <a:buChar char="•"/>
        <a:defRPr sz="11600" b="0" i="0" u="none" kern="1200" baseline="0">
          <a:solidFill>
            <a:schemeClr val="tx1"/>
          </a:solidFill>
          <a:latin typeface="+mn-lt"/>
          <a:ea typeface="+mn-ea"/>
          <a:cs typeface="+mn-cs"/>
        </a:defRPr>
      </a:lvl3pPr>
      <a:lvl4pPr marL="7682230" lvl="3" indent="-109728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4pPr>
      <a:lvl5pPr marL="9876155" lvl="4" indent="-109728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5pPr>
      <a:lvl6pPr marL="2514600" lvl="5" indent="-22860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6pPr>
      <a:lvl7pPr marL="2971800" lvl="6" indent="-22860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7pPr>
      <a:lvl8pPr marL="3429000" lvl="7" indent="-22860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8pPr>
      <a:lvl9pPr marL="3886200" lvl="8" indent="-228600" algn="l" defTabSz="4389755" rtl="0" eaLnBrk="1" fontAlgn="base" latinLnBrk="0" hangingPunct="1">
        <a:lnSpc>
          <a:spcPct val="100000"/>
        </a:lnSpc>
        <a:spcBef>
          <a:spcPct val="20000"/>
        </a:spcBef>
        <a:spcAft>
          <a:spcPct val="0"/>
        </a:spcAft>
        <a:buChar char="»"/>
        <a:defRPr sz="96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sz="3500" b="0" i="0" u="none" kern="1200" baseline="0">
          <a:solidFill>
            <a:schemeClr val="tx1"/>
          </a:solidFill>
          <a:latin typeface="Arial" panose="020B060402020209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矩形 2051"/>
          <p:cNvSpPr/>
          <p:nvPr/>
        </p:nvSpPr>
        <p:spPr>
          <a:xfrm>
            <a:off x="-635" y="5514860"/>
            <a:ext cx="38394005" cy="9050770"/>
          </a:xfrm>
          <a:prstGeom prst="rect">
            <a:avLst/>
          </a:prstGeom>
          <a:solidFill>
            <a:schemeClr val="folHlink"/>
          </a:solidFill>
          <a:ln w="9525" cap="flat" cmpd="sng">
            <a:solidFill>
              <a:schemeClr val="tx1"/>
            </a:solidFill>
            <a:prstDash val="solid"/>
            <a:miter/>
            <a:headEnd type="none" w="med" len="med"/>
            <a:tailEnd type="none" w="med" len="med"/>
          </a:ln>
        </p:spPr>
        <p:txBody>
          <a:bodyPr lIns="160020" tIns="80010" rIns="160020" bIns="80010" anchor="ctr"/>
          <a:lstStyle/>
          <a:p>
            <a:pPr algn="ctr" defTabSz="4389755"/>
            <a:r>
              <a:rPr lang="zh-CN" altLang="en-US" sz="9000" b="1" dirty="0" smtClean="0">
                <a:solidFill>
                  <a:schemeClr val="bg1"/>
                </a:solidFill>
                <a:latin typeface="+mj-ea"/>
                <a:ea typeface="+mj-ea"/>
              </a:rPr>
              <a:t>“</a:t>
            </a:r>
            <a:r>
              <a:rPr lang="en-US" altLang="zh-CN" sz="9000" b="1" dirty="0" err="1" smtClean="0">
                <a:solidFill>
                  <a:schemeClr val="bg1"/>
                </a:solidFill>
                <a:latin typeface="+mj-ea"/>
                <a:ea typeface="+mj-ea"/>
              </a:rPr>
              <a:t>多元文化環境中的語言研究和中文教育</a:t>
            </a:r>
            <a:r>
              <a:rPr lang="zh-CN" altLang="en-US" sz="9000" b="1" dirty="0" smtClean="0">
                <a:solidFill>
                  <a:schemeClr val="bg1"/>
                </a:solidFill>
                <a:latin typeface="+mj-ea"/>
                <a:ea typeface="+mj-ea"/>
              </a:rPr>
              <a:t>”</a:t>
            </a:r>
            <a:r>
              <a:rPr lang="en-US" altLang="zh-CN" sz="9000" b="1" dirty="0" err="1" smtClean="0">
                <a:solidFill>
                  <a:schemeClr val="bg1"/>
                </a:solidFill>
                <a:latin typeface="+mj-ea"/>
                <a:ea typeface="+mj-ea"/>
              </a:rPr>
              <a:t>學術研討會</a:t>
            </a:r>
            <a:endParaRPr lang="en-US" altLang="zh-CN" sz="9000" b="1" dirty="0">
              <a:solidFill>
                <a:schemeClr val="bg1"/>
              </a:solidFill>
              <a:latin typeface="+mj-ea"/>
              <a:ea typeface="+mj-ea"/>
            </a:endParaRPr>
          </a:p>
          <a:p>
            <a:pPr algn="ctr" defTabSz="4389755">
              <a:spcBef>
                <a:spcPts val="3000"/>
              </a:spcBef>
            </a:pPr>
            <a:r>
              <a:rPr lang="zh-TW" altLang="en-US" sz="9000" b="1" dirty="0">
                <a:solidFill>
                  <a:schemeClr val="bg1"/>
                </a:solidFill>
                <a:latin typeface="+mj-ea"/>
                <a:ea typeface="+mj-ea"/>
              </a:rPr>
              <a:t>“</a:t>
            </a:r>
            <a:r>
              <a:rPr lang="en-US" altLang="zh-TW" sz="9000" b="1" dirty="0">
                <a:solidFill>
                  <a:schemeClr val="bg1"/>
                </a:solidFill>
                <a:latin typeface="+mj-ea"/>
                <a:ea typeface="+mj-ea"/>
              </a:rPr>
              <a:t>S</a:t>
            </a:r>
            <a:r>
              <a:rPr lang="zh-TW" altLang="en-US" sz="9000" b="1" dirty="0">
                <a:solidFill>
                  <a:schemeClr val="bg1"/>
                </a:solidFill>
                <a:latin typeface="+mj-ea"/>
                <a:ea typeface="+mj-ea"/>
              </a:rPr>
              <a:t>像吃了</a:t>
            </a:r>
            <a:r>
              <a:rPr lang="en-US" altLang="zh-TW" sz="9000" b="1" dirty="0">
                <a:solidFill>
                  <a:schemeClr val="bg1"/>
                </a:solidFill>
                <a:latin typeface="+mj-ea"/>
                <a:ea typeface="+mj-ea"/>
              </a:rPr>
              <a:t>N</a:t>
            </a:r>
            <a:r>
              <a:rPr lang="zh-TW" altLang="en-US" sz="9000" b="1" dirty="0">
                <a:solidFill>
                  <a:schemeClr val="bg1"/>
                </a:solidFill>
                <a:latin typeface="+mj-ea"/>
                <a:ea typeface="+mj-ea"/>
              </a:rPr>
              <a:t>一樣</a:t>
            </a:r>
            <a:r>
              <a:rPr lang="en-US" altLang="zh-TW" sz="9000" b="1" dirty="0">
                <a:solidFill>
                  <a:schemeClr val="bg1"/>
                </a:solidFill>
                <a:latin typeface="+mj-ea"/>
                <a:ea typeface="+mj-ea"/>
              </a:rPr>
              <a:t>V</a:t>
            </a:r>
            <a:r>
              <a:rPr lang="en-US" altLang="zh-TW" sz="9000" b="1" dirty="0" smtClean="0">
                <a:solidFill>
                  <a:schemeClr val="bg1"/>
                </a:solidFill>
                <a:latin typeface="+mj-ea"/>
                <a:ea typeface="+mj-ea"/>
              </a:rPr>
              <a:t>”</a:t>
            </a:r>
            <a:r>
              <a:rPr lang="zh-TW" altLang="en-US" sz="9000" b="1" dirty="0" smtClean="0">
                <a:solidFill>
                  <a:schemeClr val="bg1"/>
                </a:solidFill>
                <a:latin typeface="+mj-ea"/>
                <a:ea typeface="+mj-ea"/>
              </a:rPr>
              <a:t>身心</a:t>
            </a:r>
            <a:r>
              <a:rPr lang="zh-TW" altLang="en-US" sz="9000" b="1" dirty="0">
                <a:solidFill>
                  <a:schemeClr val="bg1"/>
                </a:solidFill>
                <a:latin typeface="+mj-ea"/>
                <a:ea typeface="+mj-ea"/>
              </a:rPr>
              <a:t>狀態變化比喻句</a:t>
            </a:r>
            <a:endParaRPr lang="en-US" altLang="zh-CN" sz="9000" b="1" dirty="0">
              <a:solidFill>
                <a:schemeClr val="bg1"/>
              </a:solidFill>
              <a:latin typeface="+mj-ea"/>
              <a:ea typeface="+mj-ea"/>
            </a:endParaRPr>
          </a:p>
          <a:p>
            <a:pPr algn="ctr" defTabSz="4389755">
              <a:lnSpc>
                <a:spcPct val="150000"/>
              </a:lnSpc>
            </a:pPr>
            <a:endParaRPr lang="en-US" altLang="zh-CN" sz="4000" b="1" dirty="0" smtClean="0">
              <a:solidFill>
                <a:schemeClr val="bg1"/>
              </a:solidFill>
              <a:latin typeface="方正粗黑繁体" pitchFamily="2" charset="-122"/>
              <a:ea typeface="方正粗黑繁体" pitchFamily="2" charset="-122"/>
              <a:cs typeface="Times New Roman" pitchFamily="18" charset="0"/>
            </a:endParaRPr>
          </a:p>
          <a:p>
            <a:pPr algn="ctr" defTabSz="4389755">
              <a:lnSpc>
                <a:spcPct val="150000"/>
              </a:lnSpc>
            </a:pPr>
            <a:endParaRPr lang="en-US" altLang="zh-CN" sz="4000" b="1" dirty="0">
              <a:solidFill>
                <a:schemeClr val="bg1"/>
              </a:solidFill>
              <a:latin typeface="方正粗黑繁体" pitchFamily="2" charset="-122"/>
              <a:ea typeface="方正粗黑繁体" pitchFamily="2" charset="-122"/>
              <a:cs typeface="Times New Roman" pitchFamily="18" charset="0"/>
            </a:endParaRPr>
          </a:p>
        </p:txBody>
      </p:sp>
      <p:sp>
        <p:nvSpPr>
          <p:cNvPr id="2053" name="矩形 2052"/>
          <p:cNvSpPr/>
          <p:nvPr/>
        </p:nvSpPr>
        <p:spPr>
          <a:xfrm>
            <a:off x="0" y="42549763"/>
            <a:ext cx="38393688" cy="1341437"/>
          </a:xfrm>
          <a:prstGeom prst="rect">
            <a:avLst/>
          </a:prstGeom>
          <a:solidFill>
            <a:schemeClr val="folHlink"/>
          </a:solidFill>
          <a:ln w="9525" cap="flat" cmpd="sng">
            <a:solidFill>
              <a:schemeClr val="tx1"/>
            </a:solidFill>
            <a:prstDash val="solid"/>
            <a:miter/>
            <a:headEnd type="none" w="med" len="med"/>
            <a:tailEnd type="none" w="med" len="med"/>
          </a:ln>
        </p:spPr>
        <p:txBody>
          <a:bodyPr/>
          <a:lstStyle/>
          <a:p>
            <a:endParaRPr lang="zh-CN" altLang="en-US"/>
          </a:p>
        </p:txBody>
      </p:sp>
      <p:sp>
        <p:nvSpPr>
          <p:cNvPr id="2058" name="矩形 2057"/>
          <p:cNvSpPr/>
          <p:nvPr/>
        </p:nvSpPr>
        <p:spPr>
          <a:xfrm>
            <a:off x="535305" y="27817737"/>
            <a:ext cx="17627393" cy="985911"/>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algn="ctr" defTabSz="4389755"/>
            <a:r>
              <a:rPr lang="en-US" altLang="zh-CN" sz="6200" b="1">
                <a:solidFill>
                  <a:schemeClr val="bg1"/>
                </a:solidFill>
                <a:latin typeface="標楷體" panose="02010601000101010101" charset="0"/>
                <a:ea typeface="標楷體" panose="02010601000101010101" charset="0"/>
              </a:rPr>
              <a:t>文獻回顧</a:t>
            </a:r>
          </a:p>
        </p:txBody>
      </p:sp>
      <p:sp>
        <p:nvSpPr>
          <p:cNvPr id="2059" name="矩形 2058"/>
          <p:cNvSpPr/>
          <p:nvPr/>
        </p:nvSpPr>
        <p:spPr>
          <a:xfrm>
            <a:off x="20179030" y="27817737"/>
            <a:ext cx="17618645" cy="985912"/>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algn="ctr" defTabSz="4389755"/>
            <a:r>
              <a:rPr lang="en-US" altLang="zh-CN" sz="6200" b="1" dirty="0" err="1">
                <a:solidFill>
                  <a:schemeClr val="bg1"/>
                </a:solidFill>
                <a:latin typeface="標楷體" panose="02010601000101010101" charset="0"/>
                <a:ea typeface="標楷體" panose="02010601000101010101" charset="0"/>
              </a:rPr>
              <a:t>參考文獻</a:t>
            </a:r>
            <a:endParaRPr lang="en-US" altLang="zh-CN" sz="6200" b="1" dirty="0">
              <a:solidFill>
                <a:schemeClr val="bg1"/>
              </a:solidFill>
              <a:latin typeface="標楷體" panose="02010601000101010101" charset="0"/>
              <a:ea typeface="標楷體" panose="02010601000101010101" charset="0"/>
            </a:endParaRPr>
          </a:p>
        </p:txBody>
      </p:sp>
      <p:sp>
        <p:nvSpPr>
          <p:cNvPr id="2060" name="矩形 2059"/>
          <p:cNvSpPr/>
          <p:nvPr/>
        </p:nvSpPr>
        <p:spPr>
          <a:xfrm>
            <a:off x="535305" y="21357273"/>
            <a:ext cx="17599025" cy="1096962"/>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algn="ctr" defTabSz="4389755"/>
            <a:r>
              <a:rPr lang="en-US" altLang="zh-CN" sz="6200" b="1">
                <a:solidFill>
                  <a:schemeClr val="bg1"/>
                </a:solidFill>
                <a:latin typeface="標楷體" panose="02010601000101010101" charset="0"/>
                <a:ea typeface="標楷體" panose="02010601000101010101" charset="0"/>
              </a:rPr>
              <a:t>前言</a:t>
            </a:r>
          </a:p>
        </p:txBody>
      </p:sp>
      <p:sp>
        <p:nvSpPr>
          <p:cNvPr id="2062" name="矩形 2061"/>
          <p:cNvSpPr/>
          <p:nvPr/>
        </p:nvSpPr>
        <p:spPr>
          <a:xfrm>
            <a:off x="20179030" y="21374096"/>
            <a:ext cx="17599025" cy="1098550"/>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algn="ctr" defTabSz="4389755"/>
            <a:r>
              <a:rPr lang="en-US" altLang="zh-CN" sz="6200" b="1">
                <a:solidFill>
                  <a:schemeClr val="bg1"/>
                </a:solidFill>
                <a:latin typeface="標楷體" panose="02010601000101010101" charset="0"/>
                <a:ea typeface="標楷體" panose="02010601000101010101" charset="0"/>
              </a:rPr>
              <a:t>結論</a:t>
            </a:r>
          </a:p>
        </p:txBody>
      </p:sp>
      <p:sp>
        <p:nvSpPr>
          <p:cNvPr id="2063" name="矩形 2062"/>
          <p:cNvSpPr/>
          <p:nvPr/>
        </p:nvSpPr>
        <p:spPr>
          <a:xfrm>
            <a:off x="563673" y="35868655"/>
            <a:ext cx="17599025" cy="1096962"/>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algn="ctr" defTabSz="4389755"/>
            <a:r>
              <a:rPr lang="en-US" altLang="zh-CN" sz="6200" b="1">
                <a:solidFill>
                  <a:schemeClr val="bg1"/>
                </a:solidFill>
                <a:latin typeface="標楷體" panose="02010601000101010101" charset="0"/>
                <a:ea typeface="標楷體" panose="02010601000101010101" charset="0"/>
              </a:rPr>
              <a:t>研究方法</a:t>
            </a:r>
          </a:p>
        </p:txBody>
      </p:sp>
      <p:sp>
        <p:nvSpPr>
          <p:cNvPr id="2067" name="文本框 2066"/>
          <p:cNvSpPr txBox="1"/>
          <p:nvPr/>
        </p:nvSpPr>
        <p:spPr>
          <a:xfrm>
            <a:off x="768353" y="37270455"/>
            <a:ext cx="17073681" cy="6594113"/>
          </a:xfrm>
          <a:prstGeom prst="rect">
            <a:avLst/>
          </a:prstGeom>
          <a:noFill/>
          <a:ln w="9525">
            <a:noFill/>
          </a:ln>
        </p:spPr>
        <p:txBody>
          <a:bodyPr wrap="square" lIns="160020" tIns="80010" rIns="160020" bIns="80010">
            <a:spAutoFit/>
          </a:bodyPr>
          <a:lstStyle/>
          <a:p>
            <a:pPr indent="457200" algn="just" defTabSz="4389755">
              <a:spcBef>
                <a:spcPts val="2000"/>
              </a:spcBef>
            </a:pPr>
            <a:r>
              <a:rPr lang="zh-TW" altLang="en-US" sz="3200" dirty="0" smtClean="0">
                <a:latin typeface="Times New Roman" panose="02020603050405020304" pitchFamily="18" charset="0"/>
                <a:ea typeface="DFKai-SB" pitchFamily="65" charset="-120"/>
              </a:rPr>
              <a:t>  本文</a:t>
            </a:r>
            <a:r>
              <a:rPr lang="zh-TW" altLang="en-US" sz="3200" dirty="0">
                <a:latin typeface="Times New Roman" panose="02020603050405020304" pitchFamily="18" charset="0"/>
                <a:ea typeface="DFKai-SB" pitchFamily="65" charset="-120"/>
              </a:rPr>
              <a:t>主要採用內省法。 根據對語料庫相關語</a:t>
            </a:r>
            <a:r>
              <a:rPr lang="zh-TW" altLang="en-US" sz="3200" dirty="0" smtClean="0">
                <a:latin typeface="Times New Roman" panose="02020603050405020304" pitchFamily="18" charset="0"/>
                <a:ea typeface="DFKai-SB" pitchFamily="65" charset="-120"/>
              </a:rPr>
              <a:t>料</a:t>
            </a:r>
            <a:r>
              <a:rPr lang="zh-CN" altLang="en-US" sz="3200" dirty="0" smtClean="0">
                <a:latin typeface="Times New Roman" panose="02020603050405020304" pitchFamily="18" charset="0"/>
                <a:ea typeface="DFKai-SB" pitchFamily="65" charset="-120"/>
              </a:rPr>
              <a:t>的</a:t>
            </a:r>
            <a:r>
              <a:rPr lang="zh-TW" altLang="en-US" sz="3200" dirty="0" smtClean="0">
                <a:latin typeface="Times New Roman" panose="02020603050405020304" pitchFamily="18" charset="0"/>
                <a:ea typeface="DFKai-SB" pitchFamily="65" charset="-120"/>
              </a:rPr>
              <a:t>分析</a:t>
            </a:r>
            <a:r>
              <a:rPr lang="zh-TW" altLang="en-US" sz="3200" dirty="0">
                <a:latin typeface="Times New Roman" panose="02020603050405020304" pitchFamily="18" charset="0"/>
                <a:ea typeface="DFKai-SB" pitchFamily="65" charset="-120"/>
              </a:rPr>
              <a:t>，我們發現“</a:t>
            </a:r>
            <a:r>
              <a:rPr lang="en-US" altLang="zh-TW" sz="3200" dirty="0">
                <a:latin typeface="Times New Roman" panose="02020603050405020304" pitchFamily="18" charset="0"/>
                <a:ea typeface="DFKai-SB" pitchFamily="65" charset="-120"/>
              </a:rPr>
              <a:t>S</a:t>
            </a:r>
            <a:r>
              <a:rPr lang="zh-TW" altLang="en-US" sz="3200" dirty="0">
                <a:latin typeface="Times New Roman" panose="02020603050405020304" pitchFamily="18" charset="0"/>
                <a:ea typeface="DFKai-SB" pitchFamily="65" charset="-120"/>
              </a:rPr>
              <a:t>像吃了</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一樣</a:t>
            </a:r>
            <a:r>
              <a:rPr lang="en-US" altLang="zh-TW" sz="3200" dirty="0">
                <a:latin typeface="Times New Roman" panose="02020603050405020304" pitchFamily="18" charset="0"/>
                <a:ea typeface="DFKai-SB" pitchFamily="65" charset="-120"/>
              </a:rPr>
              <a:t>V”</a:t>
            </a:r>
            <a:r>
              <a:rPr lang="zh-TW" altLang="en-US" sz="3200" dirty="0">
                <a:latin typeface="Times New Roman" panose="02020603050405020304" pitchFamily="18" charset="0"/>
                <a:ea typeface="DFKai-SB" pitchFamily="65" charset="-120"/>
              </a:rPr>
              <a:t>身心狀態變化比喻句式包涵充分條件假言判斷邏輯語義：</a:t>
            </a:r>
            <a:r>
              <a:rPr lang="en-US" altLang="zh-TW" sz="3200" dirty="0" smtClean="0">
                <a:latin typeface="Times New Roman" panose="02020603050405020304" pitchFamily="18" charset="0"/>
                <a:ea typeface="DFKai-SB" pitchFamily="65" charset="-120"/>
              </a:rPr>
              <a:t>P</a:t>
            </a:r>
            <a:r>
              <a:rPr lang="en-US" altLang="zh-TW" sz="3200" dirty="0" smtClean="0">
                <a:latin typeface="Times New Roman" panose="02020603050405020304" pitchFamily="18" charset="0"/>
                <a:ea typeface="DFKai-SB" pitchFamily="65" charset="-120"/>
                <a:sym typeface="Symbol" panose="05050102010706020507" pitchFamily="18" charset="2"/>
              </a:rPr>
              <a:t></a:t>
            </a:r>
            <a:r>
              <a:rPr lang="en-US" altLang="zh-TW" sz="3200" dirty="0" smtClean="0">
                <a:latin typeface="Times New Roman" panose="02020603050405020304" pitchFamily="18" charset="0"/>
                <a:ea typeface="DFKai-SB" pitchFamily="65" charset="-120"/>
              </a:rPr>
              <a:t>Q</a:t>
            </a:r>
            <a:r>
              <a:rPr lang="zh-TW" altLang="en-US" sz="3200" dirty="0">
                <a:latin typeface="Times New Roman" panose="02020603050405020304" pitchFamily="18" charset="0"/>
                <a:ea typeface="DFKai-SB" pitchFamily="65" charset="-120"/>
              </a:rPr>
              <a:t>，即</a:t>
            </a:r>
            <a:r>
              <a:rPr lang="en-US" altLang="zh-TW" sz="3200" dirty="0">
                <a:latin typeface="Times New Roman" panose="02020603050405020304" pitchFamily="18" charset="0"/>
                <a:ea typeface="DFKai-SB" pitchFamily="65" charset="-120"/>
              </a:rPr>
              <a:t>Q</a:t>
            </a:r>
            <a:r>
              <a:rPr lang="zh-TW" altLang="en-US" sz="3200" dirty="0">
                <a:latin typeface="Times New Roman" panose="02020603050405020304" pitchFamily="18" charset="0"/>
                <a:ea typeface="DFKai-SB" pitchFamily="65" charset="-120"/>
              </a:rPr>
              <a:t>是</a:t>
            </a:r>
            <a:r>
              <a:rPr lang="en-US" altLang="zh-TW" sz="3200" dirty="0">
                <a:latin typeface="Times New Roman" panose="02020603050405020304" pitchFamily="18" charset="0"/>
                <a:ea typeface="DFKai-SB" pitchFamily="65" charset="-120"/>
              </a:rPr>
              <a:t>P</a:t>
            </a:r>
            <a:r>
              <a:rPr lang="zh-TW" altLang="en-US" sz="3200" dirty="0">
                <a:latin typeface="Times New Roman" panose="02020603050405020304" pitchFamily="18" charset="0"/>
                <a:ea typeface="DFKai-SB" pitchFamily="65" charset="-120"/>
              </a:rPr>
              <a:t>帶來的必然結果，“吃了</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，必然</a:t>
            </a:r>
            <a:r>
              <a:rPr lang="en-US" altLang="zh-TW" sz="3200" dirty="0">
                <a:latin typeface="Times New Roman" panose="02020603050405020304" pitchFamily="18" charset="0"/>
                <a:ea typeface="DFKai-SB" pitchFamily="65" charset="-120"/>
              </a:rPr>
              <a:t>V”</a:t>
            </a:r>
            <a:r>
              <a:rPr lang="zh-TW" altLang="en-US" sz="3200" dirty="0">
                <a:latin typeface="Times New Roman" panose="02020603050405020304" pitchFamily="18" charset="0"/>
                <a:ea typeface="DFKai-SB" pitchFamily="65" charset="-120"/>
              </a:rPr>
              <a:t>。 此句式中</a:t>
            </a:r>
            <a:r>
              <a:rPr lang="zh-TW" altLang="en-US" sz="3200" dirty="0" smtClean="0">
                <a:latin typeface="Times New Roman" panose="02020603050405020304" pitchFamily="18" charset="0"/>
                <a:ea typeface="DFKai-SB" pitchFamily="65" charset="-120"/>
              </a:rPr>
              <a:t>的</a:t>
            </a:r>
            <a:r>
              <a:rPr lang="zh-CN" altLang="en-US" sz="3200" dirty="0">
                <a:latin typeface="Times New Roman" panose="02020603050405020304" pitchFamily="18" charset="0"/>
                <a:ea typeface="DFKai-SB" pitchFamily="65" charset="-120"/>
              </a:rPr>
              <a:t>核心</a:t>
            </a:r>
            <a:r>
              <a:rPr lang="zh-TW" altLang="en-US" sz="3200" dirty="0" smtClean="0">
                <a:latin typeface="Times New Roman" panose="02020603050405020304" pitchFamily="18" charset="0"/>
                <a:ea typeface="DFKai-SB" pitchFamily="65" charset="-120"/>
              </a:rPr>
              <a:t>要素</a:t>
            </a:r>
            <a:r>
              <a:rPr lang="zh-TW" altLang="en-US" sz="3200" dirty="0">
                <a:latin typeface="Times New Roman" panose="02020603050405020304" pitchFamily="18" charset="0"/>
                <a:ea typeface="DFKai-SB" pitchFamily="65" charset="-120"/>
              </a:rPr>
              <a:t>是</a:t>
            </a:r>
            <a:r>
              <a:rPr lang="zh-TW" altLang="en-US" sz="3200" dirty="0" smtClean="0">
                <a:latin typeface="Times New Roman" panose="02020603050405020304" pitchFamily="18" charset="0"/>
                <a:ea typeface="DFKai-SB" pitchFamily="65" charset="-120"/>
              </a:rPr>
              <a:t>“吃了</a:t>
            </a:r>
            <a:r>
              <a:rPr lang="en-US" altLang="zh-TW" sz="3200" dirty="0" smtClean="0">
                <a:latin typeface="Times New Roman" panose="02020603050405020304" pitchFamily="18" charset="0"/>
                <a:ea typeface="DFKai-SB" pitchFamily="65" charset="-120"/>
              </a:rPr>
              <a:t>N”</a:t>
            </a:r>
            <a:r>
              <a:rPr lang="zh-TW" altLang="en-US" sz="3200" dirty="0" smtClean="0">
                <a:latin typeface="Times New Roman" panose="02020603050405020304" pitchFamily="18" charset="0"/>
                <a:ea typeface="DFKai-SB" pitchFamily="65" charset="-120"/>
              </a:rPr>
              <a:t>，</a:t>
            </a:r>
            <a:r>
              <a:rPr lang="zh-CN" altLang="en-US" sz="3200" dirty="0" smtClean="0">
                <a:latin typeface="Times New Roman" panose="02020603050405020304" pitchFamily="18" charset="0"/>
                <a:ea typeface="DFKai-SB" pitchFamily="65" charset="-120"/>
              </a:rPr>
              <a:t>而</a:t>
            </a:r>
            <a:r>
              <a:rPr lang="zh-TW" altLang="en-US" sz="3200" dirty="0" smtClean="0">
                <a:latin typeface="Times New Roman" panose="02020603050405020304" pitchFamily="18" charset="0"/>
                <a:ea typeface="DFKai-SB" pitchFamily="65" charset="-120"/>
              </a:rPr>
              <a:t>該</a:t>
            </a:r>
            <a:r>
              <a:rPr lang="zh-TW" altLang="en-US" sz="3200" dirty="0">
                <a:latin typeface="Times New Roman" panose="02020603050405020304" pitchFamily="18" charset="0"/>
                <a:ea typeface="DFKai-SB" pitchFamily="65" charset="-120"/>
              </a:rPr>
              <a:t>充分條件中的</a:t>
            </a:r>
            <a:r>
              <a:rPr lang="zh-TW" altLang="en-US" sz="3200" dirty="0" smtClean="0">
                <a:latin typeface="Times New Roman" panose="02020603050405020304" pitchFamily="18" charset="0"/>
                <a:ea typeface="DFKai-SB" pitchFamily="65" charset="-120"/>
              </a:rPr>
              <a:t>唯一</a:t>
            </a:r>
            <a:r>
              <a:rPr lang="zh-CN" altLang="en-US" sz="3200" dirty="0" smtClean="0">
                <a:latin typeface="Times New Roman" panose="02020603050405020304" pitchFamily="18" charset="0"/>
                <a:ea typeface="DFKai-SB" pitchFamily="65" charset="-120"/>
              </a:rPr>
              <a:t>變量</a:t>
            </a:r>
            <a:r>
              <a:rPr lang="zh-TW" altLang="en-US" sz="3200" dirty="0" smtClean="0">
                <a:latin typeface="Times New Roman" panose="02020603050405020304" pitchFamily="18" charset="0"/>
                <a:ea typeface="DFKai-SB" pitchFamily="65" charset="-120"/>
              </a:rPr>
              <a:t>為</a:t>
            </a:r>
            <a:r>
              <a:rPr lang="zh-TW" altLang="en-US" sz="3200" dirty="0">
                <a:latin typeface="Times New Roman" panose="02020603050405020304" pitchFamily="18" charset="0"/>
                <a:ea typeface="DFKai-SB" pitchFamily="65" charset="-120"/>
              </a:rPr>
              <a:t>“</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 它雖是“吃”的賓語，但其入句條件卻不以可食性為優先。 </a:t>
            </a:r>
            <a:r>
              <a:rPr lang="zh-TW" altLang="en-US" sz="3200" dirty="0" smtClean="0">
                <a:latin typeface="Times New Roman" panose="02020603050405020304" pitchFamily="18" charset="0"/>
                <a:ea typeface="DFKai-SB" pitchFamily="65" charset="-120"/>
              </a:rPr>
              <a:t>如果</a:t>
            </a:r>
            <a:r>
              <a:rPr lang="zh-CN" altLang="en-US" sz="3200" dirty="0" smtClean="0">
                <a:latin typeface="Times New Roman" panose="02020603050405020304" pitchFamily="18" charset="0"/>
                <a:ea typeface="DFKai-SB" pitchFamily="65" charset="-120"/>
              </a:rPr>
              <a:t>“</a:t>
            </a:r>
            <a:r>
              <a:rPr lang="en-US" altLang="zh-TW" sz="3200" dirty="0" smtClean="0">
                <a:latin typeface="Times New Roman" panose="02020603050405020304" pitchFamily="18" charset="0"/>
                <a:ea typeface="DFKai-SB" pitchFamily="65" charset="-120"/>
              </a:rPr>
              <a:t>N</a:t>
            </a:r>
            <a:r>
              <a:rPr lang="zh-CN" altLang="en-US"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在</a:t>
            </a:r>
            <a:r>
              <a:rPr lang="zh-CN" altLang="en-US" sz="3200" dirty="0" smtClean="0">
                <a:latin typeface="Times New Roman" panose="02020603050405020304" pitchFamily="18" charset="0"/>
                <a:ea typeface="DFKai-SB" pitchFamily="65" charset="-120"/>
              </a:rPr>
              <a:t>屬性</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功效或者形狀上足夠突顯，即便是非食物也可以被食物化。“</a:t>
            </a:r>
            <a:r>
              <a:rPr lang="en-US" altLang="zh-TW" sz="3200" dirty="0" smtClean="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的比喻</a:t>
            </a:r>
            <a:r>
              <a:rPr lang="zh-TW" altLang="en-US" sz="3200" dirty="0" smtClean="0">
                <a:latin typeface="Times New Roman" panose="02020603050405020304" pitchFamily="18" charset="0"/>
                <a:ea typeface="DFKai-SB" pitchFamily="65" charset="-120"/>
              </a:rPr>
              <a:t>性</a:t>
            </a:r>
            <a:r>
              <a:rPr lang="zh-CN" altLang="en-US" sz="3200" dirty="0">
                <a:latin typeface="Times New Roman" panose="02020603050405020304" pitchFamily="18" charset="0"/>
                <a:ea typeface="DFKai-SB" pitchFamily="65" charset="-120"/>
              </a:rPr>
              <a:t>源於</a:t>
            </a:r>
            <a:r>
              <a:rPr lang="zh-TW" altLang="en-US" sz="3200" dirty="0" smtClean="0">
                <a:latin typeface="Times New Roman" panose="02020603050405020304" pitchFamily="18" charset="0"/>
                <a:ea typeface="DFKai-SB" pitchFamily="65" charset="-120"/>
              </a:rPr>
              <a:t>其</a:t>
            </a:r>
            <a:r>
              <a:rPr lang="zh-TW" altLang="en-US" sz="3200" dirty="0">
                <a:latin typeface="Times New Roman" panose="02020603050405020304" pitchFamily="18" charset="0"/>
                <a:ea typeface="DFKai-SB" pitchFamily="65" charset="-120"/>
              </a:rPr>
              <a:t>突顯</a:t>
            </a:r>
            <a:r>
              <a:rPr lang="zh-TW" altLang="en-US" sz="3200" dirty="0" smtClean="0">
                <a:latin typeface="Times New Roman" panose="02020603050405020304" pitchFamily="18" charset="0"/>
                <a:ea typeface="DFKai-SB" pitchFamily="65" charset="-120"/>
              </a:rPr>
              <a:t>性。“</a:t>
            </a:r>
            <a:r>
              <a:rPr lang="en-US" altLang="zh-TW" sz="3200" dirty="0" smtClean="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可被分為“食物”“類食物”“真實藥物”及“虛擬藥物”四大類</a:t>
            </a:r>
            <a:r>
              <a:rPr lang="zh-TW" altLang="en-US" sz="3200" dirty="0" smtClean="0">
                <a:latin typeface="Times New Roman" panose="02020603050405020304" pitchFamily="18" charset="0"/>
                <a:ea typeface="DFKai-SB" pitchFamily="65" charset="-120"/>
              </a:rPr>
              <a:t>。本</a:t>
            </a:r>
            <a:r>
              <a:rPr lang="zh-TW" altLang="en-US" sz="3200" dirty="0">
                <a:latin typeface="Times New Roman" panose="02020603050405020304" pitchFamily="18" charset="0"/>
                <a:ea typeface="DFKai-SB" pitchFamily="65" charset="-120"/>
              </a:rPr>
              <a:t>比喻句式表達的心理和身體狀態變化具多樣性：既可抒發興奮、安心、高興等積極情感，又可表達厭惡、苦悶、絕望等消極情緒，還可以表述身體機能及</a:t>
            </a:r>
            <a:r>
              <a:rPr lang="zh-TW" altLang="en-US" sz="3200" dirty="0" smtClean="0">
                <a:latin typeface="Times New Roman" panose="02020603050405020304" pitchFamily="18" charset="0"/>
                <a:ea typeface="DFKai-SB" pitchFamily="65" charset="-120"/>
              </a:rPr>
              <a:t>形態上</a:t>
            </a:r>
            <a:r>
              <a:rPr lang="zh-TW" altLang="en-US" sz="3200" dirty="0">
                <a:latin typeface="Times New Roman" panose="02020603050405020304" pitchFamily="18" charset="0"/>
                <a:ea typeface="DFKai-SB" pitchFamily="65" charset="-120"/>
              </a:rPr>
              <a:t>的狀態變化。</a:t>
            </a:r>
            <a:endParaRPr lang="en-US" altLang="zh-CN" sz="3200" dirty="0">
              <a:latin typeface="Times New Roman" panose="02020603050405020304" pitchFamily="18" charset="0"/>
              <a:ea typeface="DFKai-SB" pitchFamily="65" charset="-120"/>
            </a:endParaRPr>
          </a:p>
          <a:p>
            <a:pPr indent="457200" algn="just" defTabSz="4389755">
              <a:spcBef>
                <a:spcPct val="50000"/>
              </a:spcBef>
            </a:pPr>
            <a:endParaRPr lang="en-US" altLang="zh-CN" sz="3600" dirty="0">
              <a:latin typeface="Times New Roman" panose="02020603050405020304" pitchFamily="18" charset="0"/>
              <a:ea typeface="DFKai-SB" pitchFamily="65" charset="-120"/>
            </a:endParaRPr>
          </a:p>
          <a:p>
            <a:pPr indent="457200" algn="just" defTabSz="4389755">
              <a:spcBef>
                <a:spcPct val="50000"/>
              </a:spcBef>
            </a:pPr>
            <a:endParaRPr lang="en-US" altLang="zh-CN" sz="3600" dirty="0">
              <a:latin typeface="Times New Roman" panose="02020603050405020304" pitchFamily="18" charset="0"/>
              <a:ea typeface="DFKai-SB" pitchFamily="65" charset="-120"/>
            </a:endParaRPr>
          </a:p>
          <a:p>
            <a:pPr indent="457200" algn="just" defTabSz="4389755">
              <a:spcBef>
                <a:spcPct val="50000"/>
              </a:spcBef>
            </a:pPr>
            <a:endParaRPr lang="en-US" altLang="zh-CN" sz="3600" dirty="0">
              <a:latin typeface="Times New Roman" panose="02020603050405020304" pitchFamily="18" charset="0"/>
              <a:ea typeface="DFKai-SB" pitchFamily="65" charset="-120"/>
            </a:endParaRPr>
          </a:p>
        </p:txBody>
      </p:sp>
      <p:sp>
        <p:nvSpPr>
          <p:cNvPr id="2068" name="文本框 2067"/>
          <p:cNvSpPr txBox="1"/>
          <p:nvPr/>
        </p:nvSpPr>
        <p:spPr>
          <a:xfrm>
            <a:off x="799036" y="22592982"/>
            <a:ext cx="17303322" cy="5086008"/>
          </a:xfrm>
          <a:prstGeom prst="rect">
            <a:avLst/>
          </a:prstGeom>
          <a:noFill/>
          <a:ln w="9525">
            <a:noFill/>
          </a:ln>
        </p:spPr>
        <p:txBody>
          <a:bodyPr wrap="square" lIns="160020" tIns="80010" rIns="160020" bIns="80010">
            <a:spAutoFit/>
          </a:bodyPr>
          <a:lstStyle/>
          <a:p>
            <a:pPr indent="457200" algn="just" defTabSz="4389755">
              <a:spcBef>
                <a:spcPts val="2000"/>
              </a:spcBef>
            </a:pPr>
            <a:r>
              <a:rPr lang="zh-TW" altLang="en-US" sz="3200" dirty="0" smtClean="0">
                <a:latin typeface="Times New Roman" panose="02020603050405020304" pitchFamily="18" charset="0"/>
                <a:ea typeface="DFKai-SB" pitchFamily="65" charset="-120"/>
                <a:cs typeface="Times New Roman Regular" panose="02020603050405020304" charset="0"/>
              </a:rPr>
              <a:t>  本文</a:t>
            </a:r>
            <a:r>
              <a:rPr lang="zh-TW" altLang="en-US" sz="3200" dirty="0">
                <a:latin typeface="Times New Roman" panose="02020603050405020304" pitchFamily="18" charset="0"/>
                <a:ea typeface="DFKai-SB" pitchFamily="65" charset="-120"/>
                <a:cs typeface="Times New Roman Regular" panose="02020603050405020304" charset="0"/>
              </a:rPr>
              <a:t>所討論的“</a:t>
            </a:r>
            <a:r>
              <a:rPr lang="en-US" altLang="zh-TW" sz="3200" dirty="0">
                <a:latin typeface="Times New Roman" panose="02020603050405020304" pitchFamily="18" charset="0"/>
                <a:ea typeface="DFKai-SB" pitchFamily="65" charset="-120"/>
                <a:cs typeface="Times New Roman Regular" panose="02020603050405020304" charset="0"/>
              </a:rPr>
              <a:t>S</a:t>
            </a:r>
            <a:r>
              <a:rPr lang="zh-TW" altLang="en-US" sz="3200" dirty="0">
                <a:latin typeface="Times New Roman" panose="02020603050405020304" pitchFamily="18" charset="0"/>
                <a:ea typeface="DFKai-SB" pitchFamily="65" charset="-120"/>
                <a:cs typeface="Times New Roman Regular" panose="02020603050405020304" charset="0"/>
              </a:rPr>
              <a:t>像吃了</a:t>
            </a:r>
            <a:r>
              <a:rPr lang="en-US" altLang="zh-TW" sz="3200" dirty="0">
                <a:latin typeface="Times New Roman" panose="02020603050405020304" pitchFamily="18" charset="0"/>
                <a:ea typeface="DFKai-SB" pitchFamily="65" charset="-120"/>
                <a:cs typeface="Times New Roman Regular" panose="02020603050405020304" charset="0"/>
              </a:rPr>
              <a:t>N</a:t>
            </a:r>
            <a:r>
              <a:rPr lang="zh-TW" altLang="en-US" sz="3200" dirty="0">
                <a:latin typeface="Times New Roman" panose="02020603050405020304" pitchFamily="18" charset="0"/>
                <a:ea typeface="DFKai-SB" pitchFamily="65" charset="-120"/>
                <a:cs typeface="Times New Roman Regular" panose="02020603050405020304" charset="0"/>
              </a:rPr>
              <a:t>一樣</a:t>
            </a:r>
            <a:r>
              <a:rPr lang="en-US" altLang="zh-TW" sz="3200" dirty="0">
                <a:latin typeface="Times New Roman" panose="02020603050405020304" pitchFamily="18" charset="0"/>
                <a:ea typeface="DFKai-SB" pitchFamily="65" charset="-120"/>
                <a:cs typeface="Times New Roman Regular" panose="02020603050405020304" charset="0"/>
              </a:rPr>
              <a:t>V”</a:t>
            </a:r>
            <a:r>
              <a:rPr lang="zh-TW" altLang="en-US" sz="3200" dirty="0">
                <a:latin typeface="Times New Roman" panose="02020603050405020304" pitchFamily="18" charset="0"/>
                <a:ea typeface="DFKai-SB" pitchFamily="65" charset="-120"/>
                <a:cs typeface="Times New Roman Regular" panose="02020603050405020304" charset="0"/>
              </a:rPr>
              <a:t>身心狀態變化比喻句式由作為主語的“人”</a:t>
            </a:r>
            <a:r>
              <a:rPr lang="en-US" altLang="zh-TW" sz="3200" dirty="0">
                <a:latin typeface="Times New Roman" panose="02020603050405020304" pitchFamily="18" charset="0"/>
                <a:ea typeface="DFKai-SB" pitchFamily="65" charset="-120"/>
                <a:cs typeface="Times New Roman Regular" panose="02020603050405020304" charset="0"/>
              </a:rPr>
              <a:t>+</a:t>
            </a:r>
            <a:r>
              <a:rPr lang="zh-TW" altLang="en-US" sz="3200" dirty="0">
                <a:latin typeface="Times New Roman" panose="02020603050405020304" pitchFamily="18" charset="0"/>
                <a:ea typeface="DFKai-SB" pitchFamily="65" charset="-120"/>
                <a:cs typeface="Times New Roman Regular" panose="02020603050405020304" charset="0"/>
              </a:rPr>
              <a:t>像吃了</a:t>
            </a:r>
            <a:r>
              <a:rPr lang="en-US" altLang="zh-TW" sz="3200" dirty="0">
                <a:latin typeface="Times New Roman" panose="02020603050405020304" pitchFamily="18" charset="0"/>
                <a:ea typeface="DFKai-SB" pitchFamily="65" charset="-120"/>
                <a:cs typeface="Times New Roman Regular" panose="02020603050405020304" charset="0"/>
              </a:rPr>
              <a:t>N</a:t>
            </a:r>
            <a:r>
              <a:rPr lang="zh-TW" altLang="en-US" sz="3200" dirty="0">
                <a:latin typeface="Times New Roman" panose="02020603050405020304" pitchFamily="18" charset="0"/>
                <a:ea typeface="DFKai-SB" pitchFamily="65" charset="-120"/>
                <a:cs typeface="Times New Roman Regular" panose="02020603050405020304" charset="0"/>
              </a:rPr>
              <a:t>一樣</a:t>
            </a:r>
            <a:r>
              <a:rPr lang="en-US" altLang="zh-TW" sz="3200" dirty="0">
                <a:latin typeface="Times New Roman" panose="02020603050405020304" pitchFamily="18" charset="0"/>
                <a:ea typeface="DFKai-SB" pitchFamily="65" charset="-120"/>
                <a:cs typeface="Times New Roman Regular" panose="02020603050405020304" charset="0"/>
              </a:rPr>
              <a:t>+</a:t>
            </a:r>
            <a:r>
              <a:rPr lang="zh-TW" altLang="en-US" sz="3200" dirty="0">
                <a:latin typeface="Times New Roman" panose="02020603050405020304" pitchFamily="18" charset="0"/>
                <a:ea typeface="DFKai-SB" pitchFamily="65" charset="-120"/>
                <a:cs typeface="Times New Roman Regular" panose="02020603050405020304" charset="0"/>
              </a:rPr>
              <a:t>謂語</a:t>
            </a:r>
            <a:r>
              <a:rPr lang="en-US" altLang="zh-TW" sz="3200" dirty="0">
                <a:latin typeface="Times New Roman" panose="02020603050405020304" pitchFamily="18" charset="0"/>
                <a:ea typeface="DFKai-SB" pitchFamily="65" charset="-120"/>
                <a:cs typeface="Times New Roman Regular" panose="02020603050405020304" charset="0"/>
              </a:rPr>
              <a:t>V</a:t>
            </a:r>
            <a:r>
              <a:rPr lang="zh-TW" altLang="en-US" sz="3200" dirty="0">
                <a:latin typeface="Times New Roman" panose="02020603050405020304" pitchFamily="18" charset="0"/>
                <a:ea typeface="DFKai-SB" pitchFamily="65" charset="-120"/>
                <a:cs typeface="Times New Roman Regular" panose="02020603050405020304" charset="0"/>
              </a:rPr>
              <a:t>部分組成。 謂語</a:t>
            </a:r>
            <a:r>
              <a:rPr lang="en-US" altLang="zh-TW" sz="3200" dirty="0">
                <a:latin typeface="Times New Roman" panose="02020603050405020304" pitchFamily="18" charset="0"/>
                <a:ea typeface="DFKai-SB" pitchFamily="65" charset="-120"/>
                <a:cs typeface="Times New Roman Regular" panose="02020603050405020304" charset="0"/>
              </a:rPr>
              <a:t>V</a:t>
            </a:r>
            <a:r>
              <a:rPr lang="zh-TW" altLang="en-US" sz="3200" dirty="0">
                <a:latin typeface="Times New Roman" panose="02020603050405020304" pitchFamily="18" charset="0"/>
                <a:ea typeface="DFKai-SB" pitchFamily="65" charset="-120"/>
                <a:cs typeface="Times New Roman Regular" panose="02020603050405020304" charset="0"/>
              </a:rPr>
              <a:t>部分皆表述人的心理及身體狀態變化，如“他像吃了秤砣一樣，鐵了心了”，“吃了</a:t>
            </a:r>
            <a:r>
              <a:rPr lang="en-US" altLang="zh-TW" sz="3200" dirty="0">
                <a:latin typeface="Times New Roman" panose="02020603050405020304" pitchFamily="18" charset="0"/>
                <a:ea typeface="DFKai-SB" pitchFamily="65" charset="-120"/>
                <a:cs typeface="Times New Roman Regular" panose="02020603050405020304" charset="0"/>
              </a:rPr>
              <a:t>N”</a:t>
            </a:r>
            <a:r>
              <a:rPr lang="zh-TW" altLang="en-US" sz="3200" dirty="0">
                <a:latin typeface="Times New Roman" panose="02020603050405020304" pitchFamily="18" charset="0"/>
                <a:ea typeface="DFKai-SB" pitchFamily="65" charset="-120"/>
                <a:cs typeface="Times New Roman Regular" panose="02020603050405020304" charset="0"/>
              </a:rPr>
              <a:t>具有必然引起人身心情緒或狀態變化的獨</a:t>
            </a:r>
            <a:r>
              <a:rPr lang="zh-TW" altLang="en-US" sz="3200" dirty="0" smtClean="0">
                <a:latin typeface="Times New Roman" panose="02020603050405020304" pitchFamily="18" charset="0"/>
                <a:ea typeface="DFKai-SB" pitchFamily="65" charset="-120"/>
                <a:cs typeface="Times New Roman Regular" panose="02020603050405020304" charset="0"/>
              </a:rPr>
              <a:t>特</a:t>
            </a:r>
            <a:r>
              <a:rPr lang="zh-CN" altLang="en-US" sz="3200" dirty="0" smtClean="0">
                <a:latin typeface="Times New Roman" panose="02020603050405020304" pitchFamily="18" charset="0"/>
                <a:ea typeface="DFKai-SB" pitchFamily="65" charset="-120"/>
                <a:cs typeface="Times New Roman Regular" panose="02020603050405020304" charset="0"/>
              </a:rPr>
              <a:t>屬性</a:t>
            </a:r>
            <a:r>
              <a:rPr lang="zh-TW" altLang="en-US" sz="3200" dirty="0" smtClean="0">
                <a:latin typeface="Times New Roman" panose="02020603050405020304" pitchFamily="18" charset="0"/>
                <a:ea typeface="DFKai-SB" pitchFamily="65" charset="-120"/>
                <a:cs typeface="Times New Roman Regular" panose="02020603050405020304" charset="0"/>
              </a:rPr>
              <a:t>。“</a:t>
            </a:r>
            <a:r>
              <a:rPr lang="en-US" altLang="zh-TW" sz="3200" dirty="0" smtClean="0">
                <a:latin typeface="Times New Roman" panose="02020603050405020304" pitchFamily="18" charset="0"/>
                <a:ea typeface="DFKai-SB" pitchFamily="65" charset="-120"/>
                <a:cs typeface="Times New Roman Regular" panose="02020603050405020304" charset="0"/>
              </a:rPr>
              <a:t>N”</a:t>
            </a:r>
            <a:r>
              <a:rPr lang="zh-TW" altLang="en-US" sz="3200" dirty="0">
                <a:latin typeface="Times New Roman" panose="02020603050405020304" pitchFamily="18" charset="0"/>
                <a:ea typeface="DFKai-SB" pitchFamily="65" charset="-120"/>
                <a:cs typeface="Times New Roman Regular" panose="02020603050405020304" charset="0"/>
              </a:rPr>
              <a:t>本身並不都是可食的，然而它們都是作為“吃”的賓語，成為可食對象，施展</a:t>
            </a:r>
            <a:r>
              <a:rPr lang="zh-TW" altLang="en-US" sz="3200" dirty="0" smtClean="0">
                <a:latin typeface="Times New Roman" panose="02020603050405020304" pitchFamily="18" charset="0"/>
                <a:ea typeface="DFKai-SB" pitchFamily="65" charset="-120"/>
                <a:cs typeface="Times New Roman Regular" panose="02020603050405020304" charset="0"/>
              </a:rPr>
              <a:t>其</a:t>
            </a:r>
            <a:r>
              <a:rPr lang="zh-CN" altLang="en-US" sz="3200" dirty="0" smtClean="0">
                <a:latin typeface="Times New Roman" panose="02020603050405020304" pitchFamily="18" charset="0"/>
                <a:ea typeface="DFKai-SB" pitchFamily="65" charset="-120"/>
                <a:cs typeface="Times New Roman Regular" panose="02020603050405020304" charset="0"/>
              </a:rPr>
              <a:t>屬性</a:t>
            </a:r>
            <a:r>
              <a:rPr lang="zh-TW" altLang="en-US" sz="3200" dirty="0" smtClean="0">
                <a:latin typeface="Times New Roman" panose="02020603050405020304" pitchFamily="18" charset="0"/>
                <a:ea typeface="DFKai-SB" pitchFamily="65" charset="-120"/>
                <a:cs typeface="Times New Roman Regular" panose="02020603050405020304" charset="0"/>
              </a:rPr>
              <a:t>。“像”</a:t>
            </a:r>
            <a:r>
              <a:rPr lang="zh-TW" altLang="en-US" sz="3200" dirty="0">
                <a:latin typeface="Times New Roman" panose="02020603050405020304" pitchFamily="18" charset="0"/>
                <a:ea typeface="DFKai-SB" pitchFamily="65" charset="-120"/>
                <a:cs typeface="Times New Roman Regular" panose="02020603050405020304" charset="0"/>
              </a:rPr>
              <a:t>是副詞，與“一樣</a:t>
            </a:r>
            <a:r>
              <a:rPr lang="en-US" altLang="zh-TW" sz="3200" dirty="0">
                <a:latin typeface="Times New Roman" panose="02020603050405020304" pitchFamily="18" charset="0"/>
                <a:ea typeface="DFKai-SB" pitchFamily="65" charset="-120"/>
                <a:cs typeface="Times New Roman Regular" panose="02020603050405020304" charset="0"/>
              </a:rPr>
              <a:t>/</a:t>
            </a:r>
            <a:r>
              <a:rPr lang="zh-TW" altLang="en-US" sz="3200" dirty="0">
                <a:latin typeface="Times New Roman" panose="02020603050405020304" pitchFamily="18" charset="0"/>
                <a:ea typeface="DFKai-SB" pitchFamily="65" charset="-120"/>
                <a:cs typeface="Times New Roman Regular" panose="02020603050405020304" charset="0"/>
              </a:rPr>
              <a:t>似的”等構成一個框式，表達“好像”等比喻之意</a:t>
            </a:r>
            <a:r>
              <a:rPr lang="zh-TW" altLang="en-US" sz="3200" dirty="0" smtClean="0">
                <a:latin typeface="Times New Roman" panose="02020603050405020304" pitchFamily="18" charset="0"/>
                <a:ea typeface="DFKai-SB" pitchFamily="65" charset="-120"/>
                <a:cs typeface="Times New Roman Regular" panose="02020603050405020304" charset="0"/>
              </a:rPr>
              <a:t>，</a:t>
            </a:r>
            <a:r>
              <a:rPr lang="zh-CN" altLang="en-US" sz="3200" dirty="0" smtClean="0">
                <a:latin typeface="Times New Roman" panose="02020603050405020304" pitchFamily="18" charset="0"/>
                <a:ea typeface="DFKai-SB" pitchFamily="65" charset="-120"/>
                <a:cs typeface="Times New Roman Regular" panose="02020603050405020304" charset="0"/>
              </a:rPr>
              <a:t>並</a:t>
            </a:r>
            <a:r>
              <a:rPr lang="zh-TW" altLang="en-US" sz="3200" dirty="0" smtClean="0">
                <a:latin typeface="Times New Roman" panose="02020603050405020304" pitchFamily="18" charset="0"/>
                <a:ea typeface="DFKai-SB" pitchFamily="65" charset="-120"/>
                <a:cs typeface="Times New Roman Regular" panose="02020603050405020304" charset="0"/>
              </a:rPr>
              <a:t>和</a:t>
            </a:r>
            <a:r>
              <a:rPr lang="zh-TW" altLang="en-US" sz="3200" dirty="0">
                <a:latin typeface="Times New Roman" panose="02020603050405020304" pitchFamily="18" charset="0"/>
                <a:ea typeface="DFKai-SB" pitchFamily="65" charset="-120"/>
                <a:cs typeface="Times New Roman Regular" panose="02020603050405020304" charset="0"/>
              </a:rPr>
              <a:t>其後的謂語</a:t>
            </a:r>
            <a:r>
              <a:rPr lang="en-US" altLang="zh-TW" sz="3200" dirty="0">
                <a:latin typeface="Times New Roman" panose="02020603050405020304" pitchFamily="18" charset="0"/>
                <a:ea typeface="DFKai-SB" pitchFamily="65" charset="-120"/>
                <a:cs typeface="Times New Roman Regular" panose="02020603050405020304" charset="0"/>
              </a:rPr>
              <a:t>V</a:t>
            </a:r>
            <a:r>
              <a:rPr lang="zh-TW" altLang="en-US" sz="3200" dirty="0">
                <a:latin typeface="Times New Roman" panose="02020603050405020304" pitchFamily="18" charset="0"/>
                <a:ea typeface="DFKai-SB" pitchFamily="65" charset="-120"/>
                <a:cs typeface="Times New Roman Regular" panose="02020603050405020304" charset="0"/>
              </a:rPr>
              <a:t>一起，提示句式的邏輯語義關係。 本句式在日常交際中具有高能產性：其主語已從“人”擴展到“非人”的有機體，如“鏈輪廠像吃了助長劑一樣，迅速膨脹著”； “阿司匹林”</a:t>
            </a:r>
            <a:r>
              <a:rPr lang="zh-TW" altLang="en-US" sz="3200" dirty="0" smtClean="0">
                <a:latin typeface="Times New Roman" panose="02020603050405020304" pitchFamily="18" charset="0"/>
                <a:ea typeface="DFKai-SB" pitchFamily="65" charset="-120"/>
                <a:cs typeface="Times New Roman Regular" panose="02020603050405020304" charset="0"/>
              </a:rPr>
              <a:t>“</a:t>
            </a:r>
            <a:r>
              <a:rPr lang="zh-CN" altLang="en-US" sz="3200" dirty="0" smtClean="0">
                <a:latin typeface="Times New Roman" panose="02020603050405020304" pitchFamily="18" charset="0"/>
                <a:ea typeface="DFKai-SB" pitchFamily="65" charset="-120"/>
                <a:cs typeface="Times New Roman Regular" panose="02020603050405020304" charset="0"/>
              </a:rPr>
              <a:t>冰淇淋</a:t>
            </a:r>
            <a:r>
              <a:rPr lang="zh-TW" altLang="en-US" sz="3200" dirty="0" smtClean="0">
                <a:latin typeface="Times New Roman" panose="02020603050405020304" pitchFamily="18" charset="0"/>
                <a:ea typeface="DFKai-SB" pitchFamily="65" charset="-120"/>
                <a:cs typeface="Times New Roman Regular" panose="02020603050405020304" charset="0"/>
              </a:rPr>
              <a:t>”</a:t>
            </a:r>
            <a:r>
              <a:rPr lang="zh-TW" altLang="en-US" sz="3200" dirty="0">
                <a:latin typeface="Times New Roman" panose="02020603050405020304" pitchFamily="18" charset="0"/>
                <a:ea typeface="DFKai-SB" pitchFamily="65" charset="-120"/>
                <a:cs typeface="Times New Roman Regular" panose="02020603050405020304" charset="0"/>
              </a:rPr>
              <a:t>“冬眠靈”等具有某方面突顯性的、現實存在或虛擬</a:t>
            </a:r>
            <a:r>
              <a:rPr lang="zh-TW" altLang="en-US" sz="3200" dirty="0" smtClean="0">
                <a:latin typeface="Times New Roman" panose="02020603050405020304" pitchFamily="18" charset="0"/>
                <a:ea typeface="DFKai-SB" pitchFamily="65" charset="-120"/>
                <a:cs typeface="Times New Roman Regular" panose="02020603050405020304" charset="0"/>
              </a:rPr>
              <a:t>的</a:t>
            </a:r>
            <a:r>
              <a:rPr lang="zh-CN" altLang="en-US" sz="3200" dirty="0" smtClean="0">
                <a:latin typeface="Times New Roman" panose="02020603050405020304" pitchFamily="18" charset="0"/>
                <a:ea typeface="DFKai-SB" pitchFamily="65" charset="-120"/>
                <a:cs typeface="Times New Roman Regular" panose="02020603050405020304" charset="0"/>
              </a:rPr>
              <a:t>“</a:t>
            </a:r>
            <a:r>
              <a:rPr lang="en-US" altLang="zh-TW" sz="3200" dirty="0" smtClean="0">
                <a:latin typeface="Times New Roman" panose="02020603050405020304" pitchFamily="18" charset="0"/>
                <a:ea typeface="DFKai-SB" pitchFamily="65" charset="-120"/>
                <a:cs typeface="Times New Roman Regular" panose="02020603050405020304" charset="0"/>
              </a:rPr>
              <a:t>N</a:t>
            </a:r>
            <a:r>
              <a:rPr lang="zh-CN" altLang="en-US" sz="3200" dirty="0" smtClean="0">
                <a:latin typeface="Times New Roman" panose="02020603050405020304" pitchFamily="18" charset="0"/>
                <a:ea typeface="DFKai-SB" pitchFamily="65" charset="-120"/>
                <a:cs typeface="Times New Roman Regular" panose="02020603050405020304" charset="0"/>
              </a:rPr>
              <a:t>”</a:t>
            </a:r>
            <a:r>
              <a:rPr lang="zh-TW" altLang="en-US" sz="3200" dirty="0" smtClean="0">
                <a:latin typeface="Times New Roman" panose="02020603050405020304" pitchFamily="18" charset="0"/>
                <a:ea typeface="DFKai-SB" pitchFamily="65" charset="-120"/>
                <a:cs typeface="Times New Roman Regular" panose="02020603050405020304" charset="0"/>
              </a:rPr>
              <a:t>越</a:t>
            </a:r>
            <a:r>
              <a:rPr lang="zh-TW" altLang="en-US" sz="3200" dirty="0">
                <a:latin typeface="Times New Roman" panose="02020603050405020304" pitchFamily="18" charset="0"/>
                <a:ea typeface="DFKai-SB" pitchFamily="65" charset="-120"/>
                <a:cs typeface="Times New Roman Regular" panose="02020603050405020304" charset="0"/>
              </a:rPr>
              <a:t>來越廣泛地進入到本句式中，以表達多種類型的身心狀態變化。 本句式像“你吃了嗎”問候語一樣具有語言文化的獨特性，對將漢語作為二語的學習者來說還具有可習得性的問題。 </a:t>
            </a:r>
            <a:r>
              <a:rPr lang="zh-CN" altLang="en-US" sz="3200" dirty="0">
                <a:latin typeface="Times New Roman" panose="02020603050405020304" pitchFamily="18" charset="0"/>
                <a:ea typeface="DFKai-SB" pitchFamily="65" charset="-120"/>
                <a:cs typeface="Times New Roman Regular" panose="02020603050405020304" charset="0"/>
              </a:rPr>
              <a:t>因</a:t>
            </a:r>
            <a:r>
              <a:rPr lang="zh-TW" altLang="en-US" sz="3200" dirty="0" smtClean="0">
                <a:latin typeface="Times New Roman" panose="02020603050405020304" pitchFamily="18" charset="0"/>
                <a:ea typeface="DFKai-SB" pitchFamily="65" charset="-120"/>
                <a:cs typeface="Times New Roman Regular" panose="02020603050405020304" charset="0"/>
              </a:rPr>
              <a:t>此</a:t>
            </a:r>
            <a:r>
              <a:rPr lang="zh-TW" altLang="en-US" sz="3200" dirty="0">
                <a:latin typeface="Times New Roman" panose="02020603050405020304" pitchFamily="18" charset="0"/>
                <a:ea typeface="DFKai-SB" pitchFamily="65" charset="-120"/>
                <a:cs typeface="Times New Roman Regular" panose="02020603050405020304" charset="0"/>
              </a:rPr>
              <a:t>，本句式具有獨特的研究價值。</a:t>
            </a:r>
            <a:endParaRPr lang="zh-TW" altLang="en-US" sz="3200" dirty="0" smtClean="0">
              <a:latin typeface="Times New Roman" panose="02020603050405020304" pitchFamily="18" charset="0"/>
              <a:ea typeface="DFKai-SB" pitchFamily="65" charset="-120"/>
              <a:cs typeface="Times New Roman Regular" panose="02020603050405020304" charset="0"/>
            </a:endParaRPr>
          </a:p>
        </p:txBody>
      </p:sp>
      <p:sp>
        <p:nvSpPr>
          <p:cNvPr id="2069" name="文本框 2068"/>
          <p:cNvSpPr txBox="1"/>
          <p:nvPr/>
        </p:nvSpPr>
        <p:spPr>
          <a:xfrm>
            <a:off x="768353" y="29097047"/>
            <a:ext cx="17323699" cy="6563335"/>
          </a:xfrm>
          <a:prstGeom prst="rect">
            <a:avLst/>
          </a:prstGeom>
          <a:noFill/>
          <a:ln w="9525">
            <a:noFill/>
          </a:ln>
        </p:spPr>
        <p:txBody>
          <a:bodyPr wrap="square" lIns="160020" tIns="80010" rIns="160020" bIns="80010">
            <a:spAutoFit/>
          </a:bodyPr>
          <a:lstStyle/>
          <a:p>
            <a:pPr indent="457200" algn="just">
              <a:spcBef>
                <a:spcPts val="2000"/>
              </a:spcBef>
            </a:pPr>
            <a:r>
              <a:rPr lang="zh-TW" altLang="en-US" sz="3200" dirty="0">
                <a:latin typeface="Times New Roman" panose="02020603050405020304" pitchFamily="18" charset="0"/>
                <a:ea typeface="DFKai-SB" pitchFamily="65" charset="-120"/>
              </a:rPr>
              <a:t> </a:t>
            </a:r>
            <a:r>
              <a:rPr lang="zh-TW" altLang="en-US" sz="3200" dirty="0" smtClean="0">
                <a:latin typeface="Times New Roman" panose="02020603050405020304" pitchFamily="18" charset="0"/>
                <a:ea typeface="DFKai-SB" pitchFamily="65" charset="-120"/>
              </a:rPr>
              <a:t> </a:t>
            </a:r>
            <a:r>
              <a:rPr lang="zh-TW" altLang="en-US" sz="3200" dirty="0" smtClean="0">
                <a:latin typeface="Times New Roman" panose="02020603050405020304" pitchFamily="18" charset="0"/>
                <a:ea typeface="DFKai-SB" pitchFamily="65" charset="-120"/>
              </a:rPr>
              <a:t>朱德</a:t>
            </a:r>
            <a:r>
              <a:rPr lang="zh-TW" altLang="en-US" sz="3200" dirty="0">
                <a:latin typeface="Times New Roman" panose="02020603050405020304" pitchFamily="18" charset="0"/>
                <a:ea typeface="DFKai-SB" pitchFamily="65" charset="-120"/>
              </a:rPr>
              <a:t>熙（</a:t>
            </a:r>
            <a:r>
              <a:rPr lang="en-US" altLang="zh-TW" sz="3200" dirty="0">
                <a:latin typeface="Times New Roman" panose="02020603050405020304" pitchFamily="18" charset="0"/>
                <a:ea typeface="DFKai-SB" pitchFamily="65" charset="-120"/>
              </a:rPr>
              <a:t>1982</a:t>
            </a:r>
            <a:r>
              <a:rPr lang="zh-TW" altLang="en-US" sz="3200" dirty="0">
                <a:latin typeface="Times New Roman" panose="02020603050405020304" pitchFamily="18" charset="0"/>
                <a:ea typeface="DFKai-SB" pitchFamily="65" charset="-120"/>
              </a:rPr>
              <a:t>）注意到“跟</a:t>
            </a:r>
            <a:r>
              <a:rPr lang="en-US" altLang="zh-TW" sz="3200" dirty="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一樣”有比較和比擬兩種用法，論及“像</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一樣</a:t>
            </a:r>
            <a:r>
              <a:rPr lang="en-US" altLang="zh-TW" sz="3200" dirty="0">
                <a:latin typeface="Times New Roman" panose="02020603050405020304" pitchFamily="18" charset="0"/>
                <a:ea typeface="DFKai-SB" pitchFamily="65" charset="-120"/>
              </a:rPr>
              <a:t>A/V”</a:t>
            </a:r>
            <a:r>
              <a:rPr lang="zh-TW" altLang="en-US" sz="3200" dirty="0">
                <a:latin typeface="Times New Roman" panose="02020603050405020304" pitchFamily="18" charset="0"/>
                <a:ea typeface="DFKai-SB" pitchFamily="65" charset="-120"/>
              </a:rPr>
              <a:t>的比擬格式（我們稱作比喻句式）</a:t>
            </a:r>
            <a:r>
              <a:rPr lang="zh-TW" altLang="en-US" sz="3200" dirty="0" smtClean="0">
                <a:latin typeface="Times New Roman" panose="02020603050405020304" pitchFamily="18" charset="0"/>
                <a:ea typeface="DFKai-SB" pitchFamily="65" charset="-120"/>
              </a:rPr>
              <a:t>。李</a:t>
            </a:r>
            <a:r>
              <a:rPr lang="zh-TW" altLang="en-US" sz="3200" dirty="0">
                <a:latin typeface="Times New Roman" panose="02020603050405020304" pitchFamily="18" charset="0"/>
                <a:ea typeface="DFKai-SB" pitchFamily="65" charset="-120"/>
              </a:rPr>
              <a:t>向農（</a:t>
            </a:r>
            <a:r>
              <a:rPr lang="en-US" altLang="zh-TW" sz="3200" dirty="0">
                <a:latin typeface="Times New Roman" panose="02020603050405020304" pitchFamily="18" charset="0"/>
                <a:ea typeface="DFKai-SB" pitchFamily="65" charset="-120"/>
              </a:rPr>
              <a:t>1999</a:t>
            </a:r>
            <a:r>
              <a:rPr lang="zh-TW" altLang="en-US" sz="3200" dirty="0">
                <a:latin typeface="Times New Roman" panose="02020603050405020304" pitchFamily="18" charset="0"/>
                <a:ea typeface="DFKai-SB" pitchFamily="65" charset="-120"/>
              </a:rPr>
              <a:t>）借鑒劉寧生（</a:t>
            </a:r>
            <a:r>
              <a:rPr lang="en-US" altLang="zh-TW" sz="3200" dirty="0">
                <a:latin typeface="Times New Roman" panose="02020603050405020304" pitchFamily="18" charset="0"/>
                <a:ea typeface="DFKai-SB" pitchFamily="65" charset="-120"/>
              </a:rPr>
              <a:t>1995</a:t>
            </a:r>
            <a:r>
              <a:rPr lang="zh-TW" altLang="en-US" sz="3200" dirty="0">
                <a:latin typeface="Times New Roman" panose="02020603050405020304" pitchFamily="18" charset="0"/>
                <a:ea typeface="DFKai-SB" pitchFamily="65" charset="-120"/>
              </a:rPr>
              <a:t>）“目的物”和“參照物”等概念對“像</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一樣</a:t>
            </a:r>
            <a:r>
              <a:rPr lang="en-US" altLang="zh-TW" sz="3200" dirty="0">
                <a:latin typeface="Times New Roman" panose="02020603050405020304" pitchFamily="18" charset="0"/>
                <a:ea typeface="DFKai-SB" pitchFamily="65" charset="-120"/>
              </a:rPr>
              <a:t>A/V”</a:t>
            </a:r>
            <a:r>
              <a:rPr lang="zh-TW" altLang="en-US" sz="3200" dirty="0">
                <a:latin typeface="Times New Roman" panose="02020603050405020304" pitchFamily="18" charset="0"/>
                <a:ea typeface="DFKai-SB" pitchFamily="65" charset="-120"/>
              </a:rPr>
              <a:t>比喻句式做了進一步討論，指出“</a:t>
            </a:r>
            <a:r>
              <a:rPr lang="en-US" altLang="zh-TW" sz="3200" dirty="0" smtClean="0">
                <a:latin typeface="Times New Roman" panose="02020603050405020304" pitchFamily="18" charset="0"/>
                <a:ea typeface="DFKai-SB" pitchFamily="65" charset="-120"/>
              </a:rPr>
              <a:t>N</a:t>
            </a:r>
            <a:r>
              <a:rPr lang="zh-TW" altLang="en-US" sz="3200" dirty="0" smtClean="0">
                <a:latin typeface="Times New Roman" panose="02020603050405020304" pitchFamily="18" charset="0"/>
                <a:ea typeface="DFKai-SB" pitchFamily="65" charset="-120"/>
              </a:rPr>
              <a:t>”有</a:t>
            </a:r>
            <a:r>
              <a:rPr lang="zh-TW" altLang="en-US" sz="3200" dirty="0">
                <a:latin typeface="Times New Roman" panose="02020603050405020304" pitchFamily="18" charset="0"/>
                <a:ea typeface="DFKai-SB" pitchFamily="65" charset="-120"/>
              </a:rPr>
              <a:t>其固有特性，該格式具有比喻和誇張意味</a:t>
            </a:r>
            <a:r>
              <a:rPr lang="zh-TW" altLang="en-US" sz="3200" dirty="0" smtClean="0">
                <a:latin typeface="Times New Roman" panose="02020603050405020304" pitchFamily="18" charset="0"/>
                <a:ea typeface="DFKai-SB" pitchFamily="65" charset="-120"/>
              </a:rPr>
              <a:t>。“</a:t>
            </a:r>
            <a:r>
              <a:rPr lang="en-US" altLang="zh-TW" sz="3200" dirty="0">
                <a:latin typeface="Times New Roman" panose="02020603050405020304" pitchFamily="18" charset="0"/>
                <a:ea typeface="DFKai-SB" pitchFamily="65" charset="-120"/>
              </a:rPr>
              <a:t>S</a:t>
            </a:r>
            <a:r>
              <a:rPr lang="zh-TW" altLang="en-US" sz="3200" dirty="0">
                <a:latin typeface="Times New Roman" panose="02020603050405020304" pitchFamily="18" charset="0"/>
                <a:ea typeface="DFKai-SB" pitchFamily="65" charset="-120"/>
              </a:rPr>
              <a:t>像吃了</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一樣</a:t>
            </a:r>
            <a:r>
              <a:rPr lang="en-US" altLang="zh-TW" sz="3200" dirty="0">
                <a:latin typeface="Times New Roman" panose="02020603050405020304" pitchFamily="18" charset="0"/>
                <a:ea typeface="DFKai-SB" pitchFamily="65" charset="-120"/>
              </a:rPr>
              <a:t>V”</a:t>
            </a:r>
            <a:r>
              <a:rPr lang="zh-TW" altLang="en-US" sz="3200" dirty="0">
                <a:latin typeface="Times New Roman" panose="02020603050405020304" pitchFamily="18" charset="0"/>
                <a:ea typeface="DFKai-SB" pitchFamily="65" charset="-120"/>
              </a:rPr>
              <a:t>句式的隱喻意義來自“</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跟</a:t>
            </a:r>
            <a:r>
              <a:rPr lang="en-US" altLang="zh-TW" sz="3200" dirty="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像</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Z</a:t>
            </a:r>
            <a:r>
              <a:rPr lang="zh-TW" altLang="en-US" sz="3200" dirty="0" smtClean="0">
                <a:latin typeface="Times New Roman" panose="02020603050405020304" pitchFamily="18" charset="0"/>
                <a:ea typeface="DFKai-SB" pitchFamily="65" charset="-120"/>
              </a:rPr>
              <a:t>”的</a:t>
            </a:r>
            <a:r>
              <a:rPr lang="zh-TW" altLang="en-US" sz="3200" dirty="0">
                <a:latin typeface="Times New Roman" panose="02020603050405020304" pitchFamily="18" charset="0"/>
                <a:ea typeface="DFKai-SB" pitchFamily="65" charset="-120"/>
              </a:rPr>
              <a:t>比喻句式（</a:t>
            </a:r>
            <a:r>
              <a:rPr lang="zh-TW" altLang="en-US" sz="3200" dirty="0" smtClean="0">
                <a:latin typeface="Times New Roman" panose="02020603050405020304" pitchFamily="18" charset="0"/>
                <a:ea typeface="DFKai-SB" pitchFamily="65" charset="-120"/>
              </a:rPr>
              <a:t>朱德熙 </a:t>
            </a:r>
            <a:r>
              <a:rPr lang="en-US" altLang="zh-TW" sz="3200" dirty="0" smtClean="0">
                <a:latin typeface="Times New Roman" panose="02020603050405020304" pitchFamily="18" charset="0"/>
                <a:ea typeface="DFKai-SB" pitchFamily="65" charset="-120"/>
              </a:rPr>
              <a:t>1982</a:t>
            </a:r>
            <a:r>
              <a:rPr lang="zh-TW" altLang="en-US" sz="3200" dirty="0">
                <a:latin typeface="Times New Roman" panose="02020603050405020304" pitchFamily="18" charset="0"/>
                <a:ea typeface="DFKai-SB" pitchFamily="65" charset="-120"/>
              </a:rPr>
              <a:t>；李向</a:t>
            </a:r>
            <a:r>
              <a:rPr lang="zh-TW" altLang="en-US" sz="3200" dirty="0" smtClean="0">
                <a:latin typeface="Times New Roman" panose="02020603050405020304" pitchFamily="18" charset="0"/>
                <a:ea typeface="DFKai-SB" pitchFamily="65" charset="-120"/>
              </a:rPr>
              <a:t>農 </a:t>
            </a:r>
            <a:r>
              <a:rPr lang="en-US" altLang="zh-TW" sz="3200" dirty="0" smtClean="0">
                <a:latin typeface="Times New Roman" panose="02020603050405020304" pitchFamily="18" charset="0"/>
                <a:ea typeface="DFKai-SB" pitchFamily="65" charset="-120"/>
              </a:rPr>
              <a:t>1999</a:t>
            </a:r>
            <a:r>
              <a:rPr lang="zh-TW" altLang="en-US" sz="3200" dirty="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。在</a:t>
            </a:r>
            <a:r>
              <a:rPr lang="zh-TW" altLang="en-US" sz="3200" dirty="0">
                <a:latin typeface="Times New Roman" panose="02020603050405020304" pitchFamily="18" charset="0"/>
                <a:ea typeface="DFKai-SB" pitchFamily="65" charset="-120"/>
              </a:rPr>
              <a:t>“</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跟</a:t>
            </a:r>
            <a:r>
              <a:rPr lang="en-US" altLang="zh-TW" sz="3200" dirty="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像</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Z</a:t>
            </a:r>
            <a:r>
              <a:rPr lang="zh-TW" altLang="en-US" sz="3200" dirty="0" smtClean="0">
                <a:latin typeface="Times New Roman" panose="02020603050405020304" pitchFamily="18" charset="0"/>
                <a:ea typeface="DFKai-SB" pitchFamily="65" charset="-120"/>
              </a:rPr>
              <a:t>”比喻句式</a:t>
            </a:r>
            <a:r>
              <a:rPr lang="zh-CN" altLang="en-US" sz="3200" dirty="0">
                <a:latin typeface="Times New Roman" panose="02020603050405020304" pitchFamily="18" charset="0"/>
                <a:ea typeface="DFKai-SB" pitchFamily="65" charset="-120"/>
              </a:rPr>
              <a:t>裡</a:t>
            </a:r>
            <a:r>
              <a:rPr lang="zh-TW" altLang="en-US" sz="3200" dirty="0" smtClean="0">
                <a:latin typeface="Times New Roman" panose="02020603050405020304" pitchFamily="18" charset="0"/>
                <a:ea typeface="DFKai-SB" pitchFamily="65" charset="-120"/>
              </a:rPr>
              <a:t>，</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和</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不同類，但兩者在某一方面具有相似性（</a:t>
            </a:r>
            <a:r>
              <a:rPr lang="en-US" altLang="zh-TW" sz="3200" dirty="0">
                <a:latin typeface="Times New Roman" panose="02020603050405020304" pitchFamily="18" charset="0"/>
                <a:ea typeface="DFKai-SB" pitchFamily="65" charset="-120"/>
              </a:rPr>
              <a:t>Z</a:t>
            </a:r>
            <a:r>
              <a:rPr lang="zh-TW" altLang="en-US" sz="3200" dirty="0">
                <a:latin typeface="Times New Roman" panose="02020603050405020304" pitchFamily="18" charset="0"/>
                <a:ea typeface="DFKai-SB" pitchFamily="65" charset="-120"/>
              </a:rPr>
              <a:t>），這是構成隱喻的實質。 該比喻格式在語義上帶有明顯的比喻和誇張意味。 </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和</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比喻的相似點</a:t>
            </a:r>
            <a:r>
              <a:rPr lang="en-US" altLang="zh-TW" sz="3200" dirty="0">
                <a:latin typeface="Times New Roman" panose="02020603050405020304" pitchFamily="18" charset="0"/>
                <a:ea typeface="DFKai-SB" pitchFamily="65" charset="-120"/>
              </a:rPr>
              <a:t>Z</a:t>
            </a:r>
            <a:r>
              <a:rPr lang="zh-TW" altLang="en-US" sz="3200" dirty="0">
                <a:latin typeface="Times New Roman" panose="02020603050405020304" pitchFamily="18" charset="0"/>
                <a:ea typeface="DFKai-SB" pitchFamily="65" charset="-120"/>
              </a:rPr>
              <a:t>，語用意義上是“把</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作為一種衡量的標準來比擬、襯托</a:t>
            </a:r>
            <a:r>
              <a:rPr lang="en-US" altLang="zh-TW" sz="3200" dirty="0" smtClean="0">
                <a:latin typeface="Times New Roman" panose="02020603050405020304" pitchFamily="18" charset="0"/>
                <a:ea typeface="DFKai-SB" pitchFamily="65" charset="-120"/>
              </a:rPr>
              <a:t>X</a:t>
            </a:r>
            <a:r>
              <a:rPr lang="zh-TW" altLang="en-US" sz="3200" dirty="0" smtClean="0">
                <a:latin typeface="Times New Roman" panose="02020603050405020304" pitchFamily="18" charset="0"/>
                <a:ea typeface="DFKai-SB" pitchFamily="65" charset="-120"/>
              </a:rPr>
              <a:t>”。在</a:t>
            </a:r>
            <a:r>
              <a:rPr lang="zh-TW" altLang="en-US" sz="3200" dirty="0">
                <a:latin typeface="Times New Roman" panose="02020603050405020304" pitchFamily="18" charset="0"/>
                <a:ea typeface="DFKai-SB" pitchFamily="65" charset="-120"/>
              </a:rPr>
              <a:t>語義上，</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所具有的特徵</a:t>
            </a:r>
            <a:r>
              <a:rPr lang="en-US" altLang="zh-TW" sz="3200" dirty="0">
                <a:latin typeface="Times New Roman" panose="02020603050405020304" pitchFamily="18" charset="0"/>
                <a:ea typeface="DFKai-SB" pitchFamily="65" charset="-120"/>
              </a:rPr>
              <a:t>Z</a:t>
            </a:r>
            <a:r>
              <a:rPr lang="zh-TW" altLang="en-US" sz="3200" dirty="0">
                <a:latin typeface="Times New Roman" panose="02020603050405020304" pitchFamily="18" charset="0"/>
                <a:ea typeface="DFKai-SB" pitchFamily="65" charset="-120"/>
              </a:rPr>
              <a:t>是整句</a:t>
            </a:r>
            <a:r>
              <a:rPr lang="zh-TW" altLang="en-US" sz="3200" dirty="0" smtClean="0">
                <a:latin typeface="Times New Roman" panose="02020603050405020304" pitchFamily="18" charset="0"/>
                <a:ea typeface="DFKai-SB" pitchFamily="65" charset="-120"/>
              </a:rPr>
              <a:t>的</a:t>
            </a:r>
            <a:r>
              <a:rPr lang="zh-CN" altLang="en-US" sz="3200" dirty="0" smtClean="0">
                <a:latin typeface="Times New Roman" panose="02020603050405020304" pitchFamily="18" charset="0"/>
                <a:ea typeface="DFKai-SB" pitchFamily="65" charset="-120"/>
              </a:rPr>
              <a:t>表</a:t>
            </a:r>
            <a:r>
              <a:rPr lang="zh-TW" altLang="en-US" sz="3200" dirty="0" smtClean="0">
                <a:latin typeface="Times New Roman" panose="02020603050405020304" pitchFamily="18" charset="0"/>
                <a:ea typeface="DFKai-SB" pitchFamily="65" charset="-120"/>
              </a:rPr>
              <a:t>義</a:t>
            </a:r>
            <a:r>
              <a:rPr lang="zh-TW" altLang="en-US" sz="3200" dirty="0">
                <a:latin typeface="Times New Roman" panose="02020603050405020304" pitchFamily="18" charset="0"/>
                <a:ea typeface="DFKai-SB" pitchFamily="65" charset="-120"/>
              </a:rPr>
              <a:t>重心，而</a:t>
            </a:r>
            <a:r>
              <a:rPr lang="en-US" altLang="zh-TW" sz="3200" dirty="0">
                <a:latin typeface="Times New Roman" panose="02020603050405020304" pitchFamily="18" charset="0"/>
                <a:ea typeface="DFKai-SB" pitchFamily="65" charset="-120"/>
              </a:rPr>
              <a:t>Z</a:t>
            </a:r>
            <a:r>
              <a:rPr lang="zh-TW" altLang="en-US" sz="3200" dirty="0">
                <a:latin typeface="Times New Roman" panose="02020603050405020304" pitchFamily="18" charset="0"/>
                <a:ea typeface="DFKai-SB" pitchFamily="65" charset="-120"/>
              </a:rPr>
              <a:t>所反映的特徵應是參照物</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所固有的（李向</a:t>
            </a:r>
            <a:r>
              <a:rPr lang="zh-TW" altLang="en-US" sz="3200" dirty="0" smtClean="0">
                <a:latin typeface="Times New Roman" panose="02020603050405020304" pitchFamily="18" charset="0"/>
                <a:ea typeface="DFKai-SB" pitchFamily="65" charset="-120"/>
              </a:rPr>
              <a:t>農 </a:t>
            </a:r>
            <a:r>
              <a:rPr lang="en-US" altLang="zh-TW" sz="3200" dirty="0" smtClean="0">
                <a:latin typeface="Times New Roman" panose="02020603050405020304" pitchFamily="18" charset="0"/>
                <a:ea typeface="DFKai-SB" pitchFamily="65" charset="-120"/>
              </a:rPr>
              <a:t>1999</a:t>
            </a:r>
            <a:r>
              <a:rPr lang="zh-TW" altLang="en-US" sz="3200" dirty="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。本</a:t>
            </a:r>
            <a:r>
              <a:rPr lang="zh-TW" altLang="en-US" sz="3200" dirty="0">
                <a:latin typeface="Times New Roman" panose="02020603050405020304" pitchFamily="18" charset="0"/>
                <a:ea typeface="DFKai-SB" pitchFamily="65" charset="-120"/>
              </a:rPr>
              <a:t>研究關注的“像吃了</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一樣</a:t>
            </a:r>
            <a:r>
              <a:rPr lang="en-US" altLang="zh-TW" sz="3200" dirty="0">
                <a:latin typeface="Times New Roman" panose="02020603050405020304" pitchFamily="18" charset="0"/>
                <a:ea typeface="DFKai-SB" pitchFamily="65" charset="-120"/>
              </a:rPr>
              <a:t>V”</a:t>
            </a:r>
            <a:r>
              <a:rPr lang="zh-TW" altLang="en-US" sz="3200" dirty="0">
                <a:latin typeface="Times New Roman" panose="02020603050405020304" pitchFamily="18" charset="0"/>
                <a:ea typeface="DFKai-SB" pitchFamily="65" charset="-120"/>
              </a:rPr>
              <a:t>比喻句式是“</a:t>
            </a:r>
            <a:r>
              <a:rPr lang="en-US" altLang="zh-TW" sz="3200" dirty="0">
                <a:latin typeface="Times New Roman" panose="02020603050405020304" pitchFamily="18" charset="0"/>
                <a:ea typeface="DFKai-SB" pitchFamily="65" charset="-120"/>
              </a:rPr>
              <a:t>X</a:t>
            </a:r>
            <a:r>
              <a:rPr lang="zh-TW" altLang="en-US" sz="3200" dirty="0">
                <a:latin typeface="Times New Roman" panose="02020603050405020304" pitchFamily="18" charset="0"/>
                <a:ea typeface="DFKai-SB" pitchFamily="65" charset="-120"/>
              </a:rPr>
              <a:t>跟</a:t>
            </a:r>
            <a:r>
              <a:rPr lang="en-US" altLang="zh-TW" sz="3200" dirty="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像</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Z</a:t>
            </a:r>
            <a:r>
              <a:rPr lang="zh-TW" altLang="en-US" sz="3200" dirty="0" smtClean="0">
                <a:latin typeface="Times New Roman" panose="02020603050405020304" pitchFamily="18" charset="0"/>
                <a:ea typeface="DFKai-SB" pitchFamily="65" charset="-120"/>
              </a:rPr>
              <a:t>”的</a:t>
            </a:r>
            <a:r>
              <a:rPr lang="zh-TW" altLang="en-US" sz="3200" dirty="0">
                <a:latin typeface="Times New Roman" panose="02020603050405020304" pitchFamily="18" charset="0"/>
                <a:ea typeface="DFKai-SB" pitchFamily="65" charset="-120"/>
              </a:rPr>
              <a:t>一個“獨特”子類</a:t>
            </a:r>
            <a:r>
              <a:rPr lang="zh-TW" altLang="en-US" sz="3200" dirty="0" smtClean="0">
                <a:latin typeface="Times New Roman" panose="02020603050405020304" pitchFamily="18" charset="0"/>
                <a:ea typeface="DFKai-SB" pitchFamily="65" charset="-120"/>
              </a:rPr>
              <a:t>。在</a:t>
            </a:r>
            <a:r>
              <a:rPr lang="zh-TW" altLang="en-US" sz="3200" dirty="0">
                <a:latin typeface="Times New Roman" panose="02020603050405020304" pitchFamily="18" charset="0"/>
                <a:ea typeface="DFKai-SB" pitchFamily="65" charset="-120"/>
              </a:rPr>
              <a:t>“母”比喻</a:t>
            </a:r>
            <a:r>
              <a:rPr lang="zh-TW" altLang="en-US" sz="3200" dirty="0" smtClean="0">
                <a:latin typeface="Times New Roman" panose="02020603050405020304" pitchFamily="18" charset="0"/>
                <a:ea typeface="DFKai-SB" pitchFamily="65" charset="-120"/>
              </a:rPr>
              <a:t>句式</a:t>
            </a:r>
            <a:r>
              <a:rPr lang="zh-CN" altLang="en-US" sz="3200" dirty="0" smtClean="0">
                <a:latin typeface="Times New Roman" panose="02020603050405020304" pitchFamily="18" charset="0"/>
                <a:ea typeface="DFKai-SB" pitchFamily="65" charset="-120"/>
              </a:rPr>
              <a:t>裡</a:t>
            </a:r>
            <a:r>
              <a:rPr lang="zh-TW" altLang="en-US" sz="3200" dirty="0" smtClean="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參照點</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多為</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，而在我們的“子”比喻</a:t>
            </a:r>
            <a:r>
              <a:rPr lang="zh-TW" altLang="en-US" sz="3200" dirty="0" smtClean="0">
                <a:latin typeface="Times New Roman" panose="02020603050405020304" pitchFamily="18" charset="0"/>
                <a:ea typeface="DFKai-SB" pitchFamily="65" charset="-120"/>
              </a:rPr>
              <a:t>句式</a:t>
            </a:r>
            <a:r>
              <a:rPr lang="zh-CN" altLang="en-US" sz="3200" dirty="0" smtClean="0">
                <a:latin typeface="Times New Roman" panose="02020603050405020304" pitchFamily="18" charset="0"/>
                <a:ea typeface="DFKai-SB" pitchFamily="65" charset="-120"/>
              </a:rPr>
              <a:t>裡</a:t>
            </a:r>
            <a:r>
              <a:rPr lang="zh-TW" altLang="en-US" sz="3200" dirty="0" smtClean="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參照點</a:t>
            </a:r>
            <a:r>
              <a:rPr lang="en-US" altLang="zh-TW" sz="3200" dirty="0">
                <a:latin typeface="Times New Roman" panose="02020603050405020304" pitchFamily="18" charset="0"/>
                <a:ea typeface="DFKai-SB" pitchFamily="65" charset="-120"/>
              </a:rPr>
              <a:t>Y</a:t>
            </a:r>
            <a:r>
              <a:rPr lang="zh-TW" altLang="en-US" sz="3200" dirty="0">
                <a:latin typeface="Times New Roman" panose="02020603050405020304" pitchFamily="18" charset="0"/>
                <a:ea typeface="DFKai-SB" pitchFamily="65" charset="-120"/>
              </a:rPr>
              <a:t>是獨一無二的“吃了</a:t>
            </a:r>
            <a:r>
              <a:rPr lang="en-US" altLang="zh-TW" sz="3200" dirty="0">
                <a:latin typeface="Times New Roman" panose="02020603050405020304" pitchFamily="18" charset="0"/>
                <a:ea typeface="DFKai-SB" pitchFamily="65" charset="-120"/>
              </a:rPr>
              <a:t>N”</a:t>
            </a:r>
            <a:r>
              <a:rPr lang="zh-TW" altLang="en-US" sz="3200" dirty="0">
                <a:latin typeface="Times New Roman" panose="02020603050405020304" pitchFamily="18" charset="0"/>
                <a:ea typeface="DFKai-SB" pitchFamily="65" charset="-120"/>
              </a:rPr>
              <a:t>。 在“吃”“喝”過程中，施事的某些特性驅動“吃”“喝”動詞的部分隱喻擴展。 “吃”“喝”施事具有强烈“內化”的形象</a:t>
            </a:r>
            <a:r>
              <a:rPr lang="en-US" altLang="zh-TW" sz="3200" dirty="0">
                <a:latin typeface="Times New Roman" panose="02020603050405020304" pitchFamily="18" charset="0"/>
                <a:ea typeface="DFKai-SB" pitchFamily="65" charset="-120"/>
              </a:rPr>
              <a:t>——</a:t>
            </a:r>
            <a:r>
              <a:rPr lang="zh-TW" altLang="en-US" sz="3200" dirty="0">
                <a:latin typeface="Times New Roman" panose="02020603050405020304" pitchFamily="18" charset="0"/>
                <a:ea typeface="DFKai-SB" pitchFamily="65" charset="-120"/>
              </a:rPr>
              <a:t>食物和飲料進入體內，帶來“吃”“喝”行為的感官體驗，例如：食物或飲料給味蕾帶來愉悅、滿足或不愉快的體驗（賈燕子、吳福</a:t>
            </a:r>
            <a:r>
              <a:rPr lang="zh-TW" altLang="en-US" sz="3200" dirty="0" smtClean="0">
                <a:latin typeface="Times New Roman" panose="02020603050405020304" pitchFamily="18" charset="0"/>
                <a:ea typeface="DFKai-SB" pitchFamily="65" charset="-120"/>
              </a:rPr>
              <a:t>祥 </a:t>
            </a:r>
            <a:r>
              <a:rPr lang="en-US" altLang="zh-TW" sz="3200" dirty="0" smtClean="0">
                <a:latin typeface="Times New Roman" panose="02020603050405020304" pitchFamily="18" charset="0"/>
                <a:ea typeface="DFKai-SB" pitchFamily="65" charset="-120"/>
              </a:rPr>
              <a:t>2017</a:t>
            </a:r>
            <a:r>
              <a:rPr lang="zh-TW" altLang="en-US" sz="3200" dirty="0">
                <a:latin typeface="Times New Roman" panose="02020603050405020304" pitchFamily="18" charset="0"/>
                <a:ea typeface="DFKai-SB" pitchFamily="65" charset="-120"/>
              </a:rPr>
              <a:t>）。</a:t>
            </a:r>
            <a:endParaRPr lang="en-US" altLang="zh-CN" sz="3200" dirty="0">
              <a:latin typeface="Times New Roman" panose="02020603050405020304" pitchFamily="18" charset="0"/>
              <a:ea typeface="DFKai-SB" pitchFamily="65" charset="-120"/>
            </a:endParaRPr>
          </a:p>
        </p:txBody>
      </p:sp>
      <p:sp>
        <p:nvSpPr>
          <p:cNvPr id="2072" name="文本框 2071"/>
          <p:cNvSpPr txBox="1"/>
          <p:nvPr/>
        </p:nvSpPr>
        <p:spPr>
          <a:xfrm>
            <a:off x="20621941" y="22561228"/>
            <a:ext cx="16713200" cy="7055778"/>
          </a:xfrm>
          <a:prstGeom prst="rect">
            <a:avLst/>
          </a:prstGeom>
          <a:noFill/>
          <a:ln w="9525">
            <a:noFill/>
          </a:ln>
        </p:spPr>
        <p:txBody>
          <a:bodyPr lIns="160020" tIns="80010" rIns="160020" bIns="80010">
            <a:spAutoFit/>
          </a:bodyPr>
          <a:lstStyle/>
          <a:p>
            <a:pPr indent="457200" algn="just" defTabSz="4389755">
              <a:spcBef>
                <a:spcPts val="2000"/>
              </a:spcBef>
            </a:pPr>
            <a:r>
              <a:rPr lang="zh-TW" altLang="en-US" sz="3200" dirty="0" smtClean="0">
                <a:latin typeface="Times New Roman" panose="02020603050405020304" pitchFamily="18" charset="0"/>
                <a:ea typeface="DFKai-SB" pitchFamily="65" charset="-120"/>
              </a:rPr>
              <a:t>“</a:t>
            </a:r>
            <a:r>
              <a:rPr lang="en-US" altLang="zh-CN" sz="3200" dirty="0" smtClean="0">
                <a:latin typeface="Times New Roman" panose="02020603050405020304" pitchFamily="18" charset="0"/>
                <a:ea typeface="DFKai-SB" pitchFamily="65" charset="-120"/>
              </a:rPr>
              <a:t>S</a:t>
            </a:r>
            <a:r>
              <a:rPr lang="zh-TW" altLang="en-US" sz="3200" dirty="0" smtClean="0">
                <a:latin typeface="Times New Roman" panose="02020603050405020304" pitchFamily="18" charset="0"/>
                <a:ea typeface="DFKai-SB" pitchFamily="65" charset="-120"/>
              </a:rPr>
              <a:t>像吃了</a:t>
            </a:r>
            <a:r>
              <a:rPr lang="en-US" altLang="zh-TW" sz="3200" dirty="0" smtClean="0">
                <a:latin typeface="Times New Roman" panose="02020603050405020304" pitchFamily="18" charset="0"/>
                <a:ea typeface="DFKai-SB" pitchFamily="65" charset="-120"/>
              </a:rPr>
              <a:t>N</a:t>
            </a:r>
            <a:r>
              <a:rPr lang="zh-TW" altLang="en-US" sz="3200" dirty="0" smtClean="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V”</a:t>
            </a:r>
            <a:r>
              <a:rPr lang="zh-TW" altLang="en-US" sz="3200" dirty="0" smtClean="0">
                <a:latin typeface="Times New Roman" panose="02020603050405020304" pitchFamily="18" charset="0"/>
                <a:ea typeface="DFKai-SB" pitchFamily="65" charset="-120"/>
              </a:rPr>
              <a:t>身心狀態變化比喻句式包涵充分條件假言判斷邏輯語義</a:t>
            </a:r>
            <a:r>
              <a:rPr lang="zh-CN" altLang="en-US" sz="3200" dirty="0" smtClean="0">
                <a:latin typeface="Times New Roman" panose="02020603050405020304" pitchFamily="18" charset="0"/>
                <a:ea typeface="DFKai-SB" pitchFamily="65" charset="-120"/>
              </a:rPr>
              <a:t>：“吃了</a:t>
            </a:r>
            <a:r>
              <a:rPr lang="en-US" altLang="zh-CN" sz="3200" dirty="0" smtClean="0">
                <a:latin typeface="Times New Roman" panose="02020603050405020304" pitchFamily="18" charset="0"/>
                <a:ea typeface="DFKai-SB" pitchFamily="65" charset="-120"/>
              </a:rPr>
              <a:t>N</a:t>
            </a:r>
            <a:r>
              <a:rPr lang="zh-CN" altLang="en-US" sz="3200" dirty="0" smtClean="0">
                <a:latin typeface="Times New Roman" panose="02020603050405020304" pitchFamily="18" charset="0"/>
                <a:ea typeface="DFKai-SB" pitchFamily="65" charset="-120"/>
              </a:rPr>
              <a:t>”必然會帶來身心狀態變化“</a:t>
            </a:r>
            <a:r>
              <a:rPr lang="en-US" altLang="zh-CN" sz="3200" dirty="0" smtClean="0">
                <a:latin typeface="Times New Roman" panose="02020603050405020304" pitchFamily="18" charset="0"/>
                <a:ea typeface="DFKai-SB" pitchFamily="65" charset="-120"/>
              </a:rPr>
              <a:t>V</a:t>
            </a:r>
            <a:r>
              <a:rPr lang="zh-CN" altLang="en-US" sz="3200" dirty="0" smtClean="0">
                <a:latin typeface="Times New Roman" panose="02020603050405020304" pitchFamily="18" charset="0"/>
                <a:ea typeface="DFKai-SB" pitchFamily="65" charset="-120"/>
              </a:rPr>
              <a:t>”。作為“吃”的賓語，</a:t>
            </a:r>
            <a:r>
              <a:rPr lang="zh-TW" altLang="en-US" sz="3200" dirty="0" smtClean="0">
                <a:latin typeface="Times New Roman" panose="02020603050405020304" pitchFamily="18" charset="0"/>
                <a:ea typeface="DFKai-SB" pitchFamily="65" charset="-120"/>
              </a:rPr>
              <a:t>“</a:t>
            </a:r>
            <a:r>
              <a:rPr lang="en-US" altLang="zh-TW" sz="3200" dirty="0" smtClean="0">
                <a:latin typeface="Times New Roman" panose="02020603050405020304" pitchFamily="18" charset="0"/>
                <a:ea typeface="DFKai-SB" pitchFamily="65" charset="-120"/>
              </a:rPr>
              <a:t>N”</a:t>
            </a:r>
            <a:r>
              <a:rPr lang="zh-CN" altLang="en-US" sz="3200" dirty="0">
                <a:latin typeface="Times New Roman" panose="02020603050405020304" pitchFamily="18" charset="0"/>
                <a:ea typeface="DFKai-SB" pitchFamily="65" charset="-120"/>
              </a:rPr>
              <a:t>入句</a:t>
            </a:r>
            <a:r>
              <a:rPr lang="zh-CN" altLang="en-US" sz="3200" dirty="0" smtClean="0">
                <a:latin typeface="Times New Roman" panose="02020603050405020304" pitchFamily="18" charset="0"/>
                <a:ea typeface="DFKai-SB" pitchFamily="65" charset="-120"/>
              </a:rPr>
              <a:t>卻並非以可食性為充分必要條件，而是以其範疇量級突顯性為標準，“</a:t>
            </a:r>
            <a:r>
              <a:rPr lang="en-US" altLang="zh-CN" sz="3200" dirty="0" smtClean="0">
                <a:latin typeface="Times New Roman" panose="02020603050405020304" pitchFamily="18" charset="0"/>
                <a:ea typeface="DFKai-SB" pitchFamily="65" charset="-120"/>
              </a:rPr>
              <a:t>N</a:t>
            </a:r>
            <a:r>
              <a:rPr lang="zh-CN" altLang="en-US" sz="3200" dirty="0" smtClean="0">
                <a:latin typeface="Times New Roman" panose="02020603050405020304" pitchFamily="18" charset="0"/>
                <a:ea typeface="DFKai-SB" pitchFamily="65" charset="-120"/>
              </a:rPr>
              <a:t>”的比喻性也來自於後者。“</a:t>
            </a:r>
            <a:r>
              <a:rPr lang="en-US" altLang="zh-CN" sz="3200" dirty="0" smtClean="0">
                <a:latin typeface="Times New Roman" panose="02020603050405020304" pitchFamily="18" charset="0"/>
                <a:ea typeface="DFKai-SB" pitchFamily="65" charset="-120"/>
              </a:rPr>
              <a:t>N</a:t>
            </a:r>
            <a:r>
              <a:rPr lang="zh-CN" altLang="en-US" sz="3200" dirty="0" smtClean="0">
                <a:latin typeface="Times New Roman" panose="02020603050405020304" pitchFamily="18" charset="0"/>
                <a:ea typeface="DFKai-SB" pitchFamily="65" charset="-120"/>
              </a:rPr>
              <a:t>”的突顯性标准还</a:t>
            </a:r>
            <a:r>
              <a:rPr lang="zh-TW" altLang="en-US" sz="3200" dirty="0" smtClean="0">
                <a:latin typeface="Times New Roman" panose="02020603050405020304" pitchFamily="18" charset="0"/>
                <a:ea typeface="DFKai-SB" pitchFamily="65" charset="-120"/>
              </a:rPr>
              <a:t>可擴展到比喻母句式“</a:t>
            </a:r>
            <a:r>
              <a:rPr lang="en-US" altLang="zh-TW" sz="3200" dirty="0" smtClean="0">
                <a:latin typeface="Times New Roman" panose="02020603050405020304" pitchFamily="18" charset="0"/>
                <a:ea typeface="DFKai-SB" pitchFamily="65" charset="-120"/>
              </a:rPr>
              <a:t>S</a:t>
            </a:r>
            <a:r>
              <a:rPr lang="zh-TW" altLang="en-US" sz="3200" dirty="0" smtClean="0">
                <a:latin typeface="Times New Roman" panose="02020603050405020304" pitchFamily="18" charset="0"/>
                <a:ea typeface="DFKai-SB" pitchFamily="65" charset="-120"/>
              </a:rPr>
              <a:t>是</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像個</a:t>
            </a:r>
            <a:r>
              <a:rPr lang="en-US" altLang="zh-TW" sz="3200" dirty="0" smtClean="0">
                <a:latin typeface="Times New Roman" panose="02020603050405020304" pitchFamily="18" charset="0"/>
                <a:ea typeface="DFKai-SB" pitchFamily="65" charset="-120"/>
              </a:rPr>
              <a:t>N</a:t>
            </a:r>
            <a:r>
              <a:rPr lang="zh-TW" altLang="en-US" sz="3200" dirty="0" smtClean="0">
                <a:latin typeface="Times New Roman" panose="02020603050405020304" pitchFamily="18" charset="0"/>
                <a:ea typeface="DFKai-SB" pitchFamily="65" charset="-120"/>
              </a:rPr>
              <a:t>，</a:t>
            </a:r>
            <a:r>
              <a:rPr lang="en-US" altLang="zh-TW" sz="3200" dirty="0" smtClean="0">
                <a:latin typeface="Times New Roman" panose="02020603050405020304" pitchFamily="18" charset="0"/>
                <a:ea typeface="DFKai-SB" pitchFamily="65" charset="-120"/>
              </a:rPr>
              <a:t>V”</a:t>
            </a:r>
            <a:r>
              <a:rPr lang="zh-TW" altLang="en-US" sz="3200" dirty="0" smtClean="0">
                <a:latin typeface="Times New Roman" panose="02020603050405020304" pitchFamily="18" charset="0"/>
                <a:ea typeface="DFKai-SB" pitchFamily="65" charset="-120"/>
              </a:rPr>
              <a:t>，如</a:t>
            </a:r>
            <a:r>
              <a:rPr lang="zh-CN" altLang="en-US" sz="3200" dirty="0" smtClean="0">
                <a:latin typeface="Times New Roman" panose="02020603050405020304" pitchFamily="18" charset="0"/>
                <a:ea typeface="DFKai-SB" pitchFamily="65" charset="-120"/>
              </a:rPr>
              <a:t>“張三像吃了炸彈，頓時火冒三丈”可轉化為“張三是個炸彈，隨時可能爆炸”。“炸彈”的突顯屬性是爆炸、起火，人吃了“炸彈”必然會“發火”，而人被比喻為“炸彈”的話，則必然有“發火、爆炸”的傾向。</a:t>
            </a:r>
            <a:endParaRPr lang="en-US" altLang="zh-TW" sz="3200" dirty="0" smtClean="0">
              <a:latin typeface="Times New Roman" panose="02020603050405020304" pitchFamily="18" charset="0"/>
              <a:ea typeface="DFKai-SB" pitchFamily="65" charset="-120"/>
            </a:endParaRPr>
          </a:p>
          <a:p>
            <a:pPr indent="457200" algn="just" defTabSz="4389755">
              <a:spcBef>
                <a:spcPts val="1000"/>
              </a:spcBef>
            </a:pPr>
            <a:r>
              <a:rPr lang="zh-TW" altLang="en-US" sz="3200" dirty="0" smtClean="0">
                <a:latin typeface="Times New Roman" panose="02020603050405020304" pitchFamily="18" charset="0"/>
                <a:ea typeface="DFKai-SB" pitchFamily="65" charset="-120"/>
              </a:rPr>
              <a:t>“像吃了</a:t>
            </a:r>
            <a:r>
              <a:rPr lang="en-US" altLang="zh-TW" sz="3200" dirty="0" smtClean="0">
                <a:latin typeface="Times New Roman" panose="02020603050405020304" pitchFamily="18" charset="0"/>
                <a:ea typeface="DFKai-SB" pitchFamily="65" charset="-120"/>
              </a:rPr>
              <a:t>N</a:t>
            </a:r>
            <a:r>
              <a:rPr lang="zh-TW" altLang="en-US" sz="3200" dirty="0" smtClean="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V”</a:t>
            </a:r>
            <a:r>
              <a:rPr lang="zh-TW" altLang="en-US" sz="3200" dirty="0" smtClean="0">
                <a:latin typeface="Times New Roman" panose="02020603050405020304" pitchFamily="18" charset="0"/>
                <a:ea typeface="DFKai-SB" pitchFamily="65" charset="-120"/>
              </a:rPr>
              <a:t>身心狀態變化比喻句式在生活中有著廣泛的</a:t>
            </a:r>
            <a:r>
              <a:rPr lang="zh-CN" altLang="en-US" sz="3200" dirty="0">
                <a:latin typeface="Times New Roman" panose="02020603050405020304" pitchFamily="18" charset="0"/>
                <a:ea typeface="DFKai-SB" pitchFamily="65" charset="-120"/>
              </a:rPr>
              <a:t>使用</a:t>
            </a:r>
            <a:r>
              <a:rPr lang="zh-TW" altLang="en-US" sz="3200" dirty="0" smtClean="0">
                <a:latin typeface="Times New Roman" panose="02020603050405020304" pitchFamily="18" charset="0"/>
                <a:ea typeface="DFKai-SB" pitchFamily="65" charset="-120"/>
              </a:rPr>
              <a:t>度和高能產性，可以表達積極和消極多種類型</a:t>
            </a:r>
            <a:r>
              <a:rPr lang="zh-CN" altLang="en-US" sz="3200" dirty="0" smtClean="0">
                <a:latin typeface="Times New Roman" panose="02020603050405020304" pitchFamily="18" charset="0"/>
                <a:ea typeface="DFKai-SB" pitchFamily="65" charset="-120"/>
              </a:rPr>
              <a:t>的</a:t>
            </a:r>
            <a:r>
              <a:rPr lang="zh-TW" altLang="en-US" sz="3200" dirty="0" smtClean="0">
                <a:latin typeface="Times New Roman" panose="02020603050405020304" pitchFamily="18" charset="0"/>
                <a:ea typeface="DFKai-SB" pitchFamily="65" charset="-120"/>
              </a:rPr>
              <a:t>身心狀態變化。此比喻句式像“你吃了嗎”問候語一樣，具有文化獨特性。</a:t>
            </a:r>
            <a:r>
              <a:rPr lang="zh-CN" altLang="en-US" sz="3200" dirty="0" smtClean="0">
                <a:latin typeface="Times New Roman" panose="02020603050405020304" pitchFamily="18" charset="0"/>
                <a:ea typeface="DFKai-SB" pitchFamily="65" charset="-120"/>
              </a:rPr>
              <a:t>本研究對漢語國際教育此類句式及整體比喻句式的教學具有指導意義。</a:t>
            </a:r>
            <a:endParaRPr lang="en-US" altLang="zh-CN" sz="3200" dirty="0" smtClean="0">
              <a:latin typeface="Times New Roman" panose="02020603050405020304" pitchFamily="18" charset="0"/>
              <a:ea typeface="DFKai-SB" pitchFamily="65" charset="-120"/>
            </a:endParaRPr>
          </a:p>
          <a:p>
            <a:pPr indent="457200" algn="just" defTabSz="4389755">
              <a:spcBef>
                <a:spcPct val="50000"/>
              </a:spcBef>
            </a:pPr>
            <a:endParaRPr lang="en-US" altLang="zh-CN" sz="3200" dirty="0">
              <a:latin typeface="Times New Roman" panose="02020603050405020304" pitchFamily="18" charset="0"/>
              <a:ea typeface="DFKai-SB" pitchFamily="65" charset="-120"/>
            </a:endParaRPr>
          </a:p>
          <a:p>
            <a:pPr indent="457200" algn="just" defTabSz="4389755">
              <a:spcBef>
                <a:spcPct val="50000"/>
              </a:spcBef>
            </a:pPr>
            <a:endParaRPr lang="en-US" altLang="zh-CN" sz="3200" dirty="0">
              <a:latin typeface="Times New Roman" panose="02020603050405020304" pitchFamily="18" charset="0"/>
              <a:ea typeface="DFKai-SB" pitchFamily="65" charset="-120"/>
            </a:endParaRPr>
          </a:p>
          <a:p>
            <a:pPr indent="457200" algn="just" defTabSz="4389755">
              <a:spcBef>
                <a:spcPct val="50000"/>
              </a:spcBef>
            </a:pPr>
            <a:endParaRPr lang="en-US" altLang="zh-CN" sz="3200" dirty="0">
              <a:latin typeface="Times New Roman" panose="02020603050405020304" pitchFamily="18" charset="0"/>
              <a:ea typeface="DFKai-SB" pitchFamily="65" charset="-120"/>
            </a:endParaRPr>
          </a:p>
        </p:txBody>
      </p:sp>
      <p:sp>
        <p:nvSpPr>
          <p:cNvPr id="2073" name="文本框 2072"/>
          <p:cNvSpPr txBox="1"/>
          <p:nvPr/>
        </p:nvSpPr>
        <p:spPr>
          <a:xfrm>
            <a:off x="20611634" y="29097047"/>
            <a:ext cx="16517177" cy="14794153"/>
          </a:xfrm>
          <a:prstGeom prst="rect">
            <a:avLst/>
          </a:prstGeom>
          <a:noFill/>
          <a:ln w="9525">
            <a:noFill/>
          </a:ln>
        </p:spPr>
        <p:txBody>
          <a:bodyPr wrap="square" lIns="160020" tIns="80010" rIns="160020" bIns="80010">
            <a:spAutoFit/>
          </a:bodyPr>
          <a:lstStyle/>
          <a:p>
            <a:pPr defTabSz="4389755">
              <a:spcBef>
                <a:spcPts val="600"/>
              </a:spcBef>
            </a:pPr>
            <a:r>
              <a:rPr lang="en-US" altLang="zh-TW" sz="3200" dirty="0">
                <a:latin typeface="Times New Roman" panose="02020603050405020304" pitchFamily="18" charset="0"/>
                <a:ea typeface="DFKai-SB" pitchFamily="65" charset="-120"/>
              </a:rPr>
              <a:t> </a:t>
            </a:r>
            <a:r>
              <a:rPr lang="en-US" altLang="zh-TW" sz="3200" dirty="0" smtClean="0">
                <a:latin typeface="Times New Roman" panose="02020603050405020304" pitchFamily="18" charset="0"/>
                <a:ea typeface="DFKai-SB" pitchFamily="65" charset="-120"/>
              </a:rPr>
              <a:t>     </a:t>
            </a:r>
            <a:r>
              <a:rPr lang="zh-TW" altLang="en-US" sz="3200" dirty="0" smtClean="0">
                <a:latin typeface="Times New Roman" panose="02020603050405020304" pitchFamily="18" charset="0"/>
                <a:ea typeface="DFKai-SB" pitchFamily="65" charset="-120"/>
              </a:rPr>
              <a:t>楚軍（</a:t>
            </a:r>
            <a:r>
              <a:rPr lang="en-US" altLang="zh-TW" sz="3200" dirty="0" smtClean="0">
                <a:latin typeface="Times New Roman" panose="02020603050405020304" pitchFamily="18" charset="0"/>
                <a:ea typeface="DFKai-SB" pitchFamily="65" charset="-120"/>
              </a:rPr>
              <a:t>2008</a:t>
            </a:r>
            <a:r>
              <a:rPr lang="zh-TW" altLang="en-US" sz="3200" dirty="0" smtClean="0">
                <a:latin typeface="Times New Roman" panose="02020603050405020304" pitchFamily="18" charset="0"/>
                <a:ea typeface="DFKai-SB" pitchFamily="65" charset="-120"/>
              </a:rPr>
              <a:t>）漢英“動名</a:t>
            </a:r>
            <a:r>
              <a:rPr lang="en-US" altLang="zh-TW" sz="3200" dirty="0" smtClean="0">
                <a:latin typeface="Times New Roman" panose="02020603050405020304" pitchFamily="18" charset="0"/>
                <a:ea typeface="DFKai-SB" pitchFamily="65" charset="-120"/>
              </a:rPr>
              <a:t>/VN</a:t>
            </a:r>
            <a:r>
              <a:rPr lang="zh-TW" altLang="en-US" sz="3200" dirty="0" smtClean="0">
                <a:latin typeface="Times New Roman" panose="02020603050405020304" pitchFamily="18" charset="0"/>
                <a:ea typeface="DFKai-SB" pitchFamily="65" charset="-120"/>
              </a:rPr>
              <a:t>構造”的語義格對比研究，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西安外國語大學學報</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3</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褚瑞麗，張京魚（</a:t>
            </a:r>
            <a:r>
              <a:rPr lang="en-US" altLang="zh-TW" sz="3200" dirty="0" smtClean="0">
                <a:latin typeface="Times New Roman" panose="02020603050405020304" pitchFamily="18" charset="0"/>
                <a:ea typeface="DFKai-SB" pitchFamily="65" charset="-120"/>
              </a:rPr>
              <a:t>2020</a:t>
            </a:r>
            <a:r>
              <a:rPr lang="zh-TW" altLang="en-US" sz="3200" dirty="0" smtClean="0">
                <a:latin typeface="Times New Roman" panose="02020603050405020304" pitchFamily="18" charset="0"/>
                <a:ea typeface="DFKai-SB" pitchFamily="65" charset="-120"/>
              </a:rPr>
              <a:t>）“吃</a:t>
            </a:r>
            <a:r>
              <a:rPr lang="en-US" altLang="zh-TW" sz="3200" dirty="0" smtClean="0">
                <a:latin typeface="Times New Roman" panose="02020603050405020304" pitchFamily="18" charset="0"/>
                <a:ea typeface="DFKai-SB" pitchFamily="65" charset="-120"/>
              </a:rPr>
              <a:t>+NP”</a:t>
            </a:r>
            <a:r>
              <a:rPr lang="zh-TW" altLang="en-US" sz="3200" dirty="0" smtClean="0">
                <a:latin typeface="Times New Roman" panose="02020603050405020304" pitchFamily="18" charset="0"/>
                <a:ea typeface="DFKai-SB" pitchFamily="65" charset="-120"/>
              </a:rPr>
              <a:t>構式的轉隱喻機制研究，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外國語文</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2</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褚瑞莉，張京魚（</a:t>
            </a:r>
            <a:r>
              <a:rPr lang="en-US" altLang="zh-TW" sz="3200" dirty="0" smtClean="0">
                <a:latin typeface="Times New Roman" panose="02020603050405020304" pitchFamily="18" charset="0"/>
                <a:ea typeface="DFKai-SB" pitchFamily="65" charset="-120"/>
              </a:rPr>
              <a:t>2021</a:t>
            </a:r>
            <a:r>
              <a:rPr lang="zh-TW" altLang="en-US" sz="3200" dirty="0" smtClean="0">
                <a:latin typeface="Times New Roman" panose="02020603050405020304" pitchFamily="18" charset="0"/>
                <a:ea typeface="DFKai-SB" pitchFamily="65" charset="-120"/>
              </a:rPr>
              <a:t>）“吃</a:t>
            </a:r>
            <a:r>
              <a:rPr lang="en-US" altLang="zh-TW" sz="3200" dirty="0" smtClean="0">
                <a:latin typeface="Times New Roman" panose="02020603050405020304" pitchFamily="18" charset="0"/>
                <a:ea typeface="DFKai-SB" pitchFamily="65" charset="-120"/>
              </a:rPr>
              <a:t>+NP”</a:t>
            </a:r>
            <a:r>
              <a:rPr lang="zh-TW" altLang="en-US" sz="3200" dirty="0" smtClean="0">
                <a:latin typeface="Times New Roman" panose="02020603050405020304" pitchFamily="18" charset="0"/>
                <a:ea typeface="DFKai-SB" pitchFamily="65" charset="-120"/>
              </a:rPr>
              <a:t>的認知和生成綜觀研究，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外語研究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3</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黃潔（</a:t>
            </a:r>
            <a:r>
              <a:rPr lang="en-US" altLang="zh-TW" sz="3200" dirty="0" smtClean="0">
                <a:latin typeface="Times New Roman" panose="02020603050405020304" pitchFamily="18" charset="0"/>
                <a:ea typeface="DFKai-SB" pitchFamily="65" charset="-120"/>
              </a:rPr>
              <a:t>2012</a:t>
            </a:r>
            <a:r>
              <a:rPr lang="zh-TW" altLang="en-US" sz="3200" dirty="0" smtClean="0">
                <a:latin typeface="Times New Roman" panose="02020603050405020304" pitchFamily="18" charset="0"/>
                <a:ea typeface="DFKai-SB" pitchFamily="65" charset="-120"/>
              </a:rPr>
              <a:t>）論“吃”和賓語非常規搭配的工作機制，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外語學刊</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2</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賈燕子，吳福祥（</a:t>
            </a:r>
            <a:r>
              <a:rPr lang="en-US" altLang="zh-TW" sz="3200" dirty="0" smtClean="0">
                <a:latin typeface="Times New Roman" panose="02020603050405020304" pitchFamily="18" charset="0"/>
                <a:ea typeface="DFKai-SB" pitchFamily="65" charset="-120"/>
              </a:rPr>
              <a:t>2017</a:t>
            </a:r>
            <a:r>
              <a:rPr lang="zh-TW" altLang="en-US" sz="3200" dirty="0" smtClean="0">
                <a:latin typeface="Times New Roman" panose="02020603050405020304" pitchFamily="18" charset="0"/>
                <a:ea typeface="DFKai-SB" pitchFamily="65" charset="-120"/>
              </a:rPr>
              <a:t>）詞匯類型學視角的漢語“吃”“喝”類動詞研究，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世界漢語教學</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3</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李向農（</a:t>
            </a:r>
            <a:r>
              <a:rPr lang="en-US" altLang="zh-TW" sz="3200" dirty="0" smtClean="0">
                <a:latin typeface="Times New Roman" panose="02020603050405020304" pitchFamily="18" charset="0"/>
                <a:ea typeface="DFKai-SB" pitchFamily="65" charset="-120"/>
              </a:rPr>
              <a:t>1999</a:t>
            </a:r>
            <a:r>
              <a:rPr lang="zh-TW" altLang="en-US" sz="3200" dirty="0" smtClean="0">
                <a:latin typeface="Times New Roman" panose="02020603050405020304" pitchFamily="18" charset="0"/>
                <a:ea typeface="DFKai-SB" pitchFamily="65" charset="-120"/>
              </a:rPr>
              <a:t>）再說“跟</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一樣”及其相關句式，</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語言教學與研究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3</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a:t>
            </a:r>
            <a:r>
              <a:rPr lang="zh-TW" altLang="en-US" sz="3200" dirty="0" smtClean="0">
                <a:latin typeface="Times New Roman" panose="02020603050405020304" pitchFamily="18" charset="0"/>
                <a:ea typeface="DFKai-SB" pitchFamily="65" charset="-120"/>
              </a:rPr>
              <a:t>劉</a:t>
            </a:r>
            <a:r>
              <a:rPr lang="zh-TW" altLang="en-US" sz="3200" dirty="0" smtClean="0">
                <a:latin typeface="Times New Roman" panose="02020603050405020304" pitchFamily="18" charset="0"/>
                <a:ea typeface="DFKai-SB" pitchFamily="65" charset="-120"/>
              </a:rPr>
              <a:t>寧生（</a:t>
            </a:r>
            <a:r>
              <a:rPr lang="en-US" altLang="zh-TW" sz="3200" dirty="0" smtClean="0">
                <a:latin typeface="Times New Roman" panose="02020603050405020304" pitchFamily="18" charset="0"/>
                <a:ea typeface="DFKai-SB" pitchFamily="65" charset="-120"/>
              </a:rPr>
              <a:t>1995</a:t>
            </a:r>
            <a:r>
              <a:rPr lang="zh-TW" altLang="en-US" sz="3200" dirty="0" smtClean="0">
                <a:latin typeface="Times New Roman" panose="02020603050405020304" pitchFamily="18" charset="0"/>
                <a:ea typeface="DFKai-SB" pitchFamily="65" charset="-120"/>
              </a:rPr>
              <a:t>）漢語偏正結構的認知基礎及其在語序類型學上的意義，</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中國語文</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2</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王文斌（</a:t>
            </a:r>
            <a:r>
              <a:rPr lang="en-US" altLang="zh-TW" sz="3200" dirty="0" smtClean="0">
                <a:latin typeface="Times New Roman" panose="02020603050405020304" pitchFamily="18" charset="0"/>
                <a:ea typeface="DFKai-SB" pitchFamily="65" charset="-120"/>
              </a:rPr>
              <a:t>2015</a:t>
            </a:r>
            <a:r>
              <a:rPr lang="zh-TW" altLang="en-US" sz="3200" dirty="0" smtClean="0">
                <a:latin typeface="Times New Roman" panose="02020603050405020304" pitchFamily="18" charset="0"/>
                <a:ea typeface="DFKai-SB" pitchFamily="65" charset="-120"/>
              </a:rPr>
              <a:t>）從圖形與背景的可逆性看一詞多義的成因</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以漢語動詞“吃”和英語動詞“</a:t>
            </a:r>
            <a:r>
              <a:rPr lang="en-US" altLang="zh-CN" sz="3200" dirty="0" smtClean="0">
                <a:latin typeface="Times New Roman" panose="02020603050405020304" pitchFamily="18" charset="0"/>
                <a:ea typeface="DFKai-SB" pitchFamily="65" charset="-120"/>
                <a:cs typeface="Times New Roman" panose="02020603050405020304" pitchFamily="18" charset="0"/>
              </a:rPr>
              <a:t>make</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為例，</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外語與外語教學</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5</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王英雪（</a:t>
            </a:r>
            <a:r>
              <a:rPr lang="en-US" altLang="zh-TW" sz="3200" dirty="0" smtClean="0">
                <a:latin typeface="Times New Roman" panose="02020603050405020304" pitchFamily="18" charset="0"/>
                <a:ea typeface="DFKai-SB" pitchFamily="65" charset="-120"/>
              </a:rPr>
              <a:t>2007</a:t>
            </a:r>
            <a:r>
              <a:rPr lang="zh-TW" altLang="en-US" sz="3200" dirty="0" smtClean="0">
                <a:latin typeface="Times New Roman" panose="02020603050405020304" pitchFamily="18" charset="0"/>
                <a:ea typeface="DFKai-SB" pitchFamily="65" charset="-120"/>
              </a:rPr>
              <a:t>）漢英“吃”的動作的概念隱喻比較，</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東華大學學報（社會科學版）</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3</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楊春生（</a:t>
            </a:r>
            <a:r>
              <a:rPr lang="en-US" altLang="zh-TW" sz="3200" dirty="0" smtClean="0">
                <a:latin typeface="Times New Roman" panose="02020603050405020304" pitchFamily="18" charset="0"/>
                <a:ea typeface="DFKai-SB" pitchFamily="65" charset="-120"/>
              </a:rPr>
              <a:t>2004</a:t>
            </a:r>
            <a:r>
              <a:rPr lang="zh-TW" altLang="en-US" sz="3200" dirty="0" smtClean="0">
                <a:latin typeface="Times New Roman" panose="02020603050405020304" pitchFamily="18" charset="0"/>
                <a:ea typeface="DFKai-SB" pitchFamily="65" charset="-120"/>
              </a:rPr>
              <a:t>）英漢語中與“吃”有關的隱喻比較，</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外語與外語教學</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12</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張京魚（</a:t>
            </a:r>
            <a:r>
              <a:rPr lang="en-US" altLang="zh-TW" sz="3200" dirty="0" smtClean="0">
                <a:latin typeface="Times New Roman" panose="02020603050405020304" pitchFamily="18" charset="0"/>
                <a:ea typeface="DFKai-SB" pitchFamily="65" charset="-120"/>
              </a:rPr>
              <a:t>2014</a:t>
            </a:r>
            <a:r>
              <a:rPr lang="zh-TW" altLang="en-US" sz="3200" dirty="0" smtClean="0">
                <a:latin typeface="Times New Roman" panose="02020603050405020304" pitchFamily="18" charset="0"/>
                <a:ea typeface="DFKai-SB" pitchFamily="65" charset="-120"/>
              </a:rPr>
              <a:t>）</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語義突顯層級模式與致使結構的二語習得</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，北京：中國社會科學出版社。</a:t>
            </a:r>
          </a:p>
          <a:p>
            <a:pPr defTabSz="4389755">
              <a:spcBef>
                <a:spcPts val="600"/>
              </a:spcBef>
            </a:pPr>
            <a:r>
              <a:rPr lang="zh-TW" altLang="en-US" sz="3200" dirty="0" smtClean="0">
                <a:latin typeface="Times New Roman" panose="02020603050405020304" pitchFamily="18" charset="0"/>
                <a:ea typeface="DFKai-SB" pitchFamily="65" charset="-120"/>
              </a:rPr>
              <a:t>      張再紅（</a:t>
            </a:r>
            <a:r>
              <a:rPr lang="en-US" altLang="zh-TW" sz="3200" dirty="0" smtClean="0">
                <a:latin typeface="Times New Roman" panose="02020603050405020304" pitchFamily="18" charset="0"/>
                <a:ea typeface="DFKai-SB" pitchFamily="65" charset="-120"/>
              </a:rPr>
              <a:t>2010</a:t>
            </a:r>
            <a:r>
              <a:rPr lang="zh-TW" altLang="en-US" sz="3200" dirty="0" smtClean="0">
                <a:latin typeface="Times New Roman" panose="02020603050405020304" pitchFamily="18" charset="0"/>
                <a:ea typeface="DFKai-SB" pitchFamily="65" charset="-120"/>
              </a:rPr>
              <a:t>）吃的隱喻映現規律分析，</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語言研究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4</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a:t>
            </a:r>
            <a:r>
              <a:rPr lang="zh-TW" altLang="en-US" sz="3200" dirty="0">
                <a:latin typeface="Times New Roman" panose="02020603050405020304" pitchFamily="18" charset="0"/>
                <a:ea typeface="DFKai-SB" pitchFamily="65" charset="-120"/>
              </a:rPr>
              <a:t> </a:t>
            </a:r>
            <a:r>
              <a:rPr lang="zh-TW" altLang="en-US" sz="3200" dirty="0" smtClean="0">
                <a:latin typeface="Times New Roman" panose="02020603050405020304" pitchFamily="18" charset="0"/>
                <a:ea typeface="DFKai-SB" pitchFamily="65" charset="-120"/>
              </a:rPr>
              <a:t>朱德熙（</a:t>
            </a:r>
            <a:r>
              <a:rPr lang="en-US" altLang="zh-TW" sz="3200" dirty="0" smtClean="0">
                <a:latin typeface="Times New Roman" panose="02020603050405020304" pitchFamily="18" charset="0"/>
                <a:ea typeface="DFKai-SB" pitchFamily="65" charset="-120"/>
              </a:rPr>
              <a:t>1982</a:t>
            </a:r>
            <a:r>
              <a:rPr lang="zh-TW" altLang="en-US" sz="3200" dirty="0" smtClean="0">
                <a:latin typeface="Times New Roman" panose="02020603050405020304" pitchFamily="18" charset="0"/>
                <a:ea typeface="DFKai-SB" pitchFamily="65" charset="-120"/>
              </a:rPr>
              <a:t>）說“跟</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一樣”，</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漢語學習</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1</a:t>
            </a:r>
            <a:r>
              <a:rPr lang="zh-TW" altLang="en-US" sz="3200" dirty="0" smtClean="0">
                <a:latin typeface="Times New Roman" panose="02020603050405020304" pitchFamily="18" charset="0"/>
                <a:ea typeface="DFKai-SB" pitchFamily="65" charset="-120"/>
              </a:rPr>
              <a:t>期。</a:t>
            </a:r>
          </a:p>
          <a:p>
            <a:pPr defTabSz="4389755">
              <a:spcBef>
                <a:spcPts val="600"/>
              </a:spcBef>
            </a:pPr>
            <a:r>
              <a:rPr lang="zh-TW" altLang="en-US" sz="3200" dirty="0" smtClean="0">
                <a:latin typeface="Times New Roman" panose="02020603050405020304" pitchFamily="18" charset="0"/>
                <a:ea typeface="DFKai-SB" pitchFamily="65" charset="-120"/>
              </a:rPr>
              <a:t>      鄒紅，王仰正（</a:t>
            </a:r>
            <a:r>
              <a:rPr lang="en-US" altLang="zh-TW" sz="3200" dirty="0" smtClean="0">
                <a:latin typeface="Times New Roman" panose="02020603050405020304" pitchFamily="18" charset="0"/>
                <a:ea typeface="DFKai-SB" pitchFamily="65" charset="-120"/>
              </a:rPr>
              <a:t>2010</a:t>
            </a:r>
            <a:r>
              <a:rPr lang="zh-TW" altLang="en-US" sz="3200" dirty="0" smtClean="0">
                <a:latin typeface="Times New Roman" panose="02020603050405020304" pitchFamily="18" charset="0"/>
                <a:ea typeface="DFKai-SB" pitchFamily="65" charset="-120"/>
              </a:rPr>
              <a:t>）基於“吃”的原型義項及</a:t>
            </a:r>
            <a:r>
              <a:rPr lang="en-US" altLang="zh-TW" sz="3200" dirty="0" smtClean="0">
                <a:latin typeface="Times New Roman" panose="02020603050405020304" pitchFamily="18" charset="0"/>
                <a:ea typeface="DFKai-SB" pitchFamily="65" charset="-120"/>
              </a:rPr>
              <a:t>NP</a:t>
            </a:r>
            <a:r>
              <a:rPr lang="zh-TW" altLang="en-US" sz="3200" dirty="0" smtClean="0">
                <a:latin typeface="Times New Roman" panose="02020603050405020304" pitchFamily="18" charset="0"/>
                <a:ea typeface="DFKai-SB" pitchFamily="65" charset="-120"/>
              </a:rPr>
              <a:t>的語義分析談漢語述題化的俄譯，</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外語研究</a:t>
            </a:r>
            <a:r>
              <a:rPr lang="en-US" altLang="zh-TW" sz="3200" dirty="0" smtClean="0">
                <a:latin typeface="Times New Roman" panose="02020603050405020304" pitchFamily="18" charset="0"/>
                <a:ea typeface="DFKai-SB" pitchFamily="65" charset="-120"/>
              </a:rPr>
              <a:t>》</a:t>
            </a:r>
            <a:r>
              <a:rPr lang="zh-TW" altLang="en-US" sz="3200" dirty="0" smtClean="0">
                <a:latin typeface="Times New Roman" panose="02020603050405020304" pitchFamily="18" charset="0"/>
                <a:ea typeface="DFKai-SB" pitchFamily="65" charset="-120"/>
              </a:rPr>
              <a:t>第</a:t>
            </a:r>
            <a:r>
              <a:rPr lang="en-US" altLang="zh-TW" sz="3200" dirty="0" smtClean="0">
                <a:latin typeface="Times New Roman" panose="02020603050405020304" pitchFamily="18" charset="0"/>
                <a:ea typeface="DFKai-SB" pitchFamily="65" charset="-120"/>
              </a:rPr>
              <a:t>2</a:t>
            </a:r>
            <a:r>
              <a:rPr lang="zh-TW" altLang="en-US" sz="3200" dirty="0" smtClean="0">
                <a:latin typeface="Times New Roman" panose="02020603050405020304" pitchFamily="18" charset="0"/>
                <a:ea typeface="DFKai-SB" pitchFamily="65" charset="-120"/>
              </a:rPr>
              <a:t>期。</a:t>
            </a:r>
          </a:p>
          <a:p>
            <a:pPr defTabSz="4389755">
              <a:spcBef>
                <a:spcPct val="50000"/>
              </a:spcBef>
            </a:pPr>
            <a:endParaRPr lang="en-US" altLang="zh-CN" sz="3200" dirty="0">
              <a:latin typeface="Times New Roman" panose="02020603050405020304" pitchFamily="18" charset="0"/>
              <a:ea typeface="DFKai-SB" pitchFamily="65" charset="-120"/>
            </a:endParaRPr>
          </a:p>
          <a:p>
            <a:pPr defTabSz="4389755">
              <a:spcBef>
                <a:spcPct val="50000"/>
              </a:spcBef>
            </a:pPr>
            <a:endParaRPr lang="en-US" altLang="zh-CN" sz="3200" dirty="0">
              <a:latin typeface="Times New Roman" panose="02020603050405020304" pitchFamily="18" charset="0"/>
              <a:ea typeface="DFKai-SB" pitchFamily="65" charset="-120"/>
            </a:endParaRPr>
          </a:p>
          <a:p>
            <a:pPr defTabSz="4389755">
              <a:spcBef>
                <a:spcPct val="50000"/>
              </a:spcBef>
            </a:pPr>
            <a:endParaRPr lang="en-US" altLang="zh-CN" sz="3200" dirty="0">
              <a:latin typeface="Times New Roman" panose="02020603050405020304" pitchFamily="18" charset="0"/>
              <a:ea typeface="DFKai-SB" pitchFamily="65" charset="-120"/>
            </a:endParaRPr>
          </a:p>
          <a:p>
            <a:pPr defTabSz="4389755">
              <a:spcBef>
                <a:spcPct val="50000"/>
              </a:spcBef>
            </a:pPr>
            <a:endParaRPr lang="en-US" altLang="zh-CN" sz="3200" dirty="0">
              <a:latin typeface="Times New Roman" panose="02020603050405020304" pitchFamily="18" charset="0"/>
              <a:ea typeface="DFKai-SB" pitchFamily="65" charset="-120"/>
            </a:endParaRPr>
          </a:p>
          <a:p>
            <a:pPr defTabSz="4389755">
              <a:spcBef>
                <a:spcPct val="50000"/>
              </a:spcBef>
            </a:pPr>
            <a:r>
              <a:rPr lang="en-US" altLang="zh-CN" sz="3200" dirty="0" smtClean="0">
                <a:latin typeface="Times New Roman" panose="02020603050405020304" pitchFamily="18" charset="0"/>
                <a:ea typeface="DFKai-SB" pitchFamily="65" charset="-120"/>
              </a:rPr>
              <a:t> </a:t>
            </a:r>
            <a:endParaRPr lang="en-US" altLang="zh-CN" sz="3200" dirty="0">
              <a:latin typeface="Times New Roman" panose="02020603050405020304" pitchFamily="18" charset="0"/>
              <a:ea typeface="DFKai-SB" pitchFamily="65" charset="-120"/>
            </a:endParaRPr>
          </a:p>
        </p:txBody>
      </p:sp>
      <p:sp>
        <p:nvSpPr>
          <p:cNvPr id="3" name="矩形 2"/>
          <p:cNvSpPr/>
          <p:nvPr/>
        </p:nvSpPr>
        <p:spPr>
          <a:xfrm>
            <a:off x="635" y="14891385"/>
            <a:ext cx="38392100" cy="5981700"/>
          </a:xfrm>
          <a:prstGeom prst="rect">
            <a:avLst/>
          </a:prstGeom>
          <a:solidFill>
            <a:schemeClr val="folHlink"/>
          </a:solidFill>
          <a:ln w="9525" cap="flat" cmpd="sng">
            <a:solidFill>
              <a:schemeClr val="tx1"/>
            </a:solidFill>
            <a:prstDash val="solid"/>
            <a:miter/>
            <a:headEnd type="none" w="med" len="med"/>
            <a:tailEnd type="none" w="med" len="med"/>
          </a:ln>
        </p:spPr>
        <p:txBody>
          <a:bodyPr wrap="none" lIns="160020" tIns="80010" rIns="160020" bIns="80010" anchor="ctr"/>
          <a:lstStyle/>
          <a:p>
            <a:pPr indent="1800225" algn="l" defTabSz="4389755">
              <a:lnSpc>
                <a:spcPct val="150000"/>
              </a:lnSpc>
            </a:pPr>
            <a:r>
              <a:rPr lang="zh-TW" altLang="en-US" sz="6000" b="1" dirty="0">
                <a:solidFill>
                  <a:schemeClr val="bg1"/>
                </a:solidFill>
                <a:latin typeface="標楷體" panose="02010601000101010101" charset="0"/>
                <a:ea typeface="標楷體" panose="02010601000101010101" charset="0"/>
              </a:rPr>
              <a:t>提要：</a:t>
            </a:r>
          </a:p>
          <a:p>
            <a:pPr indent="1800225" defTabSz="4389755">
              <a:lnSpc>
                <a:spcPct val="150000"/>
              </a:lnSpc>
            </a:pPr>
            <a:r>
              <a:rPr lang="zh-CN" altLang="en-US" sz="6000" b="1" dirty="0" smtClean="0">
                <a:solidFill>
                  <a:schemeClr val="bg1"/>
                </a:solidFill>
                <a:latin typeface="標楷體" panose="02010601000101010101" charset="0"/>
                <a:ea typeface="標楷體" panose="02010601000101010101" charset="0"/>
              </a:rPr>
              <a:t>關鍵词</a:t>
            </a:r>
            <a:r>
              <a:rPr lang="en-US" altLang="zh-TW" sz="6000" b="1" dirty="0" smtClean="0">
                <a:solidFill>
                  <a:schemeClr val="bg1"/>
                </a:solidFill>
                <a:latin typeface="標楷體" panose="02010601000101010101" charset="0"/>
                <a:ea typeface="標楷體" panose="02010601000101010101" charset="0"/>
              </a:rPr>
              <a:t>:</a:t>
            </a:r>
            <a:endParaRPr lang="zh-TW" altLang="en-US" sz="4800" b="1" dirty="0">
              <a:solidFill>
                <a:schemeClr val="bg1"/>
              </a:solidFill>
              <a:latin typeface="標楷體" panose="02010601000101010101" charset="0"/>
              <a:ea typeface="標楷體" panose="02010601000101010101" charset="0"/>
            </a:endParaRPr>
          </a:p>
          <a:p>
            <a:pPr indent="1800225" algn="l" defTabSz="4389755">
              <a:lnSpc>
                <a:spcPct val="150000"/>
              </a:lnSpc>
            </a:pPr>
            <a:r>
              <a:rPr lang="en-US" altLang="zh-TW" sz="6000" b="1" dirty="0">
                <a:solidFill>
                  <a:schemeClr val="bg1"/>
                </a:solidFill>
                <a:latin typeface="Times New Roman Bold" panose="02020603050405020304" charset="0"/>
                <a:ea typeface="標楷體" panose="02010601000101010101" charset="0"/>
                <a:cs typeface="Times New Roman Bold" panose="02020603050405020304" charset="0"/>
              </a:rPr>
              <a:t>Abstract:</a:t>
            </a:r>
          </a:p>
          <a:p>
            <a:pPr indent="1800225" algn="l" defTabSz="4389755">
              <a:lnSpc>
                <a:spcPct val="150000"/>
              </a:lnSpc>
            </a:pPr>
            <a:r>
              <a:rPr lang="en-US" altLang="zh-TW" sz="6000" b="1" dirty="0">
                <a:solidFill>
                  <a:schemeClr val="bg1"/>
                </a:solidFill>
                <a:latin typeface="Times New Roman Bold" panose="02020603050405020304" charset="0"/>
                <a:ea typeface="標楷體" panose="02010601000101010101" charset="0"/>
                <a:cs typeface="Times New Roman Bold" panose="02020603050405020304" charset="0"/>
              </a:rPr>
              <a:t>Keywords</a:t>
            </a:r>
            <a:r>
              <a:rPr lang="zh-TW" altLang="en-US" sz="6000" b="1" dirty="0">
                <a:solidFill>
                  <a:schemeClr val="bg1"/>
                </a:solidFill>
                <a:latin typeface="Times New Roman Bold" panose="02020603050405020304" charset="0"/>
                <a:ea typeface="標楷體" panose="02010601000101010101" charset="0"/>
                <a:cs typeface="Times New Roman Bold" panose="02020603050405020304" charset="0"/>
              </a:rPr>
              <a:t>：</a:t>
            </a:r>
          </a:p>
        </p:txBody>
      </p:sp>
      <p:pic>
        <p:nvPicPr>
          <p:cNvPr id="4" name="图片 3" descr="澳門語言學會"/>
          <p:cNvPicPr>
            <a:picLocks noChangeAspect="1"/>
          </p:cNvPicPr>
          <p:nvPr/>
        </p:nvPicPr>
        <p:blipFill>
          <a:blip r:embed="rId3"/>
          <a:stretch>
            <a:fillRect/>
          </a:stretch>
        </p:blipFill>
        <p:spPr>
          <a:xfrm>
            <a:off x="-1270" y="3810"/>
            <a:ext cx="38394005" cy="5555615"/>
          </a:xfrm>
          <a:prstGeom prst="rect">
            <a:avLst/>
          </a:prstGeom>
        </p:spPr>
      </p:pic>
      <p:sp>
        <p:nvSpPr>
          <p:cNvPr id="16" name="TextBox 15"/>
          <p:cNvSpPr txBox="1"/>
          <p:nvPr/>
        </p:nvSpPr>
        <p:spPr>
          <a:xfrm>
            <a:off x="5718766" y="17533675"/>
            <a:ext cx="32475608" cy="2616101"/>
          </a:xfrm>
          <a:prstGeom prst="rect">
            <a:avLst/>
          </a:prstGeom>
          <a:noFill/>
        </p:spPr>
        <p:txBody>
          <a:bodyPr wrap="square" rtlCol="0">
            <a:spAutoFit/>
          </a:bodyPr>
          <a:lstStyle/>
          <a:p>
            <a:r>
              <a:rPr lang="en-US" altLang="zh-CN" sz="2800" dirty="0" smtClean="0">
                <a:solidFill>
                  <a:schemeClr val="accent3"/>
                </a:solidFill>
                <a:latin typeface="Times New Roman" pitchFamily="18" charset="0"/>
                <a:cs typeface="Times New Roman" pitchFamily="18" charset="0"/>
              </a:rPr>
              <a:t>The metaphorical change of mental and physical state sentences “as if/like having eaten N, SV” entail the logic of hypothetic judgment based on sufficient conditions: P</a:t>
            </a:r>
            <a:r>
              <a:rPr lang="en-US" altLang="zh-CN" sz="2800" dirty="0" smtClean="0">
                <a:solidFill>
                  <a:schemeClr val="accent3"/>
                </a:solidFill>
                <a:latin typeface="Times New Roman" pitchFamily="18" charset="0"/>
                <a:cs typeface="Times New Roman" pitchFamily="18" charset="0"/>
                <a:sym typeface="Symbol" panose="05050102010706020507" pitchFamily="18" charset="2"/>
              </a:rPr>
              <a:t></a:t>
            </a:r>
            <a:r>
              <a:rPr lang="en-US" altLang="zh-CN" sz="2800" dirty="0" smtClean="0">
                <a:solidFill>
                  <a:schemeClr val="accent3"/>
                </a:solidFill>
                <a:latin typeface="Times New Roman" pitchFamily="18" charset="0"/>
                <a:cs typeface="Times New Roman" pitchFamily="18" charset="0"/>
              </a:rPr>
              <a:t>Q, that is, “If one eats N, one will inevitably V”. The criterion for N in the metaphorical sentence is not its edibility the verb “eat” semantically selects, but its salience in the relevant category. Once “N” satisfies the metaphorical requirement of salience, it will inevitably produce a physical and mental state change “V”, e.g., “Like having eaten the breast milk of Xiwa’s mother, Zhang San couldn’t stop laughing”. This highly productive metaphorical sentence can express both positive and negative changes of mental and physical state. The metaphorical requirement of salience of “N” in such a sentence can be extended to the basic metaphorical sentence “S is (like) a N. All S does is V”, e.g., “My surgeon is (like) a butcher. All he does is chop, chop, chop”.</a:t>
            </a:r>
          </a:p>
          <a:p>
            <a:pPr indent="457200"/>
            <a:endParaRPr lang="zh-CN" altLang="en-US" sz="2400" dirty="0">
              <a:solidFill>
                <a:schemeClr val="accent3"/>
              </a:solidFill>
              <a:latin typeface="Times New Roman" pitchFamily="18" charset="0"/>
              <a:cs typeface="Times New Roman" pitchFamily="18" charset="0"/>
            </a:endParaRPr>
          </a:p>
        </p:txBody>
      </p:sp>
      <p:sp>
        <p:nvSpPr>
          <p:cNvPr id="17" name="TextBox 16"/>
          <p:cNvSpPr txBox="1"/>
          <p:nvPr/>
        </p:nvSpPr>
        <p:spPr>
          <a:xfrm>
            <a:off x="5710930" y="15128488"/>
            <a:ext cx="32491280" cy="1938992"/>
          </a:xfrm>
          <a:prstGeom prst="rect">
            <a:avLst/>
          </a:prstGeom>
          <a:noFill/>
        </p:spPr>
        <p:txBody>
          <a:bodyPr wrap="square" rtlCol="0">
            <a:spAutoFit/>
          </a:bodyPr>
          <a:lstStyle/>
          <a:p>
            <a:r>
              <a:rPr lang="zh-TW" altLang="en-US" sz="3200" dirty="0">
                <a:solidFill>
                  <a:schemeClr val="accent3"/>
                </a:solidFill>
                <a:latin typeface="Times New Roman" panose="02020603050405020304" pitchFamily="18" charset="0"/>
                <a:ea typeface="DFKai-SB" pitchFamily="65" charset="-120"/>
              </a:rPr>
              <a:t>“</a:t>
            </a:r>
            <a:r>
              <a:rPr lang="en-US" altLang="zh-TW" sz="3200" dirty="0">
                <a:solidFill>
                  <a:schemeClr val="accent3"/>
                </a:solidFill>
                <a:latin typeface="Times New Roman" panose="02020603050405020304" pitchFamily="18" charset="0"/>
                <a:ea typeface="DFKai-SB" pitchFamily="65" charset="-120"/>
              </a:rPr>
              <a:t>S</a:t>
            </a:r>
            <a:r>
              <a:rPr lang="zh-TW" altLang="en-US" sz="3200" dirty="0">
                <a:solidFill>
                  <a:schemeClr val="accent3"/>
                </a:solidFill>
                <a:latin typeface="Times New Roman" panose="02020603050405020304" pitchFamily="18" charset="0"/>
                <a:ea typeface="DFKai-SB" pitchFamily="65" charset="-120"/>
              </a:rPr>
              <a:t>像吃了</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一樣</a:t>
            </a:r>
            <a:r>
              <a:rPr lang="en-US" altLang="zh-TW" sz="3200" dirty="0">
                <a:solidFill>
                  <a:schemeClr val="accent3"/>
                </a:solidFill>
                <a:latin typeface="Times New Roman" panose="02020603050405020304" pitchFamily="18" charset="0"/>
                <a:ea typeface="DFKai-SB" pitchFamily="65" charset="-120"/>
              </a:rPr>
              <a:t>V”</a:t>
            </a:r>
            <a:r>
              <a:rPr lang="zh-TW" altLang="en-US" sz="3200" dirty="0">
                <a:solidFill>
                  <a:schemeClr val="accent3"/>
                </a:solidFill>
                <a:latin typeface="Times New Roman" panose="02020603050405020304" pitchFamily="18" charset="0"/>
                <a:ea typeface="DFKai-SB" pitchFamily="65" charset="-120"/>
              </a:rPr>
              <a:t>身心狀態變化比喻句包涵充分條件假言判斷邏輯語義：</a:t>
            </a:r>
            <a:r>
              <a:rPr lang="en-US" altLang="zh-TW" sz="3200" dirty="0" smtClean="0">
                <a:solidFill>
                  <a:schemeClr val="accent3"/>
                </a:solidFill>
                <a:latin typeface="Times New Roman" panose="02020603050405020304" pitchFamily="18" charset="0"/>
                <a:ea typeface="DFKai-SB" pitchFamily="65" charset="-120"/>
              </a:rPr>
              <a:t>P</a:t>
            </a:r>
            <a:r>
              <a:rPr lang="en-US" altLang="zh-TW" sz="3200" dirty="0" smtClean="0">
                <a:solidFill>
                  <a:schemeClr val="accent3"/>
                </a:solidFill>
                <a:latin typeface="Times New Roman" panose="02020603050405020304" pitchFamily="18" charset="0"/>
                <a:ea typeface="DFKai-SB" pitchFamily="65" charset="-120"/>
                <a:sym typeface="Symbol" panose="05050102010706020507" pitchFamily="18" charset="2"/>
              </a:rPr>
              <a:t></a:t>
            </a:r>
            <a:r>
              <a:rPr lang="en-US" altLang="zh-TW" sz="3200" dirty="0" smtClean="0">
                <a:solidFill>
                  <a:schemeClr val="accent3"/>
                </a:solidFill>
                <a:latin typeface="Times New Roman" panose="02020603050405020304" pitchFamily="18" charset="0"/>
                <a:ea typeface="DFKai-SB" pitchFamily="65" charset="-120"/>
              </a:rPr>
              <a:t>Q</a:t>
            </a:r>
            <a:r>
              <a:rPr lang="zh-TW" altLang="en-US" sz="3200" dirty="0">
                <a:solidFill>
                  <a:schemeClr val="accent3"/>
                </a:solidFill>
                <a:latin typeface="Times New Roman" panose="02020603050405020304" pitchFamily="18" charset="0"/>
                <a:ea typeface="DFKai-SB" pitchFamily="65" charset="-120"/>
              </a:rPr>
              <a:t>，即“吃了</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，必然</a:t>
            </a:r>
            <a:r>
              <a:rPr lang="en-US" altLang="zh-TW" sz="3200" dirty="0">
                <a:solidFill>
                  <a:schemeClr val="accent3"/>
                </a:solidFill>
                <a:latin typeface="Times New Roman" panose="02020603050405020304" pitchFamily="18" charset="0"/>
                <a:ea typeface="DFKai-SB" pitchFamily="65" charset="-120"/>
              </a:rPr>
              <a:t>V”</a:t>
            </a:r>
            <a:r>
              <a:rPr lang="zh-TW" altLang="en-US" sz="3200" dirty="0">
                <a:solidFill>
                  <a:schemeClr val="accent3"/>
                </a:solidFill>
                <a:latin typeface="Times New Roman" panose="02020603050405020304" pitchFamily="18" charset="0"/>
                <a:ea typeface="DFKai-SB" pitchFamily="65" charset="-120"/>
              </a:rPr>
              <a:t>。 儘管喻體“吃了</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語義上要求其“</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具有可食性，但是“</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的入句條件不是以可食性為優先，而是以其範疇突顯性為優先。 “</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一旦滿足範疇量級突顯性之比喻性條件，就必然產生身心狀態變化</a:t>
            </a:r>
            <a:r>
              <a:rPr lang="en-US" altLang="zh-TW" sz="3200" dirty="0">
                <a:solidFill>
                  <a:schemeClr val="accent3"/>
                </a:solidFill>
                <a:latin typeface="Times New Roman" panose="02020603050405020304" pitchFamily="18" charset="0"/>
                <a:ea typeface="DFKai-SB" pitchFamily="65" charset="-120"/>
              </a:rPr>
              <a:t>V</a:t>
            </a:r>
            <a:r>
              <a:rPr lang="zh-TW" altLang="en-US" sz="3200" dirty="0">
                <a:solidFill>
                  <a:schemeClr val="accent3"/>
                </a:solidFill>
                <a:latin typeface="Times New Roman" panose="02020603050405020304" pitchFamily="18" charset="0"/>
                <a:ea typeface="DFKai-SB" pitchFamily="65" charset="-120"/>
              </a:rPr>
              <a:t>，如“張三像吃了喜娃他媽的奶一樣，笑個不停”。 該比喻句可表達積極和消極身心狀態變化，能產性强。 此句式中“</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的比喻性，即突顯性條件，可以擴展到比喻母句式“</a:t>
            </a:r>
            <a:r>
              <a:rPr lang="en-US" altLang="zh-TW" sz="3200" dirty="0">
                <a:solidFill>
                  <a:schemeClr val="accent3"/>
                </a:solidFill>
                <a:latin typeface="Times New Roman" panose="02020603050405020304" pitchFamily="18" charset="0"/>
                <a:ea typeface="DFKai-SB" pitchFamily="65" charset="-120"/>
              </a:rPr>
              <a:t>S</a:t>
            </a:r>
            <a:r>
              <a:rPr lang="zh-TW" altLang="en-US" sz="3200" dirty="0">
                <a:solidFill>
                  <a:schemeClr val="accent3"/>
                </a:solidFill>
                <a:latin typeface="Times New Roman" panose="02020603050405020304" pitchFamily="18" charset="0"/>
                <a:ea typeface="DFKai-SB" pitchFamily="65" charset="-120"/>
              </a:rPr>
              <a:t>是</a:t>
            </a:r>
            <a:r>
              <a:rPr lang="en-US" altLang="zh-TW" sz="3200" dirty="0">
                <a:solidFill>
                  <a:schemeClr val="accent3"/>
                </a:solidFill>
                <a:latin typeface="Times New Roman" panose="02020603050405020304" pitchFamily="18" charset="0"/>
                <a:ea typeface="DFKai-SB" pitchFamily="65" charset="-120"/>
              </a:rPr>
              <a:t>/</a:t>
            </a:r>
            <a:r>
              <a:rPr lang="zh-TW" altLang="en-US" sz="3200" dirty="0">
                <a:solidFill>
                  <a:schemeClr val="accent3"/>
                </a:solidFill>
                <a:latin typeface="Times New Roman" panose="02020603050405020304" pitchFamily="18" charset="0"/>
                <a:ea typeface="DFKai-SB" pitchFamily="65" charset="-120"/>
              </a:rPr>
              <a:t>像個</a:t>
            </a:r>
            <a:r>
              <a:rPr lang="en-US" altLang="zh-TW" sz="3200" dirty="0">
                <a:solidFill>
                  <a:schemeClr val="accent3"/>
                </a:solidFill>
                <a:latin typeface="Times New Roman" panose="02020603050405020304" pitchFamily="18" charset="0"/>
                <a:ea typeface="DFKai-SB" pitchFamily="65" charset="-120"/>
              </a:rPr>
              <a:t>N</a:t>
            </a:r>
            <a:r>
              <a:rPr lang="zh-TW" altLang="en-US" sz="3200" dirty="0">
                <a:solidFill>
                  <a:schemeClr val="accent3"/>
                </a:solidFill>
                <a:latin typeface="Times New Roman" panose="02020603050405020304" pitchFamily="18" charset="0"/>
                <a:ea typeface="DFKai-SB" pitchFamily="65" charset="-120"/>
              </a:rPr>
              <a:t>，</a:t>
            </a:r>
            <a:r>
              <a:rPr lang="en-US" altLang="zh-TW" sz="3200" dirty="0">
                <a:solidFill>
                  <a:schemeClr val="accent3"/>
                </a:solidFill>
                <a:latin typeface="Times New Roman" panose="02020603050405020304" pitchFamily="18" charset="0"/>
                <a:ea typeface="DFKai-SB" pitchFamily="65" charset="-120"/>
              </a:rPr>
              <a:t>V”</a:t>
            </a:r>
            <a:r>
              <a:rPr lang="zh-TW" altLang="en-US" sz="3200" dirty="0">
                <a:solidFill>
                  <a:schemeClr val="accent3"/>
                </a:solidFill>
                <a:latin typeface="Times New Roman" panose="02020603050405020304" pitchFamily="18" charset="0"/>
                <a:ea typeface="DFKai-SB" pitchFamily="65" charset="-120"/>
              </a:rPr>
              <a:t>，如“我的外科醫生是個屠夫，只會砍砍砍”。</a:t>
            </a:r>
            <a:endParaRPr lang="zh-TW" altLang="en-US" sz="3200" dirty="0" smtClean="0">
              <a:solidFill>
                <a:schemeClr val="accent3"/>
              </a:solidFill>
              <a:latin typeface="Times New Roman" panose="02020603050405020304" pitchFamily="18" charset="0"/>
              <a:ea typeface="DFKai-SB" pitchFamily="65" charset="-120"/>
            </a:endParaRPr>
          </a:p>
          <a:p>
            <a:pPr indent="457200"/>
            <a:endParaRPr lang="zh-CN" altLang="en-US" sz="2400" dirty="0">
              <a:solidFill>
                <a:schemeClr val="accent3"/>
              </a:solidFill>
              <a:latin typeface="Times New Roman" panose="02020603050405020304" pitchFamily="18" charset="0"/>
              <a:ea typeface="DFKai-SB" pitchFamily="65" charset="-120"/>
            </a:endParaRPr>
          </a:p>
        </p:txBody>
      </p:sp>
      <p:sp>
        <p:nvSpPr>
          <p:cNvPr id="18" name="TextBox 17"/>
          <p:cNvSpPr txBox="1"/>
          <p:nvPr/>
        </p:nvSpPr>
        <p:spPr>
          <a:xfrm>
            <a:off x="5718766" y="16947888"/>
            <a:ext cx="14359038" cy="584775"/>
          </a:xfrm>
          <a:prstGeom prst="rect">
            <a:avLst/>
          </a:prstGeom>
          <a:noFill/>
        </p:spPr>
        <p:txBody>
          <a:bodyPr wrap="square" rtlCol="0">
            <a:spAutoFit/>
          </a:bodyPr>
          <a:lstStyle/>
          <a:p>
            <a:r>
              <a:rPr lang="zh-TW" altLang="en-US" sz="3200" dirty="0">
                <a:solidFill>
                  <a:schemeClr val="bg1"/>
                </a:solidFill>
                <a:latin typeface="標楷體" panose="02010601000101010101" charset="0"/>
                <a:ea typeface="標楷體" panose="02010601000101010101" charset="0"/>
              </a:rPr>
              <a:t>身心狀態變化； 比喻句； 突顯性； 比喻性； 假言判斷</a:t>
            </a:r>
            <a:endParaRPr lang="zh-CN" altLang="en-US" sz="3200" dirty="0"/>
          </a:p>
        </p:txBody>
      </p:sp>
      <p:sp>
        <p:nvSpPr>
          <p:cNvPr id="19" name="TextBox 18"/>
          <p:cNvSpPr txBox="1"/>
          <p:nvPr/>
        </p:nvSpPr>
        <p:spPr>
          <a:xfrm>
            <a:off x="5748856" y="19832646"/>
            <a:ext cx="22217218" cy="523220"/>
          </a:xfrm>
          <a:prstGeom prst="rect">
            <a:avLst/>
          </a:prstGeom>
          <a:noFill/>
        </p:spPr>
        <p:txBody>
          <a:bodyPr wrap="square" rtlCol="0">
            <a:spAutoFit/>
          </a:bodyPr>
          <a:lstStyle/>
          <a:p>
            <a:r>
              <a:rPr lang="en-US" sz="2800" dirty="0" smtClean="0">
                <a:solidFill>
                  <a:schemeClr val="accent3"/>
                </a:solidFill>
                <a:latin typeface="Times New Roman" pitchFamily="18" charset="0"/>
                <a:cs typeface="Times New Roman" pitchFamily="18" charset="0"/>
              </a:rPr>
              <a:t>change of mental and physical state; metaphorical sentences; salience; metaphoricity; hypothetic judgment</a:t>
            </a:r>
            <a:endParaRPr lang="zh-CN" altLang="en-US" sz="2800" dirty="0">
              <a:solidFill>
                <a:schemeClr val="accent3"/>
              </a:solidFill>
              <a:latin typeface="Times New Roman" pitchFamily="18" charset="0"/>
              <a:cs typeface="Times New Roman" pitchFamily="18" charset="0"/>
            </a:endParaRPr>
          </a:p>
        </p:txBody>
      </p:sp>
      <p:sp>
        <p:nvSpPr>
          <p:cNvPr id="21" name="TextBox 20"/>
          <p:cNvSpPr txBox="1"/>
          <p:nvPr/>
        </p:nvSpPr>
        <p:spPr>
          <a:xfrm>
            <a:off x="0" y="10872710"/>
            <a:ext cx="38404800" cy="3631763"/>
          </a:xfrm>
          <a:prstGeom prst="rect">
            <a:avLst/>
          </a:prstGeom>
          <a:noFill/>
        </p:spPr>
        <p:txBody>
          <a:bodyPr wrap="square" rtlCol="0">
            <a:spAutoFit/>
          </a:bodyPr>
          <a:lstStyle/>
          <a:p>
            <a:pPr algn="ctr" defTabSz="4389755">
              <a:lnSpc>
                <a:spcPct val="150000"/>
              </a:lnSpc>
            </a:pPr>
            <a:r>
              <a:rPr lang="en-US" altLang="zh-CN" sz="6000" b="1" dirty="0" smtClean="0">
                <a:solidFill>
                  <a:schemeClr val="bg1"/>
                </a:solidFill>
                <a:latin typeface="CJNgaiHKS-Bold" pitchFamily="50" charset="-128"/>
                <a:ea typeface="CJNgaiHKS-Bold" pitchFamily="50" charset="-128"/>
              </a:rPr>
              <a:t>“As if/like having eaten N, SV” metaphorical change of mental and physical state sentences</a:t>
            </a:r>
          </a:p>
          <a:p>
            <a:pPr algn="ctr" defTabSz="4389755">
              <a:lnSpc>
                <a:spcPct val="150000"/>
              </a:lnSpc>
            </a:pPr>
            <a:r>
              <a:rPr lang="zh-TW" altLang="en-US" sz="4000" b="1" dirty="0" smtClean="0">
                <a:solidFill>
                  <a:schemeClr val="bg1"/>
                </a:solidFill>
                <a:latin typeface="+mn-ea"/>
                <a:cs typeface="宋体" charset="0"/>
              </a:rPr>
              <a:t>張慧、張京魚</a:t>
            </a:r>
            <a:endParaRPr lang="en-US" altLang="zh-CN" sz="4000" b="1" dirty="0" smtClean="0">
              <a:solidFill>
                <a:schemeClr val="bg1"/>
              </a:solidFill>
              <a:latin typeface="+mn-ea"/>
              <a:cs typeface="宋体" charset="0"/>
            </a:endParaRPr>
          </a:p>
          <a:p>
            <a:pPr algn="ctr" defTabSz="4389755"/>
            <a:r>
              <a:rPr lang="zh-TW" altLang="en-US" sz="4000" b="1" dirty="0" smtClean="0">
                <a:solidFill>
                  <a:schemeClr val="bg1"/>
                </a:solidFill>
                <a:latin typeface="+mn-ea"/>
                <a:cs typeface="宋体" charset="0"/>
              </a:rPr>
              <a:t>西安外國語大學英文學院</a:t>
            </a:r>
            <a:endParaRPr lang="en-US" altLang="zh-CN" sz="4000" b="1" dirty="0" smtClean="0">
              <a:solidFill>
                <a:schemeClr val="bg1"/>
              </a:solidFill>
              <a:latin typeface="+mn-ea"/>
              <a:cs typeface="宋体" charset="0"/>
            </a:endParaRPr>
          </a:p>
          <a:p>
            <a:pPr algn="ctr" defTabSz="4389755"/>
            <a:r>
              <a:rPr lang="en-US" altLang="zh-CN" sz="4000" b="1" dirty="0" smtClean="0">
                <a:solidFill>
                  <a:schemeClr val="bg1"/>
                </a:solidFill>
                <a:latin typeface="CJNgaiHKS-Bold" pitchFamily="50" charset="-128"/>
                <a:ea typeface="CJNgaiHKS-Bold" pitchFamily="50" charset="-128"/>
                <a:cs typeface="Times New Roman" pitchFamily="18" charset="0"/>
              </a:rPr>
              <a:t>nicky45499207@163.com</a:t>
            </a:r>
            <a:endParaRPr lang="zh-CN" altLang="en-US" sz="4000" dirty="0">
              <a:latin typeface="CJNgaiHKS-Bold" pitchFamily="50" charset="-128"/>
              <a:ea typeface="CJNgaiHKS-Bold"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2201</Words>
  <Application>Microsoft Office PowerPoint</Application>
  <PresentationFormat>自定义</PresentationFormat>
  <Paragraphs>46</Paragraphs>
  <Slides>1</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CJNgaiHKS-Bold</vt:lpstr>
      <vt:lpstr>DFKai-SB</vt:lpstr>
      <vt:lpstr>DFKai-SB</vt:lpstr>
      <vt:lpstr>Times New Roman Regular</vt:lpstr>
      <vt:lpstr>方正粗黑繁体</vt:lpstr>
      <vt:lpstr>宋体</vt:lpstr>
      <vt:lpstr>Arial</vt:lpstr>
      <vt:lpstr>Calibri</vt:lpstr>
      <vt:lpstr>Symbol</vt:lpstr>
      <vt:lpstr>Times New Roman</vt:lpstr>
      <vt:lpstr>Times New Roman Bold</vt:lpstr>
      <vt:lpstr>Default Design</vt:lpstr>
      <vt:lpstr>PowerPoint 演示文稿</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A 42 by 48 tall</dc:title>
  <dc:creator>Cindy Kranz</dc:creator>
  <cp:lastModifiedBy>lenovo</cp:lastModifiedBy>
  <cp:revision>80</cp:revision>
  <dcterms:created xsi:type="dcterms:W3CDTF">2021-09-15T10:32:31Z</dcterms:created>
  <dcterms:modified xsi:type="dcterms:W3CDTF">2021-10-20T07:32:14Z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2052-3.7.0.5929</vt:lpwstr>
  </property>
</Properties>
</file>