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4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6" r:id="rId17"/>
    <p:sldId id="27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8BBA"/>
    <a:srgbClr val="F2F8FB"/>
    <a:srgbClr val="2687B7"/>
    <a:srgbClr val="8CBFD9"/>
    <a:srgbClr val="838383"/>
    <a:srgbClr val="D33939"/>
    <a:srgbClr val="B3B3B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9" autoAdjust="0"/>
    <p:restoredTop sz="94660"/>
  </p:normalViewPr>
  <p:slideViewPr>
    <p:cSldViewPr snapToGrid="0">
      <p:cViewPr>
        <p:scale>
          <a:sx n="90" d="100"/>
          <a:sy n="90" d="100"/>
        </p:scale>
        <p:origin x="144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609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68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4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6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5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2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1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8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1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24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50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463D8-C46F-4687-B7ED-86C5CDA3131C}" type="datetimeFigureOut">
              <a:rPr lang="en-US" smtClean="0"/>
              <a:t>6/22/26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204C0-EDA0-4B71-9220-D77BEC86F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7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6186" y="228600"/>
            <a:ext cx="6924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6186" y="1752953"/>
            <a:ext cx="6629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</a:t>
            </a:r>
            <a:r>
              <a:rPr lang="en-US" sz="1600" b="1" dirty="0" err="1"/>
              <a:t>myZZZ</a:t>
            </a:r>
            <a:r>
              <a:rPr lang="en-US" sz="1600" dirty="0"/>
              <a:t> app</a:t>
            </a:r>
          </a:p>
          <a:p>
            <a:r>
              <a:rPr lang="en-US" sz="1600" dirty="0"/>
              <a:t>IMPORTANT: This simulation contains audio.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Customers can use the </a:t>
            </a:r>
            <a:r>
              <a:rPr lang="en-US" sz="1600" dirty="0" err="1"/>
              <a:t>myZZZ</a:t>
            </a:r>
            <a:r>
              <a:rPr lang="en-US" sz="1600" dirty="0"/>
              <a:t> app to make payments, schedule payments, or select a new payment date. In this simulation, you’ll learn how to edit a scheduled payment arrangement.</a:t>
            </a:r>
          </a:p>
          <a:p>
            <a:endParaRPr lang="en-US" sz="1600" dirty="0"/>
          </a:p>
          <a:p>
            <a:r>
              <a:rPr lang="en-US" sz="1600" dirty="0"/>
              <a:t>In this example, you have a payment arrangement already set up for 2/8. You want to change the payment date to 2/6. </a:t>
            </a:r>
          </a:p>
          <a:p>
            <a:endParaRPr lang="en-US" sz="1600" b="1" dirty="0"/>
          </a:p>
          <a:p>
            <a:r>
              <a:rPr lang="en-US" sz="1600" b="1" dirty="0"/>
              <a:t>Note:</a:t>
            </a:r>
            <a:r>
              <a:rPr lang="en-US" sz="1600" dirty="0"/>
              <a:t> If the customer chooses a date that is after their due date they may incur a late payment fee.</a:t>
            </a:r>
          </a:p>
          <a:p>
            <a:endParaRPr lang="en-US" sz="1600" dirty="0"/>
          </a:p>
          <a:p>
            <a:r>
              <a:rPr lang="en-US" sz="1600" dirty="0"/>
              <a:t>Start by tapping the </a:t>
            </a:r>
            <a:r>
              <a:rPr lang="en-US" sz="1600" b="1" dirty="0" err="1"/>
              <a:t>myZZZ</a:t>
            </a:r>
            <a:r>
              <a:rPr lang="en-US" sz="1600" dirty="0"/>
              <a:t> app.</a:t>
            </a:r>
          </a:p>
          <a:p>
            <a:endParaRPr lang="en-US" sz="1600" dirty="0"/>
          </a:p>
        </p:txBody>
      </p:sp>
      <p:grpSp>
        <p:nvGrpSpPr>
          <p:cNvPr id="8" name="Group 7" hidden="1"/>
          <p:cNvGrpSpPr>
            <a:grpSpLocks noGrp="1" noUngrp="1" noRot="1" noMove="1" noResize="1"/>
          </p:cNvGrpSpPr>
          <p:nvPr/>
        </p:nvGrpSpPr>
        <p:grpSpPr>
          <a:xfrm>
            <a:off x="7430354" y="408213"/>
            <a:ext cx="3392767" cy="6017087"/>
            <a:chOff x="7430354" y="408213"/>
            <a:chExt cx="3392767" cy="6017087"/>
          </a:xfrm>
        </p:grpSpPr>
        <p:pic>
          <p:nvPicPr>
            <p:cNvPr id="5" name="Picture 4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30354" y="408213"/>
              <a:ext cx="3392767" cy="6017087"/>
            </a:xfrm>
            <a:prstGeom prst="rect">
              <a:avLst/>
            </a:prstGeom>
          </p:spPr>
        </p:pic>
        <p:sp>
          <p:nvSpPr>
            <p:cNvPr id="7" name="Rounded Rectangle 6" hidden="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0129" y="734786"/>
              <a:ext cx="702128" cy="86541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CE1E75B-CBEF-C294-777C-8A7D366BA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233" y="419100"/>
            <a:ext cx="33909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14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pic>
        <p:nvPicPr>
          <p:cNvPr id="3" name="Picture 2" hidden="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0" y="802882"/>
            <a:ext cx="3477986" cy="53409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8E90F0-F335-0EAA-4276-3C508FA93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229" y="798514"/>
            <a:ext cx="3479800" cy="5346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1" y="1518557"/>
            <a:ext cx="55353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Submit.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Review the arrangement details, including the amount, date, and method. If correct, tap </a:t>
            </a:r>
            <a:r>
              <a:rPr lang="en-US" sz="1600" b="1" dirty="0"/>
              <a:t>Submit.</a:t>
            </a:r>
            <a:endParaRPr lang="en-US" sz="16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7530131" y="4915091"/>
            <a:ext cx="3491898" cy="6041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61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pic>
        <p:nvPicPr>
          <p:cNvPr id="3" name="Picture 2" hidden="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233" y="555171"/>
            <a:ext cx="3607908" cy="5810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3BE946-CE9D-9D4D-FD55-C74FDDC70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729" y="557214"/>
            <a:ext cx="3606800" cy="5829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1" y="1518557"/>
            <a:ext cx="62864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-End of simulation for Editing a Payment Arrangement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The confirmation screen will show if the payment arrangement was successful and the customer will receive a text message with the details.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8416" t="15828" r="35743" b="79676"/>
          <a:stretch/>
        </p:blipFill>
        <p:spPr>
          <a:xfrm>
            <a:off x="6279678" y="1257300"/>
            <a:ext cx="571500" cy="26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63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6186" y="1566843"/>
            <a:ext cx="64996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Tap the </a:t>
            </a:r>
            <a:r>
              <a:rPr lang="en-US" sz="2400" dirty="0" err="1"/>
              <a:t>myZZZ</a:t>
            </a:r>
            <a:r>
              <a:rPr lang="en-US" sz="2400" dirty="0"/>
              <a:t> app</a:t>
            </a:r>
            <a:endParaRPr lang="en-US" sz="1600" dirty="0">
              <a:solidFill>
                <a:srgbClr val="FF0000"/>
              </a:solidFill>
            </a:endParaRPr>
          </a:p>
          <a:p>
            <a:endParaRPr lang="en-US" sz="2400" strike="sngStrike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Customers can use the </a:t>
            </a:r>
            <a:r>
              <a:rPr lang="en-US" sz="1600" dirty="0" err="1"/>
              <a:t>myZZZ</a:t>
            </a:r>
            <a:r>
              <a:rPr lang="en-US" sz="1600" dirty="0"/>
              <a:t> app to make payments, schedule payments, or select a new payment date. In this simulation, you’ll learn how to set up a payment arrangement.</a:t>
            </a:r>
          </a:p>
          <a:p>
            <a:endParaRPr lang="en-US" sz="1600" dirty="0"/>
          </a:p>
          <a:p>
            <a:r>
              <a:rPr lang="en-US" sz="1600" dirty="0"/>
              <a:t>In this example, today's date is </a:t>
            </a:r>
            <a:r>
              <a:rPr lang="en-US" sz="1600" b="1" dirty="0"/>
              <a:t>6/21</a:t>
            </a:r>
            <a:r>
              <a:rPr lang="en-US" sz="1600" dirty="0"/>
              <a:t>. You want to set up a payment arrangement so the scheduled payment date is</a:t>
            </a:r>
            <a:r>
              <a:rPr lang="en-US" sz="1600" b="1" dirty="0"/>
              <a:t> 2/6</a:t>
            </a:r>
            <a:r>
              <a:rPr lang="en-US" sz="1600" dirty="0"/>
              <a:t>. </a:t>
            </a:r>
          </a:p>
          <a:p>
            <a:endParaRPr lang="en-US" sz="1600" b="1" dirty="0"/>
          </a:p>
          <a:p>
            <a:r>
              <a:rPr lang="en-US" sz="1600" b="1" dirty="0"/>
              <a:t>Note:</a:t>
            </a:r>
            <a:r>
              <a:rPr lang="en-US" sz="1600" dirty="0"/>
              <a:t> If the customer chooses a date that is after their due date they may incur a late payment fee.</a:t>
            </a:r>
          </a:p>
          <a:p>
            <a:endParaRPr lang="en-US" sz="1600" dirty="0"/>
          </a:p>
          <a:p>
            <a:r>
              <a:rPr lang="en-US" sz="1600" dirty="0"/>
              <a:t>Start by tapping the </a:t>
            </a:r>
            <a:r>
              <a:rPr lang="en-US" sz="1600" dirty="0" err="1"/>
              <a:t>myZZZ</a:t>
            </a:r>
            <a:r>
              <a:rPr lang="en-US" sz="1600" dirty="0"/>
              <a:t> app.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A61245-181D-CFC8-8D41-36761916D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233" y="419100"/>
            <a:ext cx="3390900" cy="6019800"/>
          </a:xfrm>
          <a:prstGeom prst="rect">
            <a:avLst/>
          </a:prstGeom>
        </p:spPr>
      </p:pic>
      <p:grpSp>
        <p:nvGrpSpPr>
          <p:cNvPr id="6" name="Group 5" hidden="1"/>
          <p:cNvGrpSpPr>
            <a:grpSpLocks noGrp="1" noUngrp="1" noRot="1" noMove="1" noResize="1"/>
          </p:cNvGrpSpPr>
          <p:nvPr/>
        </p:nvGrpSpPr>
        <p:grpSpPr>
          <a:xfrm>
            <a:off x="7430354" y="408213"/>
            <a:ext cx="3392767" cy="6017087"/>
            <a:chOff x="7430354" y="408213"/>
            <a:chExt cx="3392767" cy="6017087"/>
          </a:xfrm>
        </p:grpSpPr>
        <p:pic>
          <p:nvPicPr>
            <p:cNvPr id="3" name="Picture 2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30354" y="408213"/>
              <a:ext cx="3392767" cy="6017087"/>
            </a:xfrm>
            <a:prstGeom prst="rect">
              <a:avLst/>
            </a:prstGeom>
          </p:spPr>
        </p:pic>
        <p:sp>
          <p:nvSpPr>
            <p:cNvPr id="5" name="Rounded Rectangle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60129" y="734786"/>
              <a:ext cx="702128" cy="86541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4843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6186" y="1649185"/>
            <a:ext cx="69487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anywhere to continue.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If you wanted to make an immediate payment, you would tap the </a:t>
            </a:r>
            <a:r>
              <a:rPr lang="en-US" sz="1600" b="1" dirty="0"/>
              <a:t>Make payment</a:t>
            </a:r>
            <a:r>
              <a:rPr lang="en-US" sz="1600" dirty="0"/>
              <a:t> button.</a:t>
            </a:r>
          </a:p>
          <a:p>
            <a:endParaRPr lang="en-US" sz="1600" dirty="0"/>
          </a:p>
          <a:p>
            <a:r>
              <a:rPr lang="en-US" sz="1600" dirty="0"/>
              <a:t>Tap anywhere to continue.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7795846" y="2414954"/>
            <a:ext cx="1031631" cy="18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 hidden="1"/>
          <p:cNvSpPr/>
          <p:nvPr/>
        </p:nvSpPr>
        <p:spPr>
          <a:xfrm>
            <a:off x="4151175" y="2414954"/>
            <a:ext cx="1031631" cy="180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628E45-839C-3F09-3088-7828AC52F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940" y="654040"/>
            <a:ext cx="3454400" cy="223520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7647942" y="656779"/>
            <a:ext cx="3451947" cy="5331069"/>
            <a:chOff x="7660553" y="539549"/>
            <a:chExt cx="3451947" cy="5331069"/>
          </a:xfrm>
        </p:grpSpPr>
        <p:pic>
          <p:nvPicPr>
            <p:cNvPr id="6" name="Picture 5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b="61929"/>
            <a:stretch/>
          </p:blipFill>
          <p:spPr>
            <a:xfrm>
              <a:off x="7660553" y="539549"/>
              <a:ext cx="3451947" cy="221927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0083800" y="2138314"/>
              <a:ext cx="10287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aseline="30000" dirty="0">
                  <a:solidFill>
                    <a:srgbClr val="D33939"/>
                  </a:solidFill>
                </a:rPr>
                <a:t>$</a:t>
              </a:r>
              <a:r>
                <a:rPr lang="en-US" sz="2400" dirty="0">
                  <a:solidFill>
                    <a:srgbClr val="D33939"/>
                  </a:solidFill>
                </a:rPr>
                <a:t>124.</a:t>
              </a:r>
              <a:r>
                <a:rPr lang="en-US" sz="2400" baseline="30000" dirty="0">
                  <a:solidFill>
                    <a:srgbClr val="D33939"/>
                  </a:solidFill>
                </a:rPr>
                <a:t>52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/>
            <a:srcRect t="44506"/>
            <a:stretch/>
          </p:blipFill>
          <p:spPr>
            <a:xfrm>
              <a:off x="7660553" y="2635729"/>
              <a:ext cx="3451947" cy="3234889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9328060" y="3065528"/>
              <a:ext cx="1784439" cy="56056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95846" y="2314734"/>
              <a:ext cx="1362075" cy="381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3698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06186" y="1649185"/>
            <a:ext cx="694871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Can’t pay today? Pay later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You want to set up a scheduled payment date so tap </a:t>
            </a:r>
            <a:r>
              <a:rPr lang="en-US" sz="1600" b="1" dirty="0"/>
              <a:t>Can’t pay today? Pay later</a:t>
            </a:r>
            <a:r>
              <a:rPr lang="en-US" sz="1600" dirty="0"/>
              <a:t>.</a:t>
            </a:r>
          </a:p>
          <a:p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5E2E73-1F2F-7060-9499-E659F1C5F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945" y="654040"/>
            <a:ext cx="3454400" cy="22352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7647942" y="656779"/>
            <a:ext cx="3451947" cy="5331069"/>
            <a:chOff x="7660553" y="539549"/>
            <a:chExt cx="3451947" cy="5331069"/>
          </a:xfrm>
        </p:grpSpPr>
        <p:pic>
          <p:nvPicPr>
            <p:cNvPr id="24" name="Picture 23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 rotWithShape="1">
            <a:blip r:embed="rId3"/>
            <a:srcRect b="61929"/>
            <a:stretch/>
          </p:blipFill>
          <p:spPr>
            <a:xfrm>
              <a:off x="7660553" y="539549"/>
              <a:ext cx="3451947" cy="2219272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10083800" y="2138314"/>
              <a:ext cx="10287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aseline="30000" dirty="0">
                  <a:solidFill>
                    <a:srgbClr val="D33939"/>
                  </a:solidFill>
                </a:rPr>
                <a:t>$</a:t>
              </a:r>
              <a:r>
                <a:rPr lang="en-US" sz="2400" dirty="0">
                  <a:solidFill>
                    <a:srgbClr val="D33939"/>
                  </a:solidFill>
                </a:rPr>
                <a:t>124.</a:t>
              </a:r>
              <a:r>
                <a:rPr lang="en-US" sz="2400" baseline="30000" dirty="0">
                  <a:solidFill>
                    <a:srgbClr val="D33939"/>
                  </a:solidFill>
                </a:rPr>
                <a:t>52</a:t>
              </a: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3"/>
            <a:srcRect t="44506"/>
            <a:stretch/>
          </p:blipFill>
          <p:spPr>
            <a:xfrm>
              <a:off x="7660553" y="2635729"/>
              <a:ext cx="3451947" cy="3234889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95846" y="2314734"/>
              <a:ext cx="1362075" cy="381000"/>
            </a:xfrm>
            <a:prstGeom prst="rect">
              <a:avLst/>
            </a:prstGeom>
          </p:spPr>
        </p:pic>
        <p:sp>
          <p:nvSpPr>
            <p:cNvPr id="27" name="Rounded Rectangle 26"/>
            <p:cNvSpPr/>
            <p:nvPr/>
          </p:nvSpPr>
          <p:spPr>
            <a:xfrm>
              <a:off x="7685099" y="2505234"/>
              <a:ext cx="1863496" cy="25358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57015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6186" y="1600200"/>
            <a:ext cx="67304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</a:t>
            </a:r>
            <a:r>
              <a:rPr lang="en-US" sz="1600" b="1" dirty="0"/>
              <a:t>Calendar</a:t>
            </a:r>
            <a:r>
              <a:rPr lang="en-US" sz="1600" dirty="0"/>
              <a:t> icon.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The Make a Payment screen appears displaying the past due amount and the current payment arrangement. In this example, we will leave the amount as $124.53, but you want to set up a payment arrangement for 2/6. Tap the </a:t>
            </a:r>
            <a:r>
              <a:rPr lang="en-US" sz="1600" b="1" dirty="0"/>
              <a:t>calendar icon</a:t>
            </a:r>
            <a:r>
              <a:rPr lang="en-US" sz="1600" dirty="0"/>
              <a:t> to open the calendar.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36A93F-51D8-6084-8B00-7FF12A5B0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383" y="233357"/>
            <a:ext cx="3594100" cy="59055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598063" y="228600"/>
            <a:ext cx="3588945" cy="6459906"/>
            <a:chOff x="7598063" y="228600"/>
            <a:chExt cx="3588945" cy="6459906"/>
          </a:xfrm>
        </p:grpSpPr>
        <p:grpSp>
          <p:nvGrpSpPr>
            <p:cNvPr id="40" name="Group 39"/>
            <p:cNvGrpSpPr/>
            <p:nvPr/>
          </p:nvGrpSpPr>
          <p:grpSpPr>
            <a:xfrm>
              <a:off x="7598063" y="228600"/>
              <a:ext cx="3588945" cy="6459906"/>
              <a:chOff x="7598063" y="228600"/>
              <a:chExt cx="3588945" cy="6459906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7598063" y="228600"/>
                <a:ext cx="3588945" cy="6459906"/>
                <a:chOff x="7598063" y="228600"/>
                <a:chExt cx="3588945" cy="6459906"/>
              </a:xfrm>
            </p:grpSpPr>
            <p:grpSp>
              <p:nvGrpSpPr>
                <p:cNvPr id="33" name="Group 32"/>
                <p:cNvGrpSpPr/>
                <p:nvPr/>
              </p:nvGrpSpPr>
              <p:grpSpPr>
                <a:xfrm>
                  <a:off x="7598063" y="228600"/>
                  <a:ext cx="3588945" cy="6459906"/>
                  <a:chOff x="5568043" y="-772422"/>
                  <a:chExt cx="3588945" cy="6459906"/>
                </a:xfrm>
              </p:grpSpPr>
              <p:pic>
                <p:nvPicPr>
                  <p:cNvPr id="31" name="Picture 30" hidden="1"/>
                  <p:cNvPicPr>
                    <a:picLocks noGrp="1" noRot="1" noChangeAspect="1" noMove="1" noResize="1" noEditPoints="1" noAdjustHandles="1" noChangeArrowheads="1" noChangeShapeType="1" noCrop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568043" y="-772422"/>
                    <a:ext cx="3588945" cy="5899238"/>
                  </a:xfrm>
                  <a:prstGeom prst="rect">
                    <a:avLst/>
                  </a:prstGeom>
                </p:spPr>
              </p:pic>
              <p:pic>
                <p:nvPicPr>
                  <p:cNvPr id="32" name="Picture 31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568043" y="4556423"/>
                    <a:ext cx="3588945" cy="113106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2" name="Rectangle 11"/>
                <p:cNvSpPr/>
                <p:nvPr/>
              </p:nvSpPr>
              <p:spPr>
                <a:xfrm>
                  <a:off x="10112829" y="2812197"/>
                  <a:ext cx="1028700" cy="457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aseline="30000" dirty="0">
                      <a:solidFill>
                        <a:srgbClr val="D33939"/>
                      </a:solidFill>
                    </a:rPr>
                    <a:t>$</a:t>
                  </a:r>
                  <a:r>
                    <a:rPr lang="en-US" sz="2400" dirty="0">
                      <a:solidFill>
                        <a:srgbClr val="D33939"/>
                      </a:solidFill>
                    </a:rPr>
                    <a:t>124.</a:t>
                  </a:r>
                  <a:r>
                    <a:rPr lang="en-US" sz="2400" baseline="30000" dirty="0">
                      <a:solidFill>
                        <a:srgbClr val="D33939"/>
                      </a:solidFill>
                    </a:rPr>
                    <a:t>52</a:t>
                  </a:r>
                </a:p>
              </p:txBody>
            </p:sp>
            <p:sp>
              <p:nvSpPr>
                <p:cNvPr id="28" name="Rounded Rectangle 27"/>
                <p:cNvSpPr/>
                <p:nvPr/>
              </p:nvSpPr>
              <p:spPr>
                <a:xfrm>
                  <a:off x="7598063" y="3453388"/>
                  <a:ext cx="3588945" cy="1513920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4" name="Picture 33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509760" y="3758184"/>
                  <a:ext cx="1315862" cy="288088"/>
                </a:xfrm>
                <a:prstGeom prst="rect">
                  <a:avLst/>
                </a:prstGeom>
              </p:spPr>
            </p:pic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822184" y="4572000"/>
                  <a:ext cx="1636259" cy="302436"/>
                </a:xfrm>
                <a:prstGeom prst="rect">
                  <a:avLst/>
                </a:prstGeom>
              </p:spPr>
            </p:pic>
          </p:grpSp>
          <p:sp>
            <p:nvSpPr>
              <p:cNvPr id="39" name="Rectangle 38"/>
              <p:cNvSpPr/>
              <p:nvPr/>
            </p:nvSpPr>
            <p:spPr>
              <a:xfrm>
                <a:off x="7822184" y="3817672"/>
                <a:ext cx="107768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>
                    <a:solidFill>
                      <a:schemeClr val="bg2">
                        <a:lumMod val="25000"/>
                      </a:schemeClr>
                    </a:solidFill>
                  </a:rPr>
                  <a:t>$124.52</a:t>
                </a: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9817228" y="3813621"/>
              <a:ext cx="1160585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500" dirty="0">
                  <a:solidFill>
                    <a:srgbClr val="2687B7"/>
                  </a:solidFill>
                </a:rPr>
                <a:t>1/21/2016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4087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10384972" y="3886200"/>
            <a:ext cx="424542" cy="2612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187" y="1600200"/>
            <a:ext cx="6466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blue arrow to see the next month.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The calendar appears. Tap the blue arrow to see the next month.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BFF51A-6AB4-382E-7757-21629E7DF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883" y="152400"/>
            <a:ext cx="3213100" cy="65532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774342" y="148784"/>
            <a:ext cx="3209977" cy="6534595"/>
            <a:chOff x="7774342" y="148784"/>
            <a:chExt cx="3209977" cy="6534595"/>
          </a:xfrm>
        </p:grpSpPr>
        <p:grpSp>
          <p:nvGrpSpPr>
            <p:cNvPr id="4" name="Group 3"/>
            <p:cNvGrpSpPr/>
            <p:nvPr/>
          </p:nvGrpSpPr>
          <p:grpSpPr>
            <a:xfrm>
              <a:off x="7774342" y="148784"/>
              <a:ext cx="3209977" cy="6534595"/>
              <a:chOff x="7794170" y="228600"/>
              <a:chExt cx="3209977" cy="6534595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7794170" y="228600"/>
                <a:ext cx="3209977" cy="6534595"/>
                <a:chOff x="7794170" y="228600"/>
                <a:chExt cx="3209977" cy="6534595"/>
              </a:xfrm>
            </p:grpSpPr>
            <p:pic>
              <p:nvPicPr>
                <p:cNvPr id="29" name="Picture 28" hidden="1"/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794170" y="228600"/>
                  <a:ext cx="3209977" cy="6534595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9742714" y="3032842"/>
                  <a:ext cx="937009" cy="183948"/>
                </a:xfrm>
                <a:prstGeom prst="rect">
                  <a:avLst/>
                </a:prstGeom>
                <a:solidFill>
                  <a:srgbClr val="F2F8F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200" dirty="0">
                      <a:solidFill>
                        <a:srgbClr val="2687B7"/>
                      </a:solidFill>
                    </a:rPr>
                    <a:t>01/21/2016</a:t>
                  </a:r>
                </a:p>
              </p:txBody>
            </p:sp>
          </p:grpSp>
          <p:sp>
            <p:nvSpPr>
              <p:cNvPr id="3" name="Rectangle 2"/>
              <p:cNvSpPr/>
              <p:nvPr/>
            </p:nvSpPr>
            <p:spPr>
              <a:xfrm>
                <a:off x="10506456" y="5640250"/>
                <a:ext cx="374904" cy="30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rgbClr val="2E8BBA"/>
                    </a:solidFill>
                  </a:rPr>
                  <a:t>30</a:t>
                </a:r>
              </a:p>
            </p:txBody>
          </p:sp>
        </p:grpSp>
        <p:sp>
          <p:nvSpPr>
            <p:cNvPr id="10" name="Rounded Rectangle 9"/>
            <p:cNvSpPr/>
            <p:nvPr/>
          </p:nvSpPr>
          <p:spPr>
            <a:xfrm>
              <a:off x="10384971" y="3650657"/>
              <a:ext cx="424543" cy="4968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07957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FEC77A-CEF3-0D96-69A2-F1E666FF7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2" y="429078"/>
            <a:ext cx="3759200" cy="60579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674428" y="1776602"/>
            <a:ext cx="771871" cy="264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$124.52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469433" y="424543"/>
            <a:ext cx="3748294" cy="6049421"/>
            <a:chOff x="7469433" y="424543"/>
            <a:chExt cx="3748294" cy="6049421"/>
          </a:xfrm>
        </p:grpSpPr>
        <p:grpSp>
          <p:nvGrpSpPr>
            <p:cNvPr id="24" name="Group 23"/>
            <p:cNvGrpSpPr/>
            <p:nvPr/>
          </p:nvGrpSpPr>
          <p:grpSpPr>
            <a:xfrm>
              <a:off x="7469433" y="424543"/>
              <a:ext cx="3748294" cy="6049421"/>
              <a:chOff x="7469433" y="424543"/>
              <a:chExt cx="3748294" cy="6049421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7469434" y="424543"/>
                <a:ext cx="3748293" cy="6049421"/>
                <a:chOff x="7629092" y="359228"/>
                <a:chExt cx="3709740" cy="6278021"/>
              </a:xfrm>
            </p:grpSpPr>
            <p:pic>
              <p:nvPicPr>
                <p:cNvPr id="10" name="Picture 9" hidden="1"/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629092" y="359228"/>
                  <a:ext cx="3709740" cy="6278021"/>
                </a:xfrm>
                <a:prstGeom prst="rect">
                  <a:avLst/>
                </a:prstGeom>
              </p:spPr>
            </p:pic>
            <p:sp>
              <p:nvSpPr>
                <p:cNvPr id="11" name="Rounded Rectangle 10"/>
                <p:cNvSpPr/>
                <p:nvPr/>
              </p:nvSpPr>
              <p:spPr>
                <a:xfrm>
                  <a:off x="10661904" y="3383280"/>
                  <a:ext cx="572766" cy="643757"/>
                </a:xfrm>
                <a:prstGeom prst="round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3" name="Picture 22"/>
              <p:cNvPicPr>
                <a:picLocks noChangeAspect="1"/>
              </p:cNvPicPr>
              <p:nvPr/>
            </p:nvPicPr>
            <p:blipFill rotWithShape="1">
              <a:blip r:embed="rId4"/>
              <a:srcRect t="21950"/>
              <a:stretch/>
            </p:blipFill>
            <p:spPr>
              <a:xfrm>
                <a:off x="7469433" y="936486"/>
                <a:ext cx="3748293" cy="435113"/>
              </a:xfrm>
              <a:prstGeom prst="rect">
                <a:avLst/>
              </a:prstGeom>
            </p:spPr>
          </p:pic>
        </p:grpSp>
        <p:sp>
          <p:nvSpPr>
            <p:cNvPr id="25" name="Rectangle 24"/>
            <p:cNvSpPr/>
            <p:nvPr/>
          </p:nvSpPr>
          <p:spPr>
            <a:xfrm>
              <a:off x="7674427" y="1776602"/>
              <a:ext cx="771871" cy="264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$124.52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6186" y="1600200"/>
            <a:ext cx="53467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</a:t>
            </a:r>
            <a:r>
              <a:rPr lang="en-US" sz="1600" b="1" dirty="0"/>
              <a:t>6</a:t>
            </a:r>
            <a:r>
              <a:rPr lang="en-US" sz="1600" b="1" baseline="30000" dirty="0"/>
              <a:t>th </a:t>
            </a:r>
            <a:r>
              <a:rPr lang="en-US" sz="1600" dirty="0"/>
              <a:t>of February.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Choose a date from the calendar.  For this example, choose 2/6.</a:t>
            </a:r>
          </a:p>
          <a:p>
            <a:endParaRPr lang="en-US" sz="1600" dirty="0"/>
          </a:p>
          <a:p>
            <a:r>
              <a:rPr lang="en-US" sz="1600" b="1" dirty="0"/>
              <a:t>Note:</a:t>
            </a:r>
            <a:r>
              <a:rPr lang="en-US" sz="1600" dirty="0"/>
              <a:t> If the customer chooses a date that is after the scheduled due date they may incur a late payment fee. If the date selected is too far in the future the customer will receive an error message explaining to pick another date.</a:t>
            </a:r>
          </a:p>
        </p:txBody>
      </p:sp>
    </p:spTree>
    <p:extLst>
      <p:ext uri="{BB962C8B-B14F-4D97-AF65-F5344CB8AC3E}">
        <p14:creationId xmlns:p14="http://schemas.microsoft.com/office/powerpoint/2010/main" val="1286963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724F9C-BBBF-5EE1-621B-070A89E08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231" y="244021"/>
            <a:ext cx="3594100" cy="590550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7598062" y="228600"/>
            <a:ext cx="3588946" cy="6459906"/>
            <a:chOff x="7598062" y="228600"/>
            <a:chExt cx="3588946" cy="6459906"/>
          </a:xfrm>
        </p:grpSpPr>
        <p:grpSp>
          <p:nvGrpSpPr>
            <p:cNvPr id="23" name="Group 22"/>
            <p:cNvGrpSpPr/>
            <p:nvPr/>
          </p:nvGrpSpPr>
          <p:grpSpPr>
            <a:xfrm>
              <a:off x="7598062" y="228600"/>
              <a:ext cx="3588946" cy="6459906"/>
              <a:chOff x="7598062" y="228600"/>
              <a:chExt cx="3588946" cy="6459906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7598062" y="228600"/>
                <a:ext cx="3588946" cy="6459906"/>
                <a:chOff x="7598062" y="228600"/>
                <a:chExt cx="3588946" cy="6459906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7598062" y="228600"/>
                  <a:ext cx="3588946" cy="6459906"/>
                  <a:chOff x="7598062" y="228600"/>
                  <a:chExt cx="3588946" cy="6459906"/>
                </a:xfrm>
              </p:grpSpPr>
              <p:grpSp>
                <p:nvGrpSpPr>
                  <p:cNvPr id="7" name="Group 6"/>
                  <p:cNvGrpSpPr/>
                  <p:nvPr/>
                </p:nvGrpSpPr>
                <p:grpSpPr>
                  <a:xfrm>
                    <a:off x="7598063" y="228600"/>
                    <a:ext cx="3588945" cy="6459906"/>
                    <a:chOff x="5568043" y="-772422"/>
                    <a:chExt cx="3588945" cy="6459906"/>
                  </a:xfrm>
                </p:grpSpPr>
                <p:pic>
                  <p:nvPicPr>
                    <p:cNvPr id="12" name="Picture 11" hidden="1"/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5568043" y="-772422"/>
                      <a:ext cx="3588945" cy="5899238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Picture 12"/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5568043" y="4556423"/>
                      <a:ext cx="3588945" cy="1131061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8" name="Rectangle 7"/>
                  <p:cNvSpPr/>
                  <p:nvPr/>
                </p:nvSpPr>
                <p:spPr>
                  <a:xfrm>
                    <a:off x="10112829" y="2812197"/>
                    <a:ext cx="1028700" cy="457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aseline="30000" dirty="0">
                        <a:solidFill>
                          <a:srgbClr val="D33939"/>
                        </a:solidFill>
                      </a:rPr>
                      <a:t>$</a:t>
                    </a:r>
                    <a:r>
                      <a:rPr lang="en-US" sz="2400" dirty="0">
                        <a:solidFill>
                          <a:srgbClr val="D33939"/>
                        </a:solidFill>
                      </a:rPr>
                      <a:t>124.</a:t>
                    </a:r>
                    <a:r>
                      <a:rPr lang="en-US" sz="2400" baseline="30000" dirty="0">
                        <a:solidFill>
                          <a:srgbClr val="D33939"/>
                        </a:solidFill>
                      </a:rPr>
                      <a:t>52</a:t>
                    </a:r>
                  </a:p>
                </p:txBody>
              </p:sp>
              <p:sp>
                <p:nvSpPr>
                  <p:cNvPr id="9" name="Rounded Rectangle 8"/>
                  <p:cNvSpPr/>
                  <p:nvPr/>
                </p:nvSpPr>
                <p:spPr>
                  <a:xfrm>
                    <a:off x="7598062" y="4172608"/>
                    <a:ext cx="3588945" cy="1987824"/>
                  </a:xfrm>
                  <a:prstGeom prst="roundRect">
                    <a:avLst/>
                  </a:prstGeom>
                  <a:noFill/>
                  <a:ln w="28575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0" name="Picture 9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9509760" y="3758184"/>
                    <a:ext cx="1315862" cy="288088"/>
                  </a:xfrm>
                  <a:prstGeom prst="rect">
                    <a:avLst/>
                  </a:prstGeom>
                </p:spPr>
              </p:pic>
              <p:pic>
                <p:nvPicPr>
                  <p:cNvPr id="11" name="Picture 10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822184" y="4572000"/>
                    <a:ext cx="1636259" cy="30243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6" name="Rectangle 5"/>
                <p:cNvSpPr/>
                <p:nvPr/>
              </p:nvSpPr>
              <p:spPr>
                <a:xfrm>
                  <a:off x="7822184" y="3817672"/>
                  <a:ext cx="1077686" cy="2286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400" dirty="0">
                      <a:solidFill>
                        <a:schemeClr val="bg2">
                          <a:lumMod val="25000"/>
                        </a:schemeClr>
                      </a:solidFill>
                    </a:rPr>
                    <a:t>$124.52</a:t>
                  </a:r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>
                <a:off x="7690876" y="1110343"/>
                <a:ext cx="2819567" cy="278454"/>
                <a:chOff x="4681537" y="1141278"/>
                <a:chExt cx="4693427" cy="415392"/>
              </a:xfrm>
            </p:grpSpPr>
            <p:pic>
              <p:nvPicPr>
                <p:cNvPr id="19" name="Picture 18"/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32179" b="59868"/>
                <a:stretch/>
              </p:blipFill>
              <p:spPr>
                <a:xfrm>
                  <a:off x="4681537" y="1141278"/>
                  <a:ext cx="4009468" cy="415392"/>
                </a:xfrm>
                <a:prstGeom prst="rect">
                  <a:avLst/>
                </a:prstGeom>
              </p:spPr>
            </p:pic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636545" y="1282372"/>
                  <a:ext cx="738419" cy="232078"/>
                </a:xfrm>
                <a:prstGeom prst="rect">
                  <a:avLst/>
                </a:prstGeom>
              </p:spPr>
            </p:pic>
          </p:grpSp>
        </p:grp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90388" y="3758184"/>
              <a:ext cx="1372660" cy="276206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6186" y="1600200"/>
            <a:ext cx="617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Continue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You can change how you will pay by tapping the drop down arrow to select the method of payment, which includes any saved payment profiles. You may select a payment that will automatically draft on the day selected or create a payment arrangement. </a:t>
            </a:r>
          </a:p>
          <a:p>
            <a:endParaRPr lang="en-US" sz="1600" dirty="0"/>
          </a:p>
          <a:p>
            <a:r>
              <a:rPr lang="en-US" sz="1600" dirty="0"/>
              <a:t>You will leave this as “Other” and tap </a:t>
            </a:r>
            <a:r>
              <a:rPr lang="en-US" sz="1600" b="1" dirty="0"/>
              <a:t>Continue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9891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08A034-FB26-CEC8-A981-418AD00BD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209" y="799192"/>
            <a:ext cx="3479800" cy="5346700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7543800" y="802882"/>
            <a:ext cx="3477986" cy="5340940"/>
            <a:chOff x="7543800" y="802882"/>
            <a:chExt cx="3477986" cy="5340940"/>
          </a:xfrm>
        </p:grpSpPr>
        <p:pic>
          <p:nvPicPr>
            <p:cNvPr id="17" name="Picture 16" hidden="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3800" y="802882"/>
              <a:ext cx="3477986" cy="534094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9944100" y="2484724"/>
              <a:ext cx="1077686" cy="14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</a:rPr>
                <a:t>$124.52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944100" y="2913862"/>
              <a:ext cx="1077686" cy="2082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 b="1" dirty="0">
                  <a:solidFill>
                    <a:srgbClr val="838383"/>
                  </a:solidFill>
                </a:rPr>
                <a:t>$124.52</a:t>
              </a:r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4018" y="1671806"/>
            <a:ext cx="2828925" cy="495300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7543801" y="4899709"/>
            <a:ext cx="3477986" cy="65656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1" y="1518557"/>
            <a:ext cx="55353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Submit.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Review the arrangement details, including the amount, date, and method. If correct, tap </a:t>
            </a:r>
            <a:r>
              <a:rPr lang="en-US" sz="1600" b="1" dirty="0"/>
              <a:t>Submit.</a:t>
            </a:r>
            <a:endParaRPr lang="en-US" sz="16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285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6186" y="1649185"/>
            <a:ext cx="69487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anywhere to continue.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If you wanted to make an immediate payment, you would tap the </a:t>
            </a:r>
            <a:r>
              <a:rPr lang="en-US" sz="1600" b="1" dirty="0"/>
              <a:t>Make payment</a:t>
            </a:r>
            <a:r>
              <a:rPr lang="en-US" sz="1600" dirty="0"/>
              <a:t> button.</a:t>
            </a:r>
          </a:p>
          <a:p>
            <a:endParaRPr lang="en-US" sz="1600" dirty="0"/>
          </a:p>
          <a:p>
            <a:r>
              <a:rPr lang="en-US" sz="1600" dirty="0"/>
              <a:t>Tap anywhere to continue.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0FA7F7-2E78-ACF4-37BC-041117596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618" y="589300"/>
            <a:ext cx="3454400" cy="58293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669850" y="582543"/>
            <a:ext cx="3451947" cy="5829300"/>
            <a:chOff x="7669850" y="582543"/>
            <a:chExt cx="3451947" cy="5829300"/>
          </a:xfrm>
        </p:grpSpPr>
        <p:pic>
          <p:nvPicPr>
            <p:cNvPr id="6" name="Picture 5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69850" y="582543"/>
              <a:ext cx="3451947" cy="5829300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9258301" y="3587000"/>
              <a:ext cx="1863496" cy="609444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4495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4A9E40-B3C1-B052-B992-B42546154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251" y="543378"/>
            <a:ext cx="3606800" cy="58293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36786" y="1753411"/>
            <a:ext cx="6151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-</a:t>
            </a:r>
            <a:r>
              <a:rPr lang="en-US" sz="1600" i="1" dirty="0"/>
              <a:t>End of simulation for Editing a Payment Arrangement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A confirmation screen appears, which includes the confirmation number. Also a confirmation text is automatically sent with the details of the new arrangement.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724" y="1481328"/>
            <a:ext cx="2828925" cy="495300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481233" y="555171"/>
            <a:ext cx="3607908" cy="5810708"/>
            <a:chOff x="7481233" y="555171"/>
            <a:chExt cx="3607908" cy="5810708"/>
          </a:xfrm>
        </p:grpSpPr>
        <p:grpSp>
          <p:nvGrpSpPr>
            <p:cNvPr id="3" name="Group 2"/>
            <p:cNvGrpSpPr/>
            <p:nvPr/>
          </p:nvGrpSpPr>
          <p:grpSpPr>
            <a:xfrm>
              <a:off x="7481233" y="555171"/>
              <a:ext cx="3607908" cy="5810708"/>
              <a:chOff x="7481233" y="555171"/>
              <a:chExt cx="3607908" cy="5810708"/>
            </a:xfrm>
          </p:grpSpPr>
          <p:pic>
            <p:nvPicPr>
              <p:cNvPr id="17" name="Picture 16" hidden="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81233" y="555171"/>
                <a:ext cx="3607908" cy="5810708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4"/>
              <a:srcRect l="48416" t="15828" r="35743" b="79676"/>
              <a:stretch/>
            </p:blipFill>
            <p:spPr>
              <a:xfrm>
                <a:off x="9480078" y="1467721"/>
                <a:ext cx="571500" cy="261257"/>
              </a:xfrm>
              <a:prstGeom prst="rect">
                <a:avLst/>
              </a:prstGeom>
            </p:spPr>
          </p:pic>
        </p:grpSp>
        <p:sp>
          <p:nvSpPr>
            <p:cNvPr id="22" name="Rectangle 21"/>
            <p:cNvSpPr/>
            <p:nvPr/>
          </p:nvSpPr>
          <p:spPr>
            <a:xfrm>
              <a:off x="9906806" y="2225705"/>
              <a:ext cx="1077686" cy="293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</a:rPr>
                <a:t>$124.52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906806" y="2767826"/>
              <a:ext cx="1077686" cy="293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$124.52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7034" y="228600"/>
            <a:ext cx="702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Setting up a </a:t>
            </a:r>
          </a:p>
          <a:p>
            <a:r>
              <a:rPr lang="en-US" sz="4000" dirty="0"/>
              <a:t>Payment Arrangement</a:t>
            </a:r>
          </a:p>
        </p:txBody>
      </p:sp>
    </p:spTree>
    <p:extLst>
      <p:ext uri="{BB962C8B-B14F-4D97-AF65-F5344CB8AC3E}">
        <p14:creationId xmlns:p14="http://schemas.microsoft.com/office/powerpoint/2010/main" val="71353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6186" y="1649185"/>
            <a:ext cx="69487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Can’t pay today? Pay later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You want to edit a scheduled payment date so tap </a:t>
            </a:r>
            <a:r>
              <a:rPr lang="en-US" sz="1600" b="1" dirty="0"/>
              <a:t>Can’t pay today? Pay later</a:t>
            </a:r>
            <a:r>
              <a:rPr lang="en-US" sz="1600" dirty="0"/>
              <a:t>.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B93A3F-0746-542A-00A8-327D2D839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638" y="604290"/>
            <a:ext cx="3454400" cy="58293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651638" y="582543"/>
            <a:ext cx="3470159" cy="5829300"/>
            <a:chOff x="7651638" y="582543"/>
            <a:chExt cx="3470159" cy="5829300"/>
          </a:xfrm>
        </p:grpSpPr>
        <p:pic>
          <p:nvPicPr>
            <p:cNvPr id="6" name="Picture 5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69850" y="582543"/>
              <a:ext cx="3451947" cy="5829300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7651638" y="3004927"/>
              <a:ext cx="1566790" cy="24863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364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186" y="1600200"/>
            <a:ext cx="60415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Review or edit your scheduled payment(s)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Tap </a:t>
            </a:r>
            <a:r>
              <a:rPr lang="en-US" sz="1600" b="1" dirty="0"/>
              <a:t>Review or edit your scheduled payment(s)</a:t>
            </a:r>
            <a:r>
              <a:rPr lang="en-US" sz="1600" dirty="0"/>
              <a:t>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56A000-4821-3C49-7896-D3700546B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828" y="417516"/>
            <a:ext cx="3644900" cy="6223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506418" y="424542"/>
            <a:ext cx="3645929" cy="6211295"/>
            <a:chOff x="7506418" y="424542"/>
            <a:chExt cx="3645929" cy="6211295"/>
          </a:xfrm>
        </p:grpSpPr>
        <p:pic>
          <p:nvPicPr>
            <p:cNvPr id="8" name="Picture 7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06418" y="424542"/>
              <a:ext cx="3645929" cy="6211295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7680960" y="2743200"/>
              <a:ext cx="3151415" cy="244929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74508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186" y="1600200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Tap, </a:t>
            </a:r>
            <a:r>
              <a:rPr lang="en-US" sz="1600" b="1" dirty="0"/>
              <a:t>Edit this payment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The Scheduled payments screen appears showing the details of your current payment schedule. You want to change the payment date.  Tap </a:t>
            </a:r>
            <a:r>
              <a:rPr lang="en-US" sz="1600" b="1" dirty="0"/>
              <a:t>Edit this payment</a:t>
            </a:r>
            <a:r>
              <a:rPr lang="en-US" sz="1600" dirty="0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3A2B39-FA84-EB80-10FE-DE9A5DEB6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902" y="669928"/>
            <a:ext cx="3835400" cy="5689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720602" y="669472"/>
            <a:ext cx="3835264" cy="5675539"/>
            <a:chOff x="7720602" y="669472"/>
            <a:chExt cx="3835264" cy="5675539"/>
          </a:xfrm>
        </p:grpSpPr>
        <p:pic>
          <p:nvPicPr>
            <p:cNvPr id="8" name="Picture 7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20602" y="669472"/>
              <a:ext cx="3835264" cy="5675539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7720602" y="3069772"/>
              <a:ext cx="3835263" cy="41585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1506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186" y="1600200"/>
            <a:ext cx="61558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</a:t>
            </a:r>
            <a:r>
              <a:rPr lang="en-US" sz="1600" b="1" dirty="0"/>
              <a:t>calendar icon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The Edit payment information screen appears displaying the current payment arrangement information. You may edit these fields as necessary. </a:t>
            </a:r>
          </a:p>
          <a:p>
            <a:endParaRPr lang="en-US" sz="1600" dirty="0"/>
          </a:p>
          <a:p>
            <a:r>
              <a:rPr lang="en-US" sz="1600" dirty="0"/>
              <a:t>You want to change the date to 2/6. Tap the </a:t>
            </a:r>
            <a:r>
              <a:rPr lang="en-US" sz="1600" b="1" dirty="0"/>
              <a:t>calendar icon</a:t>
            </a:r>
            <a:r>
              <a:rPr lang="en-US" sz="1600" dirty="0"/>
              <a:t> to select a new payment arrangement date.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0E9965-93CA-D271-6251-89F9FDCE4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075" y="608014"/>
            <a:ext cx="3429000" cy="57277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719909" y="582543"/>
            <a:ext cx="3425021" cy="5727926"/>
            <a:chOff x="7719909" y="582543"/>
            <a:chExt cx="3425021" cy="5727926"/>
          </a:xfrm>
        </p:grpSpPr>
        <p:pic>
          <p:nvPicPr>
            <p:cNvPr id="8" name="Picture 7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19909" y="582543"/>
              <a:ext cx="3425021" cy="5727926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7719909" y="3477986"/>
              <a:ext cx="3425021" cy="166551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284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187" y="1600200"/>
            <a:ext cx="6466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blue arrow to see the next month.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The calendar appears. Tap the blue arrow to see the next month.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3D3ED4-6882-C0B8-9300-68D6908CC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242" y="398456"/>
            <a:ext cx="2832100" cy="47752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025589" y="395514"/>
            <a:ext cx="2823386" cy="6124574"/>
            <a:chOff x="8025589" y="395514"/>
            <a:chExt cx="2823386" cy="6124574"/>
          </a:xfrm>
        </p:grpSpPr>
        <p:grpSp>
          <p:nvGrpSpPr>
            <p:cNvPr id="10" name="Group 9"/>
            <p:cNvGrpSpPr/>
            <p:nvPr/>
          </p:nvGrpSpPr>
          <p:grpSpPr>
            <a:xfrm>
              <a:off x="8025589" y="395514"/>
              <a:ext cx="2823386" cy="6124574"/>
              <a:chOff x="7274474" y="444500"/>
              <a:chExt cx="2823386" cy="6124574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74474" y="5071651"/>
                <a:ext cx="2823386" cy="1497423"/>
              </a:xfrm>
              <a:prstGeom prst="rect">
                <a:avLst/>
              </a:prstGeom>
            </p:spPr>
          </p:pic>
          <p:pic>
            <p:nvPicPr>
              <p:cNvPr id="8" name="Picture 7" hidden="1"/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74474" y="444500"/>
                <a:ext cx="2823386" cy="4772322"/>
              </a:xfrm>
              <a:prstGeom prst="rect">
                <a:avLst/>
              </a:prstGeom>
            </p:spPr>
          </p:pic>
        </p:grpSp>
        <p:sp>
          <p:nvSpPr>
            <p:cNvPr id="11" name="Rounded Rectangle 10"/>
            <p:cNvSpPr/>
            <p:nvPr/>
          </p:nvSpPr>
          <p:spPr>
            <a:xfrm>
              <a:off x="10318392" y="3552686"/>
              <a:ext cx="424543" cy="496800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882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6186" y="1600200"/>
            <a:ext cx="53467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the </a:t>
            </a:r>
            <a:r>
              <a:rPr lang="en-US" sz="1600" b="1" dirty="0"/>
              <a:t>6</a:t>
            </a:r>
            <a:r>
              <a:rPr lang="en-US" sz="1600" b="1" baseline="30000" dirty="0"/>
              <a:t>th </a:t>
            </a:r>
            <a:r>
              <a:rPr lang="en-US" sz="1600" dirty="0"/>
              <a:t>of February.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Choose a date from the calendar.  For this example, choose 2/6.</a:t>
            </a:r>
          </a:p>
          <a:p>
            <a:endParaRPr lang="en-US" sz="1600" dirty="0"/>
          </a:p>
          <a:p>
            <a:r>
              <a:rPr lang="en-US" sz="1600" b="1" dirty="0"/>
              <a:t>Note:</a:t>
            </a:r>
            <a:r>
              <a:rPr lang="en-US" sz="1600" dirty="0"/>
              <a:t> If the customer chooses a date that is after the scheduled due date they may incur a late payment fee. If the date selected is too far in the future the customer will receive an error message explaining to pick another date.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AE3656-3D33-9C35-2E4E-24DC10F8A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964" y="428626"/>
            <a:ext cx="3759200" cy="60579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469434" y="424543"/>
            <a:ext cx="3748293" cy="6049421"/>
            <a:chOff x="7629092" y="359228"/>
            <a:chExt cx="3709740" cy="6278021"/>
          </a:xfrm>
        </p:grpSpPr>
        <p:pic>
          <p:nvPicPr>
            <p:cNvPr id="4" name="Picture 3" hidden="1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9092" y="359228"/>
              <a:ext cx="3709740" cy="6278021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10661904" y="3383280"/>
              <a:ext cx="572766" cy="64375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931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6186" y="228600"/>
            <a:ext cx="81806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Editing a Scheduled Payment Arrangement</a:t>
            </a:r>
          </a:p>
        </p:txBody>
      </p:sp>
      <p:pic>
        <p:nvPicPr>
          <p:cNvPr id="4" name="Picture 3" hidden="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130" y="457199"/>
            <a:ext cx="3656982" cy="614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186" y="1600200"/>
            <a:ext cx="617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Tap </a:t>
            </a:r>
            <a:r>
              <a:rPr lang="en-US" sz="1600" b="1" dirty="0"/>
              <a:t>Continue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Script:</a:t>
            </a:r>
          </a:p>
          <a:p>
            <a:r>
              <a:rPr lang="en-US" sz="1600" dirty="0"/>
              <a:t>You can change how you will pay by tapping the drop down arrow to select the method of payment, which includes any saved payment profiles. You may select a payment that will automatically draft on the day selected or create a payment arrangement. </a:t>
            </a:r>
          </a:p>
          <a:p>
            <a:endParaRPr lang="en-US" sz="1600" dirty="0"/>
          </a:p>
          <a:p>
            <a:r>
              <a:rPr lang="en-US" sz="1600" dirty="0"/>
              <a:t>You will leave this as “Other” and tap </a:t>
            </a:r>
            <a:r>
              <a:rPr lang="en-US" sz="1600" b="1" dirty="0"/>
              <a:t>Continue</a:t>
            </a:r>
            <a:r>
              <a:rPr lang="en-US" sz="16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B9F56D-A729-AE63-F10D-1FCAD9F22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052" y="455616"/>
            <a:ext cx="3657600" cy="61468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530131" y="4004441"/>
            <a:ext cx="3656982" cy="19554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81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048AA5-F7E7-4FFF-A473-025F3E64A8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7D4145-B2C4-46A9-992A-D53A1CAEBD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78299F1-7AA0-4840-A7C1-DCAA7FC0444D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1034</Words>
  <Application>Microsoft Macintosh PowerPoint</Application>
  <PresentationFormat>Widescreen</PresentationFormat>
  <Paragraphs>156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AT&amp;T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MORRELL, ALBREY G</dc:creator>
  <cp:lastModifiedBy>Todd Manaigo</cp:lastModifiedBy>
  <cp:revision>87</cp:revision>
  <dcterms:created xsi:type="dcterms:W3CDTF">2016-02-08T20:11:59Z</dcterms:created>
  <dcterms:modified xsi:type="dcterms:W3CDTF">2026-06-23T12:47:11Z</dcterms:modified>
</cp:coreProperties>
</file>