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Layouts/slideLayout12.xml" ContentType="application/vnd.openxmlformats-officedocument.presentationml.slideLayout+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Layouts/slideLayout17.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autoCompressPictures="0">
  <p:sldMasterIdLst>
    <p:sldMasterId r:id="rId1"/>
  </p:sldMasterIdLst>
  <p:sldIdLst>
    <p:sldId id="256" r:id="rId2"/>
    <p:sldId id="260" r:id="rId3"/>
    <p:sldId id="257" r:id="rId4"/>
    <p:sldId id="258" r:id="rId5"/>
    <p:sldId id="261" r:id="rId6"/>
    <p:sldId id="262" r:id="rId7"/>
    <p:sldId id="263" r:id="rId8"/>
    <p:sldId id="269" r:id="rId9"/>
    <p:sldId id="264" r:id="rId10"/>
    <p:sldId id="271" r:id="rId11"/>
    <p:sldId id="270" r:id="rId12"/>
    <p:sldId id="268" r:id="rId13"/>
    <p:sldId id="267" r:id="rId14"/>
    <p:sldId id="265" r:id="rId15"/>
    <p:sldId id="272" r:id="rId16"/>
    <p:sldId id="273" r:id="rId17"/>
    <p:sldId id="274" r:id="rId18"/>
    <p:sldId id="275" r:id="rId19"/>
    <p:sldId id="276" r:id="rId20"/>
    <p:sldId id="277" r:id="rId21"/>
    <p:sldId id="280" r:id="rId22"/>
    <p:sldId id="278"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horzBarState="maximized">
    <p:restoredLeft sz="15000" autoAdjust="0"/>
    <p:restoredTop sz="94660"/>
  </p:normalViewPr>
  <p:slideViewPr>
    <p:cSldViewPr snapToGrid="0">
      <p:cViewPr varScale="1">
        <p:scale>
          <a:sx n="141" d="100"/>
          <a:sy n="141" d="100"/>
        </p:scale>
        <p:origin x="-96" y="-28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pPr/>
              <a:t>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pPr/>
              <a:t>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pPr/>
              <a:t>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pPr/>
              <a:t>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pPr/>
              <a:t>2/2/25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pPr/>
              <a:t>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pPr/>
              <a:t>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pPr/>
              <a:t>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pPr/>
              <a:t>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pPr/>
              <a:t>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pPr/>
              <a:t>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pPr/>
              <a:t>2/2/25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 r:id="rId13"/>
    <p:sldLayoutId r:id="rId14"/>
    <p:sldLayoutId r:id="rId15"/>
    <p:sldLayoutId r:id="rId16"/>
    <p:sldLayoutId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733709"/>
            <a:ext cx="8144134" cy="684511"/>
          </a:xfrm>
        </p:spPr>
        <p:txBody>
          <a:bodyPr/>
          <a:lstStyle/>
          <a:p>
            <a:r>
              <a:rPr lang="en-US" sz="3600" dirty="0" smtClean="0"/>
              <a:t>CHURCH ADMINISTRATION &amp; FINANCE </a:t>
            </a:r>
            <a:endParaRPr lang="en-US" sz="3600" dirty="0"/>
          </a:p>
        </p:txBody>
      </p:sp>
      <p:sp>
        <p:nvSpPr>
          <p:cNvPr id="3" name="Subtitle 2"/>
          <p:cNvSpPr>
            <a:spLocks noGrp="1"/>
          </p:cNvSpPr>
          <p:nvPr>
            <p:ph type="subTitle" idx="1"/>
          </p:nvPr>
        </p:nvSpPr>
        <p:spPr/>
        <p:txBody>
          <a:bodyPr>
            <a:normAutofit fontScale="92500" lnSpcReduction="10000"/>
          </a:bodyPr>
          <a:lstStyle/>
          <a:p>
            <a:r>
              <a:rPr lang="en-US" dirty="0" smtClean="0"/>
              <a:t>ETERNAL LIFE FELLOWSHIP MINISTRIES &amp; GLOBAL NETWORK</a:t>
            </a:r>
          </a:p>
          <a:p>
            <a:r>
              <a:rPr lang="en-US" dirty="0" smtClean="0"/>
              <a:t>Michael L. Hargett, Sr. PhD</a:t>
            </a:r>
          </a:p>
          <a:p>
            <a:r>
              <a:rPr lang="en-US" dirty="0" smtClean="0"/>
              <a:t>Apostolic Leader</a:t>
            </a:r>
            <a:endParaRPr lang="en-US" dirty="0"/>
          </a:p>
        </p:txBody>
      </p:sp>
      <p:pic>
        <p:nvPicPr>
          <p:cNvPr id="4" name="Picture 3" descr="KGL.png"/>
          <p:cNvPicPr>
            <a:picLocks noChangeAspect="1"/>
          </p:cNvPicPr>
          <p:nvPr/>
        </p:nvPicPr>
        <p:blipFill>
          <a:blip r:embed="rId2"/>
          <a:stretch>
            <a:fillRect/>
          </a:stretch>
        </p:blipFill>
        <p:spPr>
          <a:xfrm>
            <a:off x="10718188" y="0"/>
            <a:ext cx="774192" cy="1152144"/>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4087083"/>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Administrative Personnel</a:t>
            </a:r>
            <a:endParaRPr lang="en-US" sz="2800" b="1" dirty="0">
              <a:latin typeface="Arial"/>
            </a:endParaRPr>
          </a:p>
        </p:txBody>
      </p:sp>
      <p:sp>
        <p:nvSpPr>
          <p:cNvPr id="6" name="Rectangle 3"/>
          <p:cNvSpPr txBox="1">
            <a:spLocks noChangeArrowheads="1"/>
          </p:cNvSpPr>
          <p:nvPr/>
        </p:nvSpPr>
        <p:spPr bwMode="auto">
          <a:xfrm>
            <a:off x="914399" y="1676400"/>
            <a:ext cx="9919449"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fontAlgn="base">
              <a:lnSpc>
                <a:spcPct val="10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(1) Officers</a:t>
            </a:r>
          </a:p>
          <a:p>
            <a:pPr marL="461963" marR="0" lvl="0" indent="-461963"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folHlink"/>
              </a:solidFill>
              <a:effectLst/>
              <a:uLnTx/>
              <a:uFillTx/>
              <a:latin typeface="+mn-lt"/>
              <a:ea typeface="+mn-ea"/>
              <a:cs typeface="+mn-cs"/>
            </a:endParaRPr>
          </a:p>
          <a:p>
            <a:pPr marL="461963" marR="0" lvl="0" indent="-461963" algn="ctr" defTabSz="914400" rtl="0" eaLnBrk="1" fontAlgn="base" latinLnBrk="0" hangingPunct="1">
              <a:lnSpc>
                <a:spcPct val="100000"/>
              </a:lnSpc>
              <a:spcBef>
                <a:spcPct val="20000"/>
              </a:spcBef>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President &amp; CEO</a:t>
            </a:r>
          </a:p>
          <a:p>
            <a:pPr marL="461963" marR="0" lvl="0" indent="-461963" algn="ctr" defTabSz="914400" rtl="0" eaLnBrk="1" fontAlgn="base" latinLnBrk="0" hangingPunct="1">
              <a:lnSpc>
                <a:spcPct val="100000"/>
              </a:lnSpc>
              <a:spcBef>
                <a:spcPct val="20000"/>
              </a:spcBef>
              <a:spcAft>
                <a:spcPct val="0"/>
              </a:spcAft>
              <a:buClr>
                <a:srgbClr val="FFFF00"/>
              </a:buClr>
              <a:buSzPct val="80000"/>
              <a:tabLst/>
              <a:defRPr/>
            </a:pPr>
            <a:r>
              <a:rPr lang="en-US" sz="2400" kern="0" dirty="0" smtClean="0">
                <a:latin typeface="Arial"/>
              </a:rPr>
              <a:t>Vice Presidents &amp; Chairs</a:t>
            </a:r>
            <a:endParaRPr kumimoji="0" lang="en-US" sz="2400" b="0" i="0" u="none" strike="noStrike" kern="0" cap="none" spc="0" normalizeH="0" baseline="0" noProof="0" dirty="0" smtClean="0">
              <a:ln>
                <a:noFill/>
              </a:ln>
              <a:effectLst/>
              <a:uLnTx/>
              <a:uFillTx/>
              <a:latin typeface="Arial"/>
              <a:ea typeface="+mn-ea"/>
              <a:cs typeface="+mn-cs"/>
            </a:endParaRPr>
          </a:p>
          <a:p>
            <a:pPr marL="461963" marR="0" lvl="0" indent="-461963" algn="ctr" defTabSz="914400" rtl="0" eaLnBrk="1" fontAlgn="base" latinLnBrk="0" hangingPunct="1">
              <a:lnSpc>
                <a:spcPct val="100000"/>
              </a:lnSpc>
              <a:spcBef>
                <a:spcPct val="20000"/>
              </a:spcBef>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Board Members</a:t>
            </a:r>
          </a:p>
          <a:p>
            <a:pPr marL="461963" marR="0" lvl="0" indent="-461963" algn="ctr" defTabSz="914400" rtl="0" eaLnBrk="1" fontAlgn="base" latinLnBrk="0" hangingPunct="1">
              <a:lnSpc>
                <a:spcPct val="100000"/>
              </a:lnSpc>
              <a:spcBef>
                <a:spcPct val="20000"/>
              </a:spcBef>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Secretary/Treasurer/CFO</a:t>
            </a:r>
            <a:endParaRPr kumimoji="0" lang="en-US" sz="2400" b="0" i="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Administrative Personnel</a:t>
            </a:r>
            <a:endParaRPr lang="en-US" sz="2800" b="1" dirty="0">
              <a:latin typeface="Arial"/>
            </a:endParaRPr>
          </a:p>
        </p:txBody>
      </p:sp>
      <p:sp>
        <p:nvSpPr>
          <p:cNvPr id="5" name="Rectangle 3"/>
          <p:cNvSpPr txBox="1">
            <a:spLocks noChangeArrowheads="1"/>
          </p:cNvSpPr>
          <p:nvPr/>
        </p:nvSpPr>
        <p:spPr bwMode="auto">
          <a:xfrm>
            <a:off x="854479" y="2491755"/>
            <a:ext cx="10402690" cy="3011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ctr" defTabSz="914400" fontAlgn="base">
              <a:spcBef>
                <a:spcPct val="20000"/>
              </a:spcBef>
              <a:spcAft>
                <a:spcPct val="0"/>
              </a:spcAft>
              <a:buClr>
                <a:srgbClr val="FFFF00"/>
              </a:buClr>
              <a:buSzPct val="80000"/>
            </a:pPr>
            <a:r>
              <a:rPr lang="en-US" sz="3200" b="1" kern="0" dirty="0" smtClean="0">
                <a:solidFill>
                  <a:schemeClr val="accent1">
                    <a:lumMod val="50000"/>
                  </a:schemeClr>
                </a:solidFill>
              </a:rPr>
              <a:t>(2) Keys to Successful Collaboration</a:t>
            </a:r>
          </a:p>
          <a:p>
            <a:pPr marL="342900" marR="0" lvl="0" indent="-342900" algn="ctr" defTabSz="914400" rtl="0" eaLnBrk="1" fontAlgn="base" latinLnBrk="0" hangingPunct="1">
              <a:lnSpc>
                <a:spcPct val="90000"/>
              </a:lnSpc>
              <a:spcBef>
                <a:spcPct val="20000"/>
              </a:spcBef>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Defined and documented vested powers</a:t>
            </a:r>
          </a:p>
          <a:p>
            <a:pPr marL="342900" marR="0" lvl="0" indent="-342900" algn="ctr" defTabSz="914400" rtl="0" eaLnBrk="1" fontAlgn="base" latinLnBrk="0" hangingPunct="1">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Open and effective lines of communication</a:t>
            </a:r>
          </a:p>
          <a:p>
            <a:pPr marL="342900" marR="0" lvl="0" indent="-342900" algn="ctr" defTabSz="914400" rtl="0" eaLnBrk="1" fontAlgn="base" latinLnBrk="0" hangingPunct="1">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Standardized and documented qualifications</a:t>
            </a:r>
          </a:p>
          <a:p>
            <a:pPr marL="342900" marR="0" lvl="0" indent="-342900" algn="ctr" defTabSz="914400" rtl="0" eaLnBrk="1" fontAlgn="base" latinLnBrk="0" hangingPunct="1">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Regular</a:t>
            </a:r>
            <a:r>
              <a:rPr kumimoji="0" lang="en-US" sz="2400" b="0" i="0" u="none" strike="noStrike" kern="0" cap="none" spc="0" normalizeH="0" noProof="0" dirty="0" smtClean="0">
                <a:ln>
                  <a:noFill/>
                </a:ln>
                <a:effectLst/>
                <a:uLnTx/>
                <a:uFillTx/>
                <a:latin typeface="Arial"/>
                <a:ea typeface="+mn-ea"/>
                <a:cs typeface="+mn-cs"/>
              </a:rPr>
              <a:t> Audits/Inspections</a:t>
            </a:r>
            <a:endParaRPr kumimoji="0" lang="en-US" sz="2400" b="0" i="0" u="none" strike="noStrike" kern="0" cap="none" spc="0" normalizeH="0" baseline="0" noProof="0" dirty="0" smtClean="0">
              <a:ln>
                <a:noFill/>
              </a:ln>
              <a:effectLst/>
              <a:uLnTx/>
              <a:uFillTx/>
              <a:latin typeface="Arial"/>
              <a:ea typeface="+mn-ea"/>
              <a:cs typeface="+mn-cs"/>
            </a:endParaRPr>
          </a:p>
          <a:p>
            <a:pPr marL="342900" marR="0" lvl="0" indent="-342900" algn="ctr" defTabSz="914400" rtl="0" eaLnBrk="1" fontAlgn="base" latinLnBrk="0" hangingPunct="1">
              <a:spcAft>
                <a:spcPct val="0"/>
              </a:spcAft>
              <a:buClr>
                <a:srgbClr val="FFFF00"/>
              </a:buClr>
              <a:buSzPct val="80000"/>
              <a:tabLst/>
              <a:defRPr/>
            </a:pPr>
            <a:r>
              <a:rPr kumimoji="0" lang="en-US" sz="2400" b="0" i="0" u="none" strike="noStrike" kern="0" cap="none" spc="0" normalizeH="0" baseline="0" noProof="0" dirty="0" smtClean="0">
                <a:ln>
                  <a:noFill/>
                </a:ln>
                <a:effectLst/>
                <a:uLnTx/>
                <a:uFillTx/>
                <a:latin typeface="Arial"/>
                <a:ea typeface="+mn-ea"/>
                <a:cs typeface="+mn-cs"/>
              </a:rPr>
              <a:t>Regular Ratification</a:t>
            </a:r>
            <a:endParaRPr kumimoji="0" lang="en-US" sz="2400" b="0" i="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Discipleship – Rules to Live By</a:t>
            </a:r>
            <a:endParaRPr lang="en-US" sz="2800" b="1" dirty="0">
              <a:latin typeface="Arial"/>
            </a:endParaRPr>
          </a:p>
        </p:txBody>
      </p:sp>
      <p:sp>
        <p:nvSpPr>
          <p:cNvPr id="5" name="Rectangle 3"/>
          <p:cNvSpPr txBox="1">
            <a:spLocks noChangeArrowheads="1"/>
          </p:cNvSpPr>
          <p:nvPr/>
        </p:nvSpPr>
        <p:spPr bwMode="auto">
          <a:xfrm>
            <a:off x="647866" y="2397676"/>
            <a:ext cx="10922874" cy="28080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Documented and standardized acceptance process</a:t>
            </a:r>
          </a:p>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Documented and standardized removal process</a:t>
            </a:r>
          </a:p>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Pledge/acknowledgment cards</a:t>
            </a:r>
          </a:p>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lang="en-US" sz="2400" kern="0" dirty="0" smtClean="0">
                <a:latin typeface="Arial"/>
              </a:rPr>
              <a:t>Discipleship/Leadership Expectations</a:t>
            </a:r>
          </a:p>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Code of Ethics Class</a:t>
            </a:r>
          </a:p>
          <a:p>
            <a:pPr marL="609600" marR="0" lvl="0" indent="-609600" algn="just" defTabSz="914400" rtl="0" eaLnBrk="1" fontAlgn="base" latinLnBrk="0" hangingPunct="1">
              <a:lnSpc>
                <a:spcPct val="100000"/>
              </a:lnSpc>
              <a:spcBef>
                <a:spcPct val="20000"/>
              </a:spcBef>
              <a:spcAft>
                <a:spcPct val="0"/>
              </a:spcAft>
              <a:buClr>
                <a:schemeClr val="tx1"/>
              </a:buClr>
              <a:buSzPct val="80000"/>
              <a:buFont typeface="Wingdings" charset="2"/>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Annual review and audit of discipleship roster</a:t>
            </a:r>
            <a:endParaRPr kumimoji="0" lang="en-US" sz="2400" b="0" i="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Conducting Corporation Business</a:t>
            </a:r>
            <a:endParaRPr lang="en-US" sz="2800" b="1" dirty="0">
              <a:latin typeface="Arial"/>
            </a:endParaRPr>
          </a:p>
        </p:txBody>
      </p:sp>
      <p:sp>
        <p:nvSpPr>
          <p:cNvPr id="5" name="Rectangle 3"/>
          <p:cNvSpPr txBox="1">
            <a:spLocks noChangeArrowheads="1"/>
          </p:cNvSpPr>
          <p:nvPr/>
        </p:nvSpPr>
        <p:spPr bwMode="auto">
          <a:xfrm>
            <a:off x="914400" y="1676400"/>
            <a:ext cx="9558844"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609600" marR="0" lvl="0" indent="-6096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The “Musts”</a:t>
            </a:r>
          </a:p>
          <a:p>
            <a:pPr marL="609600" marR="0" lvl="0" indent="-6096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endParaRPr kumimoji="0" lang="en-US" sz="1000" u="none" strike="noStrike" kern="0" cap="none" spc="0" normalizeH="0" baseline="0" noProof="0" dirty="0" smtClean="0">
              <a:ln>
                <a:noFill/>
              </a:ln>
              <a:effectLst/>
              <a:uLnTx/>
              <a:uFillTx/>
              <a:latin typeface="Arial"/>
              <a:ea typeface="+mn-ea"/>
              <a:cs typeface="+mn-cs"/>
            </a:endParaRPr>
          </a:p>
          <a:p>
            <a:pPr marL="609600" marR="0" lvl="0" indent="-609600" algn="ctr" defTabSz="914400" rtl="0" eaLnBrk="1" fontAlgn="base" latinLnBrk="0" hangingPunct="1">
              <a:lnSpc>
                <a:spcPct val="100000"/>
              </a:lnSpc>
              <a:spcBef>
                <a:spcPct val="20000"/>
              </a:spcBef>
              <a:spcAft>
                <a:spcPct val="0"/>
              </a:spcAft>
              <a:buClr>
                <a:srgbClr val="FFFF00"/>
              </a:buClr>
              <a:buSzPct val="80000"/>
              <a:tabLst/>
              <a:defRPr/>
            </a:pPr>
            <a:r>
              <a:rPr kumimoji="0" lang="en-US" sz="2800" u="none" strike="noStrike" kern="0" cap="none" spc="0" normalizeH="0" baseline="0" noProof="0" dirty="0" smtClean="0">
                <a:ln>
                  <a:noFill/>
                </a:ln>
                <a:effectLst/>
                <a:uLnTx/>
                <a:uFillTx/>
                <a:latin typeface="Arial"/>
                <a:ea typeface="+mn-ea"/>
                <a:cs typeface="+mn-cs"/>
              </a:rPr>
              <a:t>Meetings of consequence</a:t>
            </a:r>
          </a:p>
          <a:p>
            <a:pPr marL="609600" marR="0" lvl="0" indent="-609600" algn="ctr" defTabSz="914400" rtl="0" eaLnBrk="1" fontAlgn="base" latinLnBrk="0" hangingPunct="1">
              <a:lnSpc>
                <a:spcPct val="100000"/>
              </a:lnSpc>
              <a:spcBef>
                <a:spcPct val="20000"/>
              </a:spcBef>
              <a:spcAft>
                <a:spcPct val="0"/>
              </a:spcAft>
              <a:buClr>
                <a:srgbClr val="FFFF00"/>
              </a:buClr>
              <a:buSzPct val="80000"/>
              <a:tabLst/>
              <a:defRPr/>
            </a:pPr>
            <a:r>
              <a:rPr kumimoji="0" lang="en-US" sz="2800" u="none" strike="noStrike" kern="0" cap="none" spc="0" normalizeH="0" baseline="0" noProof="0" dirty="0" smtClean="0">
                <a:ln>
                  <a:noFill/>
                </a:ln>
                <a:effectLst/>
                <a:uLnTx/>
                <a:uFillTx/>
                <a:latin typeface="Arial"/>
                <a:ea typeface="+mn-ea"/>
                <a:cs typeface="+mn-cs"/>
              </a:rPr>
              <a:t>Robert’s Rules of Order</a:t>
            </a:r>
          </a:p>
          <a:p>
            <a:pPr marL="609600" marR="0" lvl="0" indent="-609600" algn="ctr" defTabSz="914400" rtl="0" eaLnBrk="1" fontAlgn="base" latinLnBrk="0" hangingPunct="1">
              <a:lnSpc>
                <a:spcPct val="100000"/>
              </a:lnSpc>
              <a:spcBef>
                <a:spcPct val="20000"/>
              </a:spcBef>
              <a:spcAft>
                <a:spcPct val="0"/>
              </a:spcAft>
              <a:buClr>
                <a:srgbClr val="FFFF00"/>
              </a:buClr>
              <a:buSzPct val="80000"/>
              <a:tabLst/>
              <a:defRPr/>
            </a:pPr>
            <a:r>
              <a:rPr kumimoji="0" lang="en-US" sz="2800" u="none" strike="noStrike" kern="0" cap="none" spc="0" normalizeH="0" baseline="0" noProof="0" dirty="0" smtClean="0">
                <a:ln>
                  <a:noFill/>
                </a:ln>
                <a:effectLst/>
                <a:uLnTx/>
                <a:uFillTx/>
                <a:latin typeface="Arial"/>
                <a:ea typeface="+mn-ea"/>
                <a:cs typeface="+mn-cs"/>
              </a:rPr>
              <a:t>Standardized corporate records/minutes</a:t>
            </a:r>
          </a:p>
          <a:p>
            <a:pPr marL="609600" marR="0" lvl="0" indent="-609600" algn="ctr" defTabSz="914400" rtl="0" eaLnBrk="1" fontAlgn="base" latinLnBrk="0" hangingPunct="1">
              <a:lnSpc>
                <a:spcPct val="100000"/>
              </a:lnSpc>
              <a:spcBef>
                <a:spcPct val="20000"/>
              </a:spcBef>
              <a:spcAft>
                <a:spcPct val="0"/>
              </a:spcAft>
              <a:buClr>
                <a:srgbClr val="FFFF00"/>
              </a:buClr>
              <a:buSzPct val="80000"/>
              <a:tabLst/>
              <a:defRPr/>
            </a:pPr>
            <a:r>
              <a:rPr lang="en-US" sz="2800" kern="0" dirty="0" smtClean="0">
                <a:latin typeface="Arial"/>
              </a:rPr>
              <a:t>Annual Meeting</a:t>
            </a:r>
            <a:endParaRPr kumimoji="0" lang="en-US" sz="280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Financial Management</a:t>
            </a:r>
            <a:endParaRPr lang="en-US" sz="2800" b="1" dirty="0">
              <a:latin typeface="Arial"/>
            </a:endParaRPr>
          </a:p>
        </p:txBody>
      </p:sp>
      <p:sp>
        <p:nvSpPr>
          <p:cNvPr id="6" name="Rectangle 3"/>
          <p:cNvSpPr txBox="1">
            <a:spLocks noChangeArrowheads="1"/>
          </p:cNvSpPr>
          <p:nvPr/>
        </p:nvSpPr>
        <p:spPr bwMode="auto">
          <a:xfrm>
            <a:off x="1502344" y="2007027"/>
            <a:ext cx="7772400" cy="409245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609600" indent="-609600" algn="ctr" defTabSz="914400" fontAlgn="base">
              <a:spcBef>
                <a:spcPct val="20000"/>
              </a:spcBef>
              <a:spcAft>
                <a:spcPct val="0"/>
              </a:spcAft>
              <a:buClr>
                <a:srgbClr val="FFFF00"/>
              </a:buClr>
              <a:buSzPct val="80000"/>
            </a:pPr>
            <a:r>
              <a:rPr lang="en-US" sz="3200" b="1" kern="0" dirty="0" smtClean="0">
                <a:solidFill>
                  <a:schemeClr val="accent1">
                    <a:lumMod val="50000"/>
                  </a:schemeClr>
                </a:solidFill>
              </a:rPr>
              <a:t>(1) Types of Revenue</a:t>
            </a:r>
          </a:p>
          <a:p>
            <a:pPr marL="342900" marR="0" lvl="0" indent="-342900" algn="ctr" defTabSz="914400" rtl="0" eaLnBrk="1" fontAlgn="base" latinLnBrk="0" hangingPunct="1">
              <a:lnSpc>
                <a:spcPct val="100000"/>
              </a:lnSpc>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folHlink"/>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Tithes</a:t>
            </a:r>
          </a:p>
          <a:p>
            <a:pPr marL="342900" marR="0" lvl="0" indent="-342900" algn="ctr" defTabSz="914400" rtl="0" eaLnBrk="1" fontAlgn="base" latinLnBrk="0" hangingPunct="1">
              <a:lnSpc>
                <a:spcPct val="10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Offerings</a:t>
            </a:r>
          </a:p>
          <a:p>
            <a:pPr marL="342900" marR="0" lvl="0" indent="-342900" algn="ctr" defTabSz="914400" rtl="0" eaLnBrk="1" fontAlgn="base" latinLnBrk="0" hangingPunct="1">
              <a:lnSpc>
                <a:spcPct val="10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Designated Funds</a:t>
            </a:r>
          </a:p>
          <a:p>
            <a:pPr marL="342900" marR="0" lvl="0" indent="-342900" algn="ctr" defTabSz="914400" rtl="0" eaLnBrk="1" fontAlgn="base" latinLnBrk="0" hangingPunct="1">
              <a:lnSpc>
                <a:spcPct val="100000"/>
              </a:lnSpc>
              <a:spcBef>
                <a:spcPct val="20000"/>
              </a:spcBef>
              <a:spcAft>
                <a:spcPct val="0"/>
              </a:spcAft>
              <a:buClr>
                <a:srgbClr val="FFFF00"/>
              </a:buClr>
              <a:buSzPct val="80000"/>
              <a:tabLst/>
              <a:defRPr/>
            </a:pPr>
            <a:r>
              <a:rPr lang="en-US" sz="2800" kern="0" dirty="0" smtClean="0"/>
              <a:t>Endowments</a:t>
            </a:r>
            <a:endParaRPr kumimoji="0" lang="en-US" sz="2800" b="0" i="0" u="none" strike="noStrike" kern="0" cap="none" spc="0" normalizeH="0" baseline="0" noProof="0" dirty="0">
              <a:ln>
                <a:noFill/>
              </a:ln>
              <a:effectLst/>
              <a:uLnTx/>
              <a:uFillTx/>
              <a:latin typeface="+mn-lt"/>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Financial Management</a:t>
            </a:r>
            <a:endParaRPr lang="en-US" sz="2800" b="1" dirty="0">
              <a:latin typeface="Arial"/>
            </a:endParaRPr>
          </a:p>
        </p:txBody>
      </p:sp>
      <p:sp>
        <p:nvSpPr>
          <p:cNvPr id="5" name="Rectangle 3"/>
          <p:cNvSpPr txBox="1">
            <a:spLocks noChangeArrowheads="1"/>
          </p:cNvSpPr>
          <p:nvPr/>
        </p:nvSpPr>
        <p:spPr bwMode="auto">
          <a:xfrm>
            <a:off x="1917824" y="2524463"/>
            <a:ext cx="7772400" cy="34495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marR="0" lvl="0" indent="-609600" algn="ctr" defTabSz="914400" fontAlgn="base">
              <a:lnSpc>
                <a:spcPct val="10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(2) General Expense Categories</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Staff </a:t>
            </a:r>
            <a:r>
              <a:rPr kumimoji="0" lang="en-US" sz="2800" b="0" i="0" u="none" strike="noStrike" kern="0" cap="none" spc="0" normalizeH="0" baseline="0" noProof="0" dirty="0" smtClean="0">
                <a:ln>
                  <a:noFill/>
                </a:ln>
                <a:effectLst/>
                <a:uLnTx/>
                <a:uFillTx/>
                <a:latin typeface="+mn-lt"/>
                <a:ea typeface="+mn-ea"/>
                <a:cs typeface="+mn-cs"/>
              </a:rPr>
              <a:t>Compensation</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Ministry Expense</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Outreach Expense</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Special Projects</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Facilities</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Capital Expenditures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Financial Management</a:t>
            </a:r>
            <a:endParaRPr lang="en-US" sz="2800" b="1" dirty="0">
              <a:latin typeface="Arial"/>
            </a:endParaRPr>
          </a:p>
        </p:txBody>
      </p:sp>
      <p:sp>
        <p:nvSpPr>
          <p:cNvPr id="5" name="Rectangle 3"/>
          <p:cNvSpPr txBox="1">
            <a:spLocks noChangeArrowheads="1"/>
          </p:cNvSpPr>
          <p:nvPr/>
        </p:nvSpPr>
        <p:spPr bwMode="auto">
          <a:xfrm>
            <a:off x="859525" y="2052719"/>
            <a:ext cx="10123270" cy="42035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(3)	G.A.A.P.</a:t>
            </a:r>
          </a:p>
          <a:p>
            <a:pPr marL="342900" marR="0" lvl="0" indent="-342900" algn="ctr" defTabSz="914400" rtl="0" eaLnBrk="1" fontAlgn="base" latinLnBrk="0" hangingPunct="1">
              <a:lnSpc>
                <a:spcPct val="9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(Generally Accepted Accounting Principles )</a:t>
            </a:r>
            <a:r>
              <a:rPr kumimoji="0" lang="en-US" sz="2800" b="1"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base" latinLnBrk="0" hangingPunct="1">
              <a:spcAft>
                <a:spcPct val="0"/>
              </a:spcAft>
              <a:buClr>
                <a:srgbClr val="FFFF00"/>
              </a:buClr>
              <a:buSzPct val="80000"/>
              <a:tabLst/>
              <a:defRPr/>
            </a:pPr>
            <a:endParaRPr kumimoji="0" lang="en-US" sz="1000" b="0" i="0" u="none" strike="noStrike" kern="0" cap="none" spc="0" normalizeH="0" baseline="0" noProof="0" dirty="0" smtClean="0">
              <a:ln>
                <a:noFill/>
              </a:ln>
              <a:effectLst/>
              <a:uLnTx/>
              <a:uFillTx/>
              <a:latin typeface="+mn-lt"/>
              <a:ea typeface="+mn-ea"/>
              <a:cs typeface="+mn-cs"/>
            </a:endParaRP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Receipt of revenue</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Deposits</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Expenditures</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Fund designation/charged</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Documentation</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Reporting</a:t>
            </a:r>
          </a:p>
          <a:p>
            <a:pPr marL="342900" marR="0" lvl="0" indent="-342900" algn="ctr" defTabSz="914400" rtl="0" eaLnBrk="1" fontAlgn="base" latinLnBrk="0" hangingPunct="1">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Auditing</a:t>
            </a:r>
            <a:endParaRPr kumimoji="0" lang="en-US" sz="2800" b="0" i="0" u="none" strike="noStrike" kern="0" cap="none" spc="0" normalizeH="0" baseline="0" noProof="0" dirty="0">
              <a:ln>
                <a:noFill/>
              </a:ln>
              <a:effectLst/>
              <a:uLnTx/>
              <a:uFillTx/>
              <a:latin typeface="+mn-lt"/>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Financial Management</a:t>
            </a:r>
            <a:endParaRPr lang="en-US" sz="2800" b="1" dirty="0">
              <a:latin typeface="Arial"/>
            </a:endParaRPr>
          </a:p>
        </p:txBody>
      </p:sp>
      <p:sp>
        <p:nvSpPr>
          <p:cNvPr id="5" name="Rectangle 3"/>
          <p:cNvSpPr txBox="1">
            <a:spLocks noChangeArrowheads="1"/>
          </p:cNvSpPr>
          <p:nvPr/>
        </p:nvSpPr>
        <p:spPr bwMode="auto">
          <a:xfrm>
            <a:off x="290053" y="2209517"/>
            <a:ext cx="11445311" cy="32235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ctr" defTabSz="914400" fontAlgn="base">
              <a:lnSpc>
                <a:spcPct val="90000"/>
              </a:lnSpc>
              <a:spcBef>
                <a:spcPct val="20000"/>
              </a:spcBef>
              <a:spcAft>
                <a:spcPct val="0"/>
              </a:spcAft>
              <a:buClr>
                <a:srgbClr val="FFFF00"/>
              </a:buClr>
              <a:buSzPct val="80000"/>
            </a:pPr>
            <a:r>
              <a:rPr lang="en-US" sz="3200" b="1" kern="0" dirty="0" smtClean="0">
                <a:solidFill>
                  <a:schemeClr val="accent1">
                    <a:lumMod val="50000"/>
                  </a:schemeClr>
                </a:solidFill>
              </a:rPr>
              <a:t>(4) Cash Flow</a:t>
            </a:r>
          </a:p>
          <a:p>
            <a:pPr marL="0" marR="0" lvl="0" indent="0" algn="ctr" defTabSz="914400" rtl="0" eaLnBrk="1" fontAlgn="base" latinLnBrk="0" hangingPunct="1">
              <a:lnSpc>
                <a:spcPct val="90000"/>
              </a:lnSpc>
              <a:spcBef>
                <a:spcPct val="20000"/>
              </a:spcBef>
              <a:spcAft>
                <a:spcPct val="0"/>
              </a:spcAft>
              <a:buClr>
                <a:srgbClr val="FFFF00"/>
              </a:buClr>
              <a:buSzPct val="80000"/>
              <a:buFont typeface="Wingdings"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9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Financial analysis – Where is the money going?</a:t>
            </a:r>
          </a:p>
          <a:p>
            <a:pPr marL="0" marR="0" lvl="0" indent="0" algn="ctr" defTabSz="914400" rtl="0" eaLnBrk="1" fontAlgn="base" latinLnBrk="0" hangingPunct="1">
              <a:lnSpc>
                <a:spcPct val="9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Cost analysis – What is it going to cost?</a:t>
            </a:r>
          </a:p>
          <a:p>
            <a:pPr marL="0" marR="0" lvl="0" indent="0" algn="ctr" defTabSz="914400" rtl="0" eaLnBrk="1" fontAlgn="base" latinLnBrk="0" hangingPunct="1">
              <a:lnSpc>
                <a:spcPct val="9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Budget analysis – Where</a:t>
            </a:r>
            <a:r>
              <a:rPr kumimoji="0" lang="en-US" sz="2800" b="0" i="0" u="none" strike="noStrike" kern="0" cap="none" spc="0" normalizeH="0" noProof="0" dirty="0" smtClean="0">
                <a:ln>
                  <a:noFill/>
                </a:ln>
                <a:effectLst/>
                <a:uLnTx/>
                <a:uFillTx/>
                <a:latin typeface="+mn-lt"/>
                <a:ea typeface="+mn-ea"/>
                <a:cs typeface="+mn-cs"/>
              </a:rPr>
              <a:t> </a:t>
            </a:r>
            <a:r>
              <a:rPr kumimoji="0" lang="en-US" sz="2800" b="0" i="0" u="none" strike="noStrike" kern="0" cap="none" spc="0" normalizeH="0" baseline="0" noProof="0" dirty="0" smtClean="0">
                <a:ln>
                  <a:noFill/>
                </a:ln>
                <a:effectLst/>
                <a:uLnTx/>
                <a:uFillTx/>
                <a:latin typeface="+mn-lt"/>
                <a:ea typeface="+mn-ea"/>
                <a:cs typeface="+mn-cs"/>
              </a:rPr>
              <a:t>and how much do we allocate?</a:t>
            </a:r>
          </a:p>
          <a:p>
            <a:pPr marL="0" marR="0" lvl="0" indent="0" algn="ctr" defTabSz="914400" rtl="0" eaLnBrk="1" fontAlgn="base" latinLnBrk="0" hangingPunct="1">
              <a:lnSpc>
                <a:spcPct val="90000"/>
              </a:lnSpc>
              <a:spcBef>
                <a:spcPct val="20000"/>
              </a:spcBef>
              <a:spcAft>
                <a:spcPct val="0"/>
              </a:spcAft>
              <a:buClr>
                <a:srgbClr val="FFFF00"/>
              </a:buClr>
              <a:buSzPct val="80000"/>
              <a:tabLst/>
              <a:defRPr/>
            </a:pPr>
            <a:r>
              <a:rPr kumimoji="0" lang="en-US" sz="2800" b="0" i="0" u="none" strike="noStrike" kern="0" cap="none" spc="0" normalizeH="0" baseline="0" noProof="0" dirty="0" smtClean="0">
                <a:ln>
                  <a:noFill/>
                </a:ln>
                <a:effectLst/>
                <a:uLnTx/>
                <a:uFillTx/>
                <a:latin typeface="+mn-lt"/>
                <a:ea typeface="+mn-ea"/>
                <a:cs typeface="+mn-cs"/>
              </a:rPr>
              <a:t>Nickel &amp; dime analysis – How do I do it for less?</a:t>
            </a:r>
            <a:endParaRPr kumimoji="0" lang="en-US" sz="2800" b="0" i="0" u="none" strike="noStrike" kern="0" cap="none" spc="0" normalizeH="0" baseline="0" noProof="0" dirty="0">
              <a:ln>
                <a:noFill/>
              </a:ln>
              <a:effectLst/>
              <a:uLnTx/>
              <a:uFillTx/>
              <a:latin typeface="+mn-lt"/>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TextBox 1"/>
          <p:cNvSpPr txBox="1">
            <a:spLocks noChangeArrowheads="1"/>
          </p:cNvSpPr>
          <p:nvPr/>
        </p:nvSpPr>
        <p:spPr bwMode="auto">
          <a:xfrm>
            <a:off x="172464" y="2284386"/>
            <a:ext cx="11421794" cy="3785652"/>
          </a:xfrm>
          <a:prstGeom prst="rect">
            <a:avLst/>
          </a:prstGeom>
          <a:noFill/>
          <a:ln w="9525">
            <a:noFill/>
            <a:miter lim="800000"/>
            <a:headEnd/>
            <a:tailEnd/>
          </a:ln>
        </p:spPr>
        <p:txBody>
          <a:bodyPr wrap="square">
            <a:prstTxWarp prst="textNoShape">
              <a:avLst/>
            </a:prstTxWarp>
            <a:spAutoFit/>
          </a:bodyPr>
          <a:lstStyle/>
          <a:p>
            <a:pPr algn="ctr"/>
            <a:r>
              <a:rPr lang="en-US" sz="2400" b="1" i="1" dirty="0"/>
              <a:t>Preamble</a:t>
            </a:r>
          </a:p>
          <a:p>
            <a:pPr algn="ctr"/>
            <a:endParaRPr lang="en-US" sz="2400" dirty="0"/>
          </a:p>
          <a:p>
            <a:pPr algn="ctr"/>
            <a:r>
              <a:rPr lang="en-US" sz="2400" dirty="0"/>
              <a:t>As our creator, God has given us certain laws of love, gracious, caring guidelines to live by. When we follow those principles, we find deeper joy and greater fulfillment. Some of those guidelines relate to the money</a:t>
            </a:r>
            <a:r>
              <a:rPr lang="en-US" sz="2400" dirty="0" smtClean="0"/>
              <a:t> He </a:t>
            </a:r>
            <a:r>
              <a:rPr lang="en-US" sz="2400" dirty="0"/>
              <a:t>has entrusted to our care, financial resources</a:t>
            </a:r>
            <a:r>
              <a:rPr lang="en-US" sz="2400" dirty="0" smtClean="0"/>
              <a:t> He </a:t>
            </a:r>
            <a:r>
              <a:rPr lang="en-US" sz="2400" dirty="0"/>
              <a:t>urges us to generously share with others. </a:t>
            </a:r>
          </a:p>
          <a:p>
            <a:pPr algn="ctr"/>
            <a:endParaRPr lang="en-US" sz="2400" dirty="0"/>
          </a:p>
          <a:p>
            <a:pPr algn="ctr"/>
            <a:r>
              <a:rPr lang="en-US" sz="2400" dirty="0"/>
              <a:t>Tithing is an obligation.  </a:t>
            </a:r>
          </a:p>
          <a:p>
            <a:pPr algn="ctr"/>
            <a:r>
              <a:rPr lang="en-US" sz="2400" dirty="0"/>
              <a:t>Giving is</a:t>
            </a:r>
            <a:r>
              <a:rPr lang="en-US" sz="2400" dirty="0" smtClean="0"/>
              <a:t> purposeful.  </a:t>
            </a:r>
          </a:p>
          <a:p>
            <a:pPr algn="ctr"/>
            <a:r>
              <a:rPr lang="en-US" sz="2400" dirty="0" smtClean="0"/>
              <a:t>We </a:t>
            </a:r>
            <a:r>
              <a:rPr lang="en-US" sz="2400" dirty="0"/>
              <a:t>cannot live and not give.</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TextBox 1"/>
          <p:cNvSpPr txBox="1">
            <a:spLocks noChangeArrowheads="1"/>
          </p:cNvSpPr>
          <p:nvPr/>
        </p:nvSpPr>
        <p:spPr bwMode="auto">
          <a:xfrm>
            <a:off x="172464" y="2127586"/>
            <a:ext cx="11421794" cy="3724097"/>
          </a:xfrm>
          <a:prstGeom prst="rect">
            <a:avLst/>
          </a:prstGeom>
          <a:noFill/>
          <a:ln w="9525">
            <a:noFill/>
            <a:miter lim="800000"/>
            <a:headEnd/>
            <a:tailEnd/>
          </a:ln>
        </p:spPr>
        <p:txBody>
          <a:bodyPr wrap="square">
            <a:prstTxWarp prst="textNoShape">
              <a:avLst/>
            </a:prstTxWarp>
            <a:spAutoFit/>
          </a:bodyPr>
          <a:lstStyle/>
          <a:p>
            <a:pPr algn="ctr"/>
            <a:r>
              <a:rPr lang="en-US" sz="2400" b="1" i="1" dirty="0" smtClean="0"/>
              <a:t>Stewardship</a:t>
            </a:r>
          </a:p>
          <a:p>
            <a:pPr algn="ctr"/>
            <a:endParaRPr lang="en-US" sz="1000" dirty="0" smtClean="0"/>
          </a:p>
          <a:p>
            <a:pPr algn="ctr"/>
            <a:r>
              <a:rPr lang="en-US" sz="2400" dirty="0" smtClean="0"/>
              <a:t>There are five areas of life that all believers are responsible and accountable for unto God. God desires to develop the Owner-Steward relationship </a:t>
            </a:r>
          </a:p>
          <a:p>
            <a:pPr algn="ctr"/>
            <a:r>
              <a:rPr lang="en-US" sz="2400" dirty="0" smtClean="0"/>
              <a:t>between Himself and His people. These have been given and are not owned.</a:t>
            </a:r>
          </a:p>
          <a:p>
            <a:pPr marL="457200" indent="-457200" algn="ctr"/>
            <a:endParaRPr lang="en-US" sz="1000" dirty="0" smtClean="0"/>
          </a:p>
          <a:p>
            <a:pPr marL="457200" indent="-457200" algn="ctr"/>
            <a:r>
              <a:rPr lang="en-US" sz="2400" b="1" dirty="0" smtClean="0"/>
              <a:t>Life: </a:t>
            </a:r>
            <a:r>
              <a:rPr lang="en-US" sz="2400" dirty="0" smtClean="0"/>
              <a:t>What we have received.</a:t>
            </a:r>
          </a:p>
          <a:p>
            <a:pPr marL="457200" indent="-457200" algn="ctr"/>
            <a:r>
              <a:rPr lang="en-US" sz="2400" b="1" dirty="0" smtClean="0"/>
              <a:t>Time: </a:t>
            </a:r>
            <a:r>
              <a:rPr lang="en-US" sz="2400" dirty="0" smtClean="0"/>
              <a:t>What we have been allotted.</a:t>
            </a:r>
          </a:p>
          <a:p>
            <a:pPr marL="457200" indent="-457200" algn="ctr"/>
            <a:r>
              <a:rPr lang="en-US" sz="2400" b="1" dirty="0" smtClean="0"/>
              <a:t>Talents: </a:t>
            </a:r>
            <a:r>
              <a:rPr lang="en-US" sz="2400" dirty="0" smtClean="0"/>
              <a:t>What we have been given.</a:t>
            </a:r>
          </a:p>
          <a:p>
            <a:pPr marL="457200" indent="-457200" algn="ctr"/>
            <a:r>
              <a:rPr lang="en-US" sz="2400" b="1" dirty="0" smtClean="0"/>
              <a:t>Possessions: </a:t>
            </a:r>
            <a:r>
              <a:rPr lang="en-US" sz="2400" dirty="0" smtClean="0"/>
              <a:t>What we have entrusted with.</a:t>
            </a:r>
          </a:p>
          <a:p>
            <a:pPr marL="457200" indent="-457200" algn="ctr"/>
            <a:r>
              <a:rPr lang="en-US" sz="2400" b="1" dirty="0" smtClean="0"/>
              <a:t>Finance: </a:t>
            </a:r>
            <a:r>
              <a:rPr lang="en-US" sz="2400" dirty="0" smtClean="0"/>
              <a:t>What we have earned.</a:t>
            </a:r>
          </a:p>
          <a:p>
            <a:pPr algn="ct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9763"/>
            <a:r>
              <a:rPr lang="en-US" dirty="0" smtClean="0"/>
              <a:t>Millennium Ministry Concept Overview</a:t>
            </a:r>
            <a:endParaRPr lang="en-US" altLang="en-US" dirty="0">
              <a:ea typeface="Glegoo" pitchFamily="2" charset="0"/>
              <a:cs typeface="Glegoo" pitchFamily="2" charset="0"/>
            </a:endParaRPr>
          </a:p>
        </p:txBody>
      </p:sp>
      <p:pic>
        <p:nvPicPr>
          <p:cNvPr id="5" name="Picture 4" descr="KGL.png"/>
          <p:cNvPicPr>
            <a:picLocks noChangeAspect="1"/>
          </p:cNvPicPr>
          <p:nvPr/>
        </p:nvPicPr>
        <p:blipFill>
          <a:blip r:embed="rId2"/>
          <a:stretch>
            <a:fillRect/>
          </a:stretch>
        </p:blipFill>
        <p:spPr>
          <a:xfrm>
            <a:off x="10575155" y="4562853"/>
            <a:ext cx="1663882" cy="1387671"/>
          </a:xfrm>
          <a:prstGeom prst="rect">
            <a:avLst/>
          </a:prstGeom>
        </p:spPr>
      </p:pic>
      <p:sp>
        <p:nvSpPr>
          <p:cNvPr id="6" name="Rectangle 5">
            <a:extLst>
              <a:ext uri="{FF2B5EF4-FFF2-40B4-BE49-F238E27FC236}">
                <a16:creationId xmlns:mc="http://schemas.openxmlformats.org/markup-compatibility/2006" xmlns:mv="urn:schemas-microsoft-com:mac:vml" xmlns:a16="http://schemas.microsoft.com/office/drawing/2014/main" xmlns="" xmlns:p="http://schemas.openxmlformats.org/presentationml/2006/main" xmlns:r="http://schemas.openxmlformats.org/officeDocument/2006/relationships" xmlns:a="http://schemas.openxmlformats.org/drawingml/2006/main" id="{EAA2871A-833D-4049-9618-A552DC24AA6C}"/>
              </a:ext>
            </a:extLst>
          </p:cNvPr>
          <p:cNvSpPr/>
          <p:nvPr/>
        </p:nvSpPr>
        <p:spPr>
          <a:xfrm>
            <a:off x="156785" y="94080"/>
            <a:ext cx="11743203" cy="4370428"/>
          </a:xfrm>
          <a:prstGeom prst="rect">
            <a:avLst/>
          </a:prstGeom>
        </p:spPr>
        <p:txBody>
          <a:bodyPr wrap="square">
            <a:spAutoFit/>
          </a:bodyPr>
          <a:lstStyle/>
          <a:p>
            <a:pPr algn="ctr">
              <a:spcBef>
                <a:spcPts val="0"/>
              </a:spcBef>
              <a:defRPr/>
            </a:pPr>
            <a:r>
              <a:rPr lang="en-GB" altLang="ja-JP" b="1" dirty="0" smtClean="0">
                <a:effectLst>
                  <a:outerShdw blurRad="38100" dist="38100" dir="2700000" algn="tl">
                    <a:srgbClr val="000000">
                      <a:alpha val="43137"/>
                    </a:srgbClr>
                  </a:outerShdw>
                </a:effectLst>
                <a:latin typeface="Arial"/>
              </a:rPr>
              <a:t>VISION</a:t>
            </a:r>
          </a:p>
          <a:p>
            <a:pPr algn="ctr">
              <a:spcBef>
                <a:spcPts val="0"/>
              </a:spcBef>
              <a:defRPr/>
            </a:pPr>
            <a:r>
              <a:rPr lang="en-GB" altLang="ja-JP" dirty="0" smtClean="0">
                <a:effectLst>
                  <a:outerShdw blurRad="38100" dist="38100" dir="2700000" algn="tl">
                    <a:srgbClr val="000000">
                      <a:alpha val="43137"/>
                    </a:srgbClr>
                  </a:outerShdw>
                </a:effectLst>
                <a:latin typeface="Arial"/>
              </a:rPr>
              <a:t>Building People and Transforming Lives!</a:t>
            </a:r>
          </a:p>
          <a:p>
            <a:pPr algn="ctr" eaLnBrk="1" hangingPunct="1">
              <a:defRPr/>
            </a:pPr>
            <a:endParaRPr lang="en-GB" sz="1000" dirty="0" smtClean="0">
              <a:effectLst>
                <a:outerShdw blurRad="38100" dist="38100" dir="2700000" algn="tl">
                  <a:srgbClr val="000000">
                    <a:alpha val="43137"/>
                  </a:srgbClr>
                </a:outerShdw>
              </a:effectLst>
              <a:latin typeface="Arial"/>
            </a:endParaRPr>
          </a:p>
          <a:p>
            <a:pPr algn="ctr">
              <a:defRPr/>
            </a:pPr>
            <a:r>
              <a:rPr lang="en-GB" altLang="ja-JP" b="1" dirty="0" smtClean="0">
                <a:effectLst>
                  <a:outerShdw blurRad="38100" dist="38100" dir="2700000" algn="tl">
                    <a:srgbClr val="000000">
                      <a:alpha val="43137"/>
                    </a:srgbClr>
                  </a:outerShdw>
                </a:effectLst>
                <a:latin typeface="Arial"/>
              </a:rPr>
              <a:t>MISSION</a:t>
            </a:r>
          </a:p>
          <a:p>
            <a:pPr marL="0" lvl="1" algn="ctr">
              <a:tabLst>
                <a:tab pos="287338" algn="l"/>
              </a:tabLst>
              <a:defRPr/>
            </a:pPr>
            <a:r>
              <a:rPr lang="en-US" altLang="ja-JP"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Deliverance</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 by Evangelism, </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Discipleship</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 by Education, </a:t>
            </a:r>
          </a:p>
          <a:p>
            <a:pPr marL="0" lvl="1" algn="ctr">
              <a:tabLst>
                <a:tab pos="287338" algn="l"/>
              </a:tabLst>
              <a:defRPr/>
            </a:pP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Development</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 by Empowerment &amp; </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Deployment</a:t>
            </a:r>
            <a:r>
              <a:rPr lang="ja-JP" altLang="en-GB" dirty="0" smtClean="0">
                <a:effectLst>
                  <a:outerShdw blurRad="38100" dist="38100" dir="2700000" algn="tl">
                    <a:srgbClr val="000000">
                      <a:alpha val="43137"/>
                    </a:srgbClr>
                  </a:outerShdw>
                </a:effectLst>
                <a:latin typeface="Arial"/>
              </a:rPr>
              <a:t>’</a:t>
            </a:r>
            <a:r>
              <a:rPr lang="en-GB" altLang="ja-JP" dirty="0" smtClean="0">
                <a:effectLst>
                  <a:outerShdw blurRad="38100" dist="38100" dir="2700000" algn="tl">
                    <a:srgbClr val="000000">
                      <a:alpha val="43137"/>
                    </a:srgbClr>
                  </a:outerShdw>
                </a:effectLst>
                <a:latin typeface="Arial"/>
              </a:rPr>
              <a:t> by Enterprising.</a:t>
            </a:r>
          </a:p>
          <a:p>
            <a:pPr algn="ctr" eaLnBrk="1" hangingPunct="1">
              <a:spcBef>
                <a:spcPts val="0"/>
              </a:spcBef>
              <a:defRPr/>
            </a:pPr>
            <a:endParaRPr lang="en-GB" sz="1000" dirty="0" smtClean="0">
              <a:effectLst>
                <a:outerShdw blurRad="38100" dist="38100" dir="2700000" algn="tl">
                  <a:srgbClr val="000000">
                    <a:alpha val="43137"/>
                  </a:srgbClr>
                </a:outerShdw>
              </a:effectLst>
              <a:latin typeface="Arial"/>
            </a:endParaRPr>
          </a:p>
          <a:p>
            <a:pPr algn="ctr">
              <a:spcBef>
                <a:spcPts val="0"/>
              </a:spcBef>
              <a:defRPr/>
            </a:pPr>
            <a:r>
              <a:rPr lang="en-GB" altLang="ja-JP" b="1" dirty="0" smtClean="0">
                <a:effectLst>
                  <a:outerShdw blurRad="38100" dist="38100" dir="2700000" algn="tl">
                    <a:srgbClr val="000000">
                      <a:alpha val="43137"/>
                    </a:srgbClr>
                  </a:outerShdw>
                </a:effectLst>
                <a:latin typeface="Arial"/>
              </a:rPr>
              <a:t>ETHOS</a:t>
            </a:r>
          </a:p>
          <a:p>
            <a:pPr algn="ctr">
              <a:spcBef>
                <a:spcPts val="0"/>
              </a:spcBef>
              <a:defRPr/>
            </a:pPr>
            <a:r>
              <a:rPr lang="en-US" altLang="ja-JP" dirty="0" smtClean="0">
                <a:effectLst>
                  <a:outerShdw blurRad="38100" dist="38100" dir="2700000" algn="tl">
                    <a:srgbClr val="000000">
                      <a:alpha val="43137"/>
                    </a:srgbClr>
                  </a:outerShdw>
                </a:effectLst>
                <a:latin typeface="Arial"/>
              </a:rPr>
              <a:t>“W</a:t>
            </a:r>
            <a:r>
              <a:rPr lang="en-GB" altLang="ja-JP" dirty="0" smtClean="0">
                <a:effectLst>
                  <a:outerShdw blurRad="38100" dist="38100" dir="2700000" algn="tl">
                    <a:srgbClr val="000000">
                      <a:alpha val="43137"/>
                    </a:srgbClr>
                  </a:outerShdw>
                </a:effectLst>
                <a:latin typeface="Arial"/>
              </a:rPr>
              <a:t>hole Life of the Whole Person”  </a:t>
            </a:r>
          </a:p>
          <a:p>
            <a:pPr algn="ctr">
              <a:spcBef>
                <a:spcPts val="0"/>
              </a:spcBef>
              <a:defRPr/>
            </a:pPr>
            <a:r>
              <a:rPr lang="en-GB" altLang="ja-JP" dirty="0" smtClean="0">
                <a:effectLst>
                  <a:outerShdw blurRad="38100" dist="38100" dir="2700000" algn="tl">
                    <a:srgbClr val="000000">
                      <a:alpha val="43137"/>
                    </a:srgbClr>
                  </a:outerShdw>
                </a:effectLst>
                <a:latin typeface="Arial"/>
              </a:rPr>
              <a:t>(Mind - Body - Soul)</a:t>
            </a:r>
          </a:p>
          <a:p>
            <a:pPr algn="ctr" eaLnBrk="1" hangingPunct="1">
              <a:defRPr/>
            </a:pPr>
            <a:endParaRPr lang="en-GB" sz="1000" dirty="0" smtClean="0">
              <a:effectLst>
                <a:outerShdw blurRad="38100" dist="38100" dir="2700000" algn="tl">
                  <a:srgbClr val="000000">
                    <a:alpha val="43137"/>
                  </a:srgbClr>
                </a:outerShdw>
              </a:effectLst>
              <a:latin typeface="Arial"/>
            </a:endParaRPr>
          </a:p>
          <a:p>
            <a:pPr algn="ctr">
              <a:defRPr/>
            </a:pPr>
            <a:r>
              <a:rPr lang="en-GB" altLang="ja-JP" b="1" dirty="0" smtClean="0">
                <a:effectLst>
                  <a:outerShdw blurRad="38100" dist="38100" dir="2700000" algn="tl">
                    <a:srgbClr val="000000">
                      <a:alpha val="43137"/>
                    </a:srgbClr>
                  </a:outerShdw>
                </a:effectLst>
                <a:latin typeface="Arial"/>
              </a:rPr>
              <a:t>ASSIGNMENT</a:t>
            </a:r>
          </a:p>
          <a:p>
            <a:pPr algn="ctr">
              <a:defRPr/>
            </a:pPr>
            <a:r>
              <a:rPr lang="en-GB" altLang="ja-JP" dirty="0" smtClean="0">
                <a:effectLst>
                  <a:outerShdw blurRad="38100" dist="38100" dir="2700000" algn="tl">
                    <a:srgbClr val="000000">
                      <a:alpha val="43137"/>
                    </a:srgbClr>
                  </a:outerShdw>
                </a:effectLst>
                <a:latin typeface="Arial"/>
              </a:rPr>
              <a:t>“Worshipping God and Serving People</a:t>
            </a:r>
            <a:r>
              <a:rPr lang="en-US" altLang="ja-JP" dirty="0" smtClean="0">
                <a:effectLst>
                  <a:outerShdw blurRad="38100" dist="38100" dir="2700000" algn="tl">
                    <a:srgbClr val="000000">
                      <a:alpha val="43137"/>
                    </a:srgbClr>
                  </a:outerShdw>
                </a:effectLst>
                <a:latin typeface="Arial"/>
              </a:rPr>
              <a:t>”</a:t>
            </a:r>
          </a:p>
          <a:p>
            <a:pPr algn="ctr">
              <a:defRPr/>
            </a:pPr>
            <a:r>
              <a:rPr lang="en-US" altLang="ja-JP" dirty="0" smtClean="0">
                <a:effectLst>
                  <a:outerShdw blurRad="38100" dist="38100" dir="2700000" algn="tl">
                    <a:srgbClr val="000000">
                      <a:alpha val="43137"/>
                    </a:srgbClr>
                  </a:outerShdw>
                </a:effectLst>
                <a:latin typeface="Arial"/>
              </a:rPr>
              <a:t>Consistent – Practical – Realistic (CPR)</a:t>
            </a:r>
          </a:p>
          <a:p>
            <a:pPr algn="ctr" eaLnBrk="1" hangingPunct="1">
              <a:spcBef>
                <a:spcPts val="0"/>
              </a:spcBef>
              <a:defRPr/>
            </a:pPr>
            <a:endParaRPr lang="en-US" altLang="ja-JP" sz="1000" dirty="0" smtClean="0">
              <a:effectLst>
                <a:outerShdw blurRad="38100" dist="38100" dir="2700000" algn="tl">
                  <a:srgbClr val="000000">
                    <a:alpha val="43137"/>
                  </a:srgbClr>
                </a:outerShdw>
              </a:effectLst>
              <a:latin typeface="Arial"/>
            </a:endParaRPr>
          </a:p>
          <a:p>
            <a:pPr algn="ctr" eaLnBrk="1" hangingPunct="1">
              <a:spcBef>
                <a:spcPts val="0"/>
              </a:spcBef>
              <a:defRPr/>
            </a:pPr>
            <a:r>
              <a:rPr lang="en-US" altLang="ja-JP" b="1" dirty="0" smtClean="0">
                <a:effectLst>
                  <a:outerShdw blurRad="38100" dist="38100" dir="2700000" algn="tl">
                    <a:srgbClr val="000000">
                      <a:alpha val="43137"/>
                    </a:srgbClr>
                  </a:outerShdw>
                </a:effectLst>
                <a:latin typeface="Arial"/>
              </a:rPr>
              <a:t>FIVE FOLD MINISTRY FOCUS (Ephesians Chapter 4)</a:t>
            </a:r>
          </a:p>
          <a:p>
            <a:pPr algn="ctr" eaLnBrk="1" hangingPunct="1">
              <a:spcBef>
                <a:spcPts val="0"/>
              </a:spcBef>
              <a:defRPr/>
            </a:pPr>
            <a:r>
              <a:rPr lang="en-US" altLang="ja-JP" dirty="0" smtClean="0">
                <a:latin typeface="Arial"/>
              </a:rPr>
              <a:t>Saints, Work, Edification, Unity, Knowledge, &amp; Faith</a:t>
            </a:r>
            <a:r>
              <a:rPr lang="en-US" altLang="ja-JP" sz="2200" b="1" dirty="0" smtClean="0">
                <a:latin typeface="Arial"/>
              </a:rPr>
              <a:t> </a:t>
            </a:r>
            <a:endParaRPr lang="en-US" sz="2200" b="1" dirty="0">
              <a:latin typeface="Aria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37710656"/>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TextBox 1"/>
          <p:cNvSpPr txBox="1">
            <a:spLocks noChangeArrowheads="1"/>
          </p:cNvSpPr>
          <p:nvPr/>
        </p:nvSpPr>
        <p:spPr bwMode="auto">
          <a:xfrm>
            <a:off x="172464" y="2127586"/>
            <a:ext cx="11421794" cy="4093428"/>
          </a:xfrm>
          <a:prstGeom prst="rect">
            <a:avLst/>
          </a:prstGeom>
          <a:noFill/>
          <a:ln w="9525">
            <a:noFill/>
            <a:miter lim="800000"/>
            <a:headEnd/>
            <a:tailEnd/>
          </a:ln>
        </p:spPr>
        <p:txBody>
          <a:bodyPr wrap="square">
            <a:prstTxWarp prst="textNoShape">
              <a:avLst/>
            </a:prstTxWarp>
            <a:spAutoFit/>
          </a:bodyPr>
          <a:lstStyle/>
          <a:p>
            <a:pPr algn="ctr"/>
            <a:r>
              <a:rPr lang="en-US" sz="2000" b="1" i="1" dirty="0" smtClean="0"/>
              <a:t>Stewardship</a:t>
            </a:r>
          </a:p>
          <a:p>
            <a:pPr algn="ctr"/>
            <a:endParaRPr lang="en-US" sz="2000" dirty="0" smtClean="0"/>
          </a:p>
          <a:p>
            <a:pPr algn="ctr"/>
            <a:r>
              <a:rPr lang="en-US" sz="2000" dirty="0" smtClean="0"/>
              <a:t>Both the Old and New Testaments tech that the believer that God is the Owner, Possessor and Giver of all things to man and believers, in particular are Receivers and therefore Stewarts of all they have.</a:t>
            </a:r>
            <a:r>
              <a:rPr lang="en-US" sz="2000" dirty="0" smtClean="0"/>
              <a:t> </a:t>
            </a:r>
          </a:p>
          <a:p>
            <a:pPr algn="ctr"/>
            <a:endParaRPr lang="en-US" sz="2000" dirty="0" smtClean="0"/>
          </a:p>
          <a:p>
            <a:pPr algn="ctr"/>
            <a:r>
              <a:rPr lang="en-US" sz="2000" dirty="0" smtClean="0"/>
              <a:t>We </a:t>
            </a:r>
            <a:r>
              <a:rPr lang="en-US" sz="2000" dirty="0" smtClean="0"/>
              <a:t>are responsible &amp; accountable to God for everything. (Luke 16:1-3)</a:t>
            </a:r>
          </a:p>
          <a:p>
            <a:pPr algn="ctr"/>
            <a:endParaRPr lang="en-US" sz="2000" dirty="0" smtClean="0"/>
          </a:p>
          <a:p>
            <a:pPr algn="ctr"/>
            <a:r>
              <a:rPr lang="en-US" sz="2000" dirty="0" smtClean="0"/>
              <a:t>Stewardship is the practice of systematic and proportionate giving of time, abilities, and material possessions, based on the conviction that these are a trust from God to be used in His service for the benefit of His Kingdom. It is a way of living; the recognition of God’s ownership one’s person, one’s abilities, and one’s possessions and the faithful use of these for the advancement of God’s Kingdom in this world. God is the Giver, the Possessor, the Owner, &amp; the Rewarder!     </a:t>
            </a: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TextBox 1"/>
          <p:cNvSpPr txBox="1">
            <a:spLocks noChangeArrowheads="1"/>
          </p:cNvSpPr>
          <p:nvPr/>
        </p:nvSpPr>
        <p:spPr bwMode="auto">
          <a:xfrm>
            <a:off x="258696" y="2472544"/>
            <a:ext cx="11421794" cy="2462213"/>
          </a:xfrm>
          <a:prstGeom prst="rect">
            <a:avLst/>
          </a:prstGeom>
          <a:noFill/>
          <a:ln w="9525">
            <a:noFill/>
            <a:miter lim="800000"/>
            <a:headEnd/>
            <a:tailEnd/>
          </a:ln>
        </p:spPr>
        <p:txBody>
          <a:bodyPr wrap="square">
            <a:prstTxWarp prst="textNoShape">
              <a:avLst/>
            </a:prstTxWarp>
            <a:spAutoFit/>
          </a:bodyPr>
          <a:lstStyle/>
          <a:p>
            <a:pPr algn="ctr"/>
            <a:r>
              <a:rPr lang="en-US" sz="2400" b="1" i="1" dirty="0" smtClean="0"/>
              <a:t>Stewardship</a:t>
            </a:r>
          </a:p>
          <a:p>
            <a:pPr algn="ctr"/>
            <a:endParaRPr lang="en-US" sz="1000" dirty="0" smtClean="0"/>
          </a:p>
          <a:p>
            <a:pPr algn="ctr"/>
            <a:r>
              <a:rPr lang="en-US" sz="2400" dirty="0" smtClean="0"/>
              <a:t>God is the</a:t>
            </a:r>
            <a:r>
              <a:rPr lang="en-US" sz="2400" dirty="0" smtClean="0"/>
              <a:t> giver</a:t>
            </a:r>
            <a:r>
              <a:rPr lang="en-US" sz="2400" dirty="0" smtClean="0"/>
              <a:t>, the</a:t>
            </a:r>
            <a:r>
              <a:rPr lang="en-US" sz="2400" dirty="0" smtClean="0"/>
              <a:t> possessor</a:t>
            </a:r>
            <a:r>
              <a:rPr lang="en-US" sz="2400" dirty="0" smtClean="0"/>
              <a:t>, the</a:t>
            </a:r>
            <a:r>
              <a:rPr lang="en-US" sz="2400" dirty="0" smtClean="0"/>
              <a:t> owner</a:t>
            </a:r>
            <a:r>
              <a:rPr lang="en-US" sz="2400" dirty="0" smtClean="0"/>
              <a:t>, &amp; the</a:t>
            </a:r>
            <a:r>
              <a:rPr lang="en-US" sz="2400" dirty="0" smtClean="0"/>
              <a:t> rewarder</a:t>
            </a:r>
            <a:r>
              <a:rPr lang="en-US" sz="2400" dirty="0" smtClean="0"/>
              <a:t>!</a:t>
            </a:r>
          </a:p>
          <a:p>
            <a:pPr algn="ctr"/>
            <a:r>
              <a:rPr lang="en-US" sz="2400" dirty="0" smtClean="0"/>
              <a:t>Man is the</a:t>
            </a:r>
            <a:r>
              <a:rPr lang="en-US" sz="2400" dirty="0" smtClean="0"/>
              <a:t> receiver</a:t>
            </a:r>
            <a:r>
              <a:rPr lang="en-US" sz="2400" dirty="0" smtClean="0"/>
              <a:t>,</a:t>
            </a:r>
            <a:r>
              <a:rPr lang="en-US" sz="2400" dirty="0" smtClean="0"/>
              <a:t> the steward</a:t>
            </a:r>
            <a:r>
              <a:rPr lang="en-US" sz="2400" dirty="0" smtClean="0"/>
              <a:t>;</a:t>
            </a:r>
            <a:r>
              <a:rPr lang="en-US" sz="2400" dirty="0" smtClean="0"/>
              <a:t> and is responsible </a:t>
            </a:r>
            <a:r>
              <a:rPr lang="en-US" sz="2400" dirty="0" smtClean="0"/>
              <a:t>and accountable to God.</a:t>
            </a:r>
          </a:p>
          <a:p>
            <a:pPr algn="ctr"/>
            <a:r>
              <a:rPr lang="en-US" sz="2400" dirty="0" smtClean="0"/>
              <a:t>We may use, abuse, and lose what has been entrusted with. </a:t>
            </a:r>
          </a:p>
          <a:p>
            <a:pPr algn="ctr"/>
            <a:r>
              <a:rPr lang="en-US" sz="2400" dirty="0" smtClean="0"/>
              <a:t>The faithful will be rewarded.</a:t>
            </a:r>
            <a:r>
              <a:rPr lang="en-US" sz="2400" dirty="0" smtClean="0"/>
              <a:t> </a:t>
            </a:r>
          </a:p>
          <a:p>
            <a:pPr algn="ctr"/>
            <a:r>
              <a:rPr lang="en-US" sz="2400" dirty="0" smtClean="0"/>
              <a:t>Man </a:t>
            </a:r>
            <a:r>
              <a:rPr lang="en-US" sz="2400" dirty="0" smtClean="0"/>
              <a:t>is a TRUSTEE.     </a:t>
            </a: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611462" y="2274720"/>
            <a:ext cx="10990633" cy="3464127"/>
          </a:xfrm>
        </p:spPr>
        <p:txBody>
          <a:bodyPr/>
          <a:lstStyle/>
          <a:p>
            <a:pPr marL="227013" indent="-227013" algn="just">
              <a:buFont typeface="Arial"/>
              <a:buChar char="•"/>
            </a:pPr>
            <a:r>
              <a:rPr lang="en-US" sz="2000" b="1" dirty="0"/>
              <a:t>There are two related ways in which Christians are authorized </a:t>
            </a:r>
            <a:r>
              <a:rPr lang="en-US" sz="2000" b="1" dirty="0" smtClean="0"/>
              <a:t>to give. </a:t>
            </a:r>
            <a:r>
              <a:rPr lang="en-US" sz="2000" b="1" dirty="0"/>
              <a:t>The primary New Testament prescription for funding the Lord's church is</a:t>
            </a:r>
            <a:r>
              <a:rPr lang="en-US" sz="2000" b="1" dirty="0" smtClean="0"/>
              <a:t> giving </a:t>
            </a:r>
            <a:r>
              <a:rPr lang="en-US" sz="2000" b="1" dirty="0"/>
              <a:t>on the Lord's Day as a part of worship (1 Corinthians 16:1-2, a command).</a:t>
            </a:r>
            <a:r>
              <a:rPr lang="en-US" sz="2000" b="1" dirty="0" smtClean="0"/>
              <a:t> </a:t>
            </a:r>
          </a:p>
          <a:p>
            <a:pPr marL="227013" indent="-227013" algn="just">
              <a:buFont typeface="Arial"/>
              <a:buChar char="•"/>
            </a:pPr>
            <a:r>
              <a:rPr lang="en-US" sz="2000" b="1" dirty="0" smtClean="0"/>
              <a:t>Freewill giving </a:t>
            </a:r>
            <a:r>
              <a:rPr lang="en-US" sz="2000" b="1" dirty="0"/>
              <a:t>is characterized by purposeful giving according to one's prosperity or commensurate with one's resources (2 Corinthians 9:7; 1 Corinthians 16:2).</a:t>
            </a:r>
            <a:r>
              <a:rPr lang="en-US" sz="2000" b="1" dirty="0" smtClean="0"/>
              <a:t> </a:t>
            </a:r>
          </a:p>
          <a:p>
            <a:pPr marL="227013" indent="-227013" algn="just">
              <a:buFont typeface="Arial"/>
              <a:buChar char="•"/>
            </a:pPr>
            <a:r>
              <a:rPr lang="en-US" sz="2000" b="1" dirty="0" smtClean="0"/>
              <a:t>An </a:t>
            </a:r>
            <a:r>
              <a:rPr lang="en-US" sz="2000" b="1" dirty="0"/>
              <a:t>additional New Testament prescription for funding the Lord's church is through spontaneous freewill giving (Acts 4:34-37, an example). There is no stipulation in Scripture that the freewill giving of Acts 4-5 was during Lord's Day worship, in view of the coming and going of Christians as well as presenting the money to the apostles in Acts 5:1-10.</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619300" y="2458196"/>
            <a:ext cx="10630029" cy="2496655"/>
          </a:xfrm>
        </p:spPr>
        <p:txBody>
          <a:bodyPr>
            <a:normAutofit lnSpcReduction="10000"/>
          </a:bodyPr>
          <a:lstStyle/>
          <a:p>
            <a:pPr marL="227013" indent="-227013" algn="just">
              <a:buFont typeface="Arial"/>
              <a:buChar char="•"/>
            </a:pPr>
            <a:r>
              <a:rPr lang="en-US" sz="2000" b="1" dirty="0"/>
              <a:t>Since the churches of Christ belong to Jesus Christ, they are obligated to finance themselves only in the way the</a:t>
            </a:r>
            <a:r>
              <a:rPr lang="en-US" sz="2000" b="1" dirty="0" smtClean="0"/>
              <a:t> Bible authorizes</a:t>
            </a:r>
            <a:r>
              <a:rPr lang="en-US" sz="2000" b="1" dirty="0"/>
              <a:t>. Further,</a:t>
            </a:r>
            <a:r>
              <a:rPr lang="en-US" sz="2000" b="1" dirty="0" smtClean="0"/>
              <a:t> ELFGN </a:t>
            </a:r>
            <a:r>
              <a:rPr lang="en-US" sz="2000" b="1" dirty="0"/>
              <a:t>shall only spend money on things that are authorized in the</a:t>
            </a:r>
            <a:r>
              <a:rPr lang="en-US" sz="2000" b="1" dirty="0" smtClean="0"/>
              <a:t> Bible (</a:t>
            </a:r>
            <a:r>
              <a:rPr lang="en-US" sz="2000" b="1" dirty="0"/>
              <a:t>i.e., through direct statements, approved examples and divine implication).</a:t>
            </a:r>
            <a:r>
              <a:rPr lang="en-US" sz="2000" b="1" dirty="0" smtClean="0"/>
              <a:t> </a:t>
            </a:r>
          </a:p>
          <a:p>
            <a:pPr marL="227013" indent="-227013" algn="just">
              <a:buFont typeface="Arial"/>
              <a:buChar char="•"/>
            </a:pPr>
            <a:r>
              <a:rPr lang="en-US" sz="2000" b="1" dirty="0" smtClean="0"/>
              <a:t>No </a:t>
            </a:r>
            <a:r>
              <a:rPr lang="en-US" sz="2000" b="1" dirty="0"/>
              <a:t>church is authorized to fund religious activities through any means other than</a:t>
            </a:r>
            <a:r>
              <a:rPr lang="en-US" sz="2000" b="1" dirty="0" smtClean="0"/>
              <a:t> tithing and offerings. </a:t>
            </a:r>
            <a:r>
              <a:rPr lang="en-US" sz="2000" b="1" dirty="0"/>
              <a:t>Further, no church is authorized to spend money on things not indicated in Scripture. Incidentally, many churches exist in direct opposition to what God through the New Testament has authorized in virtually every aspect of Christianity.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Rectangle 4"/>
          <p:cNvSpPr/>
          <p:nvPr/>
        </p:nvSpPr>
        <p:spPr>
          <a:xfrm>
            <a:off x="603622" y="2227760"/>
            <a:ext cx="9422783" cy="2954655"/>
          </a:xfrm>
          <a:prstGeom prst="rect">
            <a:avLst/>
          </a:prstGeom>
        </p:spPr>
        <p:txBody>
          <a:bodyPr wrap="square">
            <a:spAutoFit/>
          </a:bodyPr>
          <a:lstStyle/>
          <a:p>
            <a:r>
              <a:rPr lang="en-US" sz="2400" b="1" dirty="0" smtClean="0"/>
              <a:t>We base giving on the </a:t>
            </a:r>
            <a:r>
              <a:rPr lang="en-US" sz="2400" b="1" dirty="0" smtClean="0"/>
              <a:t>five </a:t>
            </a:r>
            <a:r>
              <a:rPr lang="en-US" sz="2400" b="1" dirty="0" smtClean="0"/>
              <a:t>general types…</a:t>
            </a:r>
          </a:p>
          <a:p>
            <a:pPr marL="342900" indent="-342900"/>
            <a:endParaRPr lang="en-US" sz="2400" dirty="0" smtClean="0"/>
          </a:p>
          <a:p>
            <a:pPr marL="342900" indent="-342900">
              <a:buFont typeface="+mj-lt"/>
              <a:buAutoNum type="arabicPeriod"/>
            </a:pPr>
            <a:r>
              <a:rPr lang="en-US" sz="2400" dirty="0" smtClean="0"/>
              <a:t>Freewill Tithe (Cheerful)</a:t>
            </a:r>
          </a:p>
          <a:p>
            <a:pPr marL="342900" indent="-342900">
              <a:buFont typeface="+mj-lt"/>
              <a:buAutoNum type="arabicPeriod"/>
            </a:pPr>
            <a:r>
              <a:rPr lang="en-US" sz="2400" dirty="0" smtClean="0"/>
              <a:t>Spirit Led Giving</a:t>
            </a:r>
          </a:p>
          <a:p>
            <a:pPr marL="342900" indent="-342900">
              <a:buFont typeface="+mj-lt"/>
              <a:buAutoNum type="arabicPeriod"/>
            </a:pPr>
            <a:r>
              <a:rPr lang="en-US" sz="2400" dirty="0" smtClean="0"/>
              <a:t>Obligated Tithe</a:t>
            </a:r>
            <a:r>
              <a:rPr lang="en-US" sz="2400" dirty="0" smtClean="0"/>
              <a:t> </a:t>
            </a:r>
          </a:p>
          <a:p>
            <a:pPr marL="342900" indent="-342900">
              <a:buFont typeface="+mj-lt"/>
              <a:buAutoNum type="arabicPeriod"/>
            </a:pPr>
            <a:r>
              <a:rPr lang="en-US" sz="2400" dirty="0" smtClean="0"/>
              <a:t>Obligated </a:t>
            </a:r>
            <a:r>
              <a:rPr lang="en-US" sz="2400" dirty="0" smtClean="0"/>
              <a:t>Giving</a:t>
            </a:r>
          </a:p>
          <a:p>
            <a:pPr marL="342900" indent="-342900">
              <a:buFont typeface="+mj-lt"/>
              <a:buAutoNum type="arabicPeriod"/>
            </a:pPr>
            <a:r>
              <a:rPr lang="en-US" sz="2400" dirty="0" smtClean="0"/>
              <a:t>Giving out of abundance </a:t>
            </a:r>
            <a:endParaRPr lang="en-US" sz="2400" dirty="0" smtClean="0"/>
          </a:p>
          <a:p>
            <a:pPr marL="342900" indent="-342900">
              <a:buFont typeface="+mj-lt"/>
              <a:buAutoNum type="arabicPeriod"/>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6" name="Content Placeholder 2"/>
          <p:cNvSpPr>
            <a:spLocks noGrp="1"/>
          </p:cNvSpPr>
          <p:nvPr>
            <p:ph idx="1"/>
          </p:nvPr>
        </p:nvSpPr>
        <p:spPr>
          <a:xfrm>
            <a:off x="714032" y="1974317"/>
            <a:ext cx="10511780" cy="4789603"/>
          </a:xfrm>
        </p:spPr>
        <p:txBody>
          <a:bodyPr>
            <a:normAutofit fontScale="25000" lnSpcReduction="20000"/>
          </a:bodyPr>
          <a:lstStyle/>
          <a:p>
            <a:pPr marL="0" indent="0" algn="just">
              <a:buFont typeface="Wingdings" charset="2"/>
              <a:buNone/>
            </a:pPr>
            <a:r>
              <a:rPr lang="en-US" sz="9600" b="1" dirty="0" smtClean="0"/>
              <a:t>Cheerful Tithe: </a:t>
            </a:r>
            <a:r>
              <a:rPr lang="en-US" sz="9600" dirty="0" smtClean="0"/>
              <a:t>This </a:t>
            </a:r>
            <a:r>
              <a:rPr lang="en-US" sz="9600" dirty="0"/>
              <a:t>follows the paths outlined in the Old Testament Covenant (OTC) to instruct them in their giving while cheerfully and willingly submitting themselves to that authority</a:t>
            </a:r>
            <a:r>
              <a:rPr lang="en-US" sz="9600" dirty="0" smtClean="0"/>
              <a:t>.</a:t>
            </a:r>
          </a:p>
          <a:p>
            <a:pPr marL="0" indent="0" algn="just">
              <a:buFont typeface="Wingdings" charset="2"/>
              <a:buNone/>
            </a:pPr>
            <a:endParaRPr lang="en-US" sz="4000" dirty="0" smtClean="0"/>
          </a:p>
          <a:p>
            <a:pPr marL="0" indent="0" algn="just">
              <a:buNone/>
            </a:pPr>
            <a:r>
              <a:rPr lang="en-US" sz="9600" b="1" dirty="0" smtClean="0"/>
              <a:t>Spirit Led Giving: </a:t>
            </a:r>
            <a:r>
              <a:rPr lang="en-US" sz="9600" dirty="0" smtClean="0"/>
              <a:t>This follows the paths outlined in the New Testament Covenant (NTC) to instruct them in their giving and cheerfully and willingly submit themselves to that authority.</a:t>
            </a:r>
          </a:p>
          <a:p>
            <a:pPr marL="0" indent="0" algn="just">
              <a:buNone/>
            </a:pPr>
            <a:endParaRPr lang="en-US" sz="4000" dirty="0" smtClean="0"/>
          </a:p>
          <a:p>
            <a:pPr marL="0" indent="0" algn="just">
              <a:buNone/>
            </a:pPr>
            <a:r>
              <a:rPr lang="en-US" sz="9600" b="1" dirty="0" smtClean="0"/>
              <a:t>Uncheerful Tithe (Obligated): </a:t>
            </a:r>
            <a:r>
              <a:rPr lang="en-US" sz="9600" dirty="0" smtClean="0"/>
              <a:t>This follows the path of giving a tithe is right, but generally the giver either struggles to or don't give in accordance to the paths of giving as outlined in the OTC. </a:t>
            </a:r>
          </a:p>
          <a:p>
            <a:pPr marL="0" indent="0" algn="just">
              <a:buNone/>
            </a:pPr>
            <a:endParaRPr lang="en-US" sz="4000" dirty="0" smtClean="0"/>
          </a:p>
          <a:p>
            <a:pPr marL="0" indent="0" algn="just">
              <a:buNone/>
            </a:pPr>
            <a:r>
              <a:rPr lang="en-US" sz="9600" b="1" dirty="0" smtClean="0"/>
              <a:t>Uncheerful Freewill Giving (Obligated): </a:t>
            </a:r>
            <a:r>
              <a:rPr lang="en-US" sz="9600" dirty="0" smtClean="0"/>
              <a:t>This is free-will is right, but generally giver either struggles to or don't give in accordance to the paths of giving as outlined in the New Testament Covenant. </a:t>
            </a:r>
          </a:p>
          <a:p>
            <a:pPr marL="0" indent="0">
              <a:buNone/>
            </a:pPr>
            <a:r>
              <a:rPr lang="en-US" b="1" dirty="0" smtClean="0"/>
              <a:t>       </a:t>
            </a:r>
            <a:endParaRPr lang="en-US" dirty="0" smtClean="0"/>
          </a:p>
          <a:p>
            <a:pPr marL="0" indent="0">
              <a:buFont typeface="Wingdings" charset="2"/>
              <a:buNone/>
            </a:pPr>
            <a:endParaRPr lang="en-US" b="1" dirty="0" smtClean="0"/>
          </a:p>
          <a:p>
            <a:pPr marL="0" indent="0">
              <a:buFont typeface="Wingdings" charset="2"/>
              <a:buNone/>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627142" y="2091918"/>
            <a:ext cx="10559474" cy="4572000"/>
          </a:xfrm>
        </p:spPr>
        <p:txBody>
          <a:bodyPr>
            <a:normAutofit/>
          </a:bodyPr>
          <a:lstStyle/>
          <a:p>
            <a:pPr marL="0" indent="0" algn="just">
              <a:buFont typeface="Wingdings" charset="2"/>
              <a:buNone/>
            </a:pPr>
            <a:r>
              <a:rPr lang="en-US" sz="1600" dirty="0"/>
              <a:t>The churches of Christ, though, are obligated to follow the divine will for funding religious activity. There are a number of religious activities indicated in the New Testament that may require the church to spend money.</a:t>
            </a:r>
            <a:r>
              <a:rPr lang="en-US" sz="1600" dirty="0" smtClean="0"/>
              <a:t> </a:t>
            </a:r>
          </a:p>
          <a:p>
            <a:pPr marL="227013" indent="-227013" algn="just">
              <a:buFont typeface="Arial"/>
              <a:buChar char="•"/>
            </a:pPr>
            <a:r>
              <a:rPr lang="en-US" sz="1600" dirty="0" smtClean="0"/>
              <a:t>The </a:t>
            </a:r>
            <a:r>
              <a:rPr lang="en-US" sz="1600" dirty="0"/>
              <a:t>New Testament authorizes the Lord's church to financially support preachers of the Gospel</a:t>
            </a:r>
            <a:r>
              <a:rPr lang="en-US" sz="1600" dirty="0" smtClean="0"/>
              <a:t> (</a:t>
            </a:r>
            <a:r>
              <a:rPr lang="en-US" sz="1600" dirty="0"/>
              <a:t>1 Corinthians 9:4-14). The New Testament authorizes the Lord's church to financially support elders (1 Timothy 5:17-18,).</a:t>
            </a:r>
            <a:r>
              <a:rPr lang="en-US" sz="1600" dirty="0" smtClean="0"/>
              <a:t> </a:t>
            </a:r>
          </a:p>
          <a:p>
            <a:pPr marL="227013" indent="-227013" algn="just">
              <a:buFont typeface="Arial"/>
              <a:buChar char="•"/>
            </a:pPr>
            <a:r>
              <a:rPr lang="en-US" sz="1600" dirty="0" smtClean="0"/>
              <a:t>The </a:t>
            </a:r>
            <a:r>
              <a:rPr lang="en-US" sz="1600" dirty="0"/>
              <a:t>New Testament authorizes the Lord's church to financially support widows who have no other recourse for their livelihood (1 Timothy 5:3-16).</a:t>
            </a:r>
            <a:r>
              <a:rPr lang="en-US" sz="1600" dirty="0" smtClean="0"/>
              <a:t> </a:t>
            </a:r>
          </a:p>
          <a:p>
            <a:pPr marL="227013" indent="-227013" algn="just">
              <a:buFont typeface="Arial"/>
              <a:buChar char="•"/>
            </a:pPr>
            <a:r>
              <a:rPr lang="en-US" sz="1600" dirty="0" smtClean="0"/>
              <a:t>The </a:t>
            </a:r>
            <a:r>
              <a:rPr lang="en-US" sz="1600" dirty="0"/>
              <a:t>New Testament authorizes the Lord's church to financially support evangelism in its own community or other communities (2 Corinthians 11:8; Philippians 4:14-16, direct statement).</a:t>
            </a:r>
            <a:r>
              <a:rPr lang="en-US" sz="1600" dirty="0" smtClean="0"/>
              <a:t> </a:t>
            </a:r>
          </a:p>
          <a:p>
            <a:pPr marL="227013" indent="-227013" algn="just">
              <a:buFont typeface="Arial"/>
              <a:buChar char="•"/>
            </a:pPr>
            <a:r>
              <a:rPr lang="en-US" sz="1600" dirty="0" smtClean="0"/>
              <a:t>The </a:t>
            </a:r>
            <a:r>
              <a:rPr lang="en-US" sz="1600" dirty="0"/>
              <a:t>New Testament authorizes the Lord's church to financially provide for its own edification (1 Corinthians 14:12, 26, divine implication).</a:t>
            </a:r>
            <a:r>
              <a:rPr lang="en-US" sz="1600" dirty="0" smtClean="0"/>
              <a:t> </a:t>
            </a:r>
          </a:p>
          <a:p>
            <a:pPr marL="227013" indent="-227013" algn="just">
              <a:buFont typeface="Arial"/>
              <a:buChar char="•"/>
            </a:pPr>
            <a:r>
              <a:rPr lang="en-US" sz="1600" dirty="0" smtClean="0"/>
              <a:t>The </a:t>
            </a:r>
            <a:r>
              <a:rPr lang="en-US" sz="1600" dirty="0"/>
              <a:t>New Testament authorizes the Lord's church to financially assist Christians and non-Christians who need benevolent relief (Galatians 6:10; 2 Corinthians 9:13; Matthew 5:43-4).</a:t>
            </a:r>
            <a:r>
              <a:rPr lang="en-US" sz="1600" dirty="0" smtClean="0"/>
              <a:t> </a:t>
            </a:r>
          </a:p>
          <a:p>
            <a:pPr marL="0" indent="0" algn="just">
              <a:buFont typeface="Wingdings" charset="2"/>
              <a:buNone/>
            </a:pPr>
            <a:r>
              <a:rPr lang="en-US" sz="1600" dirty="0" smtClean="0"/>
              <a:t>Anything </a:t>
            </a:r>
            <a:r>
              <a:rPr lang="en-US" sz="1600" dirty="0"/>
              <a:t>not specifically stated in the New Testament, not a part of evangelism, edification or benevolence and not otherwise authorized by direct statements, approved examples or divine implication is not something on which the Lord's money may be spent.  (I.E. “Love Offerings”)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792426" y="2214199"/>
            <a:ext cx="10213887" cy="4018565"/>
          </a:xfrm>
        </p:spPr>
        <p:txBody>
          <a:bodyPr/>
          <a:lstStyle/>
          <a:p>
            <a:pPr marL="227013" indent="-227013" algn="just">
              <a:buFont typeface="Arial"/>
              <a:buChar char="•"/>
            </a:pPr>
            <a:r>
              <a:rPr lang="en-US" sz="2400" dirty="0" smtClean="0"/>
              <a:t>Tithes and Offerings are the </a:t>
            </a:r>
            <a:r>
              <a:rPr lang="en-US" sz="2400" dirty="0"/>
              <a:t>only means authorized in the</a:t>
            </a:r>
            <a:r>
              <a:rPr lang="en-US" sz="2400" dirty="0" smtClean="0"/>
              <a:t> Bible for </a:t>
            </a:r>
            <a:r>
              <a:rPr lang="en-US" sz="2400" dirty="0"/>
              <a:t>funding religious</a:t>
            </a:r>
            <a:r>
              <a:rPr lang="en-US" sz="2400" dirty="0" smtClean="0"/>
              <a:t> </a:t>
            </a:r>
            <a:r>
              <a:rPr lang="en-US" dirty="0" smtClean="0"/>
              <a:t>church </a:t>
            </a:r>
            <a:r>
              <a:rPr lang="en-US" sz="2400" dirty="0" smtClean="0"/>
              <a:t>activity</a:t>
            </a:r>
            <a:r>
              <a:rPr lang="en-US" sz="2400" dirty="0"/>
              <a:t>. In addition, only the religious activity authorized in the New Testament for the church to perform can avail itself of the money collected by the Lord's church.</a:t>
            </a:r>
            <a:r>
              <a:rPr lang="en-US" sz="2400" dirty="0" smtClean="0"/>
              <a:t> </a:t>
            </a:r>
          </a:p>
          <a:p>
            <a:pPr marL="227013" indent="-227013" algn="just">
              <a:buFont typeface="Arial"/>
              <a:buChar char="•"/>
            </a:pPr>
            <a:r>
              <a:rPr lang="en-US" sz="2400" dirty="0" smtClean="0"/>
              <a:t>Any </a:t>
            </a:r>
            <a:r>
              <a:rPr lang="en-US" sz="2400" dirty="0"/>
              <a:t>activity that does not relate to one of the three missions of the Lord's church or that is not otherwise specified in the New Testament is not an appropriate expenditure for church funds.</a:t>
            </a:r>
            <a:r>
              <a:rPr lang="en-US" sz="2400" dirty="0" smtClean="0"/>
              <a:t> </a:t>
            </a:r>
          </a:p>
          <a:p>
            <a:pPr marL="227013" indent="-227013" algn="just">
              <a:buFont typeface="Arial"/>
              <a:buChar char="•"/>
            </a:pPr>
            <a:r>
              <a:rPr lang="en-US" sz="2400" dirty="0" smtClean="0"/>
              <a:t>Generally</a:t>
            </a:r>
            <a:r>
              <a:rPr lang="en-US" sz="2400" dirty="0"/>
              <a:t>, the Lord's church requires funds for</a:t>
            </a:r>
            <a:r>
              <a:rPr lang="en-US" sz="2400" dirty="0" smtClean="0"/>
              <a:t> Evangelism</a:t>
            </a:r>
            <a:r>
              <a:rPr lang="en-US" sz="2400" dirty="0"/>
              <a:t>,</a:t>
            </a:r>
            <a:r>
              <a:rPr lang="en-US" sz="2400" dirty="0" smtClean="0"/>
              <a:t> Edification </a:t>
            </a:r>
            <a:r>
              <a:rPr lang="en-US" sz="2400" dirty="0"/>
              <a:t>and</a:t>
            </a:r>
            <a:r>
              <a:rPr lang="en-US" sz="2400" dirty="0" smtClean="0"/>
              <a:t> Benevolence </a:t>
            </a:r>
            <a:r>
              <a:rPr lang="en-US" sz="2400" dirty="0"/>
              <a:t>(Mark 16:15-16; 2 Corinthians 11:8; 1 Corinthians 14:12, 26; Galatians 6:10; 2 Corinthians 9:13; Matthew 5:43-48).</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399802" y="2076238"/>
            <a:ext cx="11594257" cy="4572000"/>
          </a:xfrm>
        </p:spPr>
        <p:txBody>
          <a:bodyPr>
            <a:normAutofit/>
          </a:bodyPr>
          <a:lstStyle/>
          <a:p>
            <a:pPr>
              <a:buNone/>
            </a:pPr>
            <a:r>
              <a:rPr lang="en-US" b="1" dirty="0" smtClean="0"/>
              <a:t>The principles of Giving are as follows for ELFGN</a:t>
            </a:r>
          </a:p>
          <a:p>
            <a:pPr marL="344488" indent="-344488">
              <a:buFont typeface="Wingdings" charset="2"/>
              <a:buChar char="n"/>
            </a:pPr>
            <a:r>
              <a:rPr lang="en-US" b="1" dirty="0" smtClean="0"/>
              <a:t>Give Cheerfully</a:t>
            </a:r>
            <a:r>
              <a:rPr lang="en-US" dirty="0" smtClean="0"/>
              <a:t> </a:t>
            </a:r>
            <a:r>
              <a:rPr lang="en-US" dirty="0"/>
              <a:t>2 </a:t>
            </a:r>
            <a:r>
              <a:rPr lang="en-US" dirty="0" smtClean="0"/>
              <a:t>Corinthians </a:t>
            </a:r>
            <a:r>
              <a:rPr lang="en-US" dirty="0"/>
              <a:t>9:7</a:t>
            </a:r>
            <a:endParaRPr lang="en-US" dirty="0" smtClean="0"/>
          </a:p>
          <a:p>
            <a:pPr marL="344488" indent="-344488">
              <a:buFont typeface="Wingdings" charset="2"/>
              <a:buChar char="n"/>
            </a:pPr>
            <a:r>
              <a:rPr lang="en-US" b="1" dirty="0" smtClean="0"/>
              <a:t>Give Generously</a:t>
            </a:r>
            <a:r>
              <a:rPr lang="en-US" dirty="0" smtClean="0"/>
              <a:t> </a:t>
            </a:r>
            <a:r>
              <a:rPr lang="en-US" dirty="0"/>
              <a:t>2 </a:t>
            </a:r>
            <a:r>
              <a:rPr lang="en-US" dirty="0" smtClean="0"/>
              <a:t>Chronicles </a:t>
            </a:r>
            <a:r>
              <a:rPr lang="en-US" dirty="0"/>
              <a:t>31:5, 1 </a:t>
            </a:r>
            <a:r>
              <a:rPr lang="en-US" dirty="0" smtClean="0"/>
              <a:t>Chronicles </a:t>
            </a:r>
            <a:r>
              <a:rPr lang="en-US" dirty="0"/>
              <a:t>29:14-17,</a:t>
            </a:r>
            <a:r>
              <a:rPr lang="en-US" dirty="0" smtClean="0"/>
              <a:t> I Timothy </a:t>
            </a:r>
            <a:r>
              <a:rPr lang="en-US" dirty="0"/>
              <a:t>6:17-19</a:t>
            </a:r>
            <a:endParaRPr lang="en-US" dirty="0" smtClean="0"/>
          </a:p>
          <a:p>
            <a:pPr marL="344488" indent="-344488">
              <a:buFont typeface="Wingdings" charset="2"/>
              <a:buChar char="n"/>
            </a:pPr>
            <a:r>
              <a:rPr lang="en-US" b="1" dirty="0" smtClean="0"/>
              <a:t>Give Systematically</a:t>
            </a:r>
            <a:r>
              <a:rPr lang="en-US" dirty="0" smtClean="0"/>
              <a:t> Deuteronomy  </a:t>
            </a:r>
            <a:r>
              <a:rPr lang="en-US" dirty="0"/>
              <a:t>14:22, Gen 28:16-22,</a:t>
            </a:r>
            <a:r>
              <a:rPr lang="en-US" dirty="0" smtClean="0"/>
              <a:t>  Proverbs </a:t>
            </a:r>
            <a:r>
              <a:rPr lang="en-US" dirty="0"/>
              <a:t>3:9-10</a:t>
            </a:r>
          </a:p>
          <a:p>
            <a:pPr marL="344488" indent="-344488">
              <a:buFont typeface="Wingdings" charset="2"/>
              <a:buChar char="n"/>
            </a:pPr>
            <a:r>
              <a:rPr lang="en-US" b="1" dirty="0"/>
              <a:t> Give</a:t>
            </a:r>
            <a:r>
              <a:rPr lang="en-US" b="1" dirty="0" smtClean="0"/>
              <a:t> Reverently</a:t>
            </a:r>
            <a:r>
              <a:rPr lang="en-US" dirty="0" smtClean="0"/>
              <a:t> Matthew </a:t>
            </a:r>
            <a:r>
              <a:rPr lang="en-US" dirty="0"/>
              <a:t>2:11, </a:t>
            </a:r>
            <a:r>
              <a:rPr lang="en-US" dirty="0" smtClean="0"/>
              <a:t>Deuteronomy </a:t>
            </a:r>
            <a:r>
              <a:rPr lang="en-US" dirty="0"/>
              <a:t>14:23,</a:t>
            </a:r>
            <a:r>
              <a:rPr lang="en-US" dirty="0" smtClean="0"/>
              <a:t>  Leviticus </a:t>
            </a:r>
            <a:r>
              <a:rPr lang="en-US" dirty="0"/>
              <a:t>22:</a:t>
            </a:r>
            <a:r>
              <a:rPr lang="en-US" dirty="0" smtClean="0"/>
              <a:t>20</a:t>
            </a:r>
            <a:endParaRPr lang="en-US" b="1" dirty="0" smtClean="0"/>
          </a:p>
          <a:p>
            <a:pPr marL="400050" indent="-400050">
              <a:buFont typeface="Wingdings" charset="2"/>
              <a:buChar char="n"/>
              <a:tabLst>
                <a:tab pos="344488" algn="l"/>
              </a:tabLst>
            </a:pPr>
            <a:r>
              <a:rPr lang="en-US" b="1" dirty="0" smtClean="0"/>
              <a:t>Give Proportionally</a:t>
            </a:r>
            <a:r>
              <a:rPr lang="en-US" dirty="0" smtClean="0"/>
              <a:t> 1 Corinthians 16:2, Deuteronomy 16:17, Exodus 35:5,    Ezra 2:69</a:t>
            </a:r>
          </a:p>
          <a:p>
            <a:pPr marL="400050" indent="-400050">
              <a:buFont typeface="Wingdings" charset="2"/>
              <a:buChar char="n"/>
              <a:tabLst>
                <a:tab pos="344488" algn="l"/>
              </a:tabLst>
            </a:pPr>
            <a:r>
              <a:rPr lang="en-US" b="1" dirty="0" smtClean="0"/>
              <a:t>Give Faithfully </a:t>
            </a:r>
            <a:r>
              <a:rPr lang="en-US" dirty="0" smtClean="0"/>
              <a:t>1 Corinthians16:2, Deuteronomy 14:27, 2 Chronicles 31:4-8</a:t>
            </a:r>
          </a:p>
          <a:p>
            <a:pPr marL="400050" indent="-400050">
              <a:buFont typeface="Wingdings" charset="2"/>
              <a:buChar char="n"/>
              <a:tabLst>
                <a:tab pos="344488" algn="l"/>
              </a:tabLst>
            </a:pPr>
            <a:r>
              <a:rPr lang="en-US" b="1" dirty="0" smtClean="0"/>
              <a:t>Give Joyfully</a:t>
            </a:r>
            <a:r>
              <a:rPr lang="en-US" dirty="0" smtClean="0"/>
              <a:t> 2 Corinthians8:2, 2 Chronicles 24:10, 2 Chronicles 29:36, I Chronicles 29:17</a:t>
            </a:r>
          </a:p>
          <a:p>
            <a:pPr marL="344488" indent="-344488">
              <a:buFont typeface="Wingdings" charset="2"/>
              <a:buChar char="n"/>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399802" y="2076238"/>
            <a:ext cx="11594257" cy="4572000"/>
          </a:xfrm>
        </p:spPr>
        <p:txBody>
          <a:bodyPr>
            <a:normAutofit/>
          </a:bodyPr>
          <a:lstStyle/>
          <a:p>
            <a:pPr>
              <a:buNone/>
            </a:pPr>
            <a:r>
              <a:rPr lang="en-US" b="1" dirty="0" smtClean="0"/>
              <a:t>The principles of Giving are as follows for ELFGN</a:t>
            </a:r>
          </a:p>
          <a:p>
            <a:pPr marL="454025" indent="-454025">
              <a:buFont typeface="Wingdings" charset="2"/>
              <a:buChar char="n"/>
            </a:pPr>
            <a:r>
              <a:rPr lang="en-US" b="1" dirty="0" smtClean="0"/>
              <a:t>Give Willingly</a:t>
            </a:r>
            <a:r>
              <a:rPr lang="en-US" dirty="0" smtClean="0"/>
              <a:t> 2 Corinthians 8:12, Ex 35:21-22, 1 Chronicles 29:6</a:t>
            </a:r>
          </a:p>
          <a:p>
            <a:pPr marL="454025" indent="-454025">
              <a:buFont typeface="Wingdings" charset="2"/>
              <a:buChar char="n"/>
            </a:pPr>
            <a:r>
              <a:rPr lang="en-US" b="1" dirty="0" smtClean="0"/>
              <a:t>Give Regularly </a:t>
            </a:r>
            <a:r>
              <a:rPr lang="en-US" dirty="0" smtClean="0"/>
              <a:t>Deut 16:16, 1 Corinthians 16:2, Nehemiah 10:35-39</a:t>
            </a:r>
          </a:p>
          <a:p>
            <a:pPr marL="454025" indent="-454025">
              <a:buFont typeface="Wingdings" charset="2"/>
              <a:buChar char="n"/>
            </a:pPr>
            <a:r>
              <a:rPr lang="en-US" b="1" dirty="0" smtClean="0"/>
              <a:t>Give Expectantly</a:t>
            </a:r>
            <a:r>
              <a:rPr lang="en-US" dirty="0" smtClean="0"/>
              <a:t> Mal 3:8-10, Genesis 28:20-22, Luke 6:38, 1 Kings 17:13-16, 2 Corinthians 9:6-11</a:t>
            </a:r>
          </a:p>
          <a:p>
            <a:pPr marL="454025" indent="-454025">
              <a:buFont typeface="Wingdings" charset="2"/>
              <a:buChar char="n"/>
            </a:pPr>
            <a:r>
              <a:rPr lang="en-US" b="1" dirty="0" smtClean="0"/>
              <a:t>Give Eternally </a:t>
            </a:r>
            <a:r>
              <a:rPr lang="en-US" dirty="0" smtClean="0"/>
              <a:t>Mt 6:19-20, 1 Timothy 6:19, Mark 10:21, Hebrews 11:13-16</a:t>
            </a:r>
          </a:p>
          <a:p>
            <a:pPr marL="454025" indent="-454025">
              <a:buFont typeface="Wingdings" charset="2"/>
              <a:buChar char="n"/>
            </a:pPr>
            <a:r>
              <a:rPr lang="en-US" b="1" dirty="0" smtClean="0"/>
              <a:t>Give Extravagantly</a:t>
            </a:r>
            <a:r>
              <a:rPr lang="en-US" dirty="0" smtClean="0"/>
              <a:t> John 12:1-8, Mk 12:41-44, 1 Chronicles 29:2-9, Exodus 35</a:t>
            </a:r>
          </a:p>
          <a:p>
            <a:pPr marL="454025" indent="-454025">
              <a:buFont typeface="Wingdings" charset="2"/>
              <a:buChar char="n"/>
            </a:pPr>
            <a:r>
              <a:rPr lang="en-US" b="1" dirty="0" smtClean="0"/>
              <a:t>Give Thoughtfully </a:t>
            </a:r>
            <a:r>
              <a:rPr lang="en-US" dirty="0" smtClean="0"/>
              <a:t>Haggi 1:3-11</a:t>
            </a:r>
          </a:p>
          <a:p>
            <a:pPr marL="344488" indent="-344488">
              <a:buFont typeface="Wingdings" charset="2"/>
              <a:buChar char="n"/>
            </a:pPr>
            <a:r>
              <a:rPr lang="en-US" dirty="0" smtClean="0"/>
              <a:t>Give Ourselves to the Lord first 2 Corinthians8:5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9763"/>
            <a:r>
              <a:rPr lang="en-US" altLang="en-US" b="1" dirty="0" smtClean="0">
                <a:ea typeface="Glegoo" pitchFamily="2" charset="0"/>
                <a:cs typeface="Glegoo" pitchFamily="2" charset="0"/>
              </a:rPr>
              <a:t>Overall Course Objectives</a:t>
            </a:r>
            <a:endParaRPr lang="en-US" altLang="en-US" b="1" dirty="0">
              <a:ea typeface="Glegoo" pitchFamily="2" charset="0"/>
              <a:cs typeface="Glegoo" pitchFamily="2" charset="0"/>
            </a:endParaRPr>
          </a:p>
        </p:txBody>
      </p:sp>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Rectangle 3">
            <a:extLst>
              <a:ext uri="{FF2B5EF4-FFF2-40B4-BE49-F238E27FC236}"/>
            </a:extLst>
          </p:cNvPr>
          <p:cNvSpPr/>
          <p:nvPr/>
        </p:nvSpPr>
        <p:spPr>
          <a:xfrm>
            <a:off x="611275" y="1983430"/>
            <a:ext cx="10527128" cy="4739760"/>
          </a:xfrm>
          <a:prstGeom prst="rect">
            <a:avLst/>
          </a:prstGeom>
        </p:spPr>
        <p:txBody>
          <a:bodyPr wrap="square">
            <a:prstTxWarp prst="textNoShape">
              <a:avLst/>
            </a:prstTxWarp>
            <a:spAutoFit/>
          </a:bodyPr>
          <a:lstStyle/>
          <a:p>
            <a:pPr algn="ctr"/>
            <a:endParaRPr lang="en-GB" sz="1000" b="1" dirty="0" smtClean="0">
              <a:solidFill>
                <a:schemeClr val="bg1"/>
              </a:solidFill>
              <a:effectLst>
                <a:outerShdw blurRad="38100" dist="38100" dir="2700000" algn="tl">
                  <a:srgbClr val="DDDDDD"/>
                </a:outerShdw>
              </a:effectLst>
            </a:endParaRPr>
          </a:p>
          <a:p>
            <a:pPr marL="227013" indent="-227013">
              <a:buFont typeface="Arial" pitchFamily="1" charset="0"/>
              <a:buChar char="•"/>
            </a:pPr>
            <a:r>
              <a:rPr lang="en-US" sz="2800" b="1" dirty="0">
                <a:effectLst>
                  <a:outerShdw blurRad="38100" dist="38100" dir="2700000" algn="tl">
                    <a:srgbClr val="DDDDDD"/>
                  </a:outerShdw>
                </a:effectLst>
              </a:rPr>
              <a:t>Learn</a:t>
            </a:r>
            <a:r>
              <a:rPr lang="en-US" sz="2800" b="1" dirty="0"/>
              <a:t> –</a:t>
            </a:r>
            <a:r>
              <a:rPr lang="en-US" sz="2800" b="1" dirty="0" smtClean="0"/>
              <a:t> </a:t>
            </a:r>
            <a:r>
              <a:rPr lang="en-US" sz="2800" dirty="0" smtClean="0"/>
              <a:t>Best practices in church administration and finance procedures..</a:t>
            </a:r>
          </a:p>
          <a:p>
            <a:pPr marL="227013" indent="-227013"/>
            <a:endParaRPr lang="en-US" sz="1000" dirty="0" smtClean="0"/>
          </a:p>
          <a:p>
            <a:pPr marL="227013" indent="-227013">
              <a:buFont typeface="Arial" pitchFamily="1" charset="0"/>
              <a:buChar char="•"/>
            </a:pPr>
            <a:r>
              <a:rPr lang="en-US" sz="2800" b="1" dirty="0">
                <a:effectLst>
                  <a:outerShdw blurRad="38100" dist="38100" dir="2700000" algn="tl">
                    <a:srgbClr val="DDDDDD"/>
                  </a:outerShdw>
                </a:effectLst>
              </a:rPr>
              <a:t>Discover</a:t>
            </a:r>
            <a:r>
              <a:rPr lang="en-US" sz="2800" b="1" dirty="0"/>
              <a:t> – </a:t>
            </a:r>
            <a:r>
              <a:rPr lang="en-US" sz="2800" dirty="0"/>
              <a:t>The importance of</a:t>
            </a:r>
            <a:r>
              <a:rPr lang="en-US" sz="2800" dirty="0" smtClean="0"/>
              <a:t> standardization and following best practices for the administration of the church.</a:t>
            </a:r>
          </a:p>
          <a:p>
            <a:pPr marL="227013" indent="-227013"/>
            <a:endParaRPr lang="en-US" sz="1000" dirty="0" smtClean="0"/>
          </a:p>
          <a:p>
            <a:pPr marL="227013" indent="-227013">
              <a:buFont typeface="Arial" pitchFamily="1" charset="0"/>
              <a:buChar char="•"/>
            </a:pPr>
            <a:r>
              <a:rPr lang="en-US" sz="2800" b="1" dirty="0">
                <a:effectLst>
                  <a:outerShdw blurRad="38100" dist="38100" dir="2700000" algn="tl">
                    <a:srgbClr val="DDDDDD"/>
                  </a:outerShdw>
                </a:effectLst>
              </a:rPr>
              <a:t>Explore</a:t>
            </a:r>
            <a:r>
              <a:rPr lang="en-US" sz="2800" b="1" dirty="0"/>
              <a:t> –</a:t>
            </a:r>
            <a:r>
              <a:rPr lang="en-US" sz="2800" b="1" dirty="0" smtClean="0"/>
              <a:t> </a:t>
            </a:r>
            <a:r>
              <a:rPr lang="en-US" sz="2800" dirty="0" smtClean="0"/>
              <a:t>Current Administrative policies and procedures</a:t>
            </a:r>
            <a:r>
              <a:rPr lang="en-US" sz="2800" b="1" dirty="0" smtClean="0"/>
              <a:t> </a:t>
            </a:r>
            <a:r>
              <a:rPr lang="en-US" sz="2800" dirty="0" smtClean="0"/>
              <a:t>.</a:t>
            </a:r>
          </a:p>
          <a:p>
            <a:pPr marL="227013" indent="-227013">
              <a:buFont typeface="Arial" pitchFamily="1" charset="0"/>
              <a:buChar char="•"/>
            </a:pPr>
            <a:endParaRPr lang="en-US" sz="1000" dirty="0" smtClean="0"/>
          </a:p>
          <a:p>
            <a:pPr marL="227013" indent="-227013">
              <a:buFont typeface="Arial" pitchFamily="1" charset="0"/>
              <a:buChar char="•"/>
            </a:pPr>
            <a:r>
              <a:rPr lang="en-US" sz="2800" b="1" dirty="0">
                <a:effectLst>
                  <a:outerShdw blurRad="38100" dist="38100" dir="2700000" algn="tl">
                    <a:srgbClr val="DDDDDD"/>
                  </a:outerShdw>
                </a:effectLst>
              </a:rPr>
              <a:t>Plan</a:t>
            </a:r>
            <a:r>
              <a:rPr lang="en-US" sz="2800" b="1" dirty="0"/>
              <a:t> – </a:t>
            </a:r>
            <a:r>
              <a:rPr lang="en-US" sz="2800" dirty="0"/>
              <a:t>To</a:t>
            </a:r>
            <a:r>
              <a:rPr lang="en-US" sz="2800" dirty="0" smtClean="0"/>
              <a:t> incorporate best practices at the local church levels across all fellowship partners.</a:t>
            </a:r>
          </a:p>
          <a:p>
            <a:pPr marL="227013" indent="-227013"/>
            <a:endParaRPr lang="en-US" sz="1000" dirty="0" smtClean="0"/>
          </a:p>
          <a:p>
            <a:pPr marL="227013" indent="-227013">
              <a:buFont typeface="Arial" pitchFamily="1" charset="0"/>
              <a:buChar char="•"/>
            </a:pPr>
            <a:r>
              <a:rPr lang="en-US" sz="2800" b="1" dirty="0">
                <a:effectLst>
                  <a:outerShdw blurRad="38100" dist="38100" dir="2700000" algn="tl">
                    <a:srgbClr val="DDDDDD"/>
                  </a:outerShdw>
                </a:effectLst>
              </a:rPr>
              <a:t>Execute</a:t>
            </a:r>
            <a:r>
              <a:rPr lang="en-US" sz="2800" b="1" dirty="0"/>
              <a:t> </a:t>
            </a:r>
            <a:r>
              <a:rPr lang="en-US" sz="2800" b="1" dirty="0" smtClean="0"/>
              <a:t>– </a:t>
            </a:r>
            <a:r>
              <a:rPr lang="en-US" sz="2800" dirty="0" smtClean="0"/>
              <a:t>Plan to incorporate standard administrative polices throughout the fellowship.</a:t>
            </a:r>
            <a:endParaRPr lang="en-GB" sz="2200" b="1" dirty="0">
              <a:solidFill>
                <a:schemeClr val="tx2"/>
              </a:solidFill>
              <a:effectLst>
                <a:outerShdw blurRad="38100" dist="38100" dir="2700000" algn="tl">
                  <a:srgbClr val="DDDDDD"/>
                </a:outerShdw>
              </a:effectLs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47094044"/>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5" name="Content Placeholder 2"/>
          <p:cNvSpPr>
            <a:spLocks noGrp="1"/>
          </p:cNvSpPr>
          <p:nvPr>
            <p:ph idx="1"/>
          </p:nvPr>
        </p:nvSpPr>
        <p:spPr>
          <a:xfrm>
            <a:off x="399802" y="2076238"/>
            <a:ext cx="11594257" cy="4572000"/>
          </a:xfrm>
        </p:spPr>
        <p:txBody>
          <a:bodyPr>
            <a:normAutofit/>
          </a:bodyPr>
          <a:lstStyle/>
          <a:p>
            <a:pPr>
              <a:buNone/>
            </a:pPr>
            <a:r>
              <a:rPr lang="en-US" b="1" dirty="0" smtClean="0"/>
              <a:t>A “Obligated” or Uncheerful Giver gives because one has to.</a:t>
            </a:r>
          </a:p>
          <a:p>
            <a:pPr marL="454025" indent="-454025">
              <a:buFont typeface="Wingdings" charset="2"/>
              <a:buChar char="n"/>
            </a:pPr>
            <a:r>
              <a:rPr lang="en-US" dirty="0" smtClean="0"/>
              <a:t>We should not give with impure motives.</a:t>
            </a:r>
          </a:p>
          <a:p>
            <a:pPr marL="454025" indent="-454025">
              <a:buFont typeface="Wingdings" charset="2"/>
              <a:buChar char="n"/>
            </a:pPr>
            <a:r>
              <a:rPr lang="en-US" dirty="0" smtClean="0"/>
              <a:t>We should not give…</a:t>
            </a:r>
          </a:p>
          <a:p>
            <a:pPr marL="800100" indent="-346075">
              <a:buFont typeface="Courier New"/>
              <a:buChar char="o"/>
            </a:pPr>
            <a:r>
              <a:rPr lang="en-US" dirty="0" smtClean="0"/>
              <a:t>Out of compulsion.</a:t>
            </a:r>
          </a:p>
          <a:p>
            <a:pPr marL="800100" indent="-346075">
              <a:buFont typeface="Courier New"/>
              <a:buChar char="o"/>
            </a:pPr>
            <a:r>
              <a:rPr lang="en-US" dirty="0" smtClean="0"/>
              <a:t>Out of obligation.</a:t>
            </a:r>
          </a:p>
          <a:p>
            <a:pPr marL="800100" indent="-346075">
              <a:buFont typeface="Courier New"/>
              <a:buChar char="o"/>
            </a:pPr>
            <a:r>
              <a:rPr lang="en-US" dirty="0" smtClean="0"/>
              <a:t>Out of hope of </a:t>
            </a:r>
            <a:r>
              <a:rPr lang="en-US" dirty="0" smtClean="0"/>
              <a:t>gain. (Personal motives)</a:t>
            </a:r>
          </a:p>
          <a:p>
            <a:pPr marL="800100" indent="-346075">
              <a:buFont typeface="Courier New"/>
              <a:buChar char="o"/>
            </a:pPr>
            <a:r>
              <a:rPr lang="en-US" dirty="0" smtClean="0"/>
              <a:t>Out of pride.</a:t>
            </a:r>
          </a:p>
          <a:p>
            <a:pPr marL="800100" indent="-346075">
              <a:buFont typeface="Courier New"/>
              <a:buChar char="o"/>
            </a:pPr>
            <a:r>
              <a:rPr lang="en-US" dirty="0" smtClean="0"/>
              <a:t>Out of spite. </a:t>
            </a:r>
          </a:p>
          <a:p>
            <a:pPr marL="800100" indent="-800100">
              <a:buNone/>
            </a:pPr>
            <a:r>
              <a:rPr lang="en-US" b="1" dirty="0" smtClean="0"/>
              <a:t>A “loving”</a:t>
            </a:r>
            <a:r>
              <a:rPr lang="en-US" b="1" dirty="0" smtClean="0"/>
              <a:t> </a:t>
            </a:r>
            <a:r>
              <a:rPr lang="en-US" b="1" dirty="0" smtClean="0"/>
              <a:t>and</a:t>
            </a:r>
            <a:r>
              <a:rPr lang="en-US" b="1" dirty="0" smtClean="0"/>
              <a:t> </a:t>
            </a:r>
            <a:r>
              <a:rPr lang="en-US" b="1" dirty="0" smtClean="0"/>
              <a:t>cheerful giver gives because they love to…</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7" name="Content Placeholder 2"/>
          <p:cNvSpPr>
            <a:spLocks noGrp="1"/>
          </p:cNvSpPr>
          <p:nvPr>
            <p:ph idx="1"/>
          </p:nvPr>
        </p:nvSpPr>
        <p:spPr>
          <a:xfrm>
            <a:off x="344929" y="2052718"/>
            <a:ext cx="11359078" cy="4305485"/>
          </a:xfrm>
        </p:spPr>
        <p:txBody>
          <a:bodyPr/>
          <a:lstStyle/>
          <a:p>
            <a:pPr>
              <a:buNone/>
            </a:pPr>
            <a:r>
              <a:rPr lang="en-US" sz="2800" b="1" dirty="0" smtClean="0"/>
              <a:t>Luke 6:35-38</a:t>
            </a:r>
          </a:p>
          <a:p>
            <a:r>
              <a:rPr lang="en-US" dirty="0" smtClean="0"/>
              <a:t>Most </a:t>
            </a:r>
            <a:r>
              <a:rPr lang="en-US" dirty="0"/>
              <a:t>misused verse in the bible!</a:t>
            </a:r>
            <a:endParaRPr lang="en-US" dirty="0" smtClean="0"/>
          </a:p>
          <a:p>
            <a:r>
              <a:rPr lang="en-US" dirty="0" smtClean="0"/>
              <a:t>This </a:t>
            </a:r>
            <a:r>
              <a:rPr lang="en-US" dirty="0"/>
              <a:t>verse is not</a:t>
            </a:r>
            <a:r>
              <a:rPr lang="en-US" dirty="0" smtClean="0"/>
              <a:t> just about </a:t>
            </a:r>
            <a:r>
              <a:rPr lang="en-US" dirty="0"/>
              <a:t>money!</a:t>
            </a:r>
          </a:p>
          <a:p>
            <a:r>
              <a:rPr lang="en-US" dirty="0"/>
              <a:t>V 35 “Love your enemies”</a:t>
            </a:r>
          </a:p>
          <a:p>
            <a:r>
              <a:rPr lang="en-US" dirty="0"/>
              <a:t>V 36 “Be Merciful”</a:t>
            </a:r>
          </a:p>
          <a:p>
            <a:r>
              <a:rPr lang="en-US" dirty="0"/>
              <a:t>V 37  “Judge Not, Condemn Not, &amp; Forgive”</a:t>
            </a:r>
          </a:p>
          <a:p>
            <a:r>
              <a:rPr lang="en-US" dirty="0"/>
              <a:t>In V 38 Give means  to give “Love, mercy, no judgment, no condemnation, and forgiveness” and these things will be given unto you in good measure, pressed down, shaken together, and running over…</a:t>
            </a:r>
            <a:r>
              <a:rPr lang="en-US" dirty="0" smtClean="0"/>
              <a:t>” in addition to money.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Our “Principles of Giving”</a:t>
            </a:r>
            <a:endParaRPr lang="en-US" sz="2800" b="1" dirty="0">
              <a:latin typeface="Arial"/>
            </a:endParaRPr>
          </a:p>
        </p:txBody>
      </p:sp>
      <p:sp>
        <p:nvSpPr>
          <p:cNvPr id="7" name="Content Placeholder 2"/>
          <p:cNvSpPr>
            <a:spLocks noGrp="1"/>
          </p:cNvSpPr>
          <p:nvPr>
            <p:ph idx="1"/>
          </p:nvPr>
        </p:nvSpPr>
        <p:spPr>
          <a:xfrm>
            <a:off x="344929" y="2052718"/>
            <a:ext cx="11359078" cy="4305485"/>
          </a:xfrm>
        </p:spPr>
        <p:txBody>
          <a:bodyPr>
            <a:normAutofit fontScale="62500" lnSpcReduction="20000"/>
          </a:bodyPr>
          <a:lstStyle/>
          <a:p>
            <a:pPr>
              <a:buNone/>
            </a:pPr>
            <a:r>
              <a:rPr lang="en-US" sz="2800" b="1" dirty="0" smtClean="0"/>
              <a:t>Is the Tithe Dead in the New Testament Church?</a:t>
            </a:r>
          </a:p>
          <a:p>
            <a:pPr>
              <a:buNone/>
            </a:pPr>
            <a:endParaRPr lang="en-US" sz="1000" b="1" dirty="0" smtClean="0"/>
          </a:p>
          <a:p>
            <a:pPr>
              <a:buFont typeface="Arial"/>
              <a:buChar char="•"/>
            </a:pPr>
            <a:r>
              <a:rPr lang="en-US" sz="2800" dirty="0" smtClean="0"/>
              <a:t>The principle of tithes &amp; offerings were not nailed to the cross.</a:t>
            </a:r>
          </a:p>
          <a:p>
            <a:pPr>
              <a:buFont typeface="Arial"/>
              <a:buChar char="•"/>
            </a:pPr>
            <a:r>
              <a:rPr lang="en-US" sz="2800" dirty="0" smtClean="0"/>
              <a:t>Tithes &amp; offerings were before the Mosaic Covenant.</a:t>
            </a:r>
          </a:p>
          <a:p>
            <a:pPr>
              <a:buFont typeface="Arial"/>
              <a:buChar char="•"/>
            </a:pPr>
            <a:r>
              <a:rPr lang="en-US" sz="2800" dirty="0" smtClean="0"/>
              <a:t>Tithes &amp; Offerings were amplified under the law.</a:t>
            </a:r>
          </a:p>
          <a:p>
            <a:pPr>
              <a:buFont typeface="Arial"/>
              <a:buChar char="•"/>
            </a:pPr>
            <a:r>
              <a:rPr lang="en-US" sz="2800" dirty="0" smtClean="0"/>
              <a:t>The New Covenant continues the Abrahamic Covenant in Christ.</a:t>
            </a:r>
          </a:p>
          <a:p>
            <a:pPr>
              <a:buFont typeface="Arial"/>
              <a:buChar char="•"/>
            </a:pPr>
            <a:r>
              <a:rPr lang="en-US" sz="2800" dirty="0" smtClean="0"/>
              <a:t>Modern saints is under the new Covenant and the Melchisedek Priesthood and is the seed of Abraham through Christ.</a:t>
            </a:r>
          </a:p>
          <a:p>
            <a:pPr>
              <a:buFont typeface="Arial"/>
              <a:buChar char="•"/>
            </a:pPr>
            <a:r>
              <a:rPr lang="en-US" sz="2800" dirty="0" smtClean="0"/>
              <a:t>Jesus taught Tithing: (Matthew 23:23; Luke 11:42; Luke 18:12 &amp; Luke 20:25)</a:t>
            </a:r>
          </a:p>
          <a:p>
            <a:pPr>
              <a:buFont typeface="Arial"/>
              <a:buChar char="•"/>
            </a:pPr>
            <a:r>
              <a:rPr lang="en-US" sz="2800" dirty="0" smtClean="0"/>
              <a:t>Hebrews taught Tithing: (Hebrews 6:20; 7:1-11; 17 &amp; 21)</a:t>
            </a:r>
          </a:p>
          <a:p>
            <a:pPr>
              <a:buFont typeface="Arial"/>
              <a:buChar char="•"/>
            </a:pPr>
            <a:r>
              <a:rPr lang="en-US" sz="2800" dirty="0" smtClean="0"/>
              <a:t>Paul taught Tithing:  (1 Corinthians 9:1-14)</a:t>
            </a:r>
          </a:p>
          <a:p>
            <a:pPr>
              <a:buFont typeface="Arial"/>
              <a:buChar char="•"/>
            </a:pPr>
            <a:r>
              <a:rPr lang="en-US" sz="2800" dirty="0" smtClean="0"/>
              <a:t>Jesus taught Giving: (Matthew 6:19-21; Luke 21:1-4; Mark 12:38-44)</a:t>
            </a:r>
          </a:p>
          <a:p>
            <a:pPr>
              <a:buFont typeface="Arial"/>
              <a:buChar char="•"/>
            </a:pPr>
            <a:r>
              <a:rPr lang="en-US" sz="2800" dirty="0" smtClean="0"/>
              <a:t>Paul taught Giving: (1 Corinthians 16:1-4 &amp; 2 Corinthians 8-9 &amp; Luke 8:1-3)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Basic Rules for Ministry Stewardship</a:t>
            </a:r>
            <a:r>
              <a:rPr lang="en-US" sz="1000" b="1" dirty="0" smtClean="0"/>
              <a:t/>
            </a:r>
            <a:br>
              <a:rPr lang="en-US" sz="1000" b="1" dirty="0" smtClean="0"/>
            </a:br>
            <a:endParaRPr lang="en-US" sz="2800" b="1" dirty="0">
              <a:latin typeface="Arial"/>
            </a:endParaRPr>
          </a:p>
        </p:txBody>
      </p:sp>
      <p:sp>
        <p:nvSpPr>
          <p:cNvPr id="5" name="Rectangle 4"/>
          <p:cNvSpPr/>
          <p:nvPr/>
        </p:nvSpPr>
        <p:spPr>
          <a:xfrm>
            <a:off x="243018" y="2301016"/>
            <a:ext cx="11751042" cy="3724097"/>
          </a:xfrm>
          <a:prstGeom prst="rect">
            <a:avLst/>
          </a:prstGeom>
        </p:spPr>
        <p:txBody>
          <a:bodyPr wrap="square">
            <a:spAutoFit/>
          </a:bodyPr>
          <a:lstStyle/>
          <a:p>
            <a:r>
              <a:rPr lang="en-US" sz="2400" dirty="0" smtClean="0"/>
              <a:t>H. A. Kent in "The Pastor and His Work" suggests 12 basic rules for Church finance which we adapted in ELFGN.</a:t>
            </a:r>
          </a:p>
          <a:p>
            <a:endParaRPr lang="en-US" sz="1000" dirty="0" smtClean="0"/>
          </a:p>
          <a:p>
            <a:pPr marL="342900" indent="-342900">
              <a:buFont typeface="+mj-lt"/>
              <a:buAutoNum type="arabicPeriod"/>
            </a:pPr>
            <a:r>
              <a:rPr lang="en-US" sz="2400" dirty="0" smtClean="0"/>
              <a:t>Preach and Teach the Biblical Method of supporting God's work. Do not apologize for it. Worldly methods are taxation, assessments, pew rentals, socials, bazaars, etc.  Teach the principle of giving.</a:t>
            </a:r>
          </a:p>
          <a:p>
            <a:pPr marL="342900" indent="-342900"/>
            <a:endParaRPr lang="en-US" sz="1000" dirty="0" smtClean="0"/>
          </a:p>
          <a:p>
            <a:pPr marL="342900" indent="-342900">
              <a:buFont typeface="+mj-lt"/>
              <a:buAutoNum type="arabicPeriod"/>
            </a:pPr>
            <a:r>
              <a:rPr lang="en-US" sz="2400" dirty="0" smtClean="0"/>
              <a:t>Encourage regular weekly giving (I Corinthians 16:2). Breaking of bread is on the first day of the week, giving also. Teach people to be systematic givers.  Maintain accurate Tax records. Avoid "racket schemes" and wrong motivations in trying to get people to give, such as tax deductions, etc. </a:t>
            </a: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Basic Rules for Ministry Stewardship</a:t>
            </a:r>
            <a:r>
              <a:rPr lang="en-US" sz="1000" b="1" dirty="0" smtClean="0"/>
              <a:t/>
            </a:r>
            <a:br>
              <a:rPr lang="en-US" sz="1000" b="1" dirty="0" smtClean="0"/>
            </a:br>
            <a:endParaRPr lang="en-US" sz="2800" b="1" dirty="0">
              <a:latin typeface="Arial"/>
            </a:endParaRPr>
          </a:p>
        </p:txBody>
      </p:sp>
      <p:sp>
        <p:nvSpPr>
          <p:cNvPr id="6" name="Rectangle 5"/>
          <p:cNvSpPr/>
          <p:nvPr/>
        </p:nvSpPr>
        <p:spPr>
          <a:xfrm>
            <a:off x="415479" y="2400296"/>
            <a:ext cx="11319883" cy="3693319"/>
          </a:xfrm>
          <a:prstGeom prst="rect">
            <a:avLst/>
          </a:prstGeom>
        </p:spPr>
        <p:txBody>
          <a:bodyPr wrap="square">
            <a:spAutoFit/>
          </a:bodyPr>
          <a:lstStyle/>
          <a:p>
            <a:r>
              <a:rPr lang="en-US" sz="2400" b="1" dirty="0" smtClean="0"/>
              <a:t>3. Have a Budget.</a:t>
            </a:r>
          </a:p>
          <a:p>
            <a:endParaRPr lang="en-US" dirty="0" smtClean="0"/>
          </a:p>
          <a:p>
            <a:r>
              <a:rPr lang="en-US" sz="2400" dirty="0" smtClean="0"/>
              <a:t>Government and business set a budget for spending. So the Church, as God's </a:t>
            </a:r>
            <a:r>
              <a:rPr lang="en-US" sz="2400" smtClean="0"/>
              <a:t>business should have one also. </a:t>
            </a:r>
            <a:r>
              <a:rPr lang="en-US" sz="2400" dirty="0" smtClean="0"/>
              <a:t>(Luke 14:28).</a:t>
            </a:r>
          </a:p>
          <a:p>
            <a:pPr marL="682625" indent="-338138">
              <a:buFont typeface="+mj-lt"/>
              <a:buAutoNum type="alphaLcPeriod"/>
            </a:pPr>
            <a:r>
              <a:rPr lang="en-US" sz="2400" dirty="0" smtClean="0"/>
              <a:t>A budget provides a financial goal for the Church.</a:t>
            </a:r>
          </a:p>
          <a:p>
            <a:pPr marL="682625" indent="-338138">
              <a:buFont typeface="+mj-lt"/>
              <a:buAutoNum type="alphaLcPeriod"/>
            </a:pPr>
            <a:r>
              <a:rPr lang="en-US" sz="2400" dirty="0" smtClean="0"/>
              <a:t>A budget encourages weekly systematic giving to meet it.</a:t>
            </a:r>
          </a:p>
          <a:p>
            <a:pPr marL="682625" indent="-338138">
              <a:buFont typeface="+mj-lt"/>
              <a:buAutoNum type="alphaLcPeriod"/>
            </a:pPr>
            <a:r>
              <a:rPr lang="en-US" sz="2400" dirty="0" smtClean="0"/>
              <a:t>A budget eliminates wrong methods of raising finance.</a:t>
            </a:r>
          </a:p>
          <a:p>
            <a:pPr marL="682625" indent="-338138">
              <a:buFont typeface="+mj-lt"/>
              <a:buAutoNum type="alphaLcPeriod"/>
            </a:pPr>
            <a:r>
              <a:rPr lang="en-US" sz="2400" dirty="0" smtClean="0"/>
              <a:t>A budget helps the Church plan systematically for the year's program.</a:t>
            </a:r>
          </a:p>
          <a:p>
            <a:pPr marL="682625" indent="-338138">
              <a:buFont typeface="+mj-lt"/>
              <a:buAutoNum type="alphaLcPeriod"/>
            </a:pPr>
            <a:r>
              <a:rPr lang="en-US" sz="2400" dirty="0" smtClean="0"/>
              <a:t>A budget helps secure balanced Church programs.</a:t>
            </a:r>
          </a:p>
          <a:p>
            <a:pPr marL="682625" indent="-338138">
              <a:buFont typeface="+mj-lt"/>
              <a:buAutoNum type="alphaLcPeriod"/>
            </a:pPr>
            <a:r>
              <a:rPr lang="en-US" sz="2400" dirty="0" smtClean="0"/>
              <a:t>A budget is useful for auditing purposes </a:t>
            </a:r>
            <a:endParaRPr lang="en-US"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Basic Rules for Ministry Stewardship</a:t>
            </a:r>
            <a:r>
              <a:rPr lang="en-US" sz="1000" b="1" dirty="0" smtClean="0"/>
              <a:t/>
            </a:r>
            <a:br>
              <a:rPr lang="en-US" sz="1000" b="1" dirty="0" smtClean="0"/>
            </a:br>
            <a:endParaRPr lang="en-US" sz="2800" b="1" dirty="0">
              <a:latin typeface="Arial"/>
            </a:endParaRPr>
          </a:p>
        </p:txBody>
      </p:sp>
      <p:sp>
        <p:nvSpPr>
          <p:cNvPr id="5" name="Rectangle 4"/>
          <p:cNvSpPr/>
          <p:nvPr/>
        </p:nvSpPr>
        <p:spPr>
          <a:xfrm>
            <a:off x="525231" y="2162440"/>
            <a:ext cx="10786813" cy="4062651"/>
          </a:xfrm>
          <a:prstGeom prst="rect">
            <a:avLst/>
          </a:prstGeom>
        </p:spPr>
        <p:txBody>
          <a:bodyPr wrap="square">
            <a:spAutoFit/>
          </a:bodyPr>
          <a:lstStyle/>
          <a:p>
            <a:pPr marL="342900" indent="-342900">
              <a:buFont typeface="+mj-lt"/>
              <a:buAutoNum type="arabicPeriod" startAt="4"/>
            </a:pPr>
            <a:r>
              <a:rPr lang="en-US" dirty="0" smtClean="0"/>
              <a:t>Teach everyone to give, or "every-member-support"(ICorinthians16:2).</a:t>
            </a:r>
          </a:p>
          <a:p>
            <a:pPr marL="342900" indent="-342900">
              <a:buFont typeface="+mj-lt"/>
              <a:buAutoNum type="arabicPeriod" startAt="4"/>
            </a:pPr>
            <a:endParaRPr lang="en-US" dirty="0" smtClean="0"/>
          </a:p>
          <a:p>
            <a:pPr marL="342900" indent="-342900">
              <a:buFont typeface="+mj-lt"/>
              <a:buAutoNum type="arabicPeriod" startAt="4"/>
            </a:pPr>
            <a:r>
              <a:rPr lang="en-US" dirty="0" smtClean="0"/>
              <a:t>Teach giving as an act of worship. Worship and offerings are associated (Matthew 2:11). </a:t>
            </a:r>
          </a:p>
          <a:p>
            <a:pPr marL="342900" indent="-342900">
              <a:buFont typeface="+mj-lt"/>
              <a:buAutoNum type="arabicPeriod" startAt="4"/>
            </a:pPr>
            <a:endParaRPr lang="en-US" dirty="0" smtClean="0"/>
          </a:p>
          <a:p>
            <a:pPr marL="342900" indent="-342900">
              <a:buFont typeface="+mj-lt"/>
              <a:buAutoNum type="arabicPeriod" startAt="4"/>
            </a:pPr>
            <a:r>
              <a:rPr lang="en-US" dirty="0" smtClean="0"/>
              <a:t>Literature on Biblical principles of finance should be available. </a:t>
            </a:r>
          </a:p>
          <a:p>
            <a:pPr marL="342900" indent="-342900">
              <a:buFont typeface="+mj-lt"/>
              <a:buAutoNum type="arabicPeriod" startAt="4"/>
            </a:pPr>
            <a:endParaRPr lang="en-US" dirty="0" smtClean="0"/>
          </a:p>
          <a:p>
            <a:pPr marL="342900" indent="-342900">
              <a:buFont typeface="+mj-lt"/>
              <a:buAutoNum type="arabicPeriod" startAt="4"/>
            </a:pPr>
            <a:r>
              <a:rPr lang="en-US" dirty="0" smtClean="0"/>
              <a:t>Tithing should be the basis of all giving. Old and New Testament confirm this, not as a legal thing. Believers cannot give less than this. Tithing acts as a specific amount, specified by the Lord. It acts as a gauge.</a:t>
            </a:r>
          </a:p>
          <a:p>
            <a:pPr marL="342900" indent="-342900">
              <a:buFont typeface="+mj-lt"/>
              <a:buAutoNum type="arabicPeriod" startAt="4"/>
            </a:pPr>
            <a:endParaRPr lang="en-US" baseline="30000" dirty="0" smtClean="0"/>
          </a:p>
          <a:p>
            <a:pPr marL="342900" indent="-342900">
              <a:buFont typeface="+mj-lt"/>
              <a:buAutoNum type="arabicPeriod" startAt="4"/>
            </a:pPr>
            <a:r>
              <a:rPr dirty="0" smtClean="0"/>
              <a:t>Church accounts should be paid promptly. Churches generally "poor risks" in the world. This is a bad witness. They will not hear you spiritually if you are not right financially. </a:t>
            </a:r>
          </a:p>
          <a:p>
            <a:pPr marL="342900" indent="-342900">
              <a:buFont typeface="+mj-lt"/>
              <a:buAutoNum type="arabicPeriod" startAt="4"/>
            </a:pPr>
            <a:endParaRPr lang="en-US" dirty="0" smtClean="0"/>
          </a:p>
          <a:p>
            <a:pPr marL="342900" indent="-342900">
              <a:buFont typeface="+mj-lt"/>
              <a:buAutoNum type="arabicPeriod" startAt="4"/>
            </a:pPr>
            <a:r>
              <a:rPr dirty="0" smtClean="0"/>
              <a:t>Beware</a:t>
            </a:r>
            <a:r>
              <a:rPr lang="en-US" dirty="0" smtClean="0"/>
              <a:t> </a:t>
            </a:r>
            <a:r>
              <a:rPr dirty="0" smtClean="0"/>
              <a:t>of</a:t>
            </a:r>
            <a:r>
              <a:rPr lang="en-US" dirty="0" smtClean="0"/>
              <a:t> </a:t>
            </a:r>
            <a:r>
              <a:rPr dirty="0" smtClean="0"/>
              <a:t>excessive</a:t>
            </a:r>
            <a:r>
              <a:rPr lang="en-US" dirty="0" smtClean="0"/>
              <a:t> </a:t>
            </a:r>
            <a:r>
              <a:rPr dirty="0" smtClean="0"/>
              <a:t>indebtedness.</a:t>
            </a:r>
            <a:r>
              <a:rPr lang="en-US" dirty="0" smtClean="0"/>
              <a:t> </a:t>
            </a:r>
            <a:r>
              <a:rPr dirty="0" smtClean="0"/>
              <a:t>Do</a:t>
            </a:r>
            <a:r>
              <a:rPr lang="en-US" dirty="0" smtClean="0"/>
              <a:t> </a:t>
            </a:r>
            <a:r>
              <a:rPr dirty="0" smtClean="0"/>
              <a:t>not</a:t>
            </a:r>
            <a:r>
              <a:rPr lang="en-US" dirty="0" smtClean="0"/>
              <a:t> </a:t>
            </a:r>
            <a:r>
              <a:rPr dirty="0" smtClean="0"/>
              <a:t>over</a:t>
            </a:r>
            <a:r>
              <a:rPr lang="en-US" dirty="0" smtClean="0"/>
              <a:t> </a:t>
            </a:r>
            <a:r>
              <a:rPr dirty="0" smtClean="0"/>
              <a:t>drive</a:t>
            </a:r>
            <a:r>
              <a:rPr lang="en-US" dirty="0" smtClean="0"/>
              <a:t> </a:t>
            </a:r>
            <a:r>
              <a:rPr dirty="0" smtClean="0"/>
              <a:t>people</a:t>
            </a:r>
            <a:r>
              <a:rPr lang="en-US" dirty="0" smtClean="0"/>
              <a:t> </a:t>
            </a:r>
            <a:r>
              <a:rPr dirty="0" smtClean="0"/>
              <a:t>on</a:t>
            </a:r>
            <a:r>
              <a:rPr lang="en-US" dirty="0" smtClean="0"/>
              <a:t> </a:t>
            </a:r>
            <a:r>
              <a:rPr dirty="0" smtClean="0"/>
              <a:t>finance</a:t>
            </a:r>
            <a:r>
              <a:rPr lang="en-US" dirty="0" smtClean="0"/>
              <a:t>! </a:t>
            </a:r>
            <a:r>
              <a:rPr dirty="0" smtClean="0"/>
              <a:t>(Romans13:8). </a:t>
            </a:r>
          </a:p>
          <a:p>
            <a:endParaRPr lang="en-US" baseline="30000"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Basic Rules for Ministry Stewardship</a:t>
            </a:r>
            <a:r>
              <a:rPr lang="en-US" sz="1000" b="1" dirty="0" smtClean="0"/>
              <a:t/>
            </a:r>
            <a:br>
              <a:rPr lang="en-US" sz="1000" b="1" dirty="0" smtClean="0"/>
            </a:br>
            <a:endParaRPr lang="en-US" sz="2800" b="1" dirty="0">
              <a:latin typeface="Arial"/>
            </a:endParaRPr>
          </a:p>
        </p:txBody>
      </p:sp>
      <p:sp>
        <p:nvSpPr>
          <p:cNvPr id="6" name="Rectangle 5"/>
          <p:cNvSpPr/>
          <p:nvPr/>
        </p:nvSpPr>
        <p:spPr>
          <a:xfrm>
            <a:off x="580105" y="1952508"/>
            <a:ext cx="10285102" cy="4555094"/>
          </a:xfrm>
          <a:prstGeom prst="rect">
            <a:avLst/>
          </a:prstGeom>
        </p:spPr>
        <p:txBody>
          <a:bodyPr wrap="square">
            <a:spAutoFit/>
          </a:bodyPr>
          <a:lstStyle/>
          <a:p>
            <a:pPr marL="342900" indent="-342900">
              <a:buFont typeface="+mj-lt"/>
              <a:buAutoNum type="arabicPeriod" startAt="10"/>
            </a:pPr>
            <a:r>
              <a:rPr lang="en-US" dirty="0" smtClean="0"/>
              <a:t>Should have wise persons to handle the funds of the Lord, i.e., Secretary, with another witness to handle intake of funds; Treasurer, and double signer for checks to handle outflow of funds. Books and accounts should be audited. Church Business meetings yearly also. Precautions and protection in finance so that all suspicion is lifted from anyone handling the Lord's finance.</a:t>
            </a:r>
          </a:p>
          <a:p>
            <a:pPr marL="342900" indent="-342900">
              <a:buFont typeface="+mj-lt"/>
              <a:buAutoNum type="arabicPeriod" startAt="10"/>
            </a:pPr>
            <a:endParaRPr lang="en-US" sz="1000" dirty="0" smtClean="0"/>
          </a:p>
          <a:p>
            <a:pPr marL="342900" indent="-342900">
              <a:buFont typeface="+mj-lt"/>
              <a:buAutoNum type="arabicPeriod" startAt="10"/>
            </a:pPr>
            <a:r>
              <a:rPr lang="en-US" dirty="0" smtClean="0"/>
              <a:t>Designated funds in a Church should not be used for other purposes without the consent of the people. People lose confidence otherwise, and this is dishonest.</a:t>
            </a:r>
          </a:p>
          <a:p>
            <a:pPr marL="342900" indent="-342900">
              <a:buFont typeface="+mj-lt"/>
              <a:buAutoNum type="arabicPeriod" startAt="10"/>
            </a:pPr>
            <a:endParaRPr lang="en-US" sz="1000" dirty="0" smtClean="0"/>
          </a:p>
          <a:p>
            <a:pPr marL="342900" indent="-342900">
              <a:buFont typeface="+mj-lt"/>
              <a:buAutoNum type="arabicPeriod" startAt="10"/>
            </a:pPr>
            <a:r>
              <a:rPr dirty="0" smtClean="0"/>
              <a:t>A minister should be an example of a Uther and giver. Learn to handle own personal finance or never be able to handle Church finance (II Corinthians 8:5). A minister should not live above his means. He should budget his finance, avoiding great debts. He should be prompt in payment of accounts. He should avoid all shadiness in business. He should not downgrade or jest about giving to God. To do such is to beget a bad mentality in the mind of people. </a:t>
            </a:r>
          </a:p>
          <a:p>
            <a:endParaRPr lang="en-US" sz="1000" dirty="0" smtClean="0"/>
          </a:p>
          <a:p>
            <a:r>
              <a:rPr dirty="0" smtClean="0"/>
              <a:t>The local Church is now God's Temple, the Place where His Name is recorded, and God's Treasury (Deuteronomy 12:1-21; 16:1-17; II Chronicles 31; Malachi 3:8-10; Proverbs 3:9, 10; Luke 10:3-11). </a:t>
            </a:r>
          </a:p>
          <a:p>
            <a:pPr marL="342900" indent="-342900">
              <a:buFont typeface="+mj-lt"/>
              <a:buAutoNum type="arabicPeriod" startAt="4"/>
            </a:pPr>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Giving in The Early Church</a:t>
            </a:r>
            <a:r>
              <a:rPr lang="en-US" sz="1000" b="1" dirty="0" smtClean="0"/>
              <a:t/>
            </a:r>
            <a:br>
              <a:rPr lang="en-US" sz="1000" b="1" dirty="0" smtClean="0"/>
            </a:br>
            <a:endParaRPr lang="en-US" sz="2800" b="1" dirty="0">
              <a:latin typeface="Arial"/>
            </a:endParaRPr>
          </a:p>
        </p:txBody>
      </p:sp>
      <p:sp>
        <p:nvSpPr>
          <p:cNvPr id="5" name="Rectangle 4"/>
          <p:cNvSpPr/>
          <p:nvPr/>
        </p:nvSpPr>
        <p:spPr>
          <a:xfrm>
            <a:off x="399802" y="2274838"/>
            <a:ext cx="11139579" cy="3416320"/>
          </a:xfrm>
          <a:prstGeom prst="rect">
            <a:avLst/>
          </a:prstGeom>
        </p:spPr>
        <p:txBody>
          <a:bodyPr wrap="square">
            <a:spAutoFit/>
          </a:bodyPr>
          <a:lstStyle/>
          <a:p>
            <a:r>
              <a:rPr lang="en-US" dirty="0" smtClean="0">
                <a:latin typeface="Arial"/>
              </a:rPr>
              <a:t>Coming from the </a:t>
            </a:r>
            <a:r>
              <a:rPr dirty="0" smtClean="0">
                <a:latin typeface="Arial"/>
              </a:rPr>
              <a:t>Mosaic Covenant </a:t>
            </a:r>
            <a:r>
              <a:rPr lang="en-US" dirty="0" smtClean="0">
                <a:latin typeface="Arial"/>
              </a:rPr>
              <a:t>they understood the truth of Tithes and Offerings and the principles of such continued into the New Covenant. This was because it was really of the Abrahamic Covenant. </a:t>
            </a:r>
          </a:p>
          <a:p>
            <a:pPr marL="454025" indent="-227013">
              <a:buFont typeface="Arial"/>
              <a:buChar char="•"/>
            </a:pPr>
            <a:r>
              <a:rPr lang="en-US" dirty="0" smtClean="0">
                <a:latin typeface="Arial"/>
              </a:rPr>
              <a:t>They laid the money at the apostles feet and this was distributed as was needed (Acts 4:32-37).􏰀 </a:t>
            </a:r>
          </a:p>
          <a:p>
            <a:pPr marL="454025" indent="-227013">
              <a:buFont typeface="Arial"/>
              <a:buChar char="•"/>
            </a:pPr>
            <a:r>
              <a:rPr lang="en-US" dirty="0" smtClean="0">
                <a:latin typeface="Arial"/>
              </a:rPr>
              <a:t>First sin and judgment was over money withheld in deceptive giving (Acts 5:1-11).􏰀 </a:t>
            </a:r>
          </a:p>
          <a:p>
            <a:pPr marL="454025" indent="-227013">
              <a:buFont typeface="Arial"/>
              <a:buChar char="•"/>
            </a:pPr>
            <a:r>
              <a:rPr lang="en-US" dirty="0" smtClean="0">
                <a:latin typeface="Arial"/>
              </a:rPr>
              <a:t>Saints relief was sent according to ability (Acts 11:27-30). These were gifts for the poor (Romans 15:25-29; Galatians 2:10; Acts 20:33-35).􏰀 </a:t>
            </a:r>
          </a:p>
          <a:p>
            <a:pPr marL="454025" indent="-227013">
              <a:buFont typeface="Arial"/>
              <a:buChar char="•"/>
            </a:pPr>
            <a:r>
              <a:rPr lang="en-US" dirty="0" smtClean="0">
                <a:latin typeface="Arial"/>
              </a:rPr>
              <a:t>The widows had been neglected in the daily ministrations (Acts 6:1). These had been possibly taken care of in Temple services previously. </a:t>
            </a:r>
          </a:p>
          <a:p>
            <a:pPr marL="454025" indent="-227013">
              <a:buFont typeface="Arial"/>
              <a:buChar char="•"/>
            </a:pPr>
            <a:r>
              <a:rPr lang="en-US" dirty="0" smtClean="0">
                <a:latin typeface="Arial"/>
              </a:rPr>
              <a:t>The widows of certain qualifications were supported by the Church (I Timothy 5:1-16; I Kings 17:8-16).􏰀 </a:t>
            </a:r>
          </a:p>
          <a:p>
            <a:pPr marL="454025" indent="-227013">
              <a:buFont typeface="Arial"/>
              <a:buChar char="•"/>
            </a:pPr>
            <a:r>
              <a:rPr lang="en-US" dirty="0" smtClean="0">
                <a:latin typeface="Arial"/>
              </a:rPr>
              <a:t>We must communicate to the saints of our goods (Hebrews 13:15, 16; II Corinthians 8:11).􏰀 </a:t>
            </a:r>
          </a:p>
          <a:p>
            <a:pPr marL="454025" indent="-227013">
              <a:buFont typeface="Arial"/>
              <a:buChar char="•"/>
            </a:pPr>
            <a:r>
              <a:rPr lang="en-US" dirty="0" smtClean="0">
                <a:latin typeface="Arial"/>
              </a:rPr>
              <a:t>They had all things in common (Acts 4:34; Matthew 25:40; 10:40-42).􏰀 Some have a ministry of giving in the Body (Romans 12:8; Luke 6:34-38; I Timothy6:6-11).</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New Testament Support of Ministry</a:t>
            </a:r>
            <a:r>
              <a:rPr lang="en-US" sz="1000" b="1" dirty="0" smtClean="0"/>
              <a:t/>
            </a:r>
            <a:br>
              <a:rPr lang="en-US" sz="1000" b="1" dirty="0" smtClean="0"/>
            </a:br>
            <a:endParaRPr lang="en-US" sz="2800" b="1" dirty="0">
              <a:latin typeface="Arial"/>
            </a:endParaRPr>
          </a:p>
        </p:txBody>
      </p:sp>
      <p:sp>
        <p:nvSpPr>
          <p:cNvPr id="6" name="Rectangle 5"/>
          <p:cNvSpPr/>
          <p:nvPr/>
        </p:nvSpPr>
        <p:spPr>
          <a:xfrm>
            <a:off x="321411" y="2129372"/>
            <a:ext cx="11460988" cy="3693319"/>
          </a:xfrm>
          <a:prstGeom prst="rect">
            <a:avLst/>
          </a:prstGeom>
        </p:spPr>
        <p:txBody>
          <a:bodyPr wrap="square">
            <a:spAutoFit/>
          </a:bodyPr>
          <a:lstStyle/>
          <a:p>
            <a:r>
              <a:rPr lang="en-US" dirty="0" smtClean="0">
                <a:latin typeface="Arial"/>
              </a:rPr>
              <a:t>As the Old Testament Priests and Kings were supported by the Tithes and offerings of the people, so it shadows forth also the principle of New Testament of the ministry. Such was not abrogated or nailed to the cross (Colossians 2:14-17).</a:t>
            </a:r>
          </a:p>
          <a:p>
            <a:pPr marL="342900" indent="-342900">
              <a:buAutoNum type="arabicPeriod"/>
            </a:pPr>
            <a:r>
              <a:rPr lang="en-US" dirty="0" smtClean="0">
                <a:latin typeface="Arial"/>
              </a:rPr>
              <a:t>Jesus told the Twelve to trust God for their care and that they were worthy of their support (Matthew 10:7-14; Luke 9:3; 10:1-7; 12:33; Acts 3:6). Note Luke 22:35. They were not to supply their own funds, nor go from house to house.</a:t>
            </a:r>
          </a:p>
          <a:p>
            <a:pPr marL="342900" indent="-342900">
              <a:buAutoNum type="arabicPeriod"/>
            </a:pPr>
            <a:r>
              <a:rPr lang="en-US" dirty="0" smtClean="0">
                <a:latin typeface="Arial"/>
              </a:rPr>
              <a:t>The laborer is worthy of his hire and reward, especially elders laboring in the word and doctrine (I Timothy 5:17-19).</a:t>
            </a:r>
          </a:p>
          <a:p>
            <a:pPr marL="342900" indent="-342900">
              <a:buAutoNum type="arabicPeriod"/>
            </a:pPr>
            <a:r>
              <a:rPr lang="en-US" dirty="0" smtClean="0">
                <a:latin typeface="Arial"/>
              </a:rPr>
              <a:t>The oxen who treads out the corn should not be muzzled. So the minister who treads out the corn of the word should not be muzzled. God does not say this for the oxen's sake but ours (I Corinthians 9:9, 10). The principle of the law is double honor.</a:t>
            </a:r>
          </a:p>
          <a:p>
            <a:pPr marL="342900" indent="-342900">
              <a:buAutoNum type="arabicPeriod"/>
            </a:pPr>
            <a:r>
              <a:rPr lang="en-US" dirty="0" smtClean="0">
                <a:latin typeface="Arial"/>
              </a:rPr>
              <a:t>The one who ministers spiritual things should partake of carnal things (I Corinthians 9:11; Galatians 6:6).</a:t>
            </a:r>
          </a:p>
          <a:p>
            <a:pPr marL="342900" indent="-342900">
              <a:buAutoNum type="arabicPeriod"/>
            </a:pPr>
            <a:r>
              <a:rPr lang="en-US" dirty="0" smtClean="0">
                <a:latin typeface="Arial"/>
              </a:rPr>
              <a:t>Those that minister of the temple live of the things of the altar (I Corinthians 9:13-14).</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New Testament Support of Ministry</a:t>
            </a:r>
            <a:r>
              <a:rPr lang="en-US" sz="1000" b="1" dirty="0" smtClean="0"/>
              <a:t/>
            </a:r>
            <a:br>
              <a:rPr lang="en-US" sz="1000" b="1" dirty="0" smtClean="0"/>
            </a:br>
            <a:endParaRPr lang="en-US" sz="2800" b="1" dirty="0">
              <a:latin typeface="Arial"/>
            </a:endParaRPr>
          </a:p>
        </p:txBody>
      </p:sp>
      <p:sp>
        <p:nvSpPr>
          <p:cNvPr id="6" name="Rectangle 5"/>
          <p:cNvSpPr/>
          <p:nvPr/>
        </p:nvSpPr>
        <p:spPr>
          <a:xfrm>
            <a:off x="595783" y="2090172"/>
            <a:ext cx="10598672" cy="4247317"/>
          </a:xfrm>
          <a:prstGeom prst="rect">
            <a:avLst/>
          </a:prstGeom>
        </p:spPr>
        <p:txBody>
          <a:bodyPr wrap="square">
            <a:spAutoFit/>
          </a:bodyPr>
          <a:lstStyle/>
          <a:p>
            <a:pPr marL="342900" indent="-342900">
              <a:buFont typeface="+mj-lt"/>
              <a:buAutoNum type="arabicPeriod" startAt="6"/>
            </a:pPr>
            <a:r>
              <a:rPr lang="en-US" dirty="0" smtClean="0">
                <a:latin typeface="Arial"/>
              </a:rPr>
              <a:t>Not to forsake the Levite (Deuteronomy 18:1-2; 10:8, 9; 14:27), but to communicate (Hebrews 13:15, 16; Galatians 6:6).</a:t>
            </a:r>
          </a:p>
          <a:p>
            <a:pPr marL="342900" indent="-342900">
              <a:buAutoNum type="arabicPeriod" startAt="6"/>
            </a:pPr>
            <a:r>
              <a:rPr dirty="0" smtClean="0">
                <a:latin typeface="Arial"/>
              </a:rPr>
              <a:t>Paul laboured with his hands in tent-making because some in the Church were lazy and busybodies. So he set them an example in ministry, even though he could live of the Gospel (II Thessalonians 3:6-15). </a:t>
            </a:r>
            <a:endParaRPr lang="en-US" dirty="0" smtClean="0">
              <a:latin typeface="Arial"/>
            </a:endParaRPr>
          </a:p>
          <a:p>
            <a:pPr marL="342900" indent="-342900">
              <a:buAutoNum type="arabicPeriod" startAt="6"/>
            </a:pPr>
            <a:r>
              <a:rPr dirty="0" smtClean="0">
                <a:latin typeface="Arial"/>
              </a:rPr>
              <a:t>Paul received offerings from Philippi as a sweet savour well pleasing to God (Philippians 4:15-19). He took "wages" off other Churches so as not to be chargeable to Corinth (II Corinthians 11:8-9; I Corinthians 4:2; Acts 18:3; 24:17). </a:t>
            </a:r>
          </a:p>
          <a:p>
            <a:pPr lvl="1">
              <a:buFont typeface="Wingdings" charset="2"/>
              <a:buChar char="v"/>
            </a:pPr>
            <a:r>
              <a:rPr dirty="0" smtClean="0">
                <a:latin typeface="Arial"/>
              </a:rPr>
              <a:t>􏰀  He worked to be an example to others; no work, no food. </a:t>
            </a:r>
          </a:p>
          <a:p>
            <a:pPr lvl="1">
              <a:buFont typeface="Wingdings" charset="2"/>
              <a:buChar char="v"/>
            </a:pPr>
            <a:r>
              <a:rPr dirty="0" smtClean="0">
                <a:latin typeface="Arial"/>
              </a:rPr>
              <a:t>􏰀  He worked to support the weak (Acts 20:32-35). </a:t>
            </a:r>
          </a:p>
          <a:p>
            <a:pPr lvl="1">
              <a:buFont typeface="Wingdings" charset="2"/>
              <a:buChar char="v"/>
            </a:pPr>
            <a:r>
              <a:rPr dirty="0" smtClean="0">
                <a:latin typeface="Arial"/>
              </a:rPr>
              <a:t>􏰀  He worked so as to present the Gospel without charge (I Corinthians 9:18). </a:t>
            </a:r>
          </a:p>
          <a:p>
            <a:pPr marL="800100" lvl="1" indent="-342900">
              <a:buFont typeface="Wingdings" charset="2"/>
              <a:buChar char="v"/>
            </a:pPr>
            <a:r>
              <a:rPr dirty="0" smtClean="0">
                <a:latin typeface="Arial"/>
              </a:rPr>
              <a:t>􏰀He worked to stop the mouths of false ministers and their charges (II Corinthians 11:7-13; 12:12-18.) </a:t>
            </a:r>
          </a:p>
          <a:p>
            <a:pPr marL="342900" indent="-342900">
              <a:buAutoNum type="arabicPeriod" startAt="6"/>
            </a:pPr>
            <a:endParaRPr lang="en-US" dirty="0" smtClean="0"/>
          </a:p>
          <a:p>
            <a:endParaRPr lang="en-US" dirty="0" smtClean="0">
              <a:latin typeface="Aria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Principles to Consider</a:t>
            </a:r>
            <a:endParaRPr lang="en-US" dirty="0"/>
          </a:p>
        </p:txBody>
      </p:sp>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Rectangle 3"/>
          <p:cNvSpPr txBox="1">
            <a:spLocks noChangeArrowheads="1"/>
          </p:cNvSpPr>
          <p:nvPr/>
        </p:nvSpPr>
        <p:spPr bwMode="auto">
          <a:xfrm>
            <a:off x="369284" y="2398190"/>
            <a:ext cx="11123553" cy="34182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Aft>
                <a:spcPct val="0"/>
              </a:spcAft>
              <a:buSzPct val="80000"/>
              <a:tabLst/>
              <a:defRPr/>
            </a:pPr>
            <a:r>
              <a:rPr kumimoji="0" lang="en-US" sz="2400" b="1" u="none" strike="noStrike" kern="0" cap="none" spc="0" normalizeH="0" baseline="0" noProof="0" dirty="0" smtClean="0">
                <a:ln>
                  <a:noFill/>
                </a:ln>
                <a:effectLst/>
                <a:uLnTx/>
                <a:uFillTx/>
                <a:latin typeface="Arial"/>
                <a:ea typeface="+mn-ea"/>
                <a:cs typeface="+mn-cs"/>
              </a:rPr>
              <a:t>HEBREWS 12:25-28</a:t>
            </a:r>
          </a:p>
          <a:p>
            <a:pPr marL="0" marR="0" lvl="0" indent="0" defTabSz="914400" rtl="0" eaLnBrk="1" fontAlgn="base" latinLnBrk="0" hangingPunct="1">
              <a:lnSpc>
                <a:spcPct val="100000"/>
              </a:lnSpc>
              <a:spcAft>
                <a:spcPct val="0"/>
              </a:spcAft>
              <a:buSzPct val="80000"/>
              <a:buFont typeface="Arial"/>
              <a:buChar char="•"/>
              <a:tabLst/>
              <a:defRPr/>
            </a:pPr>
            <a:endParaRPr kumimoji="0" lang="en-US" sz="2400" u="none" strike="noStrike" kern="0" cap="none" spc="0" normalizeH="0" baseline="0" noProof="0" dirty="0" smtClean="0">
              <a:ln>
                <a:noFill/>
              </a:ln>
              <a:effectLst/>
              <a:uLnTx/>
              <a:uFillTx/>
              <a:latin typeface="Arial"/>
              <a:ea typeface="+mn-ea"/>
              <a:cs typeface="+mn-cs"/>
            </a:endParaRPr>
          </a:p>
          <a:p>
            <a:pPr marL="227013" marR="0" lvl="0" indent="-227013" defTabSz="914400" rtl="0" eaLnBrk="1" fontAlgn="base" latinLnBrk="0" hangingPunct="1">
              <a:lnSpc>
                <a:spcPct val="100000"/>
              </a:lnSpc>
              <a:spcAft>
                <a:spcPct val="0"/>
              </a:spcAft>
              <a:buSzPct val="80000"/>
              <a:buFont typeface="Arial"/>
              <a:buChar char="•"/>
              <a:tabLst/>
              <a:defRPr/>
            </a:pPr>
            <a:r>
              <a:rPr kumimoji="0" lang="en-US" sz="2400" u="none" strike="noStrike" kern="0" cap="none" spc="0" normalizeH="0" baseline="0" noProof="0" dirty="0" smtClean="0">
                <a:ln>
                  <a:noFill/>
                </a:ln>
                <a:effectLst/>
                <a:uLnTx/>
                <a:uFillTx/>
                <a:latin typeface="Arial"/>
                <a:ea typeface="+mn-ea"/>
                <a:cs typeface="+mn-cs"/>
              </a:rPr>
              <a:t>If it can be shaken it will be shaken.</a:t>
            </a:r>
          </a:p>
          <a:p>
            <a:pPr marL="227013" marR="0" lvl="0" indent="-227013" defTabSz="914400" rtl="0" eaLnBrk="1" fontAlgn="base" latinLnBrk="0" hangingPunct="1">
              <a:lnSpc>
                <a:spcPct val="100000"/>
              </a:lnSpc>
              <a:spcAft>
                <a:spcPct val="0"/>
              </a:spcAft>
              <a:buSzPct val="80000"/>
              <a:buFont typeface="Arial"/>
              <a:buChar char="•"/>
              <a:tabLst/>
              <a:defRPr/>
            </a:pPr>
            <a:r>
              <a:rPr kumimoji="0" lang="en-US" sz="2400" u="none" strike="noStrike" kern="0" cap="none" spc="0" normalizeH="0" baseline="0" noProof="0" dirty="0" smtClean="0">
                <a:ln>
                  <a:noFill/>
                </a:ln>
                <a:effectLst/>
                <a:uLnTx/>
                <a:uFillTx/>
                <a:latin typeface="Arial"/>
                <a:ea typeface="+mn-ea"/>
                <a:cs typeface="+mn-cs"/>
              </a:rPr>
              <a:t>The Kingdom must be assembled in such a way that it can endure shaking.</a:t>
            </a:r>
          </a:p>
          <a:p>
            <a:pPr marL="227013" marR="0" lvl="0" indent="-227013" defTabSz="914400" rtl="0" eaLnBrk="1" fontAlgn="base" latinLnBrk="0" hangingPunct="1">
              <a:lnSpc>
                <a:spcPct val="100000"/>
              </a:lnSpc>
              <a:spcAft>
                <a:spcPct val="0"/>
              </a:spcAft>
              <a:buSzPct val="80000"/>
              <a:buFont typeface="Arial"/>
              <a:buChar char="•"/>
              <a:tabLst/>
              <a:defRPr/>
            </a:pPr>
            <a:r>
              <a:rPr kumimoji="0" lang="en-US" sz="2400" u="none" strike="noStrike" kern="0" cap="none" spc="0" normalizeH="0" baseline="0" noProof="0" dirty="0" smtClean="0">
                <a:ln>
                  <a:noFill/>
                </a:ln>
                <a:effectLst/>
                <a:uLnTx/>
                <a:uFillTx/>
                <a:latin typeface="Arial"/>
                <a:ea typeface="+mn-ea"/>
                <a:cs typeface="+mn-cs"/>
              </a:rPr>
              <a:t>Serving God with reverence</a:t>
            </a:r>
            <a:r>
              <a:rPr kumimoji="0" lang="en-US" sz="2400" u="none" strike="noStrike" kern="0" cap="none" spc="0" normalizeH="0" baseline="0" noProof="0" dirty="0" smtClean="0">
                <a:ln>
                  <a:noFill/>
                </a:ln>
                <a:effectLst/>
                <a:uLnTx/>
                <a:uFillTx/>
                <a:latin typeface="Arial"/>
                <a:ea typeface="+mn-ea"/>
                <a:cs typeface="+mn-cs"/>
              </a:rPr>
              <a:t> is </a:t>
            </a:r>
            <a:r>
              <a:rPr kumimoji="0" lang="en-US" sz="2400" u="none" strike="noStrike" kern="0" cap="none" spc="0" normalizeH="0" baseline="0" noProof="0" dirty="0" smtClean="0">
                <a:ln>
                  <a:noFill/>
                </a:ln>
                <a:effectLst/>
                <a:uLnTx/>
                <a:uFillTx/>
                <a:latin typeface="Arial"/>
                <a:ea typeface="+mn-ea"/>
                <a:cs typeface="+mn-cs"/>
              </a:rPr>
              <a:t>our primary quality control mechanism.</a:t>
            </a:r>
          </a:p>
          <a:p>
            <a:pPr marL="227013" marR="0" lvl="0" indent="-227013" defTabSz="914400" rtl="0" eaLnBrk="1" fontAlgn="base" latinLnBrk="0" hangingPunct="1">
              <a:lnSpc>
                <a:spcPct val="100000"/>
              </a:lnSpc>
              <a:spcAft>
                <a:spcPct val="0"/>
              </a:spcAft>
              <a:buSzPct val="80000"/>
              <a:buFont typeface="Arial"/>
              <a:buChar char="•"/>
              <a:tabLst/>
              <a:defRPr/>
            </a:pPr>
            <a:r>
              <a:rPr lang="en-US" sz="2400" kern="0" dirty="0" smtClean="0">
                <a:latin typeface="Arial"/>
              </a:rPr>
              <a:t>Inspections reveal opportunities for improvement. </a:t>
            </a:r>
            <a:endParaRPr kumimoji="0" lang="en-US" sz="240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The Conclusion</a:t>
            </a:r>
            <a:r>
              <a:rPr lang="en-US" sz="1000" b="1" dirty="0" smtClean="0"/>
              <a:t/>
            </a:r>
            <a:br>
              <a:rPr lang="en-US" sz="1000" b="1" dirty="0" smtClean="0"/>
            </a:br>
            <a:endParaRPr lang="en-US" sz="2800" b="1" dirty="0">
              <a:latin typeface="Arial"/>
            </a:endParaRPr>
          </a:p>
        </p:txBody>
      </p:sp>
      <p:graphicFrame>
        <p:nvGraphicFramePr>
          <p:cNvPr id="5" name="Table 4"/>
          <p:cNvGraphicFramePr>
            <a:graphicFrameLocks noGrp="1"/>
          </p:cNvGraphicFramePr>
          <p:nvPr/>
        </p:nvGraphicFramePr>
        <p:xfrm>
          <a:off x="635000" y="2260600"/>
          <a:ext cx="10888133" cy="4096475"/>
        </p:xfrm>
        <a:graphic>
          <a:graphicData uri="http://schemas.openxmlformats.org/drawingml/2006/table">
            <a:tbl>
              <a:tblPr firstRow="1" bandRow="1">
                <a:tableStyleId>{5C22544A-7EE6-4342-B048-85BDC9FD1C3A}</a:tableStyleId>
              </a:tblPr>
              <a:tblGrid>
                <a:gridCol w="3357173"/>
                <a:gridCol w="3901582"/>
                <a:gridCol w="3629378"/>
              </a:tblGrid>
              <a:tr h="345395">
                <a:tc>
                  <a:txBody>
                    <a:bodyPr/>
                    <a:lstStyle/>
                    <a:p>
                      <a:pPr algn="ctr"/>
                      <a:r>
                        <a:rPr lang="en-US" dirty="0" smtClean="0"/>
                        <a:t>Tithing </a:t>
                      </a:r>
                      <a:endParaRPr lang="en-US" dirty="0"/>
                    </a:p>
                  </a:txBody>
                  <a:tcPr/>
                </a:tc>
                <a:tc>
                  <a:txBody>
                    <a:bodyPr/>
                    <a:lstStyle/>
                    <a:p>
                      <a:pPr algn="ctr"/>
                      <a:r>
                        <a:rPr lang="en-US" dirty="0" smtClean="0"/>
                        <a:t>Tithing</a:t>
                      </a:r>
                      <a:endParaRPr lang="en-US" dirty="0"/>
                    </a:p>
                  </a:txBody>
                  <a:tcPr/>
                </a:tc>
                <a:tc>
                  <a:txBody>
                    <a:bodyPr/>
                    <a:lstStyle/>
                    <a:p>
                      <a:pPr algn="ctr"/>
                      <a:r>
                        <a:rPr lang="en-US" dirty="0" smtClean="0"/>
                        <a:t>Tithing</a:t>
                      </a:r>
                      <a:endParaRPr lang="en-US" dirty="0"/>
                    </a:p>
                  </a:txBody>
                  <a:tcPr/>
                </a:tc>
              </a:tr>
              <a:tr h="2862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b="1" kern="1200" dirty="0" smtClean="0">
                          <a:solidFill>
                            <a:schemeClr val="dk1"/>
                          </a:solidFill>
                          <a:latin typeface="+mn-lt"/>
                          <a:ea typeface="+mn-ea"/>
                          <a:cs typeface="+mn-cs"/>
                        </a:rPr>
                        <a:t>Before the Law </a:t>
                      </a:r>
                      <a:endParaRPr sz="1400" b="1"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b="1" kern="1200" dirty="0" smtClean="0">
                          <a:solidFill>
                            <a:schemeClr val="dk1"/>
                          </a:solidFill>
                          <a:latin typeface="+mn-lt"/>
                          <a:ea typeface="+mn-ea"/>
                          <a:cs typeface="+mn-cs"/>
                        </a:rPr>
                        <a:t>Under the Law</a:t>
                      </a:r>
                      <a:r>
                        <a:rPr sz="1400" kern="1200" dirty="0" smtClean="0">
                          <a:solidFill>
                            <a:schemeClr val="dk1"/>
                          </a:solidFill>
                          <a:latin typeface="+mn-lt"/>
                          <a:ea typeface="+mn-ea"/>
                          <a:cs typeface="+mn-cs"/>
                        </a:rPr>
                        <a:t> </a:t>
                      </a:r>
                      <a:endParaRPr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b="1" kern="1200" dirty="0" smtClean="0">
                          <a:solidFill>
                            <a:schemeClr val="dk1"/>
                          </a:solidFill>
                          <a:latin typeface="+mn-lt"/>
                          <a:ea typeface="+mn-ea"/>
                          <a:cs typeface="+mn-cs"/>
                        </a:rPr>
                        <a:t>Under Grace </a:t>
                      </a:r>
                      <a:endParaRPr sz="1400" b="1" dirty="0" smtClean="0"/>
                    </a:p>
                    <a:p>
                      <a:pPr algn="ctr"/>
                      <a:endParaRPr lang="en-US" sz="1400" dirty="0"/>
                    </a:p>
                  </a:txBody>
                  <a:tcPr/>
                </a:tc>
              </a:tr>
              <a:tr h="286252">
                <a:tc>
                  <a:txBody>
                    <a:bodyPr/>
                    <a:lstStyle/>
                    <a:p>
                      <a:pPr algn="ctr"/>
                      <a:r>
                        <a:rPr sz="1400" kern="1200" dirty="0" smtClean="0">
                          <a:solidFill>
                            <a:schemeClr val="dk1"/>
                          </a:solidFill>
                          <a:latin typeface="+mn-lt"/>
                          <a:ea typeface="+mn-ea"/>
                          <a:cs typeface="+mn-cs"/>
                        </a:rPr>
                        <a:t>Abrahamic</a:t>
                      </a:r>
                      <a:r>
                        <a:rPr lang="en-US" sz="1400" kern="1200" dirty="0" smtClean="0">
                          <a:solidFill>
                            <a:schemeClr val="dk1"/>
                          </a:solidFill>
                          <a:latin typeface="+mn-lt"/>
                          <a:ea typeface="+mn-ea"/>
                          <a:cs typeface="+mn-cs"/>
                        </a:rPr>
                        <a:t> </a:t>
                      </a:r>
                      <a:r>
                        <a:rPr sz="1400" kern="1200" dirty="0" smtClean="0">
                          <a:solidFill>
                            <a:schemeClr val="dk1"/>
                          </a:solidFill>
                          <a:latin typeface="+mn-lt"/>
                          <a:ea typeface="+mn-ea"/>
                          <a:cs typeface="+mn-cs"/>
                        </a:rPr>
                        <a:t>Covenant </a:t>
                      </a:r>
                      <a:endParaRPr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MosaicCovenant </a:t>
                      </a:r>
                      <a:endParaRPr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NewCovenant</a:t>
                      </a:r>
                      <a:r>
                        <a:rPr sz="1800" kern="1200" dirty="0" smtClean="0">
                          <a:solidFill>
                            <a:schemeClr val="dk1"/>
                          </a:solidFill>
                          <a:latin typeface="+mn-lt"/>
                          <a:ea typeface="+mn-ea"/>
                          <a:cs typeface="+mn-cs"/>
                        </a:rPr>
                        <a:t> </a:t>
                      </a:r>
                      <a:endParaRPr sz="1400" dirty="0" smtClean="0"/>
                    </a:p>
                    <a:p>
                      <a:pPr algn="ctr"/>
                      <a:endParaRPr lang="en-US" sz="1400" dirty="0"/>
                    </a:p>
                  </a:txBody>
                  <a:tcPr/>
                </a:tc>
              </a:tr>
              <a:tr h="6836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Melchisedek Priest Abraham - Gen.14 </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Jacob - Gen.28 </a:t>
                      </a:r>
                      <a:endParaRPr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Aaronic/LeviUcal Priest</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Levite Tribe </a:t>
                      </a:r>
                      <a:endParaRPr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Aaron &amp; Sons </a:t>
                      </a:r>
                      <a:endParaRPr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Christ our Priest </a:t>
                      </a:r>
                      <a:endParaRPr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Ministry</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Fivefold Ministry</a:t>
                      </a:r>
                      <a:r>
                        <a:rPr sz="1400" kern="1200" dirty="0" smtClean="0">
                          <a:solidFill>
                            <a:schemeClr val="dk1"/>
                          </a:solidFill>
                          <a:latin typeface="+mn-lt"/>
                          <a:ea typeface="+mn-ea"/>
                          <a:cs typeface="+mn-cs"/>
                        </a:rPr>
                        <a:t> </a:t>
                      </a:r>
                      <a:endParaRPr sz="1400" dirty="0" smtClean="0"/>
                    </a:p>
                    <a:p>
                      <a:pPr algn="ctr"/>
                      <a:endParaRPr lang="en-US" sz="1400" dirty="0"/>
                    </a:p>
                  </a:txBody>
                  <a:tcPr/>
                </a:tc>
              </a:tr>
              <a:tr h="2318475">
                <a:tc>
                  <a:txBody>
                    <a:bodyPr/>
                    <a:lstStyle/>
                    <a:p>
                      <a:pPr algn="ctr"/>
                      <a:endParaRPr lang="en-US" sz="1400" dirty="0"/>
                    </a:p>
                  </a:txBody>
                  <a:tcPr/>
                </a:tc>
                <a:tc>
                  <a:txBody>
                    <a:bodyPr/>
                    <a:lstStyle/>
                    <a:p>
                      <a:pPr marL="457200" marR="0" indent="0" algn="l"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1. First of Lord’s Tithe</a:t>
                      </a:r>
                      <a:endParaRPr lang="en-US" sz="1400" kern="1200" dirty="0" smtClean="0">
                        <a:solidFill>
                          <a:schemeClr val="dk1"/>
                        </a:solidFill>
                        <a:latin typeface="+mn-lt"/>
                        <a:ea typeface="+mn-ea"/>
                        <a:cs typeface="+mn-cs"/>
                      </a:endParaRPr>
                    </a:p>
                    <a:p>
                      <a:pPr marL="457200" indent="0" algn="l"/>
                      <a:r>
                        <a:rPr sz="1400" kern="1200" dirty="0" smtClean="0">
                          <a:solidFill>
                            <a:schemeClr val="dk1"/>
                          </a:solidFill>
                          <a:latin typeface="+mn-lt"/>
                          <a:ea typeface="+mn-ea"/>
                          <a:cs typeface="+mn-cs"/>
                        </a:rPr>
                        <a:t>2. Tithe of Uthe</a:t>
                      </a:r>
                      <a:br>
                        <a:rPr sz="1400" kern="1200" dirty="0" smtClean="0">
                          <a:solidFill>
                            <a:schemeClr val="dk1"/>
                          </a:solidFill>
                          <a:latin typeface="+mn-lt"/>
                          <a:ea typeface="+mn-ea"/>
                          <a:cs typeface="+mn-cs"/>
                        </a:rPr>
                      </a:br>
                      <a:r>
                        <a:rPr sz="1400" kern="1200" dirty="0" smtClean="0">
                          <a:solidFill>
                            <a:schemeClr val="dk1"/>
                          </a:solidFill>
                          <a:latin typeface="+mn-lt"/>
                          <a:ea typeface="+mn-ea"/>
                          <a:cs typeface="+mn-cs"/>
                        </a:rPr>
                        <a:t>3. Second or </a:t>
                      </a:r>
                      <a:r>
                        <a:rPr lang="en-US" sz="1400" kern="1200" dirty="0" smtClean="0">
                          <a:solidFill>
                            <a:schemeClr val="dk1"/>
                          </a:solidFill>
                          <a:latin typeface="+mn-lt"/>
                          <a:ea typeface="+mn-ea"/>
                          <a:cs typeface="+mn-cs"/>
                        </a:rPr>
                        <a:t>Festival</a:t>
                      </a:r>
                      <a:r>
                        <a:rPr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Ti</a:t>
                      </a:r>
                      <a:r>
                        <a:rPr sz="1400" kern="1200" dirty="0" smtClean="0">
                          <a:solidFill>
                            <a:schemeClr val="dk1"/>
                          </a:solidFill>
                          <a:latin typeface="+mn-lt"/>
                          <a:ea typeface="+mn-ea"/>
                          <a:cs typeface="+mn-cs"/>
                        </a:rPr>
                        <a:t>the </a:t>
                      </a:r>
                      <a:endParaRPr lang="en-US" sz="1400" kern="1200" dirty="0" smtClean="0">
                        <a:solidFill>
                          <a:schemeClr val="dk1"/>
                        </a:solidFill>
                        <a:latin typeface="+mn-lt"/>
                        <a:ea typeface="+mn-ea"/>
                        <a:cs typeface="+mn-cs"/>
                      </a:endParaRPr>
                    </a:p>
                    <a:p>
                      <a:pPr marL="457200" indent="0" algn="l"/>
                      <a:r>
                        <a:rPr sz="1400" kern="1200" dirty="0" smtClean="0">
                          <a:solidFill>
                            <a:schemeClr val="dk1"/>
                          </a:solidFill>
                          <a:latin typeface="+mn-lt"/>
                          <a:ea typeface="+mn-ea"/>
                          <a:cs typeface="+mn-cs"/>
                        </a:rPr>
                        <a:t>4. Third year Uthe</a:t>
                      </a:r>
                      <a:br>
                        <a:rPr sz="1400" kern="1200" dirty="0" smtClean="0">
                          <a:solidFill>
                            <a:schemeClr val="dk1"/>
                          </a:solidFill>
                          <a:latin typeface="+mn-lt"/>
                          <a:ea typeface="+mn-ea"/>
                          <a:cs typeface="+mn-cs"/>
                        </a:rPr>
                      </a:br>
                      <a:r>
                        <a:rPr sz="1400" kern="1200" dirty="0" smtClean="0">
                          <a:solidFill>
                            <a:schemeClr val="dk1"/>
                          </a:solidFill>
                          <a:latin typeface="+mn-lt"/>
                          <a:ea typeface="+mn-ea"/>
                          <a:cs typeface="+mn-cs"/>
                        </a:rPr>
                        <a:t>5. Tithe - </a:t>
                      </a:r>
                      <a:r>
                        <a:rPr lang="en-US" sz="1400" kern="1200" dirty="0" smtClean="0">
                          <a:solidFill>
                            <a:schemeClr val="dk1"/>
                          </a:solidFill>
                          <a:latin typeface="+mn-lt"/>
                          <a:ea typeface="+mn-ea"/>
                          <a:cs typeface="+mn-cs"/>
                        </a:rPr>
                        <a:t>T</a:t>
                      </a:r>
                      <a:r>
                        <a:rPr sz="1400" kern="1200" dirty="0" smtClean="0">
                          <a:solidFill>
                            <a:schemeClr val="dk1"/>
                          </a:solidFill>
                          <a:latin typeface="+mn-lt"/>
                          <a:ea typeface="+mn-ea"/>
                          <a:cs typeface="+mn-cs"/>
                        </a:rPr>
                        <a:t>ax</a:t>
                      </a:r>
                      <a:br>
                        <a:rPr sz="1400" kern="1200" dirty="0" smtClean="0">
                          <a:solidFill>
                            <a:schemeClr val="dk1"/>
                          </a:solidFill>
                          <a:latin typeface="+mn-lt"/>
                          <a:ea typeface="+mn-ea"/>
                          <a:cs typeface="+mn-cs"/>
                        </a:rPr>
                      </a:br>
                      <a:r>
                        <a:rPr sz="1400" kern="1200" dirty="0" smtClean="0">
                          <a:solidFill>
                            <a:schemeClr val="dk1"/>
                          </a:solidFill>
                          <a:latin typeface="+mn-lt"/>
                          <a:ea typeface="+mn-ea"/>
                          <a:cs typeface="+mn-cs"/>
                        </a:rPr>
                        <a:t>6. Tithe of people</a:t>
                      </a:r>
                      <a:r>
                        <a:rPr lang="en-US" sz="1400" kern="1200" dirty="0" smtClean="0">
                          <a:solidFill>
                            <a:schemeClr val="dk1"/>
                          </a:solidFill>
                          <a:latin typeface="+mn-lt"/>
                          <a:ea typeface="+mn-ea"/>
                          <a:cs typeface="+mn-cs"/>
                        </a:rPr>
                        <a:t>: </a:t>
                      </a:r>
                      <a:r>
                        <a:rPr sz="1400" kern="1200" dirty="0" smtClean="0">
                          <a:solidFill>
                            <a:schemeClr val="dk1"/>
                          </a:solidFill>
                          <a:latin typeface="+mn-lt"/>
                          <a:ea typeface="+mn-ea"/>
                          <a:cs typeface="+mn-cs"/>
                        </a:rPr>
                        <a:t>Blessing of the Lord Lapse - devour, curse Revival - Hezekiah RestoraUon – Nehemiah</a:t>
                      </a:r>
                      <a:endParaRPr lang="en-US" sz="1400" kern="1200" dirty="0" smtClean="0">
                        <a:solidFill>
                          <a:schemeClr val="dk1"/>
                        </a:solidFill>
                        <a:latin typeface="+mn-lt"/>
                        <a:ea typeface="+mn-ea"/>
                        <a:cs typeface="+mn-cs"/>
                      </a:endParaRPr>
                    </a:p>
                    <a:p>
                      <a:pPr marL="45720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7. </a:t>
                      </a:r>
                      <a:r>
                        <a:rPr sz="1400" kern="1200" dirty="0" smtClean="0">
                          <a:solidFill>
                            <a:schemeClr val="dk1"/>
                          </a:solidFill>
                          <a:latin typeface="+mn-lt"/>
                          <a:ea typeface="+mn-ea"/>
                          <a:cs typeface="+mn-cs"/>
                        </a:rPr>
                        <a:t>Freewill offerings Tabernacle/Temple </a:t>
                      </a:r>
                      <a:endParaRPr sz="1400" dirty="0" smtClean="0"/>
                    </a:p>
                    <a:p>
                      <a:pPr algn="ct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Matthew</a:t>
                      </a:r>
                      <a:r>
                        <a:rPr sz="1400" kern="1200" dirty="0" smtClean="0">
                          <a:solidFill>
                            <a:schemeClr val="dk1"/>
                          </a:solidFill>
                          <a:latin typeface="+mn-lt"/>
                          <a:ea typeface="+mn-ea"/>
                          <a:cs typeface="+mn-cs"/>
                        </a:rPr>
                        <a:t> 23:23</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Hebrews 7:5-9</a:t>
                      </a:r>
                      <a:br>
                        <a:rPr sz="1400" kern="1200" dirty="0" smtClean="0">
                          <a:solidFill>
                            <a:schemeClr val="dk1"/>
                          </a:solidFill>
                          <a:latin typeface="+mn-lt"/>
                          <a:ea typeface="+mn-ea"/>
                          <a:cs typeface="+mn-cs"/>
                        </a:rPr>
                      </a:br>
                      <a:r>
                        <a:rPr sz="1400" kern="1200" dirty="0" smtClean="0">
                          <a:solidFill>
                            <a:schemeClr val="dk1"/>
                          </a:solidFill>
                          <a:latin typeface="+mn-lt"/>
                          <a:ea typeface="+mn-ea"/>
                          <a:cs typeface="+mn-cs"/>
                        </a:rPr>
                        <a:t>I Corinthians 8-9 </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Luke</a:t>
                      </a:r>
                      <a:r>
                        <a:rPr sz="1400" kern="1200" dirty="0" smtClean="0">
                          <a:solidFill>
                            <a:schemeClr val="dk1"/>
                          </a:solidFill>
                          <a:latin typeface="+mn-lt"/>
                          <a:ea typeface="+mn-ea"/>
                          <a:cs typeface="+mn-cs"/>
                        </a:rPr>
                        <a:t>18:12</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Matthew</a:t>
                      </a:r>
                      <a:r>
                        <a:rPr sz="1400" kern="1200" dirty="0" smtClean="0">
                          <a:solidFill>
                            <a:schemeClr val="dk1"/>
                          </a:solidFill>
                          <a:latin typeface="+mn-lt"/>
                          <a:ea typeface="+mn-ea"/>
                          <a:cs typeface="+mn-cs"/>
                        </a:rPr>
                        <a:t> 5:17-18; 11:13 </a:t>
                      </a:r>
                      <a:endParaRPr lang="en-US" sz="14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Give all – </a:t>
                      </a:r>
                      <a:r>
                        <a:rPr lang="en-US" sz="1400" kern="1200" dirty="0" smtClean="0">
                          <a:solidFill>
                            <a:schemeClr val="dk1"/>
                          </a:solidFill>
                          <a:latin typeface="+mn-lt"/>
                          <a:ea typeface="+mn-ea"/>
                          <a:cs typeface="+mn-cs"/>
                        </a:rPr>
                        <a:t>Matthew </a:t>
                      </a:r>
                      <a:r>
                        <a:rPr sz="1400" kern="1200" dirty="0" smtClean="0">
                          <a:solidFill>
                            <a:schemeClr val="dk1"/>
                          </a:solidFill>
                          <a:latin typeface="+mn-lt"/>
                          <a:ea typeface="+mn-ea"/>
                          <a:cs typeface="+mn-cs"/>
                        </a:rPr>
                        <a:t>25:23-40</a:t>
                      </a:r>
                      <a:br>
                        <a:rPr sz="1400" kern="1200" dirty="0" smtClean="0">
                          <a:solidFill>
                            <a:schemeClr val="dk1"/>
                          </a:solidFill>
                          <a:latin typeface="+mn-lt"/>
                          <a:ea typeface="+mn-ea"/>
                          <a:cs typeface="+mn-cs"/>
                        </a:rPr>
                      </a:br>
                      <a:r>
                        <a:rPr sz="1400" kern="1200" dirty="0" smtClean="0">
                          <a:solidFill>
                            <a:schemeClr val="dk1"/>
                          </a:solidFill>
                          <a:latin typeface="+mn-lt"/>
                          <a:ea typeface="+mn-ea"/>
                          <a:cs typeface="+mn-cs"/>
                        </a:rPr>
                        <a:t>Give weekly – 1</a:t>
                      </a:r>
                      <a:r>
                        <a:rPr lang="en-US" sz="1400" kern="1200" dirty="0" smtClean="0">
                          <a:solidFill>
                            <a:schemeClr val="dk1"/>
                          </a:solidFill>
                          <a:latin typeface="+mn-lt"/>
                          <a:ea typeface="+mn-ea"/>
                          <a:cs typeface="+mn-cs"/>
                        </a:rPr>
                        <a:t> Corinthians </a:t>
                      </a:r>
                      <a:r>
                        <a:rPr sz="1400" kern="1200" dirty="0" smtClean="0">
                          <a:solidFill>
                            <a:schemeClr val="dk1"/>
                          </a:solidFill>
                          <a:latin typeface="+mn-lt"/>
                          <a:ea typeface="+mn-ea"/>
                          <a:cs typeface="+mn-cs"/>
                        </a:rPr>
                        <a:t>16:1-2 </a:t>
                      </a:r>
                      <a:endParaRPr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sz="1400" kern="1200" dirty="0" smtClean="0">
                          <a:solidFill>
                            <a:schemeClr val="dk1"/>
                          </a:solidFill>
                          <a:latin typeface="+mn-lt"/>
                          <a:ea typeface="+mn-ea"/>
                          <a:cs typeface="+mn-cs"/>
                        </a:rPr>
                        <a:t> </a:t>
                      </a:r>
                      <a:endParaRPr sz="1400" dirty="0" smtClean="0"/>
                    </a:p>
                    <a:p>
                      <a:pPr algn="ctr"/>
                      <a:endParaRPr lang="en-US" sz="1400" dirty="0"/>
                    </a:p>
                  </a:txBody>
                  <a:tcP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fontScale="90000"/>
          </a:bodyPr>
          <a:lstStyle/>
          <a:p>
            <a:r>
              <a:rPr lang="en-US" sz="2800" b="1" dirty="0" smtClean="0">
                <a:latin typeface="Arial"/>
              </a:rPr>
              <a:t>Church Administration &amp; Finance</a:t>
            </a:r>
            <a:br>
              <a:rPr lang="en-US" sz="2800" b="1" dirty="0" smtClean="0">
                <a:latin typeface="Arial"/>
              </a:rPr>
            </a:br>
            <a:r>
              <a:rPr lang="en-US" sz="2800" b="1" dirty="0" smtClean="0"/>
              <a:t>The Conclusion</a:t>
            </a:r>
            <a:r>
              <a:rPr lang="en-US" sz="1000" b="1" dirty="0" smtClean="0"/>
              <a:t/>
            </a:r>
            <a:br>
              <a:rPr lang="en-US" sz="1000" b="1" dirty="0" smtClean="0"/>
            </a:br>
            <a:endParaRPr lang="en-US" sz="2800" b="1" dirty="0">
              <a:latin typeface="Arial"/>
            </a:endParaRPr>
          </a:p>
        </p:txBody>
      </p:sp>
      <p:sp>
        <p:nvSpPr>
          <p:cNvPr id="6" name="Rectangle 3"/>
          <p:cNvSpPr txBox="1">
            <a:spLocks noChangeArrowheads="1"/>
          </p:cNvSpPr>
          <p:nvPr/>
        </p:nvSpPr>
        <p:spPr bwMode="auto">
          <a:xfrm>
            <a:off x="296333" y="2489200"/>
            <a:ext cx="11455399" cy="31665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defTabSz="914400" rtl="0" eaLnBrk="1" fontAlgn="base" latinLnBrk="0" hangingPunct="1">
              <a:lnSpc>
                <a:spcPct val="100000"/>
              </a:lnSpc>
              <a:spcBef>
                <a:spcPct val="20000"/>
              </a:spcBef>
              <a:spcAft>
                <a:spcPct val="0"/>
              </a:spcAft>
              <a:buClr>
                <a:schemeClr val="tx1"/>
              </a:buClr>
              <a:buSzPct val="80000"/>
              <a:buFont typeface="Arial"/>
              <a:buChar char="•"/>
              <a:tabLst/>
              <a:defRPr/>
            </a:pPr>
            <a:r>
              <a:rPr kumimoji="0" lang="en-US" sz="2400" b="0" i="0" u="none" strike="noStrike" kern="0" cap="none" spc="0" normalizeH="0" baseline="0" noProof="0" dirty="0" smtClean="0">
                <a:ln>
                  <a:noFill/>
                </a:ln>
                <a:effectLst/>
                <a:uLnTx/>
                <a:uFillTx/>
                <a:latin typeface="+mn-lt"/>
                <a:ea typeface="+mn-ea"/>
                <a:cs typeface="+mn-cs"/>
              </a:rPr>
              <a:t>CA &amp; F is the key component of the organizational apparatus you are putting together to do the work of God in your local</a:t>
            </a:r>
            <a:r>
              <a:rPr kumimoji="0" lang="en-US" sz="2400" b="0" i="0" u="none" strike="noStrike" kern="0" cap="none" spc="0" normalizeH="0" noProof="0" dirty="0" smtClean="0">
                <a:ln>
                  <a:noFill/>
                </a:ln>
                <a:effectLst/>
                <a:uLnTx/>
                <a:uFillTx/>
                <a:latin typeface="+mn-lt"/>
                <a:ea typeface="+mn-ea"/>
                <a:cs typeface="+mn-cs"/>
              </a:rPr>
              <a:t> community</a:t>
            </a:r>
            <a:r>
              <a:rPr kumimoji="0" lang="en-US" sz="2400" b="0" i="0" u="none" strike="noStrike" kern="0" cap="none" spc="0" normalizeH="0" baseline="0" noProof="0" dirty="0" smtClean="0">
                <a:ln>
                  <a:noFill/>
                </a:ln>
                <a:effectLst/>
                <a:uLnTx/>
                <a:uFillTx/>
                <a:latin typeface="+mn-lt"/>
                <a:ea typeface="+mn-ea"/>
                <a:cs typeface="+mn-cs"/>
              </a:rPr>
              <a:t>.</a:t>
            </a:r>
          </a:p>
          <a:p>
            <a:pPr marL="457200" marR="0" lvl="0" indent="-457200" defTabSz="914400" rtl="0" eaLnBrk="1" fontAlgn="base" latinLnBrk="0" hangingPunct="1">
              <a:lnSpc>
                <a:spcPct val="100000"/>
              </a:lnSpc>
              <a:spcBef>
                <a:spcPct val="20000"/>
              </a:spcBef>
              <a:spcAft>
                <a:spcPct val="0"/>
              </a:spcAft>
              <a:buClr>
                <a:schemeClr val="tx1"/>
              </a:buClr>
              <a:buSzPct val="80000"/>
              <a:buFont typeface="Arial"/>
              <a:buChar char="•"/>
              <a:tabLst/>
              <a:defRPr/>
            </a:pPr>
            <a:r>
              <a:rPr kumimoji="0" lang="en-US" sz="2400" b="0" i="0" u="none" strike="noStrike" kern="0" cap="none" spc="0" normalizeH="0" baseline="0" noProof="0" dirty="0" smtClean="0">
                <a:ln>
                  <a:noFill/>
                </a:ln>
                <a:effectLst/>
                <a:uLnTx/>
                <a:uFillTx/>
                <a:latin typeface="+mn-lt"/>
                <a:ea typeface="+mn-ea"/>
                <a:cs typeface="+mn-cs"/>
              </a:rPr>
              <a:t>CA &amp; F is the platform component upon which all the other components rest.</a:t>
            </a:r>
          </a:p>
          <a:p>
            <a:pPr marL="457200" marR="0" lvl="0" indent="-457200" defTabSz="914400" rtl="0" eaLnBrk="1" fontAlgn="base" latinLnBrk="0" hangingPunct="1">
              <a:lnSpc>
                <a:spcPct val="100000"/>
              </a:lnSpc>
              <a:spcBef>
                <a:spcPct val="20000"/>
              </a:spcBef>
              <a:spcAft>
                <a:spcPct val="0"/>
              </a:spcAft>
              <a:buClr>
                <a:schemeClr val="tx1"/>
              </a:buClr>
              <a:buSzPct val="80000"/>
              <a:buFont typeface="Arial"/>
              <a:buChar char="•"/>
              <a:tabLst/>
              <a:defRPr/>
            </a:pPr>
            <a:r>
              <a:rPr kumimoji="0" lang="en-US" sz="2400" b="0" i="0" u="none" strike="noStrike" kern="0" cap="none" spc="0" normalizeH="0" baseline="0" noProof="0" dirty="0" smtClean="0">
                <a:ln>
                  <a:noFill/>
                </a:ln>
                <a:effectLst/>
                <a:uLnTx/>
                <a:uFillTx/>
                <a:latin typeface="+mn-lt"/>
                <a:ea typeface="+mn-ea"/>
                <a:cs typeface="+mn-cs"/>
              </a:rPr>
              <a:t>If you mismanage CA &amp; F your vision, your talent, your capacity, your resources - everything God gave you - rests upon a faulty platform and will be shaken down.</a:t>
            </a:r>
          </a:p>
          <a:p>
            <a:pPr marL="457200" marR="0" lvl="0" indent="-457200" defTabSz="914400" rtl="0" eaLnBrk="1" fontAlgn="base" latinLnBrk="0" hangingPunct="1">
              <a:lnSpc>
                <a:spcPct val="100000"/>
              </a:lnSpc>
              <a:spcBef>
                <a:spcPct val="20000"/>
              </a:spcBef>
              <a:spcAft>
                <a:spcPct val="0"/>
              </a:spcAft>
              <a:buClr>
                <a:schemeClr val="tx1"/>
              </a:buClr>
              <a:buSzPct val="80000"/>
              <a:buFont typeface="Arial"/>
              <a:buChar char="•"/>
              <a:tabLst/>
              <a:defRPr/>
            </a:pPr>
            <a:r>
              <a:rPr lang="en-US" sz="2400" kern="0" dirty="0" smtClean="0"/>
              <a:t>Remember if it can be shaken it will be shaken. </a:t>
            </a:r>
            <a:endParaRPr kumimoji="0" lang="en-US" sz="2400" b="0" i="0" u="none" strike="noStrike" kern="0" cap="none" spc="0" normalizeH="0" baseline="0" noProof="0" dirty="0">
              <a:ln>
                <a:noFill/>
              </a:ln>
              <a:effectLst/>
              <a:uLnTx/>
              <a:uFillTx/>
              <a:latin typeface="+mn-lt"/>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733709"/>
            <a:ext cx="8144134" cy="684511"/>
          </a:xfrm>
        </p:spPr>
        <p:txBody>
          <a:bodyPr/>
          <a:lstStyle/>
          <a:p>
            <a:r>
              <a:rPr lang="en-US" sz="3600" dirty="0" smtClean="0"/>
              <a:t>CHURCH ADMINISTRATION &amp; FINANCE </a:t>
            </a:r>
            <a:endParaRPr lang="en-US" sz="3600" dirty="0"/>
          </a:p>
        </p:txBody>
      </p:sp>
      <p:sp>
        <p:nvSpPr>
          <p:cNvPr id="3" name="Subtitle 2"/>
          <p:cNvSpPr>
            <a:spLocks noGrp="1"/>
          </p:cNvSpPr>
          <p:nvPr>
            <p:ph type="subTitle" idx="1"/>
          </p:nvPr>
        </p:nvSpPr>
        <p:spPr/>
        <p:txBody>
          <a:bodyPr>
            <a:normAutofit fontScale="92500" lnSpcReduction="10000"/>
          </a:bodyPr>
          <a:lstStyle/>
          <a:p>
            <a:r>
              <a:rPr lang="en-US" dirty="0" smtClean="0"/>
              <a:t>ETERNAL LIFE FELLOWSHIP MINISTRIES &amp; GLOBAL NETWORK</a:t>
            </a:r>
          </a:p>
          <a:p>
            <a:r>
              <a:rPr lang="en-US" dirty="0" smtClean="0"/>
              <a:t>Michael L. Hargett, Sr. PhD</a:t>
            </a:r>
          </a:p>
          <a:p>
            <a:r>
              <a:rPr lang="en-US" smtClean="0"/>
              <a:t>Apostolic </a:t>
            </a:r>
            <a:r>
              <a:rPr lang="en-US" dirty="0" smtClean="0"/>
              <a:t>Leader</a:t>
            </a:r>
            <a:endParaRPr lang="en-US" dirty="0"/>
          </a:p>
        </p:txBody>
      </p:sp>
      <p:pic>
        <p:nvPicPr>
          <p:cNvPr id="4" name="Picture 3" descr="KGL.png"/>
          <p:cNvPicPr>
            <a:picLocks noChangeAspect="1"/>
          </p:cNvPicPr>
          <p:nvPr/>
        </p:nvPicPr>
        <p:blipFill>
          <a:blip r:embed="rId2"/>
          <a:stretch>
            <a:fillRect/>
          </a:stretch>
        </p:blipFill>
        <p:spPr>
          <a:xfrm>
            <a:off x="10718188" y="0"/>
            <a:ext cx="774192" cy="1152144"/>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4087083"/>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753228"/>
            <a:ext cx="9613861" cy="1080938"/>
          </a:xfrm>
        </p:spPr>
        <p:txBody>
          <a:bodyPr/>
          <a:lstStyle/>
          <a:p>
            <a:r>
              <a:rPr lang="en-US" dirty="0" smtClean="0"/>
              <a:t>Biblical Principles to Consider</a:t>
            </a:r>
            <a:endParaRPr lang="en-US" dirty="0"/>
          </a:p>
        </p:txBody>
      </p:sp>
      <p:sp>
        <p:nvSpPr>
          <p:cNvPr id="5" name="Rectangle 4"/>
          <p:cNvSpPr/>
          <p:nvPr/>
        </p:nvSpPr>
        <p:spPr>
          <a:xfrm>
            <a:off x="815282" y="2551837"/>
            <a:ext cx="10512440" cy="1938992"/>
          </a:xfrm>
          <a:prstGeom prst="rect">
            <a:avLst/>
          </a:prstGeom>
        </p:spPr>
        <p:txBody>
          <a:bodyPr wrap="square">
            <a:spAutoFit/>
          </a:bodyPr>
          <a:lstStyle/>
          <a:p>
            <a:pPr marL="227013" indent="-227013" algn="ctr" defTabSz="914400" fontAlgn="base">
              <a:spcAft>
                <a:spcPct val="0"/>
              </a:spcAft>
              <a:buSzPct val="80000"/>
            </a:pPr>
            <a:r>
              <a:rPr lang="en-US" sz="2400" b="1" kern="0" dirty="0" smtClean="0">
                <a:latin typeface="Arial"/>
              </a:rPr>
              <a:t>1 Corinthians 3:9-15</a:t>
            </a:r>
          </a:p>
          <a:p>
            <a:pPr marL="227013" indent="-227013" defTabSz="914400" fontAlgn="base">
              <a:spcAft>
                <a:spcPct val="0"/>
              </a:spcAft>
              <a:buSzPct val="80000"/>
              <a:buFont typeface="Arial"/>
              <a:buChar char="•"/>
            </a:pPr>
            <a:endParaRPr lang="en-US" sz="2400" kern="0" dirty="0" smtClean="0">
              <a:latin typeface="Arial"/>
            </a:endParaRPr>
          </a:p>
          <a:p>
            <a:pPr marL="227013" indent="-227013" defTabSz="914400" fontAlgn="base">
              <a:spcAft>
                <a:spcPct val="0"/>
              </a:spcAft>
              <a:buSzPct val="80000"/>
              <a:buFont typeface="Arial"/>
              <a:buChar char="•"/>
            </a:pPr>
            <a:r>
              <a:rPr lang="en-US" sz="2400" kern="0" dirty="0" smtClean="0">
                <a:latin typeface="Arial"/>
              </a:rPr>
              <a:t>The Kingdom can only be constructed by those who exercise wisdom.</a:t>
            </a:r>
          </a:p>
          <a:p>
            <a:pPr marL="227013" indent="-227013" defTabSz="914400" fontAlgn="base">
              <a:spcAft>
                <a:spcPct val="0"/>
              </a:spcAft>
              <a:buSzPct val="80000"/>
              <a:buFont typeface="Arial"/>
              <a:buChar char="•"/>
            </a:pPr>
            <a:r>
              <a:rPr lang="en-US" sz="2400" kern="0" dirty="0" smtClean="0">
                <a:latin typeface="Arial"/>
              </a:rPr>
              <a:t>A day of “fire” will reveal the the quality of your work.</a:t>
            </a:r>
          </a:p>
          <a:p>
            <a:pPr marL="227013" indent="-227013" defTabSz="914400" fontAlgn="base">
              <a:spcAft>
                <a:spcPct val="0"/>
              </a:spcAft>
              <a:buSzPct val="80000"/>
              <a:buFont typeface="Arial"/>
              <a:buChar char="•"/>
            </a:pPr>
            <a:r>
              <a:rPr lang="en-US" sz="2400" kern="0" dirty="0" smtClean="0">
                <a:latin typeface="Arial"/>
              </a:rPr>
              <a:t>Only those works of “lasting” value will be rewarded.</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“Component Model” Kingdom</a:t>
            </a:r>
            <a:endParaRPr lang="en-US" dirty="0"/>
          </a:p>
        </p:txBody>
      </p:sp>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pic>
        <p:nvPicPr>
          <p:cNvPr id="4" name="Picture 3"/>
          <p:cNvPicPr>
            <a:picLocks noChangeAspect="1"/>
          </p:cNvPicPr>
          <p:nvPr/>
        </p:nvPicPr>
        <p:blipFill>
          <a:blip r:embed="rId3"/>
          <a:srcRect/>
          <a:stretch>
            <a:fillRect/>
          </a:stretch>
        </p:blipFill>
        <p:spPr bwMode="auto">
          <a:xfrm>
            <a:off x="3903948" y="2682956"/>
            <a:ext cx="2641829" cy="1989710"/>
          </a:xfrm>
          <a:prstGeom prst="rect">
            <a:avLst/>
          </a:prstGeom>
          <a:noFill/>
          <a:ln w="9525">
            <a:noFill/>
            <a:miter lim="800000"/>
            <a:headEnd/>
            <a:tailEnd/>
          </a:ln>
        </p:spPr>
      </p:pic>
      <p:sp>
        <p:nvSpPr>
          <p:cNvPr id="5" name="Text Box 10"/>
          <p:cNvSpPr txBox="1">
            <a:spLocks noChangeArrowheads="1"/>
          </p:cNvSpPr>
          <p:nvPr/>
        </p:nvSpPr>
        <p:spPr bwMode="auto">
          <a:xfrm>
            <a:off x="6974685" y="2311046"/>
            <a:ext cx="1930708" cy="946150"/>
          </a:xfrm>
          <a:prstGeom prst="rect">
            <a:avLst/>
          </a:prstGeom>
          <a:noFill/>
          <a:ln w="9525">
            <a:noFill/>
            <a:miter lim="800000"/>
            <a:headEnd/>
            <a:tailEnd/>
          </a:ln>
        </p:spPr>
        <p:txBody>
          <a:bodyPr wrap="square">
            <a:prstTxWarp prst="textNoShape">
              <a:avLst/>
            </a:prstTxWarp>
            <a:spAutoFit/>
          </a:bodyPr>
          <a:lstStyle/>
          <a:p>
            <a:pPr algn="ctr" eaLnBrk="1" hangingPunct="1"/>
            <a:r>
              <a:rPr lang="en-US" sz="2800" dirty="0">
                <a:solidFill>
                  <a:schemeClr val="accent1">
                    <a:lumMod val="50000"/>
                  </a:schemeClr>
                </a:solidFill>
              </a:rPr>
              <a:t>Friendship</a:t>
            </a:r>
          </a:p>
          <a:p>
            <a:pPr algn="ctr" eaLnBrk="1" hangingPunct="1"/>
            <a:r>
              <a:rPr lang="en-US" sz="2800" dirty="0">
                <a:solidFill>
                  <a:schemeClr val="accent1">
                    <a:lumMod val="50000"/>
                  </a:schemeClr>
                </a:solidFill>
              </a:rPr>
              <a:t>Groups</a:t>
            </a:r>
          </a:p>
        </p:txBody>
      </p:sp>
      <p:sp>
        <p:nvSpPr>
          <p:cNvPr id="6" name="Text Box 7"/>
          <p:cNvSpPr txBox="1">
            <a:spLocks noChangeArrowheads="1"/>
          </p:cNvSpPr>
          <p:nvPr/>
        </p:nvSpPr>
        <p:spPr bwMode="auto">
          <a:xfrm>
            <a:off x="7801888" y="3393917"/>
            <a:ext cx="1901825" cy="946150"/>
          </a:xfrm>
          <a:prstGeom prst="rect">
            <a:avLst/>
          </a:prstGeom>
          <a:noFill/>
          <a:ln w="9525">
            <a:noFill/>
            <a:miter lim="800000"/>
            <a:headEnd/>
            <a:tailEnd/>
          </a:ln>
        </p:spPr>
        <p:txBody>
          <a:bodyPr wrap="none">
            <a:prstTxWarp prst="textNoShape">
              <a:avLst/>
            </a:prstTxWarp>
            <a:spAutoFit/>
          </a:bodyPr>
          <a:lstStyle/>
          <a:p>
            <a:pPr algn="ctr" eaLnBrk="1" hangingPunct="1"/>
            <a:r>
              <a:rPr lang="en-US" sz="2800" dirty="0"/>
              <a:t>Leadership</a:t>
            </a:r>
          </a:p>
          <a:p>
            <a:pPr algn="ctr" eaLnBrk="1" hangingPunct="1"/>
            <a:r>
              <a:rPr lang="en-US" sz="2800" dirty="0"/>
              <a:t>Development</a:t>
            </a:r>
          </a:p>
        </p:txBody>
      </p:sp>
      <p:sp>
        <p:nvSpPr>
          <p:cNvPr id="7" name="Text Box 6"/>
          <p:cNvSpPr txBox="1">
            <a:spLocks noChangeArrowheads="1"/>
          </p:cNvSpPr>
          <p:nvPr/>
        </p:nvSpPr>
        <p:spPr bwMode="auto">
          <a:xfrm>
            <a:off x="8613516" y="4543364"/>
            <a:ext cx="2461656" cy="523220"/>
          </a:xfrm>
          <a:prstGeom prst="rect">
            <a:avLst/>
          </a:prstGeom>
          <a:noFill/>
          <a:ln w="9525">
            <a:noFill/>
            <a:miter lim="800000"/>
            <a:headEnd/>
            <a:tailEnd/>
          </a:ln>
        </p:spPr>
        <p:txBody>
          <a:bodyPr wrap="none">
            <a:prstTxWarp prst="textNoShape">
              <a:avLst/>
            </a:prstTxWarp>
            <a:spAutoFit/>
          </a:bodyPr>
          <a:lstStyle/>
          <a:p>
            <a:pPr eaLnBrk="1" hangingPunct="1"/>
            <a:r>
              <a:rPr lang="en-US" sz="2800" dirty="0">
                <a:solidFill>
                  <a:schemeClr val="accent1">
                    <a:lumMod val="75000"/>
                  </a:schemeClr>
                </a:solidFill>
              </a:rPr>
              <a:t>Sunday</a:t>
            </a:r>
            <a:r>
              <a:rPr lang="en-US" sz="2800" dirty="0">
                <a:solidFill>
                  <a:schemeClr val="accent1"/>
                </a:solidFill>
              </a:rPr>
              <a:t> </a:t>
            </a:r>
            <a:r>
              <a:rPr lang="en-US" sz="2800" dirty="0">
                <a:solidFill>
                  <a:schemeClr val="accent1">
                    <a:lumMod val="75000"/>
                  </a:schemeClr>
                </a:solidFill>
              </a:rPr>
              <a:t>School</a:t>
            </a:r>
          </a:p>
        </p:txBody>
      </p:sp>
      <p:sp>
        <p:nvSpPr>
          <p:cNvPr id="8" name="Text Box 12"/>
          <p:cNvSpPr txBox="1">
            <a:spLocks noChangeArrowheads="1"/>
          </p:cNvSpPr>
          <p:nvPr/>
        </p:nvSpPr>
        <p:spPr bwMode="auto">
          <a:xfrm>
            <a:off x="7624089" y="5148565"/>
            <a:ext cx="3085145" cy="461665"/>
          </a:xfrm>
          <a:prstGeom prst="rect">
            <a:avLst/>
          </a:prstGeom>
          <a:noFill/>
          <a:ln w="9525">
            <a:noFill/>
            <a:miter lim="800000"/>
            <a:headEnd/>
            <a:tailEnd/>
          </a:ln>
        </p:spPr>
        <p:txBody>
          <a:bodyPr wrap="square">
            <a:prstTxWarp prst="textNoShape">
              <a:avLst/>
            </a:prstTxWarp>
            <a:spAutoFit/>
          </a:bodyPr>
          <a:lstStyle/>
          <a:p>
            <a:pPr eaLnBrk="1" hangingPunct="1"/>
            <a:r>
              <a:rPr lang="en-US" sz="2400" dirty="0" smtClean="0"/>
              <a:t>Youth Outreach</a:t>
            </a:r>
            <a:endParaRPr lang="en-US" sz="2400" dirty="0"/>
          </a:p>
        </p:txBody>
      </p:sp>
      <p:sp>
        <p:nvSpPr>
          <p:cNvPr id="9" name="Text Box 15"/>
          <p:cNvSpPr txBox="1">
            <a:spLocks noChangeArrowheads="1"/>
          </p:cNvSpPr>
          <p:nvPr/>
        </p:nvSpPr>
        <p:spPr bwMode="auto">
          <a:xfrm>
            <a:off x="2877007" y="4864126"/>
            <a:ext cx="4836819" cy="461665"/>
          </a:xfrm>
          <a:prstGeom prst="rect">
            <a:avLst/>
          </a:prstGeom>
          <a:noFill/>
          <a:ln w="9525">
            <a:noFill/>
            <a:miter lim="800000"/>
            <a:headEnd/>
            <a:tailEnd/>
          </a:ln>
        </p:spPr>
        <p:txBody>
          <a:bodyPr wrap="square">
            <a:prstTxWarp prst="textNoShape">
              <a:avLst/>
            </a:prstTxWarp>
            <a:spAutoFit/>
          </a:bodyPr>
          <a:lstStyle/>
          <a:p>
            <a:pPr algn="ctr" eaLnBrk="1" hangingPunct="1"/>
            <a:r>
              <a:rPr lang="en-US" sz="2400" dirty="0" smtClean="0">
                <a:solidFill>
                  <a:schemeClr val="folHlink"/>
                </a:solidFill>
                <a:latin typeface="Arial"/>
              </a:rPr>
              <a:t>Administration &amp; </a:t>
            </a:r>
            <a:r>
              <a:rPr lang="en-US" sz="2400" dirty="0">
                <a:solidFill>
                  <a:schemeClr val="folHlink"/>
                </a:solidFill>
                <a:latin typeface="Arial"/>
              </a:rPr>
              <a:t>Finance</a:t>
            </a:r>
          </a:p>
        </p:txBody>
      </p:sp>
      <p:sp>
        <p:nvSpPr>
          <p:cNvPr id="10" name="Text Box 11"/>
          <p:cNvSpPr txBox="1">
            <a:spLocks noChangeArrowheads="1"/>
          </p:cNvSpPr>
          <p:nvPr/>
        </p:nvSpPr>
        <p:spPr bwMode="auto">
          <a:xfrm>
            <a:off x="1701781" y="5209086"/>
            <a:ext cx="1741488" cy="519112"/>
          </a:xfrm>
          <a:prstGeom prst="rect">
            <a:avLst/>
          </a:prstGeom>
          <a:noFill/>
          <a:ln w="9525">
            <a:noFill/>
            <a:miter lim="800000"/>
            <a:headEnd/>
            <a:tailEnd/>
          </a:ln>
        </p:spPr>
        <p:txBody>
          <a:bodyPr wrap="none">
            <a:prstTxWarp prst="textNoShape">
              <a:avLst/>
            </a:prstTxWarp>
            <a:spAutoFit/>
          </a:bodyPr>
          <a:lstStyle/>
          <a:p>
            <a:pPr eaLnBrk="1" hangingPunct="1"/>
            <a:r>
              <a:rPr lang="en-US" sz="2800" dirty="0"/>
              <a:t>Discipleship</a:t>
            </a:r>
          </a:p>
        </p:txBody>
      </p:sp>
      <p:sp>
        <p:nvSpPr>
          <p:cNvPr id="11" name="Text Box 5"/>
          <p:cNvSpPr txBox="1">
            <a:spLocks noChangeArrowheads="1"/>
          </p:cNvSpPr>
          <p:nvPr/>
        </p:nvSpPr>
        <p:spPr bwMode="auto">
          <a:xfrm>
            <a:off x="572927" y="4593037"/>
            <a:ext cx="2374633" cy="519113"/>
          </a:xfrm>
          <a:prstGeom prst="rect">
            <a:avLst/>
          </a:prstGeom>
          <a:noFill/>
          <a:ln w="9525">
            <a:noFill/>
            <a:miter lim="800000"/>
            <a:headEnd/>
            <a:tailEnd/>
          </a:ln>
        </p:spPr>
        <p:txBody>
          <a:bodyPr wrap="square">
            <a:prstTxWarp prst="textNoShape">
              <a:avLst/>
            </a:prstTxWarp>
            <a:spAutoFit/>
          </a:bodyPr>
          <a:lstStyle/>
          <a:p>
            <a:pPr eaLnBrk="1" hangingPunct="1">
              <a:spcBef>
                <a:spcPct val="50000"/>
              </a:spcBef>
            </a:pPr>
            <a:r>
              <a:rPr lang="en-US" sz="2800" dirty="0">
                <a:solidFill>
                  <a:schemeClr val="accent1">
                    <a:lumMod val="50000"/>
                  </a:schemeClr>
                </a:solidFill>
              </a:rPr>
              <a:t>Evangelism</a:t>
            </a:r>
          </a:p>
        </p:txBody>
      </p:sp>
      <p:sp>
        <p:nvSpPr>
          <p:cNvPr id="12" name="Text Box 13"/>
          <p:cNvSpPr txBox="1">
            <a:spLocks noChangeArrowheads="1"/>
          </p:cNvSpPr>
          <p:nvPr/>
        </p:nvSpPr>
        <p:spPr bwMode="auto">
          <a:xfrm>
            <a:off x="1670424" y="4076126"/>
            <a:ext cx="771490" cy="523220"/>
          </a:xfrm>
          <a:prstGeom prst="rect">
            <a:avLst/>
          </a:prstGeom>
          <a:noFill/>
          <a:ln w="9525">
            <a:noFill/>
            <a:miter lim="800000"/>
            <a:headEnd/>
            <a:tailEnd/>
          </a:ln>
        </p:spPr>
        <p:txBody>
          <a:bodyPr wrap="none">
            <a:prstTxWarp prst="textNoShape">
              <a:avLst/>
            </a:prstTxWarp>
            <a:spAutoFit/>
          </a:bodyPr>
          <a:lstStyle/>
          <a:p>
            <a:pPr eaLnBrk="1" hangingPunct="1"/>
            <a:r>
              <a:rPr lang="en-US" sz="2800" dirty="0" smtClean="0"/>
              <a:t>VBS</a:t>
            </a:r>
            <a:endParaRPr lang="en-US" sz="2800" dirty="0"/>
          </a:p>
        </p:txBody>
      </p:sp>
      <p:sp>
        <p:nvSpPr>
          <p:cNvPr id="13" name="Text Box 9"/>
          <p:cNvSpPr txBox="1">
            <a:spLocks noChangeArrowheads="1"/>
          </p:cNvSpPr>
          <p:nvPr/>
        </p:nvSpPr>
        <p:spPr bwMode="auto">
          <a:xfrm>
            <a:off x="265004" y="3505723"/>
            <a:ext cx="3297973" cy="523220"/>
          </a:xfrm>
          <a:prstGeom prst="rect">
            <a:avLst/>
          </a:prstGeom>
          <a:noFill/>
          <a:ln w="9525">
            <a:noFill/>
            <a:miter lim="800000"/>
            <a:headEnd/>
            <a:tailEnd/>
          </a:ln>
        </p:spPr>
        <p:txBody>
          <a:bodyPr wrap="none">
            <a:prstTxWarp prst="textNoShape">
              <a:avLst/>
            </a:prstTxWarp>
            <a:spAutoFit/>
          </a:bodyPr>
          <a:lstStyle/>
          <a:p>
            <a:pPr eaLnBrk="1" hangingPunct="1"/>
            <a:r>
              <a:rPr lang="en-US" sz="2800" dirty="0" smtClean="0">
                <a:solidFill>
                  <a:schemeClr val="accent1">
                    <a:lumMod val="50000"/>
                  </a:schemeClr>
                </a:solidFill>
              </a:rPr>
              <a:t>Outreach Ministries</a:t>
            </a:r>
            <a:endParaRPr lang="en-US" sz="2800" dirty="0">
              <a:solidFill>
                <a:schemeClr val="accent1">
                  <a:lumMod val="50000"/>
                </a:schemeClr>
              </a:solidFill>
            </a:endParaRPr>
          </a:p>
        </p:txBody>
      </p:sp>
      <p:sp>
        <p:nvSpPr>
          <p:cNvPr id="14" name="Text Box 14"/>
          <p:cNvSpPr txBox="1">
            <a:spLocks noChangeArrowheads="1"/>
          </p:cNvSpPr>
          <p:nvPr/>
        </p:nvSpPr>
        <p:spPr bwMode="auto">
          <a:xfrm>
            <a:off x="1112905" y="2851284"/>
            <a:ext cx="1319213" cy="519112"/>
          </a:xfrm>
          <a:prstGeom prst="rect">
            <a:avLst/>
          </a:prstGeom>
          <a:noFill/>
          <a:ln w="9525">
            <a:noFill/>
            <a:miter lim="800000"/>
            <a:headEnd/>
            <a:tailEnd/>
          </a:ln>
        </p:spPr>
        <p:txBody>
          <a:bodyPr wrap="none">
            <a:prstTxWarp prst="textNoShape">
              <a:avLst/>
            </a:prstTxWarp>
            <a:spAutoFit/>
          </a:bodyPr>
          <a:lstStyle/>
          <a:p>
            <a:pPr eaLnBrk="1" hangingPunct="1"/>
            <a:r>
              <a:rPr lang="en-US" sz="2800" dirty="0"/>
              <a:t>Facilities</a:t>
            </a:r>
          </a:p>
        </p:txBody>
      </p:sp>
      <p:sp>
        <p:nvSpPr>
          <p:cNvPr id="15" name="Text Box 8"/>
          <p:cNvSpPr txBox="1">
            <a:spLocks noChangeArrowheads="1"/>
          </p:cNvSpPr>
          <p:nvPr/>
        </p:nvSpPr>
        <p:spPr bwMode="auto">
          <a:xfrm>
            <a:off x="2198507" y="2209517"/>
            <a:ext cx="1061133" cy="523220"/>
          </a:xfrm>
          <a:prstGeom prst="rect">
            <a:avLst/>
          </a:prstGeom>
          <a:noFill/>
          <a:ln w="9525">
            <a:noFill/>
            <a:miter lim="800000"/>
            <a:headEnd/>
            <a:tailEnd/>
          </a:ln>
        </p:spPr>
        <p:txBody>
          <a:bodyPr wrap="none">
            <a:prstTxWarp prst="textNoShape">
              <a:avLst/>
            </a:prstTxWarp>
            <a:spAutoFit/>
          </a:bodyPr>
          <a:lstStyle/>
          <a:p>
            <a:pPr eaLnBrk="1" hangingPunct="1"/>
            <a:r>
              <a:rPr lang="en-US" sz="2800" dirty="0">
                <a:solidFill>
                  <a:schemeClr val="accent1">
                    <a:lumMod val="50000"/>
                  </a:schemeClr>
                </a:solidFill>
              </a:rPr>
              <a:t>Music</a:t>
            </a:r>
          </a:p>
        </p:txBody>
      </p:sp>
      <p:sp>
        <p:nvSpPr>
          <p:cNvPr id="16" name="Line 26"/>
          <p:cNvSpPr>
            <a:spLocks noChangeShapeType="1"/>
          </p:cNvSpPr>
          <p:nvPr/>
        </p:nvSpPr>
        <p:spPr bwMode="auto">
          <a:xfrm flipH="1" flipV="1">
            <a:off x="3204786" y="2708116"/>
            <a:ext cx="581574" cy="459226"/>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17" name="Line 26"/>
          <p:cNvSpPr>
            <a:spLocks noChangeShapeType="1"/>
          </p:cNvSpPr>
          <p:nvPr/>
        </p:nvSpPr>
        <p:spPr bwMode="auto">
          <a:xfrm flipH="1" flipV="1">
            <a:off x="2712382" y="3214380"/>
            <a:ext cx="1140146" cy="309199"/>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18" name="Line 26"/>
          <p:cNvSpPr>
            <a:spLocks noChangeShapeType="1"/>
          </p:cNvSpPr>
          <p:nvPr/>
        </p:nvSpPr>
        <p:spPr bwMode="auto">
          <a:xfrm flipH="1" flipV="1">
            <a:off x="3310151" y="3965949"/>
            <a:ext cx="581574" cy="459226"/>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19" name="Line 26"/>
          <p:cNvSpPr>
            <a:spLocks noChangeShapeType="1"/>
          </p:cNvSpPr>
          <p:nvPr/>
        </p:nvSpPr>
        <p:spPr bwMode="auto">
          <a:xfrm flipV="1">
            <a:off x="6643304" y="2861583"/>
            <a:ext cx="529614" cy="591438"/>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0" name="Line 26"/>
          <p:cNvSpPr>
            <a:spLocks noChangeShapeType="1"/>
          </p:cNvSpPr>
          <p:nvPr/>
        </p:nvSpPr>
        <p:spPr bwMode="auto">
          <a:xfrm>
            <a:off x="6624170" y="3852054"/>
            <a:ext cx="1003424" cy="169843"/>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1" name="Line 26"/>
          <p:cNvSpPr>
            <a:spLocks noChangeShapeType="1"/>
          </p:cNvSpPr>
          <p:nvPr/>
        </p:nvSpPr>
        <p:spPr bwMode="auto">
          <a:xfrm>
            <a:off x="6658981" y="4388612"/>
            <a:ext cx="1885805" cy="38592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2" name="Line 26"/>
          <p:cNvSpPr>
            <a:spLocks noChangeShapeType="1"/>
          </p:cNvSpPr>
          <p:nvPr/>
        </p:nvSpPr>
        <p:spPr bwMode="auto">
          <a:xfrm>
            <a:off x="6611946" y="4702210"/>
            <a:ext cx="1290022" cy="46432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3" name="Line 26"/>
          <p:cNvSpPr>
            <a:spLocks noChangeShapeType="1"/>
          </p:cNvSpPr>
          <p:nvPr/>
        </p:nvSpPr>
        <p:spPr bwMode="auto">
          <a:xfrm flipH="1">
            <a:off x="2853489" y="4664773"/>
            <a:ext cx="964228" cy="619356"/>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4" name="Line 26"/>
          <p:cNvSpPr>
            <a:spLocks noChangeShapeType="1"/>
          </p:cNvSpPr>
          <p:nvPr/>
        </p:nvSpPr>
        <p:spPr bwMode="auto">
          <a:xfrm flipH="1" flipV="1">
            <a:off x="2422329" y="4374694"/>
            <a:ext cx="1395387" cy="25872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25" name="Line 26"/>
          <p:cNvSpPr>
            <a:spLocks noChangeShapeType="1"/>
          </p:cNvSpPr>
          <p:nvPr/>
        </p:nvSpPr>
        <p:spPr bwMode="auto">
          <a:xfrm flipH="1">
            <a:off x="2438006" y="4641253"/>
            <a:ext cx="1403228" cy="243038"/>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We Must Operate With</a:t>
            </a:r>
            <a:endParaRPr lang="en-US" dirty="0"/>
          </a:p>
        </p:txBody>
      </p:sp>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Rectangle 3"/>
          <p:cNvSpPr txBox="1">
            <a:spLocks noChangeArrowheads="1"/>
          </p:cNvSpPr>
          <p:nvPr/>
        </p:nvSpPr>
        <p:spPr bwMode="auto">
          <a:xfrm>
            <a:off x="391962" y="2444715"/>
            <a:ext cx="11296365" cy="35842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The Government</a:t>
            </a:r>
            <a:r>
              <a:rPr kumimoji="0" lang="en-US" sz="2400" b="0" i="0" u="none" strike="noStrike" kern="0" cap="none" spc="0" normalizeH="0" baseline="0" noProof="0" dirty="0" smtClean="0">
                <a:ln>
                  <a:noFill/>
                </a:ln>
                <a:effectLst/>
                <a:uLnTx/>
                <a:uFillTx/>
                <a:latin typeface="Arial"/>
                <a:ea typeface="+mn-ea"/>
                <a:cs typeface="+mn-cs"/>
              </a:rPr>
              <a:t> does </a:t>
            </a:r>
            <a:r>
              <a:rPr kumimoji="0" lang="en-US" sz="2400" b="0" i="0" u="none" strike="noStrike" kern="0" cap="none" spc="0" normalizeH="0" baseline="0" noProof="0" dirty="0" smtClean="0">
                <a:ln>
                  <a:noFill/>
                </a:ln>
                <a:effectLst/>
                <a:uLnTx/>
                <a:uFillTx/>
                <a:latin typeface="Arial"/>
                <a:ea typeface="+mn-ea"/>
                <a:cs typeface="+mn-cs"/>
              </a:rPr>
              <a:t>not understand eccelestical reasoning.</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We will</a:t>
            </a:r>
            <a:r>
              <a:rPr kumimoji="0" lang="en-US" sz="2400" b="0" i="0" u="none" strike="noStrike" kern="0" cap="none" spc="0" normalizeH="0" noProof="0" dirty="0" smtClean="0">
                <a:ln>
                  <a:noFill/>
                </a:ln>
                <a:effectLst/>
                <a:uLnTx/>
                <a:uFillTx/>
                <a:latin typeface="Arial"/>
                <a:ea typeface="+mn-ea"/>
                <a:cs typeface="+mn-cs"/>
              </a:rPr>
              <a:t> </a:t>
            </a:r>
            <a:r>
              <a:rPr kumimoji="0" lang="en-US" sz="2400" b="0" i="0" u="none" strike="noStrike" kern="0" cap="none" spc="0" normalizeH="0" baseline="0" noProof="0" dirty="0" smtClean="0">
                <a:ln>
                  <a:noFill/>
                </a:ln>
                <a:effectLst/>
                <a:uLnTx/>
                <a:uFillTx/>
                <a:latin typeface="Arial"/>
                <a:ea typeface="+mn-ea"/>
                <a:cs typeface="+mn-cs"/>
              </a:rPr>
              <a:t>be undermined by poor business practices.</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If it can be reviewed or inspected assume it will be.</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If it is not documented it did not happen or does not exist.</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kumimoji="0" lang="en-US" sz="2400" b="0" i="0" u="none" strike="noStrike" kern="0" cap="none" spc="0" normalizeH="0" baseline="0" noProof="0" dirty="0" smtClean="0">
                <a:ln>
                  <a:noFill/>
                </a:ln>
                <a:effectLst/>
                <a:uLnTx/>
                <a:uFillTx/>
                <a:latin typeface="Arial"/>
                <a:ea typeface="+mn-ea"/>
                <a:cs typeface="+mn-cs"/>
              </a:rPr>
              <a:t>“I did not know” and “I did not understand” is not an acceptable answer</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lang="en-US" sz="2400" kern="0" dirty="0" smtClean="0">
                <a:latin typeface="Arial"/>
              </a:rPr>
              <a:t>Be ethical in all business transactions</a:t>
            </a:r>
            <a:r>
              <a:rPr kumimoji="0" lang="en-US" sz="2400" b="0" i="0" u="none" strike="noStrike" kern="0" cap="none" spc="0" normalizeH="0" baseline="0" noProof="0" dirty="0" smtClean="0">
                <a:ln>
                  <a:noFill/>
                </a:ln>
                <a:effectLst/>
                <a:uLnTx/>
                <a:uFillTx/>
                <a:latin typeface="Arial"/>
                <a:ea typeface="+mn-ea"/>
                <a:cs typeface="+mn-cs"/>
              </a:rPr>
              <a:t>.</a:t>
            </a:r>
          </a:p>
          <a:p>
            <a:pPr marL="457200" marR="0" lvl="0" indent="-457200" algn="just" defTabSz="914400" rtl="0" eaLnBrk="1" fontAlgn="base" latinLnBrk="0" hangingPunct="1">
              <a:lnSpc>
                <a:spcPct val="100000"/>
              </a:lnSpc>
              <a:spcBef>
                <a:spcPct val="20000"/>
              </a:spcBef>
              <a:spcAft>
                <a:spcPct val="0"/>
              </a:spcAft>
              <a:buClr>
                <a:schemeClr val="tx1"/>
              </a:buClr>
              <a:buSzPct val="80000"/>
              <a:buFont typeface="+mj-lt"/>
              <a:buAutoNum type="arabicPeriod"/>
              <a:tabLst/>
              <a:defRPr/>
            </a:pPr>
            <a:r>
              <a:rPr lang="en-US" sz="2400" kern="0" dirty="0" smtClean="0">
                <a:latin typeface="Arial"/>
              </a:rPr>
              <a:t>Understand your fiduciary responsibilities.</a:t>
            </a:r>
            <a:endParaRPr kumimoji="0" lang="en-US" sz="2400" b="0" i="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Administrative Documents</a:t>
            </a:r>
            <a:endParaRPr lang="en-US" sz="2800" b="1" dirty="0">
              <a:latin typeface="Arial"/>
            </a:endParaRPr>
          </a:p>
        </p:txBody>
      </p:sp>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Rectangle 3"/>
          <p:cNvSpPr txBox="1">
            <a:spLocks noChangeArrowheads="1"/>
          </p:cNvSpPr>
          <p:nvPr/>
        </p:nvSpPr>
        <p:spPr bwMode="auto">
          <a:xfrm>
            <a:off x="1463148" y="1739120"/>
            <a:ext cx="7772400"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lang="en-US" sz="3200" b="1" kern="0" dirty="0" smtClean="0">
                <a:solidFill>
                  <a:schemeClr val="accent1">
                    <a:lumMod val="50000"/>
                  </a:schemeClr>
                </a:solidFill>
              </a:rPr>
              <a:t>(1) ByLaws</a:t>
            </a:r>
          </a:p>
          <a:p>
            <a:pPr marL="342900" marR="0" lvl="0" indent="-342900" algn="l" defTabSz="914400" rtl="0" eaLnBrk="1" fontAlgn="base" latinLnBrk="0" hangingPunct="1">
              <a:lnSpc>
                <a:spcPct val="100000"/>
              </a:lnSpc>
              <a:spcBef>
                <a:spcPct val="20000"/>
              </a:spcBef>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bg2">
                  <a:lumMod val="75000"/>
                </a:schemeClr>
              </a:solidFill>
              <a:effectLst/>
              <a:uLnTx/>
              <a:uFillTx/>
              <a:latin typeface="+mn-lt"/>
              <a:ea typeface="+mn-ea"/>
              <a:cs typeface="+mn-cs"/>
            </a:endParaRP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400" b="1" u="none" strike="noStrike" kern="0" cap="none" spc="0" normalizeH="0" baseline="0" noProof="0" dirty="0" smtClean="0">
                <a:ln>
                  <a:noFill/>
                </a:ln>
                <a:effectLst/>
                <a:uLnTx/>
                <a:uFillTx/>
                <a:latin typeface="Arial"/>
                <a:ea typeface="+mn-ea"/>
                <a:cs typeface="+mn-cs"/>
              </a:rPr>
              <a:t>Define</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400" b="1" u="none" strike="noStrike" kern="0" cap="none" spc="0" normalizeH="0" baseline="0" noProof="0" dirty="0" smtClean="0">
                <a:ln>
                  <a:noFill/>
                </a:ln>
                <a:effectLst/>
                <a:uLnTx/>
                <a:uFillTx/>
                <a:latin typeface="Arial"/>
                <a:ea typeface="+mn-ea"/>
                <a:cs typeface="+mn-cs"/>
              </a:rPr>
              <a:t>Explain</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400" b="1" u="none" strike="noStrike" kern="0" cap="none" spc="0" normalizeH="0" baseline="0" noProof="0" dirty="0" smtClean="0">
                <a:ln>
                  <a:noFill/>
                </a:ln>
                <a:effectLst/>
                <a:uLnTx/>
                <a:uFillTx/>
                <a:latin typeface="Arial"/>
                <a:ea typeface="+mn-ea"/>
                <a:cs typeface="+mn-cs"/>
              </a:rPr>
              <a:t>Limit</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400" b="1" u="none" strike="noStrike" kern="0" cap="none" spc="0" normalizeH="0" baseline="0" noProof="0" dirty="0" smtClean="0">
                <a:ln>
                  <a:noFill/>
                </a:ln>
                <a:effectLst/>
                <a:uLnTx/>
                <a:uFillTx/>
                <a:latin typeface="Arial"/>
                <a:ea typeface="+mn-ea"/>
                <a:cs typeface="+mn-cs"/>
              </a:rPr>
              <a:t>Record of Adoption</a:t>
            </a:r>
          </a:p>
          <a:p>
            <a:pPr marL="342900" marR="0" lvl="0" indent="-342900" algn="ctr" defTabSz="914400" rtl="0" eaLnBrk="1" fontAlgn="base" latinLnBrk="0" hangingPunct="1">
              <a:lnSpc>
                <a:spcPct val="100000"/>
              </a:lnSpc>
              <a:spcAft>
                <a:spcPct val="0"/>
              </a:spcAft>
              <a:buClr>
                <a:srgbClr val="FFFF00"/>
              </a:buClr>
              <a:buSzPct val="80000"/>
              <a:tabLst/>
              <a:defRPr/>
            </a:pPr>
            <a:r>
              <a:rPr kumimoji="0" lang="en-US" sz="2400" b="1" u="none" strike="noStrike" kern="0" cap="none" spc="0" normalizeH="0" baseline="0" noProof="0" dirty="0" smtClean="0">
                <a:ln>
                  <a:noFill/>
                </a:ln>
                <a:effectLst/>
                <a:uLnTx/>
                <a:uFillTx/>
                <a:latin typeface="Arial"/>
                <a:ea typeface="+mn-ea"/>
                <a:cs typeface="+mn-cs"/>
              </a:rPr>
              <a:t>Annual Review &amp; Ratification</a:t>
            </a:r>
          </a:p>
          <a:p>
            <a:pPr marL="342900" marR="0" lvl="0" indent="-342900" algn="ctr" defTabSz="914400" rtl="0" eaLnBrk="1" fontAlgn="base" latinLnBrk="0" hangingPunct="1">
              <a:lnSpc>
                <a:spcPct val="100000"/>
              </a:lnSpc>
              <a:spcAft>
                <a:spcPct val="0"/>
              </a:spcAft>
              <a:buClr>
                <a:srgbClr val="FFFF00"/>
              </a:buClr>
              <a:buSzPct val="80000"/>
              <a:tabLst/>
              <a:defRPr/>
            </a:pPr>
            <a:r>
              <a:rPr lang="en-US" sz="2400" b="1" kern="0" dirty="0" smtClean="0">
                <a:latin typeface="Arial"/>
              </a:rPr>
              <a:t>Standard Operating Procedures</a:t>
            </a:r>
            <a:endParaRPr kumimoji="0" lang="en-US" sz="2400" b="1"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KGL.png"/>
          <p:cNvPicPr>
            <a:picLocks noChangeAspect="1"/>
          </p:cNvPicPr>
          <p:nvPr/>
        </p:nvPicPr>
        <p:blipFill>
          <a:blip r:embed="rId2"/>
          <a:stretch>
            <a:fillRect/>
          </a:stretch>
        </p:blipFill>
        <p:spPr>
          <a:xfrm>
            <a:off x="10528118" y="595836"/>
            <a:ext cx="1663882" cy="1387671"/>
          </a:xfrm>
          <a:prstGeom prst="rect">
            <a:avLst/>
          </a:prstGeom>
        </p:spPr>
      </p:pic>
      <p:sp>
        <p:nvSpPr>
          <p:cNvPr id="4" name="Title 1"/>
          <p:cNvSpPr>
            <a:spLocks noGrp="1"/>
          </p:cNvSpPr>
          <p:nvPr>
            <p:ph type="title"/>
          </p:nvPr>
        </p:nvSpPr>
        <p:spPr>
          <a:xfrm>
            <a:off x="680321" y="808108"/>
            <a:ext cx="9613861" cy="963722"/>
          </a:xfrm>
        </p:spPr>
        <p:txBody>
          <a:bodyPr anchor="t" anchorCtr="0">
            <a:normAutofit/>
          </a:bodyPr>
          <a:lstStyle/>
          <a:p>
            <a:r>
              <a:rPr lang="en-US" sz="2800" b="1" dirty="0" smtClean="0">
                <a:latin typeface="Arial"/>
              </a:rPr>
              <a:t>Church Administration &amp; Finance</a:t>
            </a:r>
            <a:br>
              <a:rPr lang="en-US" sz="2800" b="1" dirty="0" smtClean="0">
                <a:latin typeface="Arial"/>
              </a:rPr>
            </a:br>
            <a:r>
              <a:rPr lang="en-US" sz="2800" b="1" dirty="0" smtClean="0">
                <a:latin typeface="Arial"/>
              </a:rPr>
              <a:t>Administrative Documents</a:t>
            </a:r>
            <a:endParaRPr lang="en-US" sz="2800" b="1" dirty="0">
              <a:latin typeface="Arial"/>
            </a:endParaRPr>
          </a:p>
        </p:txBody>
      </p:sp>
      <p:sp>
        <p:nvSpPr>
          <p:cNvPr id="5" name="Rectangle 3"/>
          <p:cNvSpPr txBox="1">
            <a:spLocks noChangeArrowheads="1"/>
          </p:cNvSpPr>
          <p:nvPr/>
        </p:nvSpPr>
        <p:spPr bwMode="auto">
          <a:xfrm>
            <a:off x="914399" y="1676400"/>
            <a:ext cx="9370701" cy="495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indent="-342900" algn="ctr" defTabSz="914400" fontAlgn="base">
              <a:spcBef>
                <a:spcPct val="20000"/>
              </a:spcBef>
              <a:spcAft>
                <a:spcPct val="0"/>
              </a:spcAft>
              <a:buClr>
                <a:srgbClr val="FFFF00"/>
              </a:buClr>
              <a:buSzPct val="80000"/>
            </a:pPr>
            <a:r>
              <a:rPr lang="en-US" sz="3200" b="1" kern="0" dirty="0" smtClean="0">
                <a:solidFill>
                  <a:schemeClr val="accent1">
                    <a:lumMod val="50000"/>
                  </a:schemeClr>
                </a:solidFill>
              </a:rPr>
              <a:t>(2) Articles of Faith</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endParaRPr kumimoji="0" lang="en-US" sz="1000" b="0" i="0" u="none" strike="noStrike" kern="0" cap="none" spc="0" normalizeH="0" baseline="0" noProof="0" dirty="0" smtClean="0">
              <a:ln>
                <a:noFill/>
              </a:ln>
              <a:solidFill>
                <a:schemeClr val="folHlink"/>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kumimoji="0" lang="en-US" sz="2400" b="0" i="0" u="none" strike="noStrike" kern="0" cap="none" spc="0" normalizeH="0" baseline="0" noProof="0" dirty="0" smtClean="0">
                <a:ln>
                  <a:noFill/>
                </a:ln>
                <a:effectLst/>
                <a:uLnTx/>
                <a:uFillTx/>
                <a:latin typeface="Arial"/>
                <a:ea typeface="+mn-ea"/>
                <a:cs typeface="+mn-cs"/>
              </a:rPr>
              <a:t>Explain </a:t>
            </a:r>
            <a:r>
              <a:rPr lang="en-US" sz="2400" kern="0" dirty="0" smtClean="0">
                <a:latin typeface="Arial"/>
              </a:rPr>
              <a:t>ministry </a:t>
            </a:r>
            <a:r>
              <a:rPr kumimoji="0" lang="en-US" sz="2400" b="0" i="0" u="none" strike="noStrike" kern="0" cap="none" spc="0" normalizeH="0" baseline="0" noProof="0" dirty="0" smtClean="0">
                <a:ln>
                  <a:noFill/>
                </a:ln>
                <a:effectLst/>
                <a:uLnTx/>
                <a:uFillTx/>
                <a:latin typeface="Arial"/>
                <a:ea typeface="+mn-ea"/>
                <a:cs typeface="+mn-cs"/>
              </a:rPr>
              <a:t>doctrinal positions</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kumimoji="0" lang="en-US" sz="2400" b="0" i="0" u="none" strike="noStrike" kern="0" cap="none" spc="0" normalizeH="0" baseline="0" noProof="0" dirty="0" smtClean="0">
                <a:ln>
                  <a:noFill/>
                </a:ln>
                <a:effectLst/>
                <a:uLnTx/>
                <a:uFillTx/>
                <a:latin typeface="Arial"/>
                <a:ea typeface="+mn-ea"/>
                <a:cs typeface="+mn-cs"/>
              </a:rPr>
              <a:t>Define key terms and concepts</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kumimoji="0" lang="en-US" sz="2400" b="0" i="0" u="none" strike="noStrike" kern="0" cap="none" spc="0" normalizeH="0" baseline="0" noProof="0" dirty="0" smtClean="0">
                <a:ln>
                  <a:noFill/>
                </a:ln>
                <a:effectLst/>
                <a:uLnTx/>
                <a:uFillTx/>
                <a:latin typeface="Arial"/>
                <a:ea typeface="+mn-ea"/>
                <a:cs typeface="+mn-cs"/>
              </a:rPr>
              <a:t>Clarify discipleship expectations</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kumimoji="0" lang="en-US" sz="2400" b="0" i="0" u="none" strike="noStrike" kern="0" cap="none" spc="0" normalizeH="0" baseline="0" noProof="0" dirty="0" smtClean="0">
                <a:ln>
                  <a:noFill/>
                </a:ln>
                <a:effectLst/>
                <a:uLnTx/>
                <a:uFillTx/>
                <a:latin typeface="Arial"/>
                <a:ea typeface="+mn-ea"/>
                <a:cs typeface="+mn-cs"/>
              </a:rPr>
              <a:t>Accurately reflect the cultural norms</a:t>
            </a:r>
          </a:p>
          <a:p>
            <a:pPr marL="342900" marR="0" lvl="0" indent="-342900" algn="ctr" defTabSz="914400" rtl="0" eaLnBrk="1" fontAlgn="base" latinLnBrk="0" hangingPunct="1">
              <a:lnSpc>
                <a:spcPct val="100000"/>
              </a:lnSpc>
              <a:spcBef>
                <a:spcPct val="20000"/>
              </a:spcBef>
              <a:spcAft>
                <a:spcPct val="0"/>
              </a:spcAft>
              <a:buClr>
                <a:srgbClr val="FFFF00"/>
              </a:buClr>
              <a:buSzPct val="80000"/>
              <a:buFont typeface="Wingdings" charset="2"/>
              <a:buNone/>
              <a:tabLst/>
              <a:defRPr/>
            </a:pPr>
            <a:r>
              <a:rPr kumimoji="0" lang="en-US" sz="2400" b="0" i="0" u="none" strike="noStrike" kern="0" cap="none" spc="0" normalizeH="0" baseline="0" noProof="0" dirty="0" smtClean="0">
                <a:ln>
                  <a:noFill/>
                </a:ln>
                <a:effectLst/>
                <a:uLnTx/>
                <a:uFillTx/>
                <a:latin typeface="Arial"/>
                <a:ea typeface="+mn-ea"/>
                <a:cs typeface="+mn-cs"/>
              </a:rPr>
              <a:t>Substantiated with the Bible</a:t>
            </a:r>
            <a:endParaRPr kumimoji="0" lang="en-US" sz="2400" b="0" i="0" u="none" strike="noStrike" kern="0" cap="none" spc="0" normalizeH="0" baseline="0" noProof="0" dirty="0">
              <a:ln>
                <a:noFill/>
              </a:ln>
              <a:effectLst/>
              <a:uLnTx/>
              <a:uFillTx/>
              <a:latin typeface="Arial"/>
              <a:ea typeface="+mn-ea"/>
              <a:cs typeface="+mn-cs"/>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919678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1080</TotalTime>
  <Words>4419</Words>
  <Application>Microsoft Office PowerPoint</Application>
  <PresentationFormat>Custom</PresentationFormat>
  <Paragraphs>365</Paragraphs>
  <Slides>42</Slides>
  <Notes>0</Notes>
  <HiddenSlides>0</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Berlin</vt:lpstr>
      <vt:lpstr>CHURCH ADMINISTRATION &amp; FINANCE </vt:lpstr>
      <vt:lpstr>Millennium Ministry Concept Overview</vt:lpstr>
      <vt:lpstr>Overall Course Objectives</vt:lpstr>
      <vt:lpstr>Biblical Principles to Consider</vt:lpstr>
      <vt:lpstr>Biblical Principles to Consider</vt:lpstr>
      <vt:lpstr>A “Component Model” Kingdom</vt:lpstr>
      <vt:lpstr>Assumptions We Must Operate With</vt:lpstr>
      <vt:lpstr>Church Administration &amp; Finance Administrative Documents</vt:lpstr>
      <vt:lpstr>Church Administration &amp; Finance Administrative Documents</vt:lpstr>
      <vt:lpstr>Church Administration &amp; Finance Administrative Personnel</vt:lpstr>
      <vt:lpstr>Church Administration &amp; Finance Administrative Personnel</vt:lpstr>
      <vt:lpstr>Church Administration &amp; Finance Discipleship – Rules to Live By</vt:lpstr>
      <vt:lpstr>Church Administration &amp; Finance Conducting Corporation Business</vt:lpstr>
      <vt:lpstr>Church Administration &amp; Finance Financial Management</vt:lpstr>
      <vt:lpstr>Church Administration &amp; Finance Financial Management</vt:lpstr>
      <vt:lpstr>Church Administration &amp; Finance Financial Management</vt:lpstr>
      <vt:lpstr>Church Administration &amp; Finance Financial Management</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Our “Principles of Giving”</vt:lpstr>
      <vt:lpstr>Church Administration &amp; Finance Basic Rules for Ministry Stewardship </vt:lpstr>
      <vt:lpstr>Church Administration &amp; Finance Basic Rules for Ministry Stewardship </vt:lpstr>
      <vt:lpstr>Church Administration &amp; Finance Basic Rules for Ministry Stewardship </vt:lpstr>
      <vt:lpstr>Church Administration &amp; Finance Basic Rules for Ministry Stewardship </vt:lpstr>
      <vt:lpstr>Church Administration &amp; Finance Giving in The Early Church </vt:lpstr>
      <vt:lpstr>Church Administration &amp; Finance New Testament Support of Ministry </vt:lpstr>
      <vt:lpstr>Church Administration &amp; Finance New Testament Support of Ministry </vt:lpstr>
      <vt:lpstr>Church Administration &amp; Finance The Conclusion </vt:lpstr>
      <vt:lpstr>Church Administration &amp; Finance The Conclusion </vt:lpstr>
      <vt:lpstr>CHURCH ADMINISTRATION &amp; FINANCE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mlhargett</dc:creator>
  <cp:lastModifiedBy>Mike  Hargett</cp:lastModifiedBy>
  <cp:revision>82</cp:revision>
  <dcterms:created xsi:type="dcterms:W3CDTF">2025-02-02T14:08:12Z</dcterms:created>
  <dcterms:modified xsi:type="dcterms:W3CDTF">2025-02-02T14:19:33Z</dcterms:modified>
</cp:coreProperties>
</file>