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8288000" cy="10287000"/>
  <p:notesSz cx="6858000" cy="9144000"/>
  <p:embeddedFontLst>
    <p:embeddedFont>
      <p:font typeface="Canva Sans Bold" charset="1" panose="020B0803030501040103"/>
      <p:regular r:id="rId35"/>
    </p:embeddedFont>
    <p:embeddedFont>
      <p:font typeface="Arimo Bold" charset="1" panose="020B0704020202020204"/>
      <p:regular r:id="rId36"/>
    </p:embeddedFont>
    <p:embeddedFont>
      <p:font typeface="Canva Sans Bold Italics" charset="1" panose="020B0803030501040103"/>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726230" y="2801816"/>
            <a:ext cx="21240427" cy="2046429"/>
            <a:chOff x="0" y="0"/>
            <a:chExt cx="28320569" cy="2728572"/>
          </a:xfrm>
        </p:grpSpPr>
        <p:sp>
          <p:nvSpPr>
            <p:cNvPr name="TextBox 3" id="3"/>
            <p:cNvSpPr txBox="true"/>
            <p:nvPr/>
          </p:nvSpPr>
          <p:spPr>
            <a:xfrm rot="0">
              <a:off x="7284083" y="-152400"/>
              <a:ext cx="13752403" cy="1740967"/>
            </a:xfrm>
            <a:prstGeom prst="rect">
              <a:avLst/>
            </a:prstGeom>
          </p:spPr>
          <p:txBody>
            <a:bodyPr anchor="t" rtlCol="false" tIns="0" lIns="0" bIns="0" rIns="0">
              <a:spAutoFit/>
            </a:bodyPr>
            <a:lstStyle/>
            <a:p>
              <a:pPr algn="ctr">
                <a:lnSpc>
                  <a:spcPts val="10980"/>
                </a:lnSpc>
                <a:spcBef>
                  <a:spcPct val="0"/>
                </a:spcBef>
              </a:pPr>
              <a:r>
                <a:rPr lang="en-US" b="true" sz="7843">
                  <a:solidFill>
                    <a:srgbClr val="FFFFFF"/>
                  </a:solidFill>
                  <a:latin typeface="Canva Sans Bold"/>
                  <a:ea typeface="Canva Sans Bold"/>
                  <a:cs typeface="Canva Sans Bold"/>
                  <a:sym typeface="Canva Sans Bold"/>
                </a:rPr>
                <a:t>DOCTRINE #6</a:t>
              </a:r>
            </a:p>
          </p:txBody>
        </p:sp>
        <p:sp>
          <p:nvSpPr>
            <p:cNvPr name="TextBox 4" id="4"/>
            <p:cNvSpPr txBox="true"/>
            <p:nvPr/>
          </p:nvSpPr>
          <p:spPr>
            <a:xfrm rot="0">
              <a:off x="0" y="1445692"/>
              <a:ext cx="28320569" cy="1282880"/>
            </a:xfrm>
            <a:prstGeom prst="rect">
              <a:avLst/>
            </a:prstGeom>
          </p:spPr>
          <p:txBody>
            <a:bodyPr anchor="t" rtlCol="false" tIns="0" lIns="0" bIns="0" rIns="0">
              <a:spAutoFit/>
            </a:bodyPr>
            <a:lstStyle/>
            <a:p>
              <a:pPr algn="ctr">
                <a:lnSpc>
                  <a:spcPts val="7857"/>
                </a:lnSpc>
                <a:spcBef>
                  <a:spcPct val="0"/>
                </a:spcBef>
              </a:pPr>
              <a:r>
                <a:rPr lang="en-US" b="true" sz="5612">
                  <a:solidFill>
                    <a:srgbClr val="FFFFFF"/>
                  </a:solidFill>
                  <a:latin typeface="Arimo Bold"/>
                  <a:ea typeface="Arimo Bold"/>
                  <a:cs typeface="Arimo Bold"/>
                  <a:sym typeface="Arimo Bold"/>
                </a:rPr>
                <a:t>God the Father</a:t>
              </a:r>
            </a:p>
          </p:txBody>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00830" y="1822483"/>
            <a:ext cx="16230600" cy="2214818"/>
          </a:xfrm>
          <a:prstGeom prst="rect">
            <a:avLst/>
          </a:prstGeom>
        </p:spPr>
        <p:txBody>
          <a:bodyPr anchor="t" rtlCol="false" tIns="0" lIns="0" bIns="0" rIns="0">
            <a:spAutoFit/>
          </a:bodyPr>
          <a:lstStyle/>
          <a:p>
            <a:pPr algn="l">
              <a:lnSpc>
                <a:spcPts val="4065"/>
              </a:lnSpc>
            </a:pPr>
            <a:r>
              <a:rPr lang="en-US" sz="2904" b="true">
                <a:solidFill>
                  <a:srgbClr val="FFFFFF"/>
                </a:solidFill>
                <a:latin typeface="Canva Sans Bold"/>
                <a:ea typeface="Canva Sans Bold"/>
                <a:cs typeface="Canva Sans Bold"/>
                <a:sym typeface="Canva Sans Bold"/>
              </a:rPr>
              <a:t>1) POSITIONAL HOLINESS</a:t>
            </a:r>
            <a:r>
              <a:rPr lang="en-US" sz="2904" b="true">
                <a:solidFill>
                  <a:srgbClr val="FCC252"/>
                </a:solidFill>
                <a:latin typeface="Canva Sans Bold"/>
                <a:ea typeface="Canva Sans Bold"/>
                <a:cs typeface="Canva Sans Bold"/>
                <a:sym typeface="Canva Sans Bold"/>
              </a:rPr>
              <a:t> (Declared Holy at Salvation)</a:t>
            </a:r>
          </a:p>
          <a:p>
            <a:pPr algn="l" marL="706304" indent="-353152" lvl="1">
              <a:lnSpc>
                <a:spcPts val="4580"/>
              </a:lnSpc>
              <a:buFont typeface="Arial"/>
              <a:buChar char="•"/>
            </a:pPr>
            <a:r>
              <a:rPr lang="en-US" b="true" sz="3271">
                <a:solidFill>
                  <a:srgbClr val="FFFFFF"/>
                </a:solidFill>
                <a:latin typeface="Canva Sans Bold"/>
                <a:ea typeface="Canva Sans Bold"/>
                <a:cs typeface="Canva Sans Bold"/>
                <a:sym typeface="Canva Sans Bold"/>
              </a:rPr>
              <a:t>- </a:t>
            </a:r>
            <a:r>
              <a:rPr lang="en-US" b="true" sz="3271">
                <a:solidFill>
                  <a:srgbClr val="FFFFFF"/>
                </a:solidFill>
                <a:latin typeface="Canva Sans Bold"/>
                <a:ea typeface="Canva Sans Bold"/>
                <a:cs typeface="Canva Sans Bold"/>
                <a:sym typeface="Canva Sans Bold"/>
              </a:rPr>
              <a:t>I am Holy because Christ is in me.</a:t>
            </a:r>
          </a:p>
          <a:p>
            <a:pPr algn="l" marL="706304" indent="-353152" lvl="1">
              <a:lnSpc>
                <a:spcPts val="4580"/>
              </a:lnSpc>
              <a:buFont typeface="Arial"/>
              <a:buChar char="•"/>
            </a:pPr>
            <a:r>
              <a:rPr lang="en-US" b="true" sz="3271">
                <a:solidFill>
                  <a:srgbClr val="FFFFFF"/>
                </a:solidFill>
                <a:latin typeface="Canva Sans Bold"/>
                <a:ea typeface="Canva Sans Bold"/>
                <a:cs typeface="Canva Sans Bold"/>
                <a:sym typeface="Canva Sans Bold"/>
              </a:rPr>
              <a:t>- Kapag tinitingnan tayo ng Diyos, nakikita Niya ang </a:t>
            </a:r>
            <a:r>
              <a:rPr lang="en-US" b="true" sz="3271">
                <a:solidFill>
                  <a:srgbClr val="5CE1E6"/>
                </a:solidFill>
                <a:latin typeface="Canva Sans Bold"/>
                <a:ea typeface="Canva Sans Bold"/>
                <a:cs typeface="Canva Sans Bold"/>
                <a:sym typeface="Canva Sans Bold"/>
              </a:rPr>
              <a:t>Christ’s righteousness</a:t>
            </a:r>
            <a:r>
              <a:rPr lang="en-US" b="true" sz="3271">
                <a:solidFill>
                  <a:srgbClr val="FFFFFF"/>
                </a:solidFill>
                <a:latin typeface="Canva Sans Bold"/>
                <a:ea typeface="Canva Sans Bold"/>
                <a:cs typeface="Canva Sans Bold"/>
                <a:sym typeface="Canva Sans Bold"/>
              </a:rPr>
              <a:t> sa atin, hindi ang ating mga kasalanan (</a:t>
            </a:r>
            <a:r>
              <a:rPr lang="en-US" b="true" sz="3271">
                <a:solidFill>
                  <a:srgbClr val="FCC252"/>
                </a:solidFill>
                <a:latin typeface="Canva Sans Bold"/>
                <a:ea typeface="Canva Sans Bold"/>
                <a:cs typeface="Canva Sans Bold"/>
                <a:sym typeface="Canva Sans Bold"/>
              </a:rPr>
              <a:t>2 Corinthians 5:21, Hebrews 10:10</a:t>
            </a:r>
            <a:r>
              <a:rPr lang="en-US" b="true" sz="3271">
                <a:solidFill>
                  <a:srgbClr val="FFFFFF"/>
                </a:solidFill>
                <a:latin typeface="Canva Sans Bold"/>
                <a:ea typeface="Canva Sans Bold"/>
                <a:cs typeface="Canva Sans Bold"/>
                <a:sym typeface="Canva Sans Bold"/>
              </a:rPr>
              <a:t>)</a:t>
            </a:r>
          </a:p>
        </p:txBody>
      </p:sp>
      <p:sp>
        <p:nvSpPr>
          <p:cNvPr name="TextBox 3" id="3"/>
          <p:cNvSpPr txBox="true"/>
          <p:nvPr/>
        </p:nvSpPr>
        <p:spPr>
          <a:xfrm rot="0">
            <a:off x="1507473" y="541908"/>
            <a:ext cx="13107356" cy="878335"/>
          </a:xfrm>
          <a:prstGeom prst="rect">
            <a:avLst/>
          </a:prstGeom>
        </p:spPr>
        <p:txBody>
          <a:bodyPr anchor="t" rtlCol="false" tIns="0" lIns="0" bIns="0" rIns="0">
            <a:spAutoFit/>
          </a:bodyPr>
          <a:lstStyle/>
          <a:p>
            <a:pPr algn="ctr">
              <a:lnSpc>
                <a:spcPts val="7237"/>
              </a:lnSpc>
              <a:spcBef>
                <a:spcPct val="0"/>
              </a:spcBef>
            </a:pPr>
            <a:r>
              <a:rPr lang="en-US" b="true" sz="5169" u="sng">
                <a:solidFill>
                  <a:srgbClr val="FFFFFF"/>
                </a:solidFill>
                <a:latin typeface="Canva Sans Bold"/>
                <a:ea typeface="Canva Sans Bold"/>
                <a:cs typeface="Canva Sans Bold"/>
                <a:sym typeface="Canva Sans Bold"/>
              </a:rPr>
              <a:t>The three aspects of holiness</a:t>
            </a:r>
          </a:p>
        </p:txBody>
      </p:sp>
      <p:sp>
        <p:nvSpPr>
          <p:cNvPr name="TextBox 4" id="4"/>
          <p:cNvSpPr txBox="true"/>
          <p:nvPr/>
        </p:nvSpPr>
        <p:spPr>
          <a:xfrm rot="0">
            <a:off x="4331591" y="4656708"/>
            <a:ext cx="8764909"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CC252"/>
                </a:solidFill>
                <a:latin typeface="Canva Sans Bold"/>
                <a:ea typeface="Canva Sans Bold"/>
                <a:cs typeface="Canva Sans Bold"/>
                <a:sym typeface="Canva Sans Bold"/>
              </a:rPr>
              <a:t>HEBREWS 10:10</a:t>
            </a:r>
          </a:p>
        </p:txBody>
      </p:sp>
      <p:sp>
        <p:nvSpPr>
          <p:cNvPr name="TextBox 5" id="5"/>
          <p:cNvSpPr txBox="true"/>
          <p:nvPr/>
        </p:nvSpPr>
        <p:spPr>
          <a:xfrm rot="0">
            <a:off x="1907528" y="5563361"/>
            <a:ext cx="15323901" cy="3694939"/>
          </a:xfrm>
          <a:prstGeom prst="rect">
            <a:avLst/>
          </a:prstGeom>
        </p:spPr>
        <p:txBody>
          <a:bodyPr anchor="t" rtlCol="false" tIns="0" lIns="0" bIns="0" rIns="0">
            <a:spAutoFit/>
          </a:bodyPr>
          <a:lstStyle/>
          <a:p>
            <a:pPr algn="l">
              <a:lnSpc>
                <a:spcPts val="7391"/>
              </a:lnSpc>
              <a:spcBef>
                <a:spcPct val="0"/>
              </a:spcBef>
            </a:pPr>
            <a:r>
              <a:rPr lang="en-US" b="true" sz="5279">
                <a:solidFill>
                  <a:srgbClr val="FFFFFF"/>
                </a:solidFill>
                <a:latin typeface="Canva Sans Bold"/>
                <a:ea typeface="Canva Sans Bold"/>
                <a:cs typeface="Canva Sans Bold"/>
                <a:sym typeface="Canva Sans Bold"/>
              </a:rPr>
              <a:t> </a:t>
            </a:r>
            <a:r>
              <a:rPr lang="en-US" b="true" sz="5279" u="sng">
                <a:solidFill>
                  <a:srgbClr val="FF3131"/>
                </a:solidFill>
                <a:latin typeface="Canva Sans Bold"/>
                <a:ea typeface="Canva Sans Bold"/>
                <a:cs typeface="Canva Sans Bold"/>
                <a:sym typeface="Canva Sans Bold"/>
              </a:rPr>
              <a:t>10</a:t>
            </a:r>
            <a:r>
              <a:rPr lang="en-US" b="true" sz="5279">
                <a:solidFill>
                  <a:srgbClr val="FFFFFF"/>
                </a:solidFill>
                <a:latin typeface="Canva Sans Bold"/>
                <a:ea typeface="Canva Sans Bold"/>
                <a:cs typeface="Canva Sans Bold"/>
                <a:sym typeface="Canva Sans Bold"/>
              </a:rPr>
              <a:t> At dahil sinunod niya ang kalooban ng Diyos, </a:t>
            </a:r>
            <a:r>
              <a:rPr lang="en-US" b="true" sz="5279">
                <a:solidFill>
                  <a:srgbClr val="5CE1E6"/>
                </a:solidFill>
                <a:latin typeface="Canva Sans Bold"/>
                <a:ea typeface="Canva Sans Bold"/>
                <a:cs typeface="Canva Sans Bold"/>
                <a:sym typeface="Canva Sans Bold"/>
              </a:rPr>
              <a:t>tayo ay ginawang banal ni Jesu-Cristo</a:t>
            </a:r>
            <a:r>
              <a:rPr lang="en-US" b="true" sz="5279">
                <a:solidFill>
                  <a:srgbClr val="FFFFFF"/>
                </a:solidFill>
                <a:latin typeface="Canva Sans Bold"/>
                <a:ea typeface="Canva Sans Bold"/>
                <a:cs typeface="Canva Sans Bold"/>
                <a:sym typeface="Canva Sans Bold"/>
              </a:rPr>
              <a:t> sa pamamagitan ng minsanang paghahandog ng kanyang sarili, at iyon ay sapat na.</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935399" y="3268008"/>
            <a:ext cx="15098036" cy="3442735"/>
          </a:xfrm>
          <a:prstGeom prst="rect">
            <a:avLst/>
          </a:prstGeom>
        </p:spPr>
        <p:txBody>
          <a:bodyPr anchor="t" rtlCol="false" tIns="0" lIns="0" bIns="0" rIns="0">
            <a:spAutoFit/>
          </a:bodyPr>
          <a:lstStyle/>
          <a:p>
            <a:pPr algn="l">
              <a:lnSpc>
                <a:spcPts val="9217"/>
              </a:lnSpc>
              <a:spcBef>
                <a:spcPct val="0"/>
              </a:spcBef>
            </a:pPr>
            <a:r>
              <a:rPr lang="en-US" b="true" sz="6584" u="sng">
                <a:solidFill>
                  <a:srgbClr val="FF3131"/>
                </a:solidFill>
                <a:latin typeface="Canva Sans Bold"/>
                <a:ea typeface="Canva Sans Bold"/>
                <a:cs typeface="Canva Sans Bold"/>
                <a:sym typeface="Canva Sans Bold"/>
              </a:rPr>
              <a:t>10</a:t>
            </a:r>
            <a:r>
              <a:rPr lang="en-US" b="true" sz="6584">
                <a:solidFill>
                  <a:srgbClr val="FFFFFF"/>
                </a:solidFill>
                <a:latin typeface="Canva Sans Bold"/>
                <a:ea typeface="Canva Sans Bold"/>
                <a:cs typeface="Canva Sans Bold"/>
                <a:sym typeface="Canva Sans Bold"/>
              </a:rPr>
              <a:t> </a:t>
            </a:r>
            <a:r>
              <a:rPr lang="en-US" b="true" sz="6584">
                <a:solidFill>
                  <a:srgbClr val="FFFFFF"/>
                </a:solidFill>
                <a:latin typeface="Canva Sans Bold"/>
                <a:ea typeface="Canva Sans Bold"/>
                <a:cs typeface="Canva Sans Bold"/>
                <a:sym typeface="Canva Sans Bold"/>
              </a:rPr>
              <a:t>And by that will, </a:t>
            </a:r>
            <a:r>
              <a:rPr lang="en-US" b="true" sz="6584">
                <a:solidFill>
                  <a:srgbClr val="FCC252"/>
                </a:solidFill>
                <a:latin typeface="Canva Sans Bold"/>
                <a:ea typeface="Canva Sans Bold"/>
                <a:cs typeface="Canva Sans Bold"/>
                <a:sym typeface="Canva Sans Bold"/>
              </a:rPr>
              <a:t>we have been made holy</a:t>
            </a:r>
            <a:r>
              <a:rPr lang="en-US" b="true" sz="6584">
                <a:solidFill>
                  <a:srgbClr val="FFFFFF"/>
                </a:solidFill>
                <a:latin typeface="Canva Sans Bold"/>
                <a:ea typeface="Canva Sans Bold"/>
                <a:cs typeface="Canva Sans Bold"/>
                <a:sym typeface="Canva Sans Bold"/>
              </a:rPr>
              <a:t> through the </a:t>
            </a:r>
            <a:r>
              <a:rPr lang="en-US" b="true" sz="6584">
                <a:solidFill>
                  <a:srgbClr val="5CE1E6"/>
                </a:solidFill>
                <a:latin typeface="Canva Sans Bold"/>
                <a:ea typeface="Canva Sans Bold"/>
                <a:cs typeface="Canva Sans Bold"/>
                <a:sym typeface="Canva Sans Bold"/>
              </a:rPr>
              <a:t>sacrifice of the body of Jesus Christ once for all</a:t>
            </a:r>
            <a:r>
              <a:rPr lang="en-US" b="true" sz="6584">
                <a:solidFill>
                  <a:srgbClr val="FFFFFF"/>
                </a:solidFill>
                <a:latin typeface="Canva Sans Bold"/>
                <a:ea typeface="Canva Sans Bold"/>
                <a:cs typeface="Canva Sans Bold"/>
                <a:sym typeface="Canva Sans Bold"/>
              </a:rPr>
              <a:t>.</a:t>
            </a:r>
          </a:p>
        </p:txBody>
      </p:sp>
      <p:sp>
        <p:nvSpPr>
          <p:cNvPr name="TextBox 3" id="3"/>
          <p:cNvSpPr txBox="true"/>
          <p:nvPr/>
        </p:nvSpPr>
        <p:spPr>
          <a:xfrm rot="0">
            <a:off x="2219834" y="1825630"/>
            <a:ext cx="11854213" cy="1019940"/>
          </a:xfrm>
          <a:prstGeom prst="rect">
            <a:avLst/>
          </a:prstGeom>
        </p:spPr>
        <p:txBody>
          <a:bodyPr anchor="t" rtlCol="false" tIns="0" lIns="0" bIns="0" rIns="0">
            <a:spAutoFit/>
          </a:bodyPr>
          <a:lstStyle/>
          <a:p>
            <a:pPr algn="ctr">
              <a:lnSpc>
                <a:spcPts val="8357"/>
              </a:lnSpc>
              <a:spcBef>
                <a:spcPct val="0"/>
              </a:spcBef>
            </a:pPr>
            <a:r>
              <a:rPr lang="en-US" b="true" sz="5969">
                <a:solidFill>
                  <a:srgbClr val="FCC252"/>
                </a:solidFill>
                <a:latin typeface="Canva Sans Bold"/>
                <a:ea typeface="Canva Sans Bold"/>
                <a:cs typeface="Canva Sans Bold"/>
                <a:sym typeface="Canva Sans Bold"/>
              </a:rPr>
              <a:t>HEBREWS 10:10,NIV</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28700" y="2054184"/>
            <a:ext cx="16813421" cy="2707135"/>
          </a:xfrm>
          <a:prstGeom prst="rect">
            <a:avLst/>
          </a:prstGeom>
        </p:spPr>
        <p:txBody>
          <a:bodyPr anchor="t" rtlCol="false" tIns="0" lIns="0" bIns="0" rIns="0">
            <a:spAutoFit/>
          </a:bodyPr>
          <a:lstStyle/>
          <a:p>
            <a:pPr algn="l">
              <a:lnSpc>
                <a:spcPts val="7237"/>
              </a:lnSpc>
            </a:pPr>
            <a:r>
              <a:rPr lang="en-US" sz="5169" b="true">
                <a:solidFill>
                  <a:srgbClr val="FCC252"/>
                </a:solidFill>
                <a:latin typeface="Canva Sans Bold"/>
                <a:ea typeface="Canva Sans Bold"/>
                <a:cs typeface="Canva Sans Bold"/>
                <a:sym typeface="Canva Sans Bold"/>
              </a:rPr>
              <a:t>2) PROGRESSIVE HOLINESS</a:t>
            </a:r>
            <a:r>
              <a:rPr lang="en-US" sz="5169" b="true">
                <a:solidFill>
                  <a:srgbClr val="FFFFFF"/>
                </a:solidFill>
                <a:latin typeface="Canva Sans Bold"/>
                <a:ea typeface="Canva Sans Bold"/>
                <a:cs typeface="Canva Sans Bold"/>
                <a:sym typeface="Canva Sans Bold"/>
              </a:rPr>
              <a:t> (Ongoing Sanctification)</a:t>
            </a:r>
          </a:p>
          <a:p>
            <a:pPr algn="l" marL="1116181" indent="-558091" lvl="1">
              <a:lnSpc>
                <a:spcPts val="7237"/>
              </a:lnSpc>
              <a:spcBef>
                <a:spcPct val="0"/>
              </a:spcBef>
              <a:buFont typeface="Arial"/>
              <a:buChar char="•"/>
            </a:pPr>
            <a:r>
              <a:rPr lang="en-US" b="true" sz="5169">
                <a:solidFill>
                  <a:srgbClr val="FFFFFF"/>
                </a:solidFill>
                <a:latin typeface="Canva Sans Bold"/>
                <a:ea typeface="Canva Sans Bold"/>
                <a:cs typeface="Canva Sans Bold"/>
                <a:sym typeface="Canva Sans Bold"/>
              </a:rPr>
              <a:t>- </a:t>
            </a:r>
            <a:r>
              <a:rPr lang="en-US" b="true" sz="5169">
                <a:solidFill>
                  <a:srgbClr val="FFFFFF"/>
                </a:solidFill>
                <a:latin typeface="Canva Sans Bold"/>
                <a:ea typeface="Canva Sans Bold"/>
                <a:cs typeface="Canva Sans Bold"/>
                <a:sym typeface="Canva Sans Bold"/>
              </a:rPr>
              <a:t>I am a believer and under process of sanctification to become Holy.</a:t>
            </a:r>
          </a:p>
        </p:txBody>
      </p:sp>
      <p:sp>
        <p:nvSpPr>
          <p:cNvPr name="TextBox 3" id="3"/>
          <p:cNvSpPr txBox="true"/>
          <p:nvPr/>
        </p:nvSpPr>
        <p:spPr>
          <a:xfrm rot="0">
            <a:off x="4914216" y="4984553"/>
            <a:ext cx="11940602" cy="2707135"/>
          </a:xfrm>
          <a:prstGeom prst="rect">
            <a:avLst/>
          </a:prstGeom>
        </p:spPr>
        <p:txBody>
          <a:bodyPr anchor="t" rtlCol="false" tIns="0" lIns="0" bIns="0" rIns="0">
            <a:spAutoFit/>
          </a:bodyPr>
          <a:lstStyle/>
          <a:p>
            <a:pPr algn="l" marL="1116181" indent="-558091" lvl="1">
              <a:lnSpc>
                <a:spcPts val="7237"/>
              </a:lnSpc>
              <a:buFont typeface="Arial"/>
              <a:buChar char="•"/>
            </a:pPr>
            <a:r>
              <a:rPr lang="en-US" b="true" sz="5169">
                <a:solidFill>
                  <a:srgbClr val="FFFFFF"/>
                </a:solidFill>
                <a:latin typeface="Canva Sans Bold"/>
                <a:ea typeface="Canva Sans Bold"/>
                <a:cs typeface="Canva Sans Bold"/>
                <a:sym typeface="Canva Sans Bold"/>
              </a:rPr>
              <a:t>While we are positionally holy, </a:t>
            </a:r>
            <a:r>
              <a:rPr lang="en-US" b="true" sz="5169">
                <a:solidFill>
                  <a:srgbClr val="5CE1E6"/>
                </a:solidFill>
                <a:latin typeface="Canva Sans Bold"/>
                <a:ea typeface="Canva Sans Bold"/>
                <a:cs typeface="Canva Sans Bold"/>
                <a:sym typeface="Canva Sans Bold"/>
              </a:rPr>
              <a:t>we still struggle with sin </a:t>
            </a:r>
            <a:r>
              <a:rPr lang="en-US" b="true" sz="5169">
                <a:solidFill>
                  <a:srgbClr val="FFFFFF"/>
                </a:solidFill>
                <a:latin typeface="Canva Sans Bold"/>
                <a:ea typeface="Canva Sans Bold"/>
                <a:cs typeface="Canva Sans Bold"/>
                <a:sym typeface="Canva Sans Bold"/>
              </a:rPr>
              <a:t>and need to grow in godliness.</a:t>
            </a:r>
          </a:p>
        </p:txBody>
      </p:sp>
      <p:sp>
        <p:nvSpPr>
          <p:cNvPr name="TextBox 4" id="4"/>
          <p:cNvSpPr txBox="true"/>
          <p:nvPr/>
        </p:nvSpPr>
        <p:spPr>
          <a:xfrm rot="0">
            <a:off x="1507473" y="541908"/>
            <a:ext cx="13107356" cy="878335"/>
          </a:xfrm>
          <a:prstGeom prst="rect">
            <a:avLst/>
          </a:prstGeom>
        </p:spPr>
        <p:txBody>
          <a:bodyPr anchor="t" rtlCol="false" tIns="0" lIns="0" bIns="0" rIns="0">
            <a:spAutoFit/>
          </a:bodyPr>
          <a:lstStyle/>
          <a:p>
            <a:pPr algn="ctr">
              <a:lnSpc>
                <a:spcPts val="7237"/>
              </a:lnSpc>
              <a:spcBef>
                <a:spcPct val="0"/>
              </a:spcBef>
            </a:pPr>
            <a:r>
              <a:rPr lang="en-US" b="true" sz="5169" u="sng">
                <a:solidFill>
                  <a:srgbClr val="FFFFFF"/>
                </a:solidFill>
                <a:latin typeface="Canva Sans Bold"/>
                <a:ea typeface="Canva Sans Bold"/>
                <a:cs typeface="Canva Sans Bold"/>
                <a:sym typeface="Canva Sans Bold"/>
              </a:rPr>
              <a:t>The three aspects of holiness</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28700" y="2504973"/>
            <a:ext cx="15919860" cy="3280419"/>
          </a:xfrm>
          <a:prstGeom prst="rect">
            <a:avLst/>
          </a:prstGeom>
        </p:spPr>
        <p:txBody>
          <a:bodyPr anchor="t" rtlCol="false" tIns="0" lIns="0" bIns="0" rIns="0">
            <a:spAutoFit/>
          </a:bodyPr>
          <a:lstStyle/>
          <a:p>
            <a:pPr algn="ctr">
              <a:lnSpc>
                <a:spcPts val="8714"/>
              </a:lnSpc>
              <a:spcBef>
                <a:spcPct val="0"/>
              </a:spcBef>
            </a:pPr>
            <a:r>
              <a:rPr lang="en-US" b="true" sz="6224">
                <a:solidFill>
                  <a:srgbClr val="FFFFFF"/>
                </a:solidFill>
                <a:latin typeface="Canva Sans Bold"/>
                <a:ea typeface="Canva Sans Bold"/>
                <a:cs typeface="Canva Sans Bold"/>
                <a:sym typeface="Canva Sans Bold"/>
              </a:rPr>
              <a:t> </a:t>
            </a:r>
            <a:r>
              <a:rPr lang="en-US" b="true" sz="6224" u="sng">
                <a:solidFill>
                  <a:srgbClr val="FF3131"/>
                </a:solidFill>
                <a:latin typeface="Canva Sans Bold"/>
                <a:ea typeface="Canva Sans Bold"/>
                <a:cs typeface="Canva Sans Bold"/>
                <a:sym typeface="Canva Sans Bold"/>
              </a:rPr>
              <a:t>3 </a:t>
            </a:r>
            <a:r>
              <a:rPr lang="en-US" b="true" sz="6224">
                <a:solidFill>
                  <a:srgbClr val="FFFFFF"/>
                </a:solidFill>
                <a:latin typeface="Canva Sans Bold"/>
                <a:ea typeface="Canva Sans Bold"/>
                <a:cs typeface="Canva Sans Bold"/>
                <a:sym typeface="Canva Sans Bold"/>
              </a:rPr>
              <a:t>Nais ng Dios na </a:t>
            </a:r>
            <a:r>
              <a:rPr lang="en-US" b="true" sz="6224">
                <a:solidFill>
                  <a:srgbClr val="5CE1E6"/>
                </a:solidFill>
                <a:latin typeface="Canva Sans Bold"/>
                <a:ea typeface="Canva Sans Bold"/>
                <a:cs typeface="Canva Sans Bold"/>
                <a:sym typeface="Canva Sans Bold"/>
              </a:rPr>
              <a:t>maging banal kayo</a:t>
            </a:r>
            <a:r>
              <a:rPr lang="en-US" b="true" sz="6224">
                <a:solidFill>
                  <a:srgbClr val="FFFFFF"/>
                </a:solidFill>
                <a:latin typeface="Canva Sans Bold"/>
                <a:ea typeface="Canva Sans Bold"/>
                <a:cs typeface="Canva Sans Bold"/>
                <a:sym typeface="Canva Sans Bold"/>
              </a:rPr>
              <a:t>, kaya </a:t>
            </a:r>
            <a:r>
              <a:rPr lang="en-US" b="true" sz="6224">
                <a:solidFill>
                  <a:srgbClr val="FCC252"/>
                </a:solidFill>
                <a:latin typeface="Canva Sans Bold"/>
                <a:ea typeface="Canva Sans Bold"/>
                <a:cs typeface="Canva Sans Bold"/>
                <a:sym typeface="Canva Sans Bold"/>
              </a:rPr>
              <a:t>lumayo kayo</a:t>
            </a:r>
            <a:r>
              <a:rPr lang="en-US" b="true" sz="6224">
                <a:solidFill>
                  <a:srgbClr val="FFFFFF"/>
                </a:solidFill>
                <a:latin typeface="Canva Sans Bold"/>
                <a:ea typeface="Canva Sans Bold"/>
                <a:cs typeface="Canva Sans Bold"/>
                <a:sym typeface="Canva Sans Bold"/>
              </a:rPr>
              <a:t> sa sekswal na imoralidad. </a:t>
            </a:r>
          </a:p>
        </p:txBody>
      </p:sp>
      <p:sp>
        <p:nvSpPr>
          <p:cNvPr name="TextBox 3" id="3"/>
          <p:cNvSpPr txBox="true"/>
          <p:nvPr/>
        </p:nvSpPr>
        <p:spPr>
          <a:xfrm rot="0">
            <a:off x="5183142" y="1497362"/>
            <a:ext cx="664777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CC252"/>
                </a:solidFill>
                <a:latin typeface="Canva Sans Bold"/>
                <a:ea typeface="Canva Sans Bold"/>
                <a:cs typeface="Canva Sans Bold"/>
                <a:sym typeface="Canva Sans Bold"/>
              </a:rPr>
              <a:t>1 TESALONICA 4:3</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28700" y="1358428"/>
            <a:ext cx="15919860" cy="6595119"/>
          </a:xfrm>
          <a:prstGeom prst="rect">
            <a:avLst/>
          </a:prstGeom>
        </p:spPr>
        <p:txBody>
          <a:bodyPr anchor="t" rtlCol="false" tIns="0" lIns="0" bIns="0" rIns="0">
            <a:spAutoFit/>
          </a:bodyPr>
          <a:lstStyle/>
          <a:p>
            <a:pPr algn="ctr">
              <a:lnSpc>
                <a:spcPts val="8714"/>
              </a:lnSpc>
              <a:spcBef>
                <a:spcPct val="0"/>
              </a:spcBef>
            </a:pPr>
            <a:r>
              <a:rPr lang="en-US" b="true" sz="6224" u="sng">
                <a:solidFill>
                  <a:srgbClr val="FF3131"/>
                </a:solidFill>
                <a:latin typeface="Canva Sans Bold"/>
                <a:ea typeface="Canva Sans Bold"/>
                <a:cs typeface="Canva Sans Bold"/>
                <a:sym typeface="Canva Sans Bold"/>
              </a:rPr>
              <a:t>7 </a:t>
            </a:r>
            <a:r>
              <a:rPr lang="en-US" b="true" sz="6224">
                <a:solidFill>
                  <a:srgbClr val="FFFFFF"/>
                </a:solidFill>
                <a:latin typeface="Canva Sans Bold"/>
                <a:ea typeface="Canva Sans Bold"/>
                <a:cs typeface="Canva Sans Bold"/>
                <a:sym typeface="Canva Sans Bold"/>
              </a:rPr>
              <a:t>Mga minamahal, dahil sa mga ipinangako </a:t>
            </a:r>
            <a:r>
              <a:rPr lang="en-US" b="true" sz="6224">
                <a:solidFill>
                  <a:srgbClr val="FFFFFF"/>
                </a:solidFill>
                <a:latin typeface="Canva Sans Bold"/>
                <a:ea typeface="Canva Sans Bold"/>
                <a:cs typeface="Canva Sans Bold"/>
                <a:sym typeface="Canva Sans Bold"/>
              </a:rPr>
              <a:t>ng Dios sa atin, </a:t>
            </a:r>
            <a:r>
              <a:rPr lang="en-US" b="true" sz="6224">
                <a:solidFill>
                  <a:srgbClr val="5CE1E6"/>
                </a:solidFill>
                <a:latin typeface="Canva Sans Bold"/>
                <a:ea typeface="Canva Sans Bold"/>
                <a:cs typeface="Canva Sans Bold"/>
                <a:sym typeface="Canva Sans Bold"/>
              </a:rPr>
              <a:t>linisin natin ang ating sarili sa anumang bagay na nagpaparumi sa ating katawan </a:t>
            </a:r>
            <a:r>
              <a:rPr lang="en-US" b="true" sz="6224">
                <a:solidFill>
                  <a:srgbClr val="FFFFFF"/>
                </a:solidFill>
                <a:latin typeface="Canva Sans Bold"/>
                <a:ea typeface="Canva Sans Bold"/>
                <a:cs typeface="Canva Sans Bold"/>
                <a:sym typeface="Canva Sans Bold"/>
              </a:rPr>
              <a:t>at </a:t>
            </a:r>
            <a:r>
              <a:rPr lang="en-US" b="true" sz="6224">
                <a:solidFill>
                  <a:srgbClr val="5CE1E6"/>
                </a:solidFill>
                <a:latin typeface="Canva Sans Bold"/>
                <a:ea typeface="Canva Sans Bold"/>
                <a:cs typeface="Canva Sans Bold"/>
                <a:sym typeface="Canva Sans Bold"/>
              </a:rPr>
              <a:t>espiritu</a:t>
            </a:r>
            <a:r>
              <a:rPr lang="en-US" b="true" sz="6224">
                <a:solidFill>
                  <a:srgbClr val="FFFFFF"/>
                </a:solidFill>
                <a:latin typeface="Canva Sans Bold"/>
                <a:ea typeface="Canva Sans Bold"/>
                <a:cs typeface="Canva Sans Bold"/>
                <a:sym typeface="Canva Sans Bold"/>
              </a:rPr>
              <a:t>, at </a:t>
            </a:r>
            <a:r>
              <a:rPr lang="en-US" b="true" sz="6224">
                <a:solidFill>
                  <a:srgbClr val="FCC252"/>
                </a:solidFill>
                <a:latin typeface="Canva Sans Bold"/>
                <a:ea typeface="Canva Sans Bold"/>
                <a:cs typeface="Canva Sans Bold"/>
                <a:sym typeface="Canva Sans Bold"/>
              </a:rPr>
              <a:t>sikapin nating</a:t>
            </a:r>
            <a:r>
              <a:rPr lang="en-US" b="true" sz="6224">
                <a:solidFill>
                  <a:srgbClr val="FFFFFF"/>
                </a:solidFill>
                <a:latin typeface="Canva Sans Bold"/>
                <a:ea typeface="Canva Sans Bold"/>
                <a:cs typeface="Canva Sans Bold"/>
                <a:sym typeface="Canva Sans Bold"/>
              </a:rPr>
              <a:t> mamuhay nang banal at may takot sa Dios.</a:t>
            </a:r>
          </a:p>
        </p:txBody>
      </p:sp>
      <p:sp>
        <p:nvSpPr>
          <p:cNvPr name="TextBox 3" id="3"/>
          <p:cNvSpPr txBox="true"/>
          <p:nvPr/>
        </p:nvSpPr>
        <p:spPr>
          <a:xfrm rot="0">
            <a:off x="3781809" y="603918"/>
            <a:ext cx="9227504"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CC252"/>
                </a:solidFill>
                <a:latin typeface="Canva Sans Bold"/>
                <a:ea typeface="Canva Sans Bold"/>
                <a:cs typeface="Canva Sans Bold"/>
                <a:sym typeface="Canva Sans Bold"/>
              </a:rPr>
              <a:t>2 CORINTO 7:1</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889380" y="1885889"/>
            <a:ext cx="13935968"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FFFFF"/>
                </a:solidFill>
                <a:latin typeface="Canva Sans Bold"/>
                <a:ea typeface="Canva Sans Bold"/>
                <a:cs typeface="Canva Sans Bold"/>
                <a:sym typeface="Canva Sans Bold"/>
              </a:rPr>
              <a:t>3. ULTIMATE HOLINESS </a:t>
            </a:r>
            <a:r>
              <a:rPr lang="en-US" b="true" sz="5169">
                <a:solidFill>
                  <a:srgbClr val="FCC252"/>
                </a:solidFill>
                <a:latin typeface="Canva Sans Bold"/>
                <a:ea typeface="Canva Sans Bold"/>
                <a:cs typeface="Canva Sans Bold"/>
                <a:sym typeface="Canva Sans Bold"/>
              </a:rPr>
              <a:t>(Final Glorification</a:t>
            </a:r>
            <a:r>
              <a:rPr lang="en-US" b="true" sz="5169">
                <a:solidFill>
                  <a:srgbClr val="FFFFFF"/>
                </a:solidFill>
                <a:latin typeface="Canva Sans Bold"/>
                <a:ea typeface="Canva Sans Bold"/>
                <a:cs typeface="Canva Sans Bold"/>
                <a:sym typeface="Canva Sans Bold"/>
              </a:rPr>
              <a:t>)</a:t>
            </a:r>
          </a:p>
        </p:txBody>
      </p:sp>
      <p:sp>
        <p:nvSpPr>
          <p:cNvPr name="TextBox 3" id="3"/>
          <p:cNvSpPr txBox="true"/>
          <p:nvPr/>
        </p:nvSpPr>
        <p:spPr>
          <a:xfrm rot="0">
            <a:off x="1457831" y="3062503"/>
            <a:ext cx="16183651" cy="3244397"/>
          </a:xfrm>
          <a:prstGeom prst="rect">
            <a:avLst/>
          </a:prstGeom>
        </p:spPr>
        <p:txBody>
          <a:bodyPr anchor="t" rtlCol="false" tIns="0" lIns="0" bIns="0" rIns="0">
            <a:spAutoFit/>
          </a:bodyPr>
          <a:lstStyle/>
          <a:p>
            <a:pPr algn="l" marL="1002389" indent="-501194" lvl="1">
              <a:lnSpc>
                <a:spcPts val="6499"/>
              </a:lnSpc>
              <a:buFont typeface="Arial"/>
              <a:buChar char="•"/>
            </a:pPr>
            <a:r>
              <a:rPr lang="en-US" b="true" sz="4642">
                <a:solidFill>
                  <a:srgbClr val="FFFFFF"/>
                </a:solidFill>
                <a:latin typeface="Canva Sans Bold"/>
                <a:ea typeface="Canva Sans Bold"/>
                <a:cs typeface="Canva Sans Bold"/>
                <a:sym typeface="Canva Sans Bold"/>
              </a:rPr>
              <a:t>When believers are in heaven, they will be completely holy and free from sin forever, fully transformed into Christ’s image. </a:t>
            </a:r>
            <a:r>
              <a:rPr lang="en-US" b="true" sz="4642">
                <a:solidFill>
                  <a:srgbClr val="FCC252"/>
                </a:solidFill>
                <a:latin typeface="Canva Sans Bold"/>
                <a:ea typeface="Canva Sans Bold"/>
                <a:cs typeface="Canva Sans Bold"/>
                <a:sym typeface="Canva Sans Bold"/>
              </a:rPr>
              <a:t>(Philippians 1:6 , 1 John 3:1-2)</a:t>
            </a:r>
          </a:p>
        </p:txBody>
      </p:sp>
      <p:sp>
        <p:nvSpPr>
          <p:cNvPr name="TextBox 4" id="4"/>
          <p:cNvSpPr txBox="true"/>
          <p:nvPr/>
        </p:nvSpPr>
        <p:spPr>
          <a:xfrm rot="0">
            <a:off x="2303686" y="541908"/>
            <a:ext cx="13107356" cy="878335"/>
          </a:xfrm>
          <a:prstGeom prst="rect">
            <a:avLst/>
          </a:prstGeom>
        </p:spPr>
        <p:txBody>
          <a:bodyPr anchor="t" rtlCol="false" tIns="0" lIns="0" bIns="0" rIns="0">
            <a:spAutoFit/>
          </a:bodyPr>
          <a:lstStyle/>
          <a:p>
            <a:pPr algn="ctr">
              <a:lnSpc>
                <a:spcPts val="7237"/>
              </a:lnSpc>
              <a:spcBef>
                <a:spcPct val="0"/>
              </a:spcBef>
            </a:pPr>
            <a:r>
              <a:rPr lang="en-US" b="true" sz="5169" u="sng">
                <a:solidFill>
                  <a:srgbClr val="FFFFFF"/>
                </a:solidFill>
                <a:latin typeface="Canva Sans Bold"/>
                <a:ea typeface="Canva Sans Bold"/>
                <a:cs typeface="Canva Sans Bold"/>
                <a:sym typeface="Canva Sans Bold"/>
              </a:rPr>
              <a:t>The three aspects of holiness</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28700" y="1705488"/>
            <a:ext cx="16230600" cy="7552812"/>
          </a:xfrm>
          <a:prstGeom prst="rect">
            <a:avLst/>
          </a:prstGeom>
        </p:spPr>
        <p:txBody>
          <a:bodyPr anchor="t" rtlCol="false" tIns="0" lIns="0" bIns="0" rIns="0">
            <a:spAutoFit/>
          </a:bodyPr>
          <a:lstStyle/>
          <a:p>
            <a:pPr algn="ctr">
              <a:lnSpc>
                <a:spcPts val="6653"/>
              </a:lnSpc>
              <a:spcBef>
                <a:spcPct val="0"/>
              </a:spcBef>
            </a:pPr>
            <a:r>
              <a:rPr lang="en-US" b="true" sz="4752" u="sng">
                <a:solidFill>
                  <a:srgbClr val="FF3131"/>
                </a:solidFill>
                <a:latin typeface="Canva Sans Bold"/>
                <a:ea typeface="Canva Sans Bold"/>
                <a:cs typeface="Canva Sans Bold"/>
                <a:sym typeface="Canva Sans Bold"/>
              </a:rPr>
              <a:t>1</a:t>
            </a:r>
            <a:r>
              <a:rPr lang="en-US" b="true" sz="4752" u="sng">
                <a:solidFill>
                  <a:srgbClr val="FF3131"/>
                </a:solidFill>
                <a:latin typeface="Canva Sans Bold"/>
                <a:ea typeface="Canva Sans Bold"/>
                <a:cs typeface="Canva Sans Bold"/>
                <a:sym typeface="Canva Sans Bold"/>
              </a:rPr>
              <a:t> </a:t>
            </a:r>
            <a:r>
              <a:rPr lang="en-US" b="true" sz="4752">
                <a:solidFill>
                  <a:srgbClr val="FFFFFF"/>
                </a:solidFill>
                <a:latin typeface="Canva Sans Bold"/>
                <a:ea typeface="Canva Sans Bold"/>
                <a:cs typeface="Canva Sans Bold"/>
                <a:sym typeface="Canva Sans Bold"/>
              </a:rPr>
              <a:t>Tingnan ninyo kung gaano kalaki ang pag-ibig sa atin ng Ama! Tinatawag tayong mga anak ng Diyos, at iyon nga ang totoo. Ang dahilan kung bakit hindi tayo nakikilala ng mga makasanlibutan ay hindi nila kinikilala ang Diyos. </a:t>
            </a:r>
            <a:r>
              <a:rPr lang="en-US" b="true" sz="4752" u="sng">
                <a:solidFill>
                  <a:srgbClr val="FF3131"/>
                </a:solidFill>
                <a:latin typeface="Canva Sans Bold"/>
                <a:ea typeface="Canva Sans Bold"/>
                <a:cs typeface="Canva Sans Bold"/>
                <a:sym typeface="Canva Sans Bold"/>
              </a:rPr>
              <a:t>2</a:t>
            </a:r>
            <a:r>
              <a:rPr lang="en-US" b="true" sz="4752">
                <a:solidFill>
                  <a:srgbClr val="FFFFFF"/>
                </a:solidFill>
                <a:latin typeface="Canva Sans Bold"/>
                <a:ea typeface="Canva Sans Bold"/>
                <a:cs typeface="Canva Sans Bold"/>
                <a:sym typeface="Canva Sans Bold"/>
              </a:rPr>
              <a:t> Mga minamahal, mga anak na tayo ng Diyos ngayon, ngunit hindi pa nahahayag ang magiging kalagayan natin. </a:t>
            </a:r>
            <a:r>
              <a:rPr lang="en-US" b="true" sz="4752">
                <a:solidFill>
                  <a:srgbClr val="5CE1E6"/>
                </a:solidFill>
                <a:latin typeface="Canva Sans Bold"/>
                <a:ea typeface="Canva Sans Bold"/>
                <a:cs typeface="Canva Sans Bold"/>
                <a:sym typeface="Canva Sans Bold"/>
              </a:rPr>
              <a:t>Ngunit alam nating sa pagdating ni Cristo, tayo'y magiging katulad niya</a:t>
            </a:r>
            <a:r>
              <a:rPr lang="en-US" b="true" sz="4752">
                <a:solidFill>
                  <a:srgbClr val="FFFFFF"/>
                </a:solidFill>
                <a:latin typeface="Canva Sans Bold"/>
                <a:ea typeface="Canva Sans Bold"/>
                <a:cs typeface="Canva Sans Bold"/>
                <a:sym typeface="Canva Sans Bold"/>
              </a:rPr>
              <a:t>, sapagkat makikita natin kung sino talaga siya.</a:t>
            </a:r>
          </a:p>
        </p:txBody>
      </p:sp>
      <p:sp>
        <p:nvSpPr>
          <p:cNvPr name="TextBox 3" id="3"/>
          <p:cNvSpPr txBox="true"/>
          <p:nvPr/>
        </p:nvSpPr>
        <p:spPr>
          <a:xfrm rot="0">
            <a:off x="4864657" y="541908"/>
            <a:ext cx="664777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CC252"/>
                </a:solidFill>
                <a:latin typeface="Canva Sans Bold"/>
                <a:ea typeface="Canva Sans Bold"/>
                <a:cs typeface="Canva Sans Bold"/>
                <a:sym typeface="Canva Sans Bold"/>
              </a:rPr>
              <a:t>1 JOHN 3:1-2</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734937" y="2578508"/>
            <a:ext cx="14818125" cy="3442869"/>
          </a:xfrm>
          <a:prstGeom prst="rect">
            <a:avLst/>
          </a:prstGeom>
        </p:spPr>
        <p:txBody>
          <a:bodyPr anchor="t" rtlCol="false" tIns="0" lIns="0" bIns="0" rIns="0">
            <a:spAutoFit/>
          </a:bodyPr>
          <a:lstStyle/>
          <a:p>
            <a:pPr algn="ctr">
              <a:lnSpc>
                <a:spcPts val="9210"/>
              </a:lnSpc>
              <a:spcBef>
                <a:spcPct val="0"/>
              </a:spcBef>
            </a:pPr>
            <a:r>
              <a:rPr lang="en-US" b="true" sz="6578">
                <a:solidFill>
                  <a:srgbClr val="5CE1E6"/>
                </a:solidFill>
                <a:latin typeface="Canva Sans Bold"/>
                <a:ea typeface="Canva Sans Bold"/>
                <a:cs typeface="Canva Sans Bold"/>
                <a:sym typeface="Canva Sans Bold"/>
              </a:rPr>
              <a:t>Salvation declares us holy before God, </a:t>
            </a:r>
            <a:r>
              <a:rPr lang="en-US" b="true" sz="6578">
                <a:solidFill>
                  <a:srgbClr val="FCC252"/>
                </a:solidFill>
                <a:latin typeface="Canva Sans Bold"/>
                <a:ea typeface="Canva Sans Bold"/>
                <a:cs typeface="Canva Sans Bold"/>
                <a:sym typeface="Canva Sans Bold"/>
              </a:rPr>
              <a:t>but sanctification helps us live out that holiness in our daily lives.</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656633" y="1951039"/>
            <a:ext cx="14974733" cy="6270621"/>
          </a:xfrm>
          <a:prstGeom prst="rect">
            <a:avLst/>
          </a:prstGeom>
        </p:spPr>
        <p:txBody>
          <a:bodyPr anchor="t" rtlCol="false" tIns="0" lIns="0" bIns="0" rIns="0">
            <a:spAutoFit/>
          </a:bodyPr>
          <a:lstStyle/>
          <a:p>
            <a:pPr algn="ctr">
              <a:lnSpc>
                <a:spcPts val="8332"/>
              </a:lnSpc>
              <a:spcBef>
                <a:spcPct val="0"/>
              </a:spcBef>
            </a:pPr>
            <a:r>
              <a:rPr lang="en-US" b="true" sz="5951">
                <a:solidFill>
                  <a:srgbClr val="FFFFFF"/>
                </a:solidFill>
                <a:latin typeface="Canva Sans Bold"/>
                <a:ea typeface="Canva Sans Bold"/>
                <a:cs typeface="Canva Sans Bold"/>
                <a:sym typeface="Canva Sans Bold"/>
              </a:rPr>
              <a:t>Ang </a:t>
            </a:r>
            <a:r>
              <a:rPr lang="en-US" b="true" sz="5951">
                <a:solidFill>
                  <a:srgbClr val="5CE1E6"/>
                </a:solidFill>
                <a:latin typeface="Canva Sans Bold"/>
                <a:ea typeface="Canva Sans Bold"/>
                <a:cs typeface="Canva Sans Bold"/>
                <a:sym typeface="Canva Sans Bold"/>
              </a:rPr>
              <a:t>kaligtasan</a:t>
            </a:r>
            <a:r>
              <a:rPr lang="en-US" b="true" sz="5951">
                <a:solidFill>
                  <a:srgbClr val="FFFFFF"/>
                </a:solidFill>
                <a:latin typeface="Canva Sans Bold"/>
                <a:ea typeface="Canva Sans Bold"/>
                <a:cs typeface="Canva Sans Bold"/>
                <a:sym typeface="Canva Sans Bold"/>
              </a:rPr>
              <a:t> ay nagpapahayag na tayo ay</a:t>
            </a:r>
            <a:r>
              <a:rPr lang="en-US" b="true" sz="5951">
                <a:solidFill>
                  <a:srgbClr val="5CE1E6"/>
                </a:solidFill>
                <a:latin typeface="Canva Sans Bold"/>
                <a:ea typeface="Canva Sans Bold"/>
                <a:cs typeface="Canva Sans Bold"/>
                <a:sym typeface="Canva Sans Bold"/>
              </a:rPr>
              <a:t> banal sa harap ng Diyos</a:t>
            </a:r>
            <a:r>
              <a:rPr lang="en-US" b="true" sz="5951">
                <a:solidFill>
                  <a:srgbClr val="FFFFFF"/>
                </a:solidFill>
                <a:latin typeface="Canva Sans Bold"/>
                <a:ea typeface="Canva Sans Bold"/>
                <a:cs typeface="Canva Sans Bold"/>
                <a:sym typeface="Canva Sans Bold"/>
              </a:rPr>
              <a:t>, ngunit ang </a:t>
            </a:r>
            <a:r>
              <a:rPr lang="en-US" b="true" sz="5951">
                <a:solidFill>
                  <a:srgbClr val="FCC252"/>
                </a:solidFill>
                <a:latin typeface="Canva Sans Bold"/>
                <a:ea typeface="Canva Sans Bold"/>
                <a:cs typeface="Canva Sans Bold"/>
                <a:sym typeface="Canva Sans Bold"/>
              </a:rPr>
              <a:t>pagpapakabanal</a:t>
            </a:r>
            <a:r>
              <a:rPr lang="en-US" b="true" sz="5951">
                <a:solidFill>
                  <a:srgbClr val="FFFFFF"/>
                </a:solidFill>
                <a:latin typeface="Canva Sans Bold"/>
                <a:ea typeface="Canva Sans Bold"/>
                <a:cs typeface="Canva Sans Bold"/>
                <a:sym typeface="Canva Sans Bold"/>
              </a:rPr>
              <a:t>(sanctification) ay tumutulong sa atin na </a:t>
            </a:r>
            <a:r>
              <a:rPr lang="en-US" b="true" sz="5951">
                <a:solidFill>
                  <a:srgbClr val="FCC252"/>
                </a:solidFill>
                <a:latin typeface="Canva Sans Bold"/>
                <a:ea typeface="Canva Sans Bold"/>
                <a:cs typeface="Canva Sans Bold"/>
                <a:sym typeface="Canva Sans Bold"/>
              </a:rPr>
              <a:t>ipamuhay ang kabanalang iyon</a:t>
            </a:r>
            <a:r>
              <a:rPr lang="en-US" b="true" sz="5951">
                <a:solidFill>
                  <a:srgbClr val="FFFFFF"/>
                </a:solidFill>
                <a:latin typeface="Canva Sans Bold"/>
                <a:ea typeface="Canva Sans Bold"/>
                <a:cs typeface="Canva Sans Bold"/>
                <a:sym typeface="Canva Sans Bold"/>
              </a:rPr>
              <a:t> sa ating pang-araw-araw na buhay.</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313984" y="2476332"/>
            <a:ext cx="18302727" cy="902531"/>
          </a:xfrm>
          <a:prstGeom prst="rect">
            <a:avLst/>
          </a:prstGeom>
        </p:spPr>
        <p:txBody>
          <a:bodyPr anchor="t" rtlCol="false" tIns="0" lIns="0" bIns="0" rIns="0">
            <a:spAutoFit/>
          </a:bodyPr>
          <a:lstStyle/>
          <a:p>
            <a:pPr algn="l">
              <a:lnSpc>
                <a:spcPts val="7479"/>
              </a:lnSpc>
              <a:spcBef>
                <a:spcPct val="0"/>
              </a:spcBef>
            </a:pPr>
            <a:r>
              <a:rPr lang="en-US" b="true" sz="5342">
                <a:solidFill>
                  <a:srgbClr val="FFFFFF"/>
                </a:solidFill>
                <a:latin typeface="Canva Sans Bold"/>
                <a:ea typeface="Canva Sans Bold"/>
                <a:cs typeface="Canva Sans Bold"/>
                <a:sym typeface="Canva Sans Bold"/>
              </a:rPr>
              <a:t>1) </a:t>
            </a:r>
            <a:r>
              <a:rPr lang="en-US" b="true" sz="5342">
                <a:solidFill>
                  <a:srgbClr val="FFFFFF"/>
                </a:solidFill>
                <a:latin typeface="Canva Sans Bold"/>
                <a:ea typeface="Canva Sans Bold"/>
                <a:cs typeface="Canva Sans Bold"/>
                <a:sym typeface="Canva Sans Bold"/>
              </a:rPr>
              <a:t>He Calls Us to Holiness (1 Thessalonians 4:7)</a:t>
            </a:r>
          </a:p>
        </p:txBody>
      </p:sp>
      <p:sp>
        <p:nvSpPr>
          <p:cNvPr name="TextBox 3" id="3"/>
          <p:cNvSpPr txBox="true"/>
          <p:nvPr/>
        </p:nvSpPr>
        <p:spPr>
          <a:xfrm rot="0">
            <a:off x="2822761" y="3558593"/>
            <a:ext cx="12642477" cy="1036651"/>
          </a:xfrm>
          <a:prstGeom prst="rect">
            <a:avLst/>
          </a:prstGeom>
        </p:spPr>
        <p:txBody>
          <a:bodyPr anchor="t" rtlCol="false" tIns="0" lIns="0" bIns="0" rIns="0">
            <a:spAutoFit/>
          </a:bodyPr>
          <a:lstStyle/>
          <a:p>
            <a:pPr algn="l" marL="1308783" indent="-654392" lvl="1">
              <a:lnSpc>
                <a:spcPts val="8486"/>
              </a:lnSpc>
              <a:buFont typeface="Arial"/>
              <a:buChar char="•"/>
            </a:pPr>
            <a:r>
              <a:rPr lang="en-US" b="true" sz="6061">
                <a:solidFill>
                  <a:srgbClr val="FFFFFF"/>
                </a:solidFill>
                <a:latin typeface="Canva Sans Bold"/>
                <a:ea typeface="Canva Sans Bold"/>
                <a:cs typeface="Canva Sans Bold"/>
                <a:sym typeface="Canva Sans Bold"/>
              </a:rPr>
              <a:t> is the goal</a:t>
            </a:r>
          </a:p>
        </p:txBody>
      </p:sp>
      <p:sp>
        <p:nvSpPr>
          <p:cNvPr name="TextBox 4" id="4"/>
          <p:cNvSpPr txBox="true"/>
          <p:nvPr/>
        </p:nvSpPr>
        <p:spPr>
          <a:xfrm rot="0">
            <a:off x="2969163" y="1159847"/>
            <a:ext cx="1198565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F914D"/>
                </a:solidFill>
                <a:latin typeface="Canva Sans Bold"/>
                <a:ea typeface="Canva Sans Bold"/>
                <a:cs typeface="Canva Sans Bold"/>
                <a:sym typeface="Canva Sans Bold"/>
              </a:rPr>
              <a:t>God the Father as the Sanctifier</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303581" y="9031142"/>
            <a:ext cx="15625097" cy="921422"/>
            <a:chOff x="0" y="0"/>
            <a:chExt cx="20833463" cy="1228563"/>
          </a:xfrm>
        </p:grpSpPr>
        <p:sp>
          <p:nvSpPr>
            <p:cNvPr name="TextBox 3" id="3"/>
            <p:cNvSpPr txBox="true"/>
            <p:nvPr/>
          </p:nvSpPr>
          <p:spPr>
            <a:xfrm rot="0">
              <a:off x="5358391" y="-66675"/>
              <a:ext cx="10116682" cy="730633"/>
            </a:xfrm>
            <a:prstGeom prst="rect">
              <a:avLst/>
            </a:prstGeom>
          </p:spPr>
          <p:txBody>
            <a:bodyPr anchor="t" rtlCol="false" tIns="0" lIns="0" bIns="0" rIns="0">
              <a:spAutoFit/>
            </a:bodyPr>
            <a:lstStyle/>
            <a:p>
              <a:pPr algn="ctr">
                <a:lnSpc>
                  <a:spcPts val="4577"/>
                </a:lnSpc>
                <a:spcBef>
                  <a:spcPct val="0"/>
                </a:spcBef>
              </a:pPr>
              <a:r>
                <a:rPr lang="en-US" b="true" sz="3269">
                  <a:solidFill>
                    <a:srgbClr val="FFFFFF"/>
                  </a:solidFill>
                  <a:latin typeface="Canva Sans Bold"/>
                  <a:ea typeface="Canva Sans Bold"/>
                  <a:cs typeface="Canva Sans Bold"/>
                  <a:sym typeface="Canva Sans Bold"/>
                </a:rPr>
                <a:t>DOCTRINE #6</a:t>
              </a:r>
            </a:p>
          </p:txBody>
        </p:sp>
        <p:sp>
          <p:nvSpPr>
            <p:cNvPr name="TextBox 4" id="4"/>
            <p:cNvSpPr txBox="true"/>
            <p:nvPr/>
          </p:nvSpPr>
          <p:spPr>
            <a:xfrm rot="0">
              <a:off x="0" y="609771"/>
              <a:ext cx="20833463" cy="618792"/>
            </a:xfrm>
            <a:prstGeom prst="rect">
              <a:avLst/>
            </a:prstGeom>
          </p:spPr>
          <p:txBody>
            <a:bodyPr anchor="t" rtlCol="false" tIns="0" lIns="0" bIns="0" rIns="0">
              <a:spAutoFit/>
            </a:bodyPr>
            <a:lstStyle/>
            <a:p>
              <a:pPr algn="ctr">
                <a:lnSpc>
                  <a:spcPts val="3820"/>
                </a:lnSpc>
                <a:spcBef>
                  <a:spcPct val="0"/>
                </a:spcBef>
              </a:pPr>
              <a:r>
                <a:rPr lang="en-US" b="true" sz="2728">
                  <a:solidFill>
                    <a:srgbClr val="FFFFFF"/>
                  </a:solidFill>
                  <a:latin typeface="Arimo Bold"/>
                  <a:ea typeface="Arimo Bold"/>
                  <a:cs typeface="Arimo Bold"/>
                  <a:sym typeface="Arimo Bold"/>
                </a:rPr>
                <a:t>God the Father</a:t>
              </a:r>
            </a:p>
          </p:txBody>
        </p:sp>
      </p:grpSp>
      <p:sp>
        <p:nvSpPr>
          <p:cNvPr name="TextBox 5" id="5"/>
          <p:cNvSpPr txBox="true"/>
          <p:nvPr/>
        </p:nvSpPr>
        <p:spPr>
          <a:xfrm rot="0">
            <a:off x="1853343" y="1522152"/>
            <a:ext cx="15075336" cy="965965"/>
          </a:xfrm>
          <a:prstGeom prst="rect">
            <a:avLst/>
          </a:prstGeom>
        </p:spPr>
        <p:txBody>
          <a:bodyPr anchor="t" rtlCol="false" tIns="0" lIns="0" bIns="0" rIns="0">
            <a:spAutoFit/>
          </a:bodyPr>
          <a:lstStyle/>
          <a:p>
            <a:pPr algn="ctr">
              <a:lnSpc>
                <a:spcPts val="7657"/>
              </a:lnSpc>
              <a:spcBef>
                <a:spcPct val="0"/>
              </a:spcBef>
            </a:pPr>
            <a:r>
              <a:rPr lang="en-US" b="true" sz="5469">
                <a:solidFill>
                  <a:srgbClr val="FFFFFF"/>
                </a:solidFill>
                <a:latin typeface="Arimo Bold"/>
                <a:ea typeface="Arimo Bold"/>
                <a:cs typeface="Arimo Bold"/>
                <a:sym typeface="Arimo Bold"/>
              </a:rPr>
              <a:t>DIFFERENT ROLES OF GOD THE FATHER:</a:t>
            </a:r>
          </a:p>
        </p:txBody>
      </p:sp>
      <p:sp>
        <p:nvSpPr>
          <p:cNvPr name="TextBox 6" id="6"/>
          <p:cNvSpPr txBox="true"/>
          <p:nvPr/>
        </p:nvSpPr>
        <p:spPr>
          <a:xfrm rot="0">
            <a:off x="4157490" y="2792917"/>
            <a:ext cx="11533533" cy="3208149"/>
          </a:xfrm>
          <a:prstGeom prst="rect">
            <a:avLst/>
          </a:prstGeom>
        </p:spPr>
        <p:txBody>
          <a:bodyPr anchor="t" rtlCol="false" tIns="0" lIns="0" bIns="0" rIns="0">
            <a:spAutoFit/>
          </a:bodyPr>
          <a:lstStyle/>
          <a:p>
            <a:pPr algn="l" marL="986645" indent="-493322" lvl="1">
              <a:lnSpc>
                <a:spcPts val="6397"/>
              </a:lnSpc>
              <a:spcBef>
                <a:spcPct val="0"/>
              </a:spcBef>
              <a:buAutoNum type="arabicPeriod" startAt="1"/>
            </a:pPr>
            <a:r>
              <a:rPr lang="en-US" b="true" sz="4569">
                <a:solidFill>
                  <a:srgbClr val="FFFFFF"/>
                </a:solidFill>
                <a:latin typeface="Canva Sans Bold"/>
                <a:ea typeface="Canva Sans Bold"/>
                <a:cs typeface="Canva Sans Bold"/>
                <a:sym typeface="Canva Sans Bold"/>
              </a:rPr>
              <a:t>Creator (Creation)</a:t>
            </a:r>
          </a:p>
          <a:p>
            <a:pPr algn="l" marL="986645" indent="-493322" lvl="1">
              <a:lnSpc>
                <a:spcPts val="6397"/>
              </a:lnSpc>
              <a:spcBef>
                <a:spcPct val="0"/>
              </a:spcBef>
              <a:buAutoNum type="arabicPeriod" startAt="1"/>
            </a:pPr>
            <a:r>
              <a:rPr lang="en-US" b="true" sz="4569">
                <a:solidFill>
                  <a:srgbClr val="FCC252"/>
                </a:solidFill>
                <a:latin typeface="Canva Sans Bold"/>
                <a:ea typeface="Canva Sans Bold"/>
                <a:cs typeface="Canva Sans Bold"/>
                <a:sym typeface="Canva Sans Bold"/>
              </a:rPr>
              <a:t> </a:t>
            </a:r>
            <a:r>
              <a:rPr lang="en-US" b="true" sz="4569">
                <a:solidFill>
                  <a:srgbClr val="FFFFFF"/>
                </a:solidFill>
                <a:latin typeface="Canva Sans Bold"/>
                <a:ea typeface="Canva Sans Bold"/>
                <a:cs typeface="Canva Sans Bold"/>
                <a:sym typeface="Canva Sans Bold"/>
              </a:rPr>
              <a:t>Savior</a:t>
            </a:r>
            <a:r>
              <a:rPr lang="en-US" b="true" sz="4569">
                <a:solidFill>
                  <a:srgbClr val="FCC252"/>
                </a:solidFill>
                <a:latin typeface="Canva Sans Bold"/>
                <a:ea typeface="Canva Sans Bold"/>
                <a:cs typeface="Canva Sans Bold"/>
                <a:sym typeface="Canva Sans Bold"/>
              </a:rPr>
              <a:t> </a:t>
            </a:r>
            <a:r>
              <a:rPr lang="en-US" b="true" sz="4569">
                <a:solidFill>
                  <a:srgbClr val="FFFFFF"/>
                </a:solidFill>
                <a:latin typeface="Canva Sans Bold"/>
                <a:ea typeface="Canva Sans Bold"/>
                <a:cs typeface="Canva Sans Bold"/>
                <a:sym typeface="Canva Sans Bold"/>
              </a:rPr>
              <a:t>( Salvation)</a:t>
            </a:r>
          </a:p>
          <a:p>
            <a:pPr algn="l" marL="986645" indent="-493322" lvl="1">
              <a:lnSpc>
                <a:spcPts val="6397"/>
              </a:lnSpc>
              <a:spcBef>
                <a:spcPct val="0"/>
              </a:spcBef>
              <a:buAutoNum type="arabicPeriod" startAt="1"/>
            </a:pPr>
            <a:r>
              <a:rPr lang="en-US" b="true" sz="4569">
                <a:solidFill>
                  <a:srgbClr val="FCC252"/>
                </a:solidFill>
                <a:latin typeface="Canva Sans Bold"/>
                <a:ea typeface="Canva Sans Bold"/>
                <a:cs typeface="Canva Sans Bold"/>
                <a:sym typeface="Canva Sans Bold"/>
              </a:rPr>
              <a:t> Sanctifier (Spiritual Growth)</a:t>
            </a:r>
          </a:p>
          <a:p>
            <a:pPr algn="l">
              <a:lnSpc>
                <a:spcPts val="6397"/>
              </a:lnSpc>
              <a:spcBef>
                <a:spcPct val="0"/>
              </a:spcBef>
            </a:pP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4616823" y="3462960"/>
            <a:ext cx="12642477" cy="1189927"/>
          </a:xfrm>
          <a:prstGeom prst="rect">
            <a:avLst/>
          </a:prstGeom>
        </p:spPr>
        <p:txBody>
          <a:bodyPr anchor="t" rtlCol="false" tIns="0" lIns="0" bIns="0" rIns="0">
            <a:spAutoFit/>
          </a:bodyPr>
          <a:lstStyle/>
          <a:p>
            <a:pPr algn="l" marL="1503089" indent="-751544" lvl="1">
              <a:lnSpc>
                <a:spcPts val="9746"/>
              </a:lnSpc>
              <a:buFont typeface="Arial"/>
              <a:buChar char="•"/>
            </a:pPr>
            <a:r>
              <a:rPr lang="en-US" b="true" sz="6961">
                <a:solidFill>
                  <a:srgbClr val="FFFFFF"/>
                </a:solidFill>
                <a:latin typeface="Canva Sans Bold"/>
                <a:ea typeface="Canva Sans Bold"/>
                <a:cs typeface="Canva Sans Bold"/>
                <a:sym typeface="Canva Sans Bold"/>
              </a:rPr>
              <a:t> is the goal</a:t>
            </a:r>
          </a:p>
        </p:txBody>
      </p:sp>
      <p:sp>
        <p:nvSpPr>
          <p:cNvPr name="TextBox 3" id="3"/>
          <p:cNvSpPr txBox="true"/>
          <p:nvPr/>
        </p:nvSpPr>
        <p:spPr>
          <a:xfrm rot="0">
            <a:off x="1684438" y="5226529"/>
            <a:ext cx="14250306" cy="1971110"/>
          </a:xfrm>
          <a:prstGeom prst="rect">
            <a:avLst/>
          </a:prstGeom>
        </p:spPr>
        <p:txBody>
          <a:bodyPr anchor="t" rtlCol="false" tIns="0" lIns="0" bIns="0" rIns="0">
            <a:spAutoFit/>
          </a:bodyPr>
          <a:lstStyle/>
          <a:p>
            <a:pPr algn="l">
              <a:lnSpc>
                <a:spcPts val="7906"/>
              </a:lnSpc>
              <a:spcBef>
                <a:spcPct val="0"/>
              </a:spcBef>
            </a:pPr>
            <a:r>
              <a:rPr lang="en-US" b="true" sz="5647">
                <a:solidFill>
                  <a:srgbClr val="FCC252"/>
                </a:solidFill>
                <a:latin typeface="Canva Sans Bold"/>
                <a:ea typeface="Canva Sans Bold"/>
                <a:cs typeface="Canva Sans Bold"/>
                <a:sym typeface="Canva Sans Bold"/>
              </a:rPr>
              <a:t>*</a:t>
            </a:r>
            <a:r>
              <a:rPr lang="en-US" b="true" sz="5647">
                <a:solidFill>
                  <a:srgbClr val="FCC252"/>
                </a:solidFill>
                <a:latin typeface="Canva Sans Bold"/>
                <a:ea typeface="Canva Sans Bold"/>
                <a:cs typeface="Canva Sans Bold"/>
                <a:sym typeface="Canva Sans Bold"/>
              </a:rPr>
              <a:t>This is the </a:t>
            </a:r>
            <a:r>
              <a:rPr lang="en-US" b="true" sz="5647" u="sng">
                <a:solidFill>
                  <a:srgbClr val="5CE1E6"/>
                </a:solidFill>
                <a:latin typeface="Canva Sans Bold"/>
                <a:ea typeface="Canva Sans Bold"/>
                <a:cs typeface="Canva Sans Bold"/>
                <a:sym typeface="Canva Sans Bold"/>
              </a:rPr>
              <a:t>state or quality</a:t>
            </a:r>
            <a:r>
              <a:rPr lang="en-US" b="true" sz="5647">
                <a:solidFill>
                  <a:srgbClr val="5CE1E6"/>
                </a:solidFill>
                <a:latin typeface="Canva Sans Bold"/>
                <a:ea typeface="Canva Sans Bold"/>
                <a:cs typeface="Canva Sans Bold"/>
                <a:sym typeface="Canva Sans Bold"/>
              </a:rPr>
              <a:t> </a:t>
            </a:r>
            <a:r>
              <a:rPr lang="en-US" b="true" sz="5647">
                <a:solidFill>
                  <a:srgbClr val="FCC252"/>
                </a:solidFill>
                <a:latin typeface="Canva Sans Bold"/>
                <a:ea typeface="Canva Sans Bold"/>
                <a:cs typeface="Canva Sans Bold"/>
                <a:sym typeface="Canva Sans Bold"/>
              </a:rPr>
              <a:t>of being set apart for God.</a:t>
            </a:r>
          </a:p>
        </p:txBody>
      </p:sp>
      <p:sp>
        <p:nvSpPr>
          <p:cNvPr name="TextBox 4" id="4"/>
          <p:cNvSpPr txBox="true"/>
          <p:nvPr/>
        </p:nvSpPr>
        <p:spPr>
          <a:xfrm rot="0">
            <a:off x="1313984" y="2476332"/>
            <a:ext cx="18302727" cy="902531"/>
          </a:xfrm>
          <a:prstGeom prst="rect">
            <a:avLst/>
          </a:prstGeom>
        </p:spPr>
        <p:txBody>
          <a:bodyPr anchor="t" rtlCol="false" tIns="0" lIns="0" bIns="0" rIns="0">
            <a:spAutoFit/>
          </a:bodyPr>
          <a:lstStyle/>
          <a:p>
            <a:pPr algn="l">
              <a:lnSpc>
                <a:spcPts val="7479"/>
              </a:lnSpc>
              <a:spcBef>
                <a:spcPct val="0"/>
              </a:spcBef>
            </a:pPr>
            <a:r>
              <a:rPr lang="en-US" b="true" sz="5342">
                <a:solidFill>
                  <a:srgbClr val="FFFFFF"/>
                </a:solidFill>
                <a:latin typeface="Canva Sans Bold"/>
                <a:ea typeface="Canva Sans Bold"/>
                <a:cs typeface="Canva Sans Bold"/>
                <a:sym typeface="Canva Sans Bold"/>
              </a:rPr>
              <a:t>1) </a:t>
            </a:r>
            <a:r>
              <a:rPr lang="en-US" b="true" sz="5342">
                <a:solidFill>
                  <a:srgbClr val="FFFFFF"/>
                </a:solidFill>
                <a:latin typeface="Canva Sans Bold"/>
                <a:ea typeface="Canva Sans Bold"/>
                <a:cs typeface="Canva Sans Bold"/>
                <a:sym typeface="Canva Sans Bold"/>
              </a:rPr>
              <a:t>He Calls Us to </a:t>
            </a:r>
            <a:r>
              <a:rPr lang="en-US" b="true" sz="5342">
                <a:solidFill>
                  <a:srgbClr val="FCC252"/>
                </a:solidFill>
                <a:latin typeface="Canva Sans Bold"/>
                <a:ea typeface="Canva Sans Bold"/>
                <a:cs typeface="Canva Sans Bold"/>
                <a:sym typeface="Canva Sans Bold"/>
              </a:rPr>
              <a:t>Holiness</a:t>
            </a:r>
            <a:r>
              <a:rPr lang="en-US" b="true" sz="5342">
                <a:solidFill>
                  <a:srgbClr val="FFFFFF"/>
                </a:solidFill>
                <a:latin typeface="Canva Sans Bold"/>
                <a:ea typeface="Canva Sans Bold"/>
                <a:cs typeface="Canva Sans Bold"/>
                <a:sym typeface="Canva Sans Bold"/>
              </a:rPr>
              <a:t> (1 Thessalonians 4:7)</a:t>
            </a:r>
          </a:p>
        </p:txBody>
      </p:sp>
      <p:sp>
        <p:nvSpPr>
          <p:cNvPr name="TextBox 5" id="5"/>
          <p:cNvSpPr txBox="true"/>
          <p:nvPr/>
        </p:nvSpPr>
        <p:spPr>
          <a:xfrm rot="0">
            <a:off x="2816763" y="1007447"/>
            <a:ext cx="1198565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F914D"/>
                </a:solidFill>
                <a:latin typeface="Canva Sans Bold"/>
                <a:ea typeface="Canva Sans Bold"/>
                <a:cs typeface="Canva Sans Bold"/>
                <a:sym typeface="Canva Sans Bold"/>
              </a:rPr>
              <a:t>God the Father as the Sanctifier</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159917" y="2568777"/>
            <a:ext cx="7545262" cy="5706104"/>
          </a:xfrm>
          <a:custGeom>
            <a:avLst/>
            <a:gdLst/>
            <a:ahLst/>
            <a:cxnLst/>
            <a:rect r="r" b="b" t="t" l="l"/>
            <a:pathLst>
              <a:path h="5706104" w="7545262">
                <a:moveTo>
                  <a:pt x="0" y="0"/>
                </a:moveTo>
                <a:lnTo>
                  <a:pt x="7545262" y="0"/>
                </a:lnTo>
                <a:lnTo>
                  <a:pt x="7545262" y="5706105"/>
                </a:lnTo>
                <a:lnTo>
                  <a:pt x="0" y="5706105"/>
                </a:lnTo>
                <a:lnTo>
                  <a:pt x="0" y="0"/>
                </a:lnTo>
                <a:close/>
              </a:path>
            </a:pathLst>
          </a:custGeom>
          <a:blipFill>
            <a:blip r:embed="rId2"/>
            <a:stretch>
              <a:fillRect l="0" t="0" r="0" b="0"/>
            </a:stretch>
          </a:blipFill>
        </p:spPr>
      </p:sp>
      <p:sp>
        <p:nvSpPr>
          <p:cNvPr name="Freeform 3" id="3"/>
          <p:cNvSpPr/>
          <p:nvPr/>
        </p:nvSpPr>
        <p:spPr>
          <a:xfrm flipH="true" flipV="false" rot="0">
            <a:off x="1028700" y="2464838"/>
            <a:ext cx="7931360" cy="5810044"/>
          </a:xfrm>
          <a:custGeom>
            <a:avLst/>
            <a:gdLst/>
            <a:ahLst/>
            <a:cxnLst/>
            <a:rect r="r" b="b" t="t" l="l"/>
            <a:pathLst>
              <a:path h="5810044" w="7931360">
                <a:moveTo>
                  <a:pt x="7931360" y="0"/>
                </a:moveTo>
                <a:lnTo>
                  <a:pt x="0" y="0"/>
                </a:lnTo>
                <a:lnTo>
                  <a:pt x="0" y="5810044"/>
                </a:lnTo>
                <a:lnTo>
                  <a:pt x="7931360" y="5810044"/>
                </a:lnTo>
                <a:lnTo>
                  <a:pt x="7931360" y="0"/>
                </a:lnTo>
                <a:close/>
              </a:path>
            </a:pathLst>
          </a:custGeom>
          <a:blipFill>
            <a:blip r:embed="rId3"/>
            <a:stretch>
              <a:fillRect l="-9949" t="0" r="0" b="0"/>
            </a:stretch>
          </a:blipFill>
        </p:spPr>
      </p:sp>
    </p:spTree>
  </p:cSld>
  <p:clrMapOvr>
    <a:masterClrMapping/>
  </p:clrMapOvr>
</p:sld>
</file>

<file path=ppt/slides/slide22.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4616823" y="3462960"/>
            <a:ext cx="12642477" cy="1189927"/>
          </a:xfrm>
          <a:prstGeom prst="rect">
            <a:avLst/>
          </a:prstGeom>
        </p:spPr>
        <p:txBody>
          <a:bodyPr anchor="t" rtlCol="false" tIns="0" lIns="0" bIns="0" rIns="0">
            <a:spAutoFit/>
          </a:bodyPr>
          <a:lstStyle/>
          <a:p>
            <a:pPr algn="l" marL="1503089" indent="-751544" lvl="1">
              <a:lnSpc>
                <a:spcPts val="9746"/>
              </a:lnSpc>
              <a:buFont typeface="Arial"/>
              <a:buChar char="•"/>
            </a:pPr>
            <a:r>
              <a:rPr lang="en-US" b="true" sz="6961">
                <a:solidFill>
                  <a:srgbClr val="FFFFFF"/>
                </a:solidFill>
                <a:latin typeface="Canva Sans Bold"/>
                <a:ea typeface="Canva Sans Bold"/>
                <a:cs typeface="Canva Sans Bold"/>
                <a:sym typeface="Canva Sans Bold"/>
              </a:rPr>
              <a:t> is the goal</a:t>
            </a:r>
          </a:p>
        </p:txBody>
      </p:sp>
      <p:sp>
        <p:nvSpPr>
          <p:cNvPr name="TextBox 3" id="3"/>
          <p:cNvSpPr txBox="true"/>
          <p:nvPr/>
        </p:nvSpPr>
        <p:spPr>
          <a:xfrm rot="0">
            <a:off x="1600620" y="4776712"/>
            <a:ext cx="15658680" cy="2614387"/>
          </a:xfrm>
          <a:prstGeom prst="rect">
            <a:avLst/>
          </a:prstGeom>
        </p:spPr>
        <p:txBody>
          <a:bodyPr anchor="t" rtlCol="false" tIns="0" lIns="0" bIns="0" rIns="0">
            <a:spAutoFit/>
          </a:bodyPr>
          <a:lstStyle/>
          <a:p>
            <a:pPr algn="l">
              <a:lnSpc>
                <a:spcPts val="6971"/>
              </a:lnSpc>
              <a:spcBef>
                <a:spcPct val="0"/>
              </a:spcBef>
            </a:pPr>
            <a:r>
              <a:rPr lang="en-US" b="true" sz="4979">
                <a:solidFill>
                  <a:srgbClr val="FCC252"/>
                </a:solidFill>
                <a:latin typeface="Canva Sans Bold"/>
                <a:ea typeface="Canva Sans Bold"/>
                <a:cs typeface="Canva Sans Bold"/>
                <a:sym typeface="Canva Sans Bold"/>
              </a:rPr>
              <a:t>*</a:t>
            </a:r>
            <a:r>
              <a:rPr lang="en-US" b="true" sz="4979">
                <a:solidFill>
                  <a:srgbClr val="FCC252"/>
                </a:solidFill>
                <a:latin typeface="Canva Sans Bold"/>
                <a:ea typeface="Canva Sans Bold"/>
                <a:cs typeface="Canva Sans Bold"/>
                <a:sym typeface="Canva Sans Bold"/>
              </a:rPr>
              <a:t>This is the </a:t>
            </a:r>
            <a:r>
              <a:rPr lang="en-US" b="true" sz="4979" u="sng">
                <a:solidFill>
                  <a:srgbClr val="5CE1E6"/>
                </a:solidFill>
                <a:latin typeface="Canva Sans Bold"/>
                <a:ea typeface="Canva Sans Bold"/>
                <a:cs typeface="Canva Sans Bold"/>
                <a:sym typeface="Canva Sans Bold"/>
              </a:rPr>
              <a:t>state or quality</a:t>
            </a:r>
            <a:r>
              <a:rPr lang="en-US" b="true" sz="4979">
                <a:solidFill>
                  <a:srgbClr val="5CE1E6"/>
                </a:solidFill>
                <a:latin typeface="Canva Sans Bold"/>
                <a:ea typeface="Canva Sans Bold"/>
                <a:cs typeface="Canva Sans Bold"/>
                <a:sym typeface="Canva Sans Bold"/>
              </a:rPr>
              <a:t> </a:t>
            </a:r>
            <a:r>
              <a:rPr lang="en-US" b="true" sz="4979">
                <a:solidFill>
                  <a:srgbClr val="FCC252"/>
                </a:solidFill>
                <a:latin typeface="Canva Sans Bold"/>
                <a:ea typeface="Canva Sans Bold"/>
                <a:cs typeface="Canva Sans Bold"/>
                <a:sym typeface="Canva Sans Bold"/>
              </a:rPr>
              <a:t>of being set apart for God.</a:t>
            </a:r>
          </a:p>
          <a:p>
            <a:pPr algn="l">
              <a:lnSpc>
                <a:spcPts val="6971"/>
              </a:lnSpc>
              <a:spcBef>
                <a:spcPct val="0"/>
              </a:spcBef>
            </a:pPr>
            <a:r>
              <a:rPr lang="en-US" b="true" sz="4979">
                <a:solidFill>
                  <a:srgbClr val="FCC252"/>
                </a:solidFill>
                <a:latin typeface="Canva Sans Bold"/>
                <a:ea typeface="Canva Sans Bold"/>
                <a:cs typeface="Canva Sans Bold"/>
                <a:sym typeface="Canva Sans Bold"/>
              </a:rPr>
              <a:t>*Sanctification </a:t>
            </a:r>
            <a:r>
              <a:rPr lang="en-US" b="true" sz="4979">
                <a:solidFill>
                  <a:srgbClr val="5CE1E6"/>
                </a:solidFill>
                <a:latin typeface="Canva Sans Bold"/>
                <a:ea typeface="Canva Sans Bold"/>
                <a:cs typeface="Canva Sans Bold"/>
                <a:sym typeface="Canva Sans Bold"/>
              </a:rPr>
              <a:t>is the journey toward that goal</a:t>
            </a:r>
            <a:r>
              <a:rPr lang="en-US" b="true" sz="4979">
                <a:solidFill>
                  <a:srgbClr val="FCC252"/>
                </a:solidFill>
                <a:latin typeface="Canva Sans Bold"/>
                <a:ea typeface="Canva Sans Bold"/>
                <a:cs typeface="Canva Sans Bold"/>
                <a:sym typeface="Canva Sans Bold"/>
              </a:rPr>
              <a:t>.</a:t>
            </a:r>
          </a:p>
        </p:txBody>
      </p:sp>
      <p:sp>
        <p:nvSpPr>
          <p:cNvPr name="TextBox 4" id="4"/>
          <p:cNvSpPr txBox="true"/>
          <p:nvPr/>
        </p:nvSpPr>
        <p:spPr>
          <a:xfrm rot="0">
            <a:off x="1313984" y="2476332"/>
            <a:ext cx="18302727" cy="902531"/>
          </a:xfrm>
          <a:prstGeom prst="rect">
            <a:avLst/>
          </a:prstGeom>
        </p:spPr>
        <p:txBody>
          <a:bodyPr anchor="t" rtlCol="false" tIns="0" lIns="0" bIns="0" rIns="0">
            <a:spAutoFit/>
          </a:bodyPr>
          <a:lstStyle/>
          <a:p>
            <a:pPr algn="l">
              <a:lnSpc>
                <a:spcPts val="7479"/>
              </a:lnSpc>
              <a:spcBef>
                <a:spcPct val="0"/>
              </a:spcBef>
            </a:pPr>
            <a:r>
              <a:rPr lang="en-US" b="true" sz="5342">
                <a:solidFill>
                  <a:srgbClr val="FFFFFF"/>
                </a:solidFill>
                <a:latin typeface="Canva Sans Bold"/>
                <a:ea typeface="Canva Sans Bold"/>
                <a:cs typeface="Canva Sans Bold"/>
                <a:sym typeface="Canva Sans Bold"/>
              </a:rPr>
              <a:t>1) </a:t>
            </a:r>
            <a:r>
              <a:rPr lang="en-US" b="true" sz="5342">
                <a:solidFill>
                  <a:srgbClr val="FFFFFF"/>
                </a:solidFill>
                <a:latin typeface="Canva Sans Bold"/>
                <a:ea typeface="Canva Sans Bold"/>
                <a:cs typeface="Canva Sans Bold"/>
                <a:sym typeface="Canva Sans Bold"/>
              </a:rPr>
              <a:t>He Calls Us to </a:t>
            </a:r>
            <a:r>
              <a:rPr lang="en-US" b="true" sz="5342">
                <a:solidFill>
                  <a:srgbClr val="FCC252"/>
                </a:solidFill>
                <a:latin typeface="Canva Sans Bold"/>
                <a:ea typeface="Canva Sans Bold"/>
                <a:cs typeface="Canva Sans Bold"/>
                <a:sym typeface="Canva Sans Bold"/>
              </a:rPr>
              <a:t>Holiness</a:t>
            </a:r>
            <a:r>
              <a:rPr lang="en-US" b="true" sz="5342">
                <a:solidFill>
                  <a:srgbClr val="FFFFFF"/>
                </a:solidFill>
                <a:latin typeface="Canva Sans Bold"/>
                <a:ea typeface="Canva Sans Bold"/>
                <a:cs typeface="Canva Sans Bold"/>
                <a:sym typeface="Canva Sans Bold"/>
              </a:rPr>
              <a:t> (1 Thessalonians 4:7)</a:t>
            </a:r>
          </a:p>
        </p:txBody>
      </p:sp>
      <p:sp>
        <p:nvSpPr>
          <p:cNvPr name="TextBox 5" id="5"/>
          <p:cNvSpPr txBox="true"/>
          <p:nvPr/>
        </p:nvSpPr>
        <p:spPr>
          <a:xfrm rot="0">
            <a:off x="2816763" y="1007447"/>
            <a:ext cx="1198565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F914D"/>
                </a:solidFill>
                <a:latin typeface="Canva Sans Bold"/>
                <a:ea typeface="Canva Sans Bold"/>
                <a:cs typeface="Canva Sans Bold"/>
                <a:sym typeface="Canva Sans Bold"/>
              </a:rPr>
              <a:t>God the Father as the Sanctifier</a:t>
            </a: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28700" y="432357"/>
            <a:ext cx="15829532" cy="9128203"/>
          </a:xfrm>
          <a:prstGeom prst="rect">
            <a:avLst/>
          </a:prstGeom>
        </p:spPr>
        <p:txBody>
          <a:bodyPr anchor="t" rtlCol="false" tIns="0" lIns="0" bIns="0" rIns="0">
            <a:spAutoFit/>
          </a:bodyPr>
          <a:lstStyle/>
          <a:p>
            <a:pPr algn="ctr">
              <a:lnSpc>
                <a:spcPts val="4545"/>
              </a:lnSpc>
            </a:pPr>
            <a:r>
              <a:rPr lang="en-US" b="true" sz="3246">
                <a:solidFill>
                  <a:srgbClr val="FCC252"/>
                </a:solidFill>
                <a:latin typeface="Canva Sans Bold"/>
                <a:ea typeface="Canva Sans Bold"/>
                <a:cs typeface="Canva Sans Bold"/>
                <a:sym typeface="Canva Sans Bold"/>
              </a:rPr>
              <a:t>Believers may struggle to be Christ-like daily due to several reasons</a:t>
            </a:r>
            <a:r>
              <a:rPr lang="en-US" b="true" sz="3246">
                <a:solidFill>
                  <a:srgbClr val="FFFFFF"/>
                </a:solidFill>
                <a:latin typeface="Canva Sans Bold"/>
                <a:ea typeface="Canva Sans Bold"/>
                <a:cs typeface="Canva Sans Bold"/>
                <a:sym typeface="Canva Sans Bold"/>
              </a:rPr>
              <a:t>:</a:t>
            </a:r>
          </a:p>
          <a:p>
            <a:pPr algn="l">
              <a:lnSpc>
                <a:spcPts val="4545"/>
              </a:lnSpc>
            </a:pPr>
          </a:p>
          <a:p>
            <a:pPr algn="l" marL="701009" indent="-350504" lvl="1">
              <a:lnSpc>
                <a:spcPts val="4545"/>
              </a:lnSpc>
              <a:buAutoNum type="arabicPeriod" startAt="1"/>
            </a:pPr>
            <a:r>
              <a:rPr lang="en-US" b="true" sz="3246">
                <a:solidFill>
                  <a:srgbClr val="FFFFFF"/>
                </a:solidFill>
                <a:latin typeface="Canva Sans Bold"/>
                <a:ea typeface="Canva Sans Bold"/>
                <a:cs typeface="Canva Sans Bold"/>
                <a:sym typeface="Canva Sans Bold"/>
              </a:rPr>
              <a:t>Lack of Spiritual Discipline (1 Timothy 4:7-8) – Without regular prayer, Bible study, and fellowship, spiritual growth is hindered.</a:t>
            </a:r>
          </a:p>
          <a:p>
            <a:pPr algn="l" marL="701009" indent="-350504" lvl="1">
              <a:lnSpc>
                <a:spcPts val="4545"/>
              </a:lnSpc>
              <a:buAutoNum type="arabicPeriod" startAt="1"/>
            </a:pPr>
            <a:r>
              <a:rPr lang="en-US" b="true" sz="3246">
                <a:solidFill>
                  <a:srgbClr val="FFFFFF"/>
                </a:solidFill>
                <a:latin typeface="Canva Sans Bold"/>
                <a:ea typeface="Canva Sans Bold"/>
                <a:cs typeface="Canva Sans Bold"/>
                <a:sym typeface="Canva Sans Bold"/>
              </a:rPr>
              <a:t>Worldly Influences (1 John 2:15-16) – The distractions and temptations of the world can pull believers away from living a Christ-like life.</a:t>
            </a:r>
          </a:p>
          <a:p>
            <a:pPr algn="l" marL="701009" indent="-350504" lvl="1">
              <a:lnSpc>
                <a:spcPts val="4545"/>
              </a:lnSpc>
              <a:buAutoNum type="arabicPeriod" startAt="1"/>
            </a:pPr>
            <a:r>
              <a:rPr lang="en-US" b="true" sz="3246">
                <a:solidFill>
                  <a:srgbClr val="FFFFFF"/>
                </a:solidFill>
                <a:latin typeface="Canva Sans Bold"/>
                <a:ea typeface="Canva Sans Bold"/>
                <a:cs typeface="Canva Sans Bold"/>
                <a:sym typeface="Canva Sans Bold"/>
              </a:rPr>
              <a:t>Spiritual Warfare (Ephesians 6:12) – The enemy constantly attacks believers, trying to weaken their faith and lead them into sin.</a:t>
            </a:r>
          </a:p>
          <a:p>
            <a:pPr algn="l" marL="701009" indent="-350504" lvl="1">
              <a:lnSpc>
                <a:spcPts val="4545"/>
              </a:lnSpc>
              <a:buAutoNum type="arabicPeriod" startAt="1"/>
            </a:pPr>
            <a:r>
              <a:rPr lang="en-US" b="true" sz="3246">
                <a:solidFill>
                  <a:srgbClr val="FFFFFF"/>
                </a:solidFill>
                <a:latin typeface="Canva Sans Bold"/>
                <a:ea typeface="Canva Sans Bold"/>
                <a:cs typeface="Canva Sans Bold"/>
                <a:sym typeface="Canva Sans Bold"/>
              </a:rPr>
              <a:t>Weak Faith or Doubt (James 1:6-8) – Struggling to fully trust God can lead to inconsistent obedience and spiritual instability.</a:t>
            </a:r>
          </a:p>
          <a:p>
            <a:pPr algn="l" marL="701009" indent="-350504" lvl="1">
              <a:lnSpc>
                <a:spcPts val="4545"/>
              </a:lnSpc>
              <a:buAutoNum type="arabicPeriod" startAt="1"/>
            </a:pPr>
            <a:r>
              <a:rPr lang="en-US" b="true" sz="3246">
                <a:solidFill>
                  <a:srgbClr val="FFFFFF"/>
                </a:solidFill>
                <a:latin typeface="Canva Sans Bold"/>
                <a:ea typeface="Canva Sans Bold"/>
                <a:cs typeface="Canva Sans Bold"/>
                <a:sym typeface="Canva Sans Bold"/>
              </a:rPr>
              <a:t>Unconfessed Sin (Psalm 66:18) – Holding onto sin without repentance hinders spiritual growth and closeness to God.</a:t>
            </a:r>
          </a:p>
          <a:p>
            <a:pPr algn="l" marL="701009" indent="-350504" lvl="1">
              <a:lnSpc>
                <a:spcPts val="4545"/>
              </a:lnSpc>
              <a:buAutoNum type="arabicPeriod" startAt="1"/>
            </a:pPr>
            <a:r>
              <a:rPr lang="en-US" b="true" sz="3246">
                <a:solidFill>
                  <a:srgbClr val="FFFFFF"/>
                </a:solidFill>
                <a:latin typeface="Canva Sans Bold"/>
                <a:ea typeface="Canva Sans Bold"/>
                <a:cs typeface="Canva Sans Bold"/>
                <a:sym typeface="Canva Sans Bold"/>
              </a:rPr>
              <a:t>Lack of Accountability (Hebrews 10:24-25) – Without Christian community and mentorship, it’s harder to stay strong in faith.</a:t>
            </a:r>
          </a:p>
          <a:p>
            <a:pPr algn="l" marL="701009" indent="-350504" lvl="1">
              <a:lnSpc>
                <a:spcPts val="4545"/>
              </a:lnSpc>
              <a:buAutoNum type="arabicPeriod" startAt="1"/>
            </a:pPr>
            <a:r>
              <a:rPr lang="en-US" b="true" sz="3246">
                <a:solidFill>
                  <a:srgbClr val="FFFFFF"/>
                </a:solidFill>
                <a:latin typeface="Canva Sans Bold"/>
                <a:ea typeface="Canva Sans Bold"/>
                <a:cs typeface="Canva Sans Bold"/>
                <a:sym typeface="Canva Sans Bold"/>
              </a:rPr>
              <a:t>Spiritual Immaturity (Hebrews 5:12-14) – Some believers remain spiritually weak because they don’t seek to grow in their understanding of God.</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313984" y="2476332"/>
            <a:ext cx="18302727" cy="1845506"/>
          </a:xfrm>
          <a:prstGeom prst="rect">
            <a:avLst/>
          </a:prstGeom>
        </p:spPr>
        <p:txBody>
          <a:bodyPr anchor="t" rtlCol="false" tIns="0" lIns="0" bIns="0" rIns="0">
            <a:spAutoFit/>
          </a:bodyPr>
          <a:lstStyle/>
          <a:p>
            <a:pPr algn="l">
              <a:lnSpc>
                <a:spcPts val="7479"/>
              </a:lnSpc>
              <a:spcBef>
                <a:spcPct val="0"/>
              </a:spcBef>
            </a:pPr>
            <a:r>
              <a:rPr lang="en-US" b="true" sz="5342">
                <a:solidFill>
                  <a:srgbClr val="FFFFFF"/>
                </a:solidFill>
                <a:latin typeface="Canva Sans Bold"/>
                <a:ea typeface="Canva Sans Bold"/>
                <a:cs typeface="Canva Sans Bold"/>
                <a:sym typeface="Canva Sans Bold"/>
              </a:rPr>
              <a:t>1) </a:t>
            </a:r>
            <a:r>
              <a:rPr lang="en-US" b="true" sz="5342">
                <a:solidFill>
                  <a:srgbClr val="FFFFFF"/>
                </a:solidFill>
                <a:latin typeface="Canva Sans Bold"/>
                <a:ea typeface="Canva Sans Bold"/>
                <a:cs typeface="Canva Sans Bold"/>
                <a:sym typeface="Canva Sans Bold"/>
              </a:rPr>
              <a:t>He Calls Us to Holiness (1 Thessalonians 4:7)</a:t>
            </a:r>
          </a:p>
          <a:p>
            <a:pPr algn="l">
              <a:lnSpc>
                <a:spcPts val="7479"/>
              </a:lnSpc>
              <a:spcBef>
                <a:spcPct val="0"/>
              </a:spcBef>
            </a:pPr>
            <a:r>
              <a:rPr lang="en-US" b="true" sz="5342">
                <a:solidFill>
                  <a:srgbClr val="FFFFFF"/>
                </a:solidFill>
                <a:latin typeface="Canva Sans Bold"/>
                <a:ea typeface="Canva Sans Bold"/>
                <a:cs typeface="Canva Sans Bold"/>
                <a:sym typeface="Canva Sans Bold"/>
              </a:rPr>
              <a:t>2) He Disciplines and Guides Us (Hebrews 12:10)</a:t>
            </a:r>
          </a:p>
        </p:txBody>
      </p:sp>
      <p:sp>
        <p:nvSpPr>
          <p:cNvPr name="TextBox 3" id="3"/>
          <p:cNvSpPr txBox="true"/>
          <p:nvPr/>
        </p:nvSpPr>
        <p:spPr>
          <a:xfrm rot="0">
            <a:off x="2969163" y="1159847"/>
            <a:ext cx="1198565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F914D"/>
                </a:solidFill>
                <a:latin typeface="Canva Sans Bold"/>
                <a:ea typeface="Canva Sans Bold"/>
                <a:cs typeface="Canva Sans Bold"/>
                <a:sym typeface="Canva Sans Bold"/>
              </a:rPr>
              <a:t>God the Father as the Sanctifier</a:t>
            </a:r>
          </a:p>
        </p:txBody>
      </p:sp>
      <p:sp>
        <p:nvSpPr>
          <p:cNvPr name="TextBox 4" id="4"/>
          <p:cNvSpPr txBox="true"/>
          <p:nvPr/>
        </p:nvSpPr>
        <p:spPr>
          <a:xfrm rot="0">
            <a:off x="2427130" y="4470208"/>
            <a:ext cx="14738798" cy="1430059"/>
          </a:xfrm>
          <a:prstGeom prst="rect">
            <a:avLst/>
          </a:prstGeom>
        </p:spPr>
        <p:txBody>
          <a:bodyPr anchor="t" rtlCol="false" tIns="0" lIns="0" bIns="0" rIns="0">
            <a:spAutoFit/>
          </a:bodyPr>
          <a:lstStyle/>
          <a:p>
            <a:pPr algn="l" marL="879463" indent="-439732" lvl="1">
              <a:lnSpc>
                <a:spcPts val="5702"/>
              </a:lnSpc>
              <a:buFont typeface="Arial"/>
              <a:buChar char="•"/>
            </a:pPr>
            <a:r>
              <a:rPr lang="en-US" b="true" sz="4073">
                <a:solidFill>
                  <a:srgbClr val="FFFFFF"/>
                </a:solidFill>
                <a:latin typeface="Canva Sans Bold"/>
                <a:ea typeface="Canva Sans Bold"/>
                <a:cs typeface="Canva Sans Bold"/>
                <a:sym typeface="Canva Sans Bold"/>
              </a:rPr>
              <a:t>Like a loving parent, God corrects us when we go the wrong way, helping us grow in obedience and faith</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313984" y="2476332"/>
            <a:ext cx="18302727" cy="1845506"/>
          </a:xfrm>
          <a:prstGeom prst="rect">
            <a:avLst/>
          </a:prstGeom>
        </p:spPr>
        <p:txBody>
          <a:bodyPr anchor="t" rtlCol="false" tIns="0" lIns="0" bIns="0" rIns="0">
            <a:spAutoFit/>
          </a:bodyPr>
          <a:lstStyle/>
          <a:p>
            <a:pPr algn="l">
              <a:lnSpc>
                <a:spcPts val="7479"/>
              </a:lnSpc>
              <a:spcBef>
                <a:spcPct val="0"/>
              </a:spcBef>
            </a:pPr>
            <a:r>
              <a:rPr lang="en-US" b="true" sz="5342">
                <a:solidFill>
                  <a:srgbClr val="FFFFFF"/>
                </a:solidFill>
                <a:latin typeface="Canva Sans Bold"/>
                <a:ea typeface="Canva Sans Bold"/>
                <a:cs typeface="Canva Sans Bold"/>
                <a:sym typeface="Canva Sans Bold"/>
              </a:rPr>
              <a:t>1) </a:t>
            </a:r>
            <a:r>
              <a:rPr lang="en-US" b="true" sz="5342">
                <a:solidFill>
                  <a:srgbClr val="FFFFFF"/>
                </a:solidFill>
                <a:latin typeface="Canva Sans Bold"/>
                <a:ea typeface="Canva Sans Bold"/>
                <a:cs typeface="Canva Sans Bold"/>
                <a:sym typeface="Canva Sans Bold"/>
              </a:rPr>
              <a:t>He Calls Us to Holiness (1 Thessalonians 4:7)</a:t>
            </a:r>
          </a:p>
          <a:p>
            <a:pPr algn="l">
              <a:lnSpc>
                <a:spcPts val="7479"/>
              </a:lnSpc>
              <a:spcBef>
                <a:spcPct val="0"/>
              </a:spcBef>
            </a:pPr>
            <a:r>
              <a:rPr lang="en-US" b="true" sz="5342">
                <a:solidFill>
                  <a:srgbClr val="FFFFFF"/>
                </a:solidFill>
                <a:latin typeface="Canva Sans Bold"/>
                <a:ea typeface="Canva Sans Bold"/>
                <a:cs typeface="Canva Sans Bold"/>
                <a:sym typeface="Canva Sans Bold"/>
              </a:rPr>
              <a:t>2) He Disciplines and Guides Us (Hebrews 12:10)</a:t>
            </a:r>
          </a:p>
        </p:txBody>
      </p:sp>
      <p:sp>
        <p:nvSpPr>
          <p:cNvPr name="TextBox 3" id="3"/>
          <p:cNvSpPr txBox="true"/>
          <p:nvPr/>
        </p:nvSpPr>
        <p:spPr>
          <a:xfrm rot="0">
            <a:off x="2969163" y="1159847"/>
            <a:ext cx="1198565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F914D"/>
                </a:solidFill>
                <a:latin typeface="Canva Sans Bold"/>
                <a:ea typeface="Canva Sans Bold"/>
                <a:cs typeface="Canva Sans Bold"/>
                <a:sym typeface="Canva Sans Bold"/>
              </a:rPr>
              <a:t>God the Father as the Sanctifier</a:t>
            </a:r>
          </a:p>
        </p:txBody>
      </p:sp>
      <p:sp>
        <p:nvSpPr>
          <p:cNvPr name="TextBox 4" id="4"/>
          <p:cNvSpPr txBox="true"/>
          <p:nvPr/>
        </p:nvSpPr>
        <p:spPr>
          <a:xfrm rot="0">
            <a:off x="1313984" y="4750462"/>
            <a:ext cx="15952324" cy="3726672"/>
          </a:xfrm>
          <a:prstGeom prst="rect">
            <a:avLst/>
          </a:prstGeom>
        </p:spPr>
        <p:txBody>
          <a:bodyPr anchor="t" rtlCol="false" tIns="0" lIns="0" bIns="0" rIns="0">
            <a:spAutoFit/>
          </a:bodyPr>
          <a:lstStyle/>
          <a:p>
            <a:pPr algn="ctr">
              <a:lnSpc>
                <a:spcPts val="7456"/>
              </a:lnSpc>
              <a:spcBef>
                <a:spcPct val="0"/>
              </a:spcBef>
            </a:pPr>
            <a:r>
              <a:rPr lang="en-US" b="true" sz="5326">
                <a:solidFill>
                  <a:srgbClr val="FFFFFF"/>
                </a:solidFill>
                <a:latin typeface="Canva Sans Bold"/>
                <a:ea typeface="Canva Sans Bold"/>
                <a:cs typeface="Canva Sans Bold"/>
                <a:sym typeface="Canva Sans Bold"/>
              </a:rPr>
              <a:t>"For they [our earthly fathers] disciplined us for a short time as it seemed best to them, but He [God] disciplines us for our good, that we may share His holiness." (</a:t>
            </a:r>
            <a:r>
              <a:rPr lang="en-US" b="true" sz="5326">
                <a:solidFill>
                  <a:srgbClr val="FCC252"/>
                </a:solidFill>
                <a:latin typeface="Canva Sans Bold"/>
                <a:ea typeface="Canva Sans Bold"/>
                <a:cs typeface="Canva Sans Bold"/>
                <a:sym typeface="Canva Sans Bold"/>
              </a:rPr>
              <a:t>Hebrews 12:10, ESV</a:t>
            </a:r>
            <a:r>
              <a:rPr lang="en-US" b="true" sz="5326">
                <a:solidFill>
                  <a:srgbClr val="FFFFFF"/>
                </a:solidFill>
                <a:latin typeface="Canva Sans Bold"/>
                <a:ea typeface="Canva Sans Bold"/>
                <a:cs typeface="Canva Sans Bold"/>
                <a:sym typeface="Canva Sans Bold"/>
              </a:rPr>
              <a:t>)</a:t>
            </a: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313984" y="2476332"/>
            <a:ext cx="18302727" cy="2788481"/>
          </a:xfrm>
          <a:prstGeom prst="rect">
            <a:avLst/>
          </a:prstGeom>
        </p:spPr>
        <p:txBody>
          <a:bodyPr anchor="t" rtlCol="false" tIns="0" lIns="0" bIns="0" rIns="0">
            <a:spAutoFit/>
          </a:bodyPr>
          <a:lstStyle/>
          <a:p>
            <a:pPr algn="l">
              <a:lnSpc>
                <a:spcPts val="7479"/>
              </a:lnSpc>
              <a:spcBef>
                <a:spcPct val="0"/>
              </a:spcBef>
            </a:pPr>
            <a:r>
              <a:rPr lang="en-US" b="true" sz="5342">
                <a:solidFill>
                  <a:srgbClr val="FFFFFF"/>
                </a:solidFill>
                <a:latin typeface="Canva Sans Bold"/>
                <a:ea typeface="Canva Sans Bold"/>
                <a:cs typeface="Canva Sans Bold"/>
                <a:sym typeface="Canva Sans Bold"/>
              </a:rPr>
              <a:t>1) </a:t>
            </a:r>
            <a:r>
              <a:rPr lang="en-US" b="true" sz="5342">
                <a:solidFill>
                  <a:srgbClr val="FFFFFF"/>
                </a:solidFill>
                <a:latin typeface="Canva Sans Bold"/>
                <a:ea typeface="Canva Sans Bold"/>
                <a:cs typeface="Canva Sans Bold"/>
                <a:sym typeface="Canva Sans Bold"/>
              </a:rPr>
              <a:t>He Calls Us to Holiness (1 Thessalonians 4:7)</a:t>
            </a:r>
          </a:p>
          <a:p>
            <a:pPr algn="l">
              <a:lnSpc>
                <a:spcPts val="7479"/>
              </a:lnSpc>
              <a:spcBef>
                <a:spcPct val="0"/>
              </a:spcBef>
            </a:pPr>
            <a:r>
              <a:rPr lang="en-US" b="true" sz="5342">
                <a:solidFill>
                  <a:srgbClr val="FFFFFF"/>
                </a:solidFill>
                <a:latin typeface="Canva Sans Bold"/>
                <a:ea typeface="Canva Sans Bold"/>
                <a:cs typeface="Canva Sans Bold"/>
                <a:sym typeface="Canva Sans Bold"/>
              </a:rPr>
              <a:t>2) He Disciplines and Guides Us (Hebrews 12:10)</a:t>
            </a:r>
          </a:p>
          <a:p>
            <a:pPr algn="l">
              <a:lnSpc>
                <a:spcPts val="7479"/>
              </a:lnSpc>
              <a:spcBef>
                <a:spcPct val="0"/>
              </a:spcBef>
            </a:pPr>
            <a:r>
              <a:rPr lang="en-US" b="true" sz="5342">
                <a:solidFill>
                  <a:srgbClr val="FFFFFF"/>
                </a:solidFill>
                <a:latin typeface="Canva Sans Bold"/>
                <a:ea typeface="Canva Sans Bold"/>
                <a:cs typeface="Canva Sans Bold"/>
                <a:sym typeface="Canva Sans Bold"/>
              </a:rPr>
              <a:t>3) He Shapes Us Through Trials (Romans 5:3-5)</a:t>
            </a:r>
          </a:p>
        </p:txBody>
      </p:sp>
      <p:sp>
        <p:nvSpPr>
          <p:cNvPr name="TextBox 3" id="3"/>
          <p:cNvSpPr txBox="true"/>
          <p:nvPr/>
        </p:nvSpPr>
        <p:spPr>
          <a:xfrm rot="0">
            <a:off x="2969163" y="1159847"/>
            <a:ext cx="1198565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F914D"/>
                </a:solidFill>
                <a:latin typeface="Canva Sans Bold"/>
                <a:ea typeface="Canva Sans Bold"/>
                <a:cs typeface="Canva Sans Bold"/>
                <a:sym typeface="Canva Sans Bold"/>
              </a:rPr>
              <a:t>God the Father as the Sanctifier</a:t>
            </a:r>
          </a:p>
        </p:txBody>
      </p:sp>
      <p:sp>
        <p:nvSpPr>
          <p:cNvPr name="TextBox 4" id="4"/>
          <p:cNvSpPr txBox="true"/>
          <p:nvPr/>
        </p:nvSpPr>
        <p:spPr>
          <a:xfrm rot="0">
            <a:off x="2556075" y="5416326"/>
            <a:ext cx="14489834" cy="2788481"/>
          </a:xfrm>
          <a:prstGeom prst="rect">
            <a:avLst/>
          </a:prstGeom>
        </p:spPr>
        <p:txBody>
          <a:bodyPr anchor="t" rtlCol="false" tIns="0" lIns="0" bIns="0" rIns="0">
            <a:spAutoFit/>
          </a:bodyPr>
          <a:lstStyle/>
          <a:p>
            <a:pPr algn="l" marL="1153403" indent="-576702" lvl="1">
              <a:lnSpc>
                <a:spcPts val="7479"/>
              </a:lnSpc>
              <a:buFont typeface="Arial"/>
              <a:buChar char="•"/>
            </a:pPr>
            <a:r>
              <a:rPr lang="en-US" b="true" sz="5342">
                <a:solidFill>
                  <a:srgbClr val="FFFFFF"/>
                </a:solidFill>
                <a:latin typeface="Canva Sans Bold"/>
                <a:ea typeface="Canva Sans Bold"/>
                <a:cs typeface="Canva Sans Bold"/>
                <a:sym typeface="Canva Sans Bold"/>
              </a:rPr>
              <a:t>He allows challenges in our lives to refine our character, making us stronger in faith</a:t>
            </a:r>
          </a:p>
        </p:txBody>
      </p:sp>
    </p:spTree>
  </p:cSld>
  <p:clrMapOvr>
    <a:masterClrMapping/>
  </p:clrMapOvr>
</p:sld>
</file>

<file path=ppt/slides/slide27.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699159" y="3152654"/>
            <a:ext cx="15293006" cy="6010151"/>
          </a:xfrm>
          <a:prstGeom prst="rect">
            <a:avLst/>
          </a:prstGeom>
        </p:spPr>
        <p:txBody>
          <a:bodyPr anchor="t" rtlCol="false" tIns="0" lIns="0" bIns="0" rIns="0">
            <a:spAutoFit/>
          </a:bodyPr>
          <a:lstStyle/>
          <a:p>
            <a:pPr algn="ctr">
              <a:lnSpc>
                <a:spcPts val="6001"/>
              </a:lnSpc>
              <a:spcBef>
                <a:spcPct val="0"/>
              </a:spcBef>
            </a:pPr>
            <a:r>
              <a:rPr lang="en-US" b="true" sz="4286" u="sng">
                <a:solidFill>
                  <a:srgbClr val="FF3131"/>
                </a:solidFill>
                <a:latin typeface="Canva Sans Bold"/>
                <a:ea typeface="Canva Sans Bold"/>
                <a:cs typeface="Canva Sans Bold"/>
                <a:sym typeface="Canva Sans Bold"/>
              </a:rPr>
              <a:t>3</a:t>
            </a:r>
            <a:r>
              <a:rPr lang="en-US" b="true" sz="4286">
                <a:solidFill>
                  <a:srgbClr val="FFFFFF"/>
                </a:solidFill>
                <a:latin typeface="Canva Sans Bold"/>
                <a:ea typeface="Canva Sans Bold"/>
                <a:cs typeface="Canva Sans Bold"/>
                <a:sym typeface="Canva Sans Bold"/>
              </a:rPr>
              <a:t> At nagagalak din tayo kahit na dumaranas tayo ng mga paghihirap, dahil natututo tayong magtiis. </a:t>
            </a:r>
            <a:r>
              <a:rPr lang="en-US" b="true" sz="4286" u="sng">
                <a:solidFill>
                  <a:srgbClr val="FF3131"/>
                </a:solidFill>
                <a:latin typeface="Canva Sans Bold"/>
                <a:ea typeface="Canva Sans Bold"/>
                <a:cs typeface="Canva Sans Bold"/>
                <a:sym typeface="Canva Sans Bold"/>
              </a:rPr>
              <a:t>4 </a:t>
            </a:r>
            <a:r>
              <a:rPr lang="en-US" b="true" sz="4286">
                <a:solidFill>
                  <a:srgbClr val="FFFFFF"/>
                </a:solidFill>
                <a:latin typeface="Canva Sans Bold"/>
                <a:ea typeface="Canva Sans Bold"/>
                <a:cs typeface="Canva Sans Bold"/>
                <a:sym typeface="Canva Sans Bold"/>
              </a:rPr>
              <a:t>Alam natin na ang pagtitiis ay nagpapabuti sa ating pagkatao. At kung mabuti ang ating pagkatao, may pag-asa tayo na makakabahagi tayo sa kadakilaan ng Dios. </a:t>
            </a:r>
            <a:r>
              <a:rPr lang="en-US" b="true" sz="4286" u="sng">
                <a:solidFill>
                  <a:srgbClr val="FF3131"/>
                </a:solidFill>
                <a:latin typeface="Canva Sans Bold"/>
                <a:ea typeface="Canva Sans Bold"/>
                <a:cs typeface="Canva Sans Bold"/>
                <a:sym typeface="Canva Sans Bold"/>
              </a:rPr>
              <a:t>5 </a:t>
            </a:r>
            <a:r>
              <a:rPr lang="en-US" b="true" sz="4286">
                <a:solidFill>
                  <a:srgbClr val="FFFFFF"/>
                </a:solidFill>
                <a:latin typeface="Canva Sans Bold"/>
                <a:ea typeface="Canva Sans Bold"/>
                <a:cs typeface="Canva Sans Bold"/>
                <a:sym typeface="Canva Sans Bold"/>
              </a:rPr>
              <a:t>At hindi tayo mabibigo sa ating pag-asa dahil ipinadama ng Dios sa atin ang kanyang pagmamahal sa pamamagitan ng Banal na Espiritu na ibinigay niya sa atin.</a:t>
            </a:r>
          </a:p>
        </p:txBody>
      </p:sp>
      <p:sp>
        <p:nvSpPr>
          <p:cNvPr name="TextBox 3" id="3"/>
          <p:cNvSpPr txBox="true"/>
          <p:nvPr/>
        </p:nvSpPr>
        <p:spPr>
          <a:xfrm rot="0">
            <a:off x="3128241" y="2335848"/>
            <a:ext cx="9963007" cy="902531"/>
          </a:xfrm>
          <a:prstGeom prst="rect">
            <a:avLst/>
          </a:prstGeom>
        </p:spPr>
        <p:txBody>
          <a:bodyPr anchor="t" rtlCol="false" tIns="0" lIns="0" bIns="0" rIns="0">
            <a:spAutoFit/>
          </a:bodyPr>
          <a:lstStyle/>
          <a:p>
            <a:pPr algn="ctr">
              <a:lnSpc>
                <a:spcPts val="7479"/>
              </a:lnSpc>
              <a:spcBef>
                <a:spcPct val="0"/>
              </a:spcBef>
            </a:pPr>
            <a:r>
              <a:rPr lang="en-US" b="true" sz="5342">
                <a:solidFill>
                  <a:srgbClr val="FCC252"/>
                </a:solidFill>
                <a:latin typeface="Canva Sans Bold"/>
                <a:ea typeface="Canva Sans Bold"/>
                <a:cs typeface="Canva Sans Bold"/>
                <a:sym typeface="Canva Sans Bold"/>
              </a:rPr>
              <a:t>Roma 5:3-5</a:t>
            </a:r>
          </a:p>
        </p:txBody>
      </p:sp>
      <p:sp>
        <p:nvSpPr>
          <p:cNvPr name="TextBox 4" id="4"/>
          <p:cNvSpPr txBox="true"/>
          <p:nvPr/>
        </p:nvSpPr>
        <p:spPr>
          <a:xfrm rot="0">
            <a:off x="1699159" y="729862"/>
            <a:ext cx="12821171" cy="902531"/>
          </a:xfrm>
          <a:prstGeom prst="rect">
            <a:avLst/>
          </a:prstGeom>
        </p:spPr>
        <p:txBody>
          <a:bodyPr anchor="t" rtlCol="false" tIns="0" lIns="0" bIns="0" rIns="0">
            <a:spAutoFit/>
          </a:bodyPr>
          <a:lstStyle/>
          <a:p>
            <a:pPr algn="ctr">
              <a:lnSpc>
                <a:spcPts val="7479"/>
              </a:lnSpc>
              <a:spcBef>
                <a:spcPct val="0"/>
              </a:spcBef>
            </a:pPr>
            <a:r>
              <a:rPr lang="en-US" b="true" sz="5342">
                <a:solidFill>
                  <a:srgbClr val="FFFFFF"/>
                </a:solidFill>
                <a:latin typeface="Canva Sans Bold"/>
                <a:ea typeface="Canva Sans Bold"/>
                <a:cs typeface="Canva Sans Bold"/>
                <a:sym typeface="Canva Sans Bold"/>
              </a:rPr>
              <a:t>3) </a:t>
            </a:r>
            <a:r>
              <a:rPr lang="en-US" b="true" sz="5342">
                <a:solidFill>
                  <a:srgbClr val="FFFFFF"/>
                </a:solidFill>
                <a:latin typeface="Canva Sans Bold"/>
                <a:ea typeface="Canva Sans Bold"/>
                <a:cs typeface="Canva Sans Bold"/>
                <a:sym typeface="Canva Sans Bold"/>
              </a:rPr>
              <a:t>He Shapes Us Through Trials</a:t>
            </a: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28700" y="2508180"/>
            <a:ext cx="18302727" cy="2788481"/>
          </a:xfrm>
          <a:prstGeom prst="rect">
            <a:avLst/>
          </a:prstGeom>
        </p:spPr>
        <p:txBody>
          <a:bodyPr anchor="t" rtlCol="false" tIns="0" lIns="0" bIns="0" rIns="0">
            <a:spAutoFit/>
          </a:bodyPr>
          <a:lstStyle/>
          <a:p>
            <a:pPr algn="l">
              <a:lnSpc>
                <a:spcPts val="7479"/>
              </a:lnSpc>
              <a:spcBef>
                <a:spcPct val="0"/>
              </a:spcBef>
            </a:pPr>
            <a:r>
              <a:rPr lang="en-US" b="true" sz="5342">
                <a:solidFill>
                  <a:srgbClr val="FFFFFF"/>
                </a:solidFill>
                <a:latin typeface="Canva Sans Bold"/>
                <a:ea typeface="Canva Sans Bold"/>
                <a:cs typeface="Canva Sans Bold"/>
                <a:sym typeface="Canva Sans Bold"/>
              </a:rPr>
              <a:t>1) </a:t>
            </a:r>
            <a:r>
              <a:rPr lang="en-US" b="true" sz="5342">
                <a:solidFill>
                  <a:srgbClr val="FFFFFF"/>
                </a:solidFill>
                <a:latin typeface="Canva Sans Bold"/>
                <a:ea typeface="Canva Sans Bold"/>
                <a:cs typeface="Canva Sans Bold"/>
                <a:sym typeface="Canva Sans Bold"/>
              </a:rPr>
              <a:t>He Calls Us to Holiness (1 Thessalonians 4:7)</a:t>
            </a:r>
          </a:p>
          <a:p>
            <a:pPr algn="l">
              <a:lnSpc>
                <a:spcPts val="7479"/>
              </a:lnSpc>
              <a:spcBef>
                <a:spcPct val="0"/>
              </a:spcBef>
            </a:pPr>
            <a:r>
              <a:rPr lang="en-US" b="true" sz="5342">
                <a:solidFill>
                  <a:srgbClr val="FFFFFF"/>
                </a:solidFill>
                <a:latin typeface="Canva Sans Bold"/>
                <a:ea typeface="Canva Sans Bold"/>
                <a:cs typeface="Canva Sans Bold"/>
                <a:sym typeface="Canva Sans Bold"/>
              </a:rPr>
              <a:t>2) He Disciplines and Guides Us (Hebrews 12:10)</a:t>
            </a:r>
          </a:p>
          <a:p>
            <a:pPr algn="l">
              <a:lnSpc>
                <a:spcPts val="7479"/>
              </a:lnSpc>
              <a:spcBef>
                <a:spcPct val="0"/>
              </a:spcBef>
            </a:pPr>
            <a:r>
              <a:rPr lang="en-US" b="true" sz="5342">
                <a:solidFill>
                  <a:srgbClr val="FFFFFF"/>
                </a:solidFill>
                <a:latin typeface="Canva Sans Bold"/>
                <a:ea typeface="Canva Sans Bold"/>
                <a:cs typeface="Canva Sans Bold"/>
                <a:sym typeface="Canva Sans Bold"/>
              </a:rPr>
              <a:t>3) He Shapes Us Through Trials (Romans 5:3-5)</a:t>
            </a:r>
          </a:p>
        </p:txBody>
      </p:sp>
      <p:sp>
        <p:nvSpPr>
          <p:cNvPr name="TextBox 3" id="3"/>
          <p:cNvSpPr txBox="true"/>
          <p:nvPr/>
        </p:nvSpPr>
        <p:spPr>
          <a:xfrm rot="0">
            <a:off x="2969163" y="1159847"/>
            <a:ext cx="1198565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F914D"/>
                </a:solidFill>
                <a:latin typeface="Canva Sans Bold"/>
                <a:ea typeface="Canva Sans Bold"/>
                <a:cs typeface="Canva Sans Bold"/>
                <a:sym typeface="Canva Sans Bold"/>
              </a:rPr>
              <a:t>God the Father as the Sanctifier</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242199" y="1028700"/>
            <a:ext cx="15803603" cy="7624531"/>
            <a:chOff x="0" y="0"/>
            <a:chExt cx="21071470" cy="10166041"/>
          </a:xfrm>
        </p:grpSpPr>
        <p:sp>
          <p:nvSpPr>
            <p:cNvPr name="TextBox 3" id="3"/>
            <p:cNvSpPr txBox="true"/>
            <p:nvPr/>
          </p:nvSpPr>
          <p:spPr>
            <a:xfrm rot="0">
              <a:off x="0" y="1000174"/>
              <a:ext cx="21071470" cy="3518462"/>
            </a:xfrm>
            <a:prstGeom prst="rect">
              <a:avLst/>
            </a:prstGeom>
          </p:spPr>
          <p:txBody>
            <a:bodyPr anchor="t" rtlCol="false" tIns="0" lIns="0" bIns="0" rIns="0">
              <a:spAutoFit/>
            </a:bodyPr>
            <a:lstStyle/>
            <a:p>
              <a:pPr algn="ctr">
                <a:lnSpc>
                  <a:spcPts val="5311"/>
                </a:lnSpc>
                <a:spcBef>
                  <a:spcPct val="0"/>
                </a:spcBef>
              </a:pPr>
              <a:r>
                <a:rPr lang="en-US" b="true" sz="3793" u="sng">
                  <a:solidFill>
                    <a:srgbClr val="FF3131"/>
                  </a:solidFill>
                  <a:latin typeface="Canva Sans Bold"/>
                  <a:ea typeface="Canva Sans Bold"/>
                  <a:cs typeface="Canva Sans Bold"/>
                  <a:sym typeface="Canva Sans Bold"/>
                </a:rPr>
                <a:t>26</a:t>
              </a:r>
              <a:r>
                <a:rPr lang="en-US" b="true" sz="3793">
                  <a:solidFill>
                    <a:srgbClr val="FFFFFF"/>
                  </a:solidFill>
                  <a:latin typeface="Canva Sans Bold"/>
                  <a:ea typeface="Canva Sans Bold"/>
                  <a:cs typeface="Canva Sans Bold"/>
                  <a:sym typeface="Canva Sans Bold"/>
                </a:rPr>
                <a:t> Pero kapag nakaalis na ako, ang Tagatulong na walang iba kundi ang Banal na Espiritu ang ipapadala ng Ama bilang kapalit ko. Siya ang magtuturo sa inyo ng lahat ng bagay at magpapaalala sa inyo ng lahat ng mga sinabi ko sa inyo.</a:t>
              </a:r>
            </a:p>
          </p:txBody>
        </p:sp>
        <p:sp>
          <p:nvSpPr>
            <p:cNvPr name="TextBox 4" id="4"/>
            <p:cNvSpPr txBox="true"/>
            <p:nvPr/>
          </p:nvSpPr>
          <p:spPr>
            <a:xfrm rot="0">
              <a:off x="5351836" y="-95250"/>
              <a:ext cx="8329134" cy="1171624"/>
            </a:xfrm>
            <a:prstGeom prst="rect">
              <a:avLst/>
            </a:prstGeom>
          </p:spPr>
          <p:txBody>
            <a:bodyPr anchor="t" rtlCol="false" tIns="0" lIns="0" bIns="0" rIns="0">
              <a:spAutoFit/>
            </a:bodyPr>
            <a:lstStyle/>
            <a:p>
              <a:pPr algn="ctr">
                <a:lnSpc>
                  <a:spcPts val="7479"/>
                </a:lnSpc>
                <a:spcBef>
                  <a:spcPct val="0"/>
                </a:spcBef>
              </a:pPr>
              <a:r>
                <a:rPr lang="en-US" b="true" sz="5342">
                  <a:solidFill>
                    <a:srgbClr val="FCC252"/>
                  </a:solidFill>
                  <a:latin typeface="Canva Sans Bold"/>
                  <a:ea typeface="Canva Sans Bold"/>
                  <a:cs typeface="Canva Sans Bold"/>
                  <a:sym typeface="Canva Sans Bold"/>
                </a:rPr>
                <a:t>Juan 14:26</a:t>
              </a:r>
            </a:p>
          </p:txBody>
        </p:sp>
        <p:sp>
          <p:nvSpPr>
            <p:cNvPr name="TextBox 5" id="5"/>
            <p:cNvSpPr txBox="true"/>
            <p:nvPr/>
          </p:nvSpPr>
          <p:spPr>
            <a:xfrm rot="0">
              <a:off x="449461" y="6811896"/>
              <a:ext cx="20622009" cy="3354145"/>
            </a:xfrm>
            <a:prstGeom prst="rect">
              <a:avLst/>
            </a:prstGeom>
          </p:spPr>
          <p:txBody>
            <a:bodyPr anchor="t" rtlCol="false" tIns="0" lIns="0" bIns="0" rIns="0">
              <a:spAutoFit/>
            </a:bodyPr>
            <a:lstStyle/>
            <a:p>
              <a:pPr algn="ctr">
                <a:lnSpc>
                  <a:spcPts val="5095"/>
                </a:lnSpc>
                <a:spcBef>
                  <a:spcPct val="0"/>
                </a:spcBef>
              </a:pPr>
              <a:r>
                <a:rPr lang="en-US" b="true" sz="3639" u="sng">
                  <a:solidFill>
                    <a:srgbClr val="FF3131"/>
                  </a:solidFill>
                  <a:latin typeface="Canva Sans Bold"/>
                  <a:ea typeface="Canva Sans Bold"/>
                  <a:cs typeface="Canva Sans Bold"/>
                  <a:sym typeface="Canva Sans Bold"/>
                </a:rPr>
                <a:t>13</a:t>
              </a:r>
              <a:r>
                <a:rPr lang="en-US" b="true" sz="3639">
                  <a:solidFill>
                    <a:srgbClr val="FFFFFF"/>
                  </a:solidFill>
                  <a:latin typeface="Canva Sans Bold"/>
                  <a:ea typeface="Canva Sans Bold"/>
                  <a:cs typeface="Canva Sans Bold"/>
                  <a:sym typeface="Canva Sans Bold"/>
                </a:rPr>
                <a:t> Kayo man ay napabilang na kay Cristo nang marinig ninyo ang katotohanan, ang Magandang Balita kung paano kayo maliligtas. Sa pagsampalataya ninyo sa kanya, ibinigay niya ang Banal na Espiritu na kanyang ipinangako bilang tanda na pagmamay-ari na niya kayo. </a:t>
              </a:r>
            </a:p>
          </p:txBody>
        </p:sp>
        <p:sp>
          <p:nvSpPr>
            <p:cNvPr name="TextBox 6" id="6"/>
            <p:cNvSpPr txBox="true"/>
            <p:nvPr/>
          </p:nvSpPr>
          <p:spPr>
            <a:xfrm rot="0">
              <a:off x="6107076" y="5540986"/>
              <a:ext cx="8329134" cy="1171624"/>
            </a:xfrm>
            <a:prstGeom prst="rect">
              <a:avLst/>
            </a:prstGeom>
          </p:spPr>
          <p:txBody>
            <a:bodyPr anchor="t" rtlCol="false" tIns="0" lIns="0" bIns="0" rIns="0">
              <a:spAutoFit/>
            </a:bodyPr>
            <a:lstStyle/>
            <a:p>
              <a:pPr algn="ctr">
                <a:lnSpc>
                  <a:spcPts val="7479"/>
                </a:lnSpc>
                <a:spcBef>
                  <a:spcPct val="0"/>
                </a:spcBef>
              </a:pPr>
              <a:r>
                <a:rPr lang="en-US" b="true" sz="5342">
                  <a:solidFill>
                    <a:srgbClr val="FCC252"/>
                  </a:solidFill>
                  <a:latin typeface="Canva Sans Bold"/>
                  <a:ea typeface="Canva Sans Bold"/>
                  <a:cs typeface="Canva Sans Bold"/>
                  <a:sym typeface="Canva Sans Bold"/>
                </a:rPr>
                <a:t>Efeso 1:13</a:t>
              </a:r>
            </a:p>
          </p:txBody>
        </p:sp>
      </p:grpSp>
    </p:spTree>
  </p:cSld>
  <p:clrMapOvr>
    <a:masterClrMapping/>
  </p:clrMapOvr>
</p:sld>
</file>

<file path=ppt/slides/slide3.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303581" y="9031142"/>
            <a:ext cx="15625097" cy="921422"/>
            <a:chOff x="0" y="0"/>
            <a:chExt cx="20833463" cy="1228563"/>
          </a:xfrm>
        </p:grpSpPr>
        <p:sp>
          <p:nvSpPr>
            <p:cNvPr name="TextBox 3" id="3"/>
            <p:cNvSpPr txBox="true"/>
            <p:nvPr/>
          </p:nvSpPr>
          <p:spPr>
            <a:xfrm rot="0">
              <a:off x="5358391" y="-66675"/>
              <a:ext cx="10116682" cy="730633"/>
            </a:xfrm>
            <a:prstGeom prst="rect">
              <a:avLst/>
            </a:prstGeom>
          </p:spPr>
          <p:txBody>
            <a:bodyPr anchor="t" rtlCol="false" tIns="0" lIns="0" bIns="0" rIns="0">
              <a:spAutoFit/>
            </a:bodyPr>
            <a:lstStyle/>
            <a:p>
              <a:pPr algn="ctr">
                <a:lnSpc>
                  <a:spcPts val="4577"/>
                </a:lnSpc>
                <a:spcBef>
                  <a:spcPct val="0"/>
                </a:spcBef>
              </a:pPr>
              <a:r>
                <a:rPr lang="en-US" b="true" sz="3269">
                  <a:solidFill>
                    <a:srgbClr val="FFFFFF"/>
                  </a:solidFill>
                  <a:latin typeface="Canva Sans Bold"/>
                  <a:ea typeface="Canva Sans Bold"/>
                  <a:cs typeface="Canva Sans Bold"/>
                  <a:sym typeface="Canva Sans Bold"/>
                </a:rPr>
                <a:t>DOCTRINE #6</a:t>
              </a:r>
            </a:p>
          </p:txBody>
        </p:sp>
        <p:sp>
          <p:nvSpPr>
            <p:cNvPr name="TextBox 4" id="4"/>
            <p:cNvSpPr txBox="true"/>
            <p:nvPr/>
          </p:nvSpPr>
          <p:spPr>
            <a:xfrm rot="0">
              <a:off x="0" y="609771"/>
              <a:ext cx="20833463" cy="618792"/>
            </a:xfrm>
            <a:prstGeom prst="rect">
              <a:avLst/>
            </a:prstGeom>
          </p:spPr>
          <p:txBody>
            <a:bodyPr anchor="t" rtlCol="false" tIns="0" lIns="0" bIns="0" rIns="0">
              <a:spAutoFit/>
            </a:bodyPr>
            <a:lstStyle/>
            <a:p>
              <a:pPr algn="ctr">
                <a:lnSpc>
                  <a:spcPts val="3820"/>
                </a:lnSpc>
                <a:spcBef>
                  <a:spcPct val="0"/>
                </a:spcBef>
              </a:pPr>
              <a:r>
                <a:rPr lang="en-US" b="true" sz="2728">
                  <a:solidFill>
                    <a:srgbClr val="FFFFFF"/>
                  </a:solidFill>
                  <a:latin typeface="Arimo Bold"/>
                  <a:ea typeface="Arimo Bold"/>
                  <a:cs typeface="Arimo Bold"/>
                  <a:sym typeface="Arimo Bold"/>
                </a:rPr>
                <a:t>God the Father</a:t>
              </a:r>
            </a:p>
          </p:txBody>
        </p:sp>
      </p:grpSp>
      <p:sp>
        <p:nvSpPr>
          <p:cNvPr name="TextBox 5" id="5"/>
          <p:cNvSpPr txBox="true"/>
          <p:nvPr/>
        </p:nvSpPr>
        <p:spPr>
          <a:xfrm rot="0">
            <a:off x="2673445" y="933450"/>
            <a:ext cx="1198565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F914D"/>
                </a:solidFill>
                <a:latin typeface="Canva Sans Bold"/>
                <a:ea typeface="Canva Sans Bold"/>
                <a:cs typeface="Canva Sans Bold"/>
                <a:sym typeface="Canva Sans Bold"/>
              </a:rPr>
              <a:t>God the Father as the Sanctifier</a:t>
            </a:r>
          </a:p>
        </p:txBody>
      </p:sp>
      <p:sp>
        <p:nvSpPr>
          <p:cNvPr name="TextBox 6" id="6"/>
          <p:cNvSpPr txBox="true"/>
          <p:nvPr/>
        </p:nvSpPr>
        <p:spPr>
          <a:xfrm rot="0">
            <a:off x="1303581" y="2247413"/>
            <a:ext cx="16230600" cy="6243325"/>
          </a:xfrm>
          <a:prstGeom prst="rect">
            <a:avLst/>
          </a:prstGeom>
        </p:spPr>
        <p:txBody>
          <a:bodyPr anchor="t" rtlCol="false" tIns="0" lIns="0" bIns="0" rIns="0">
            <a:spAutoFit/>
          </a:bodyPr>
          <a:lstStyle/>
          <a:p>
            <a:pPr algn="l">
              <a:lnSpc>
                <a:spcPts val="7104"/>
              </a:lnSpc>
              <a:spcBef>
                <a:spcPct val="0"/>
              </a:spcBef>
            </a:pPr>
            <a:r>
              <a:rPr lang="en-US" b="true" sz="5074">
                <a:solidFill>
                  <a:srgbClr val="FFFFFF"/>
                </a:solidFill>
                <a:latin typeface="Canva Sans Bold"/>
                <a:ea typeface="Canva Sans Bold"/>
                <a:cs typeface="Canva Sans Bold"/>
                <a:sym typeface="Canva Sans Bold"/>
              </a:rPr>
              <a:t>Sanctification </a:t>
            </a:r>
            <a:r>
              <a:rPr lang="en-US" b="true" sz="5074" i="true" u="sng">
                <a:solidFill>
                  <a:srgbClr val="FFFFFF"/>
                </a:solidFill>
                <a:latin typeface="Canva Sans Bold Italics"/>
                <a:ea typeface="Canva Sans Bold Italics"/>
                <a:cs typeface="Canva Sans Bold Italics"/>
                <a:sym typeface="Canva Sans Bold Italics"/>
              </a:rPr>
              <a:t>(hagiasmos)</a:t>
            </a:r>
            <a:r>
              <a:rPr lang="en-US" b="true" sz="5074">
                <a:solidFill>
                  <a:srgbClr val="FFFFFF"/>
                </a:solidFill>
                <a:latin typeface="Canva Sans Bold"/>
                <a:ea typeface="Canva Sans Bold"/>
                <a:cs typeface="Canva Sans Bold"/>
                <a:sym typeface="Canva Sans Bold"/>
              </a:rPr>
              <a:t> - means being </a:t>
            </a:r>
            <a:r>
              <a:rPr lang="en-US" b="true" sz="5074">
                <a:solidFill>
                  <a:srgbClr val="5CE1E6"/>
                </a:solidFill>
                <a:latin typeface="Canva Sans Bold"/>
                <a:ea typeface="Canva Sans Bold"/>
                <a:cs typeface="Canva Sans Bold"/>
                <a:sym typeface="Canva Sans Bold"/>
              </a:rPr>
              <a:t>set apart for God </a:t>
            </a:r>
            <a:r>
              <a:rPr lang="en-US" b="true" sz="5074">
                <a:solidFill>
                  <a:srgbClr val="FFFFFF"/>
                </a:solidFill>
                <a:latin typeface="Canva Sans Bold"/>
                <a:ea typeface="Canva Sans Bold"/>
                <a:cs typeface="Canva Sans Bold"/>
                <a:sym typeface="Canva Sans Bold"/>
              </a:rPr>
              <a:t>(ibinukod para sa Diyos)—becoming </a:t>
            </a:r>
            <a:r>
              <a:rPr lang="en-US" b="true" sz="5074">
                <a:solidFill>
                  <a:srgbClr val="FCC252"/>
                </a:solidFill>
                <a:latin typeface="Canva Sans Bold"/>
                <a:ea typeface="Canva Sans Bold"/>
                <a:cs typeface="Canva Sans Bold"/>
                <a:sym typeface="Canva Sans Bold"/>
              </a:rPr>
              <a:t>more holy </a:t>
            </a:r>
            <a:r>
              <a:rPr lang="en-US" b="true" sz="5074" i="true" u="sng">
                <a:solidFill>
                  <a:srgbClr val="FFFFFF"/>
                </a:solidFill>
                <a:latin typeface="Canva Sans Bold Italics"/>
                <a:ea typeface="Canva Sans Bold Italics"/>
                <a:cs typeface="Canva Sans Bold Italics"/>
                <a:sym typeface="Canva Sans Bold Italics"/>
              </a:rPr>
              <a:t>(hagios</a:t>
            </a:r>
            <a:r>
              <a:rPr lang="en-US" b="true" sz="5074" i="true">
                <a:solidFill>
                  <a:srgbClr val="FFFFFF"/>
                </a:solidFill>
                <a:latin typeface="Canva Sans Bold Italics"/>
                <a:ea typeface="Canva Sans Bold Italics"/>
                <a:cs typeface="Canva Sans Bold Italics"/>
                <a:sym typeface="Canva Sans Bold Italics"/>
              </a:rPr>
              <a:t>)</a:t>
            </a:r>
            <a:r>
              <a:rPr lang="en-US" b="true" sz="5074">
                <a:solidFill>
                  <a:srgbClr val="FFFFFF"/>
                </a:solidFill>
                <a:latin typeface="Canva Sans Bold"/>
                <a:ea typeface="Canva Sans Bold"/>
                <a:cs typeface="Canva Sans Bold"/>
                <a:sym typeface="Canva Sans Bold"/>
              </a:rPr>
              <a:t> and </a:t>
            </a:r>
            <a:r>
              <a:rPr lang="en-US" b="true" sz="5074">
                <a:solidFill>
                  <a:srgbClr val="FCC252"/>
                </a:solidFill>
                <a:latin typeface="Canva Sans Bold"/>
                <a:ea typeface="Canva Sans Bold"/>
                <a:cs typeface="Canva Sans Bold"/>
                <a:sym typeface="Canva Sans Bold"/>
              </a:rPr>
              <a:t>Christ-like</a:t>
            </a:r>
            <a:r>
              <a:rPr lang="en-US" b="true" sz="5074">
                <a:solidFill>
                  <a:srgbClr val="FFFFFF"/>
                </a:solidFill>
                <a:latin typeface="Canva Sans Bold"/>
                <a:ea typeface="Canva Sans Bold"/>
                <a:cs typeface="Canva Sans Bold"/>
                <a:sym typeface="Canva Sans Bold"/>
              </a:rPr>
              <a:t>. </a:t>
            </a:r>
          </a:p>
          <a:p>
            <a:pPr algn="l">
              <a:lnSpc>
                <a:spcPts val="7104"/>
              </a:lnSpc>
              <a:spcBef>
                <a:spcPct val="0"/>
              </a:spcBef>
            </a:pPr>
            <a:r>
              <a:rPr lang="en-US" b="true" sz="5074">
                <a:solidFill>
                  <a:srgbClr val="FFFFFF"/>
                </a:solidFill>
                <a:latin typeface="Canva Sans Bold"/>
                <a:ea typeface="Canva Sans Bold"/>
                <a:cs typeface="Canva Sans Bold"/>
                <a:sym typeface="Canva Sans Bold"/>
              </a:rPr>
              <a:t>While the Holy Spirit plays a key role in sanctification, God the Father is the one </a:t>
            </a:r>
            <a:r>
              <a:rPr lang="en-US" b="true" sz="5074">
                <a:solidFill>
                  <a:srgbClr val="5CE1E6"/>
                </a:solidFill>
                <a:latin typeface="Canva Sans Bold"/>
                <a:ea typeface="Canva Sans Bold"/>
                <a:cs typeface="Canva Sans Bold"/>
                <a:sym typeface="Canva Sans Bold"/>
              </a:rPr>
              <a:t>who initiates</a:t>
            </a:r>
            <a:r>
              <a:rPr lang="en-US" b="true" sz="5074">
                <a:solidFill>
                  <a:srgbClr val="FFFFFF"/>
                </a:solidFill>
                <a:latin typeface="Canva Sans Bold"/>
                <a:ea typeface="Canva Sans Bold"/>
                <a:cs typeface="Canva Sans Bold"/>
                <a:sym typeface="Canva Sans Bold"/>
              </a:rPr>
              <a:t>, </a:t>
            </a:r>
            <a:r>
              <a:rPr lang="en-US" b="true" sz="5074">
                <a:solidFill>
                  <a:srgbClr val="5CE1E6"/>
                </a:solidFill>
                <a:latin typeface="Canva Sans Bold"/>
                <a:ea typeface="Canva Sans Bold"/>
                <a:cs typeface="Canva Sans Bold"/>
                <a:sym typeface="Canva Sans Bold"/>
              </a:rPr>
              <a:t>oversees</a:t>
            </a:r>
            <a:r>
              <a:rPr lang="en-US" b="true" sz="5074">
                <a:solidFill>
                  <a:srgbClr val="FFFFFF"/>
                </a:solidFill>
                <a:latin typeface="Canva Sans Bold"/>
                <a:ea typeface="Canva Sans Bold"/>
                <a:cs typeface="Canva Sans Bold"/>
                <a:sym typeface="Canva Sans Bold"/>
              </a:rPr>
              <a:t>, and </a:t>
            </a:r>
            <a:r>
              <a:rPr lang="en-US" b="true" sz="5074">
                <a:solidFill>
                  <a:srgbClr val="5CE1E6"/>
                </a:solidFill>
                <a:latin typeface="Canva Sans Bold"/>
                <a:ea typeface="Canva Sans Bold"/>
                <a:cs typeface="Canva Sans Bold"/>
                <a:sym typeface="Canva Sans Bold"/>
              </a:rPr>
              <a:t>completes the process.</a:t>
            </a:r>
            <a:r>
              <a:rPr lang="en-US" b="true" sz="5074">
                <a:solidFill>
                  <a:srgbClr val="FFFFFF"/>
                </a:solidFill>
                <a:latin typeface="Canva Sans Bold"/>
                <a:ea typeface="Canva Sans Bold"/>
                <a:cs typeface="Canva Sans Bold"/>
                <a:sym typeface="Canva Sans Bold"/>
              </a:rPr>
              <a:t> Here’s how He does it:</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28700" y="3226591"/>
            <a:ext cx="7720230" cy="4581543"/>
          </a:xfrm>
          <a:prstGeom prst="rect">
            <a:avLst/>
          </a:prstGeom>
        </p:spPr>
        <p:txBody>
          <a:bodyPr anchor="t" rtlCol="false" tIns="0" lIns="0" bIns="0" rIns="0">
            <a:spAutoFit/>
          </a:bodyPr>
          <a:lstStyle/>
          <a:p>
            <a:pPr algn="l" marL="1133326" indent="-566663" lvl="1">
              <a:lnSpc>
                <a:spcPts val="7349"/>
              </a:lnSpc>
              <a:buFont typeface="Arial"/>
              <a:buChar char="•"/>
            </a:pPr>
            <a:r>
              <a:rPr lang="en-US" b="true" sz="5249">
                <a:solidFill>
                  <a:srgbClr val="FFFFFF"/>
                </a:solidFill>
                <a:latin typeface="Canva Sans Bold"/>
                <a:ea typeface="Canva Sans Bold"/>
                <a:cs typeface="Canva Sans Bold"/>
                <a:sym typeface="Canva Sans Bold"/>
              </a:rPr>
              <a:t>it means living in a way that honors God, </a:t>
            </a:r>
            <a:r>
              <a:rPr lang="en-US" b="true" sz="5249">
                <a:solidFill>
                  <a:srgbClr val="5CE1E6"/>
                </a:solidFill>
                <a:latin typeface="Canva Sans Bold"/>
                <a:ea typeface="Canva Sans Bold"/>
                <a:cs typeface="Canva Sans Bold"/>
                <a:sym typeface="Canva Sans Bold"/>
              </a:rPr>
              <a:t>following His will</a:t>
            </a:r>
            <a:r>
              <a:rPr lang="en-US" b="true" sz="5249">
                <a:solidFill>
                  <a:srgbClr val="FFFFFF"/>
                </a:solidFill>
                <a:latin typeface="Canva Sans Bold"/>
                <a:ea typeface="Canva Sans Bold"/>
                <a:cs typeface="Canva Sans Bold"/>
                <a:sym typeface="Canva Sans Bold"/>
              </a:rPr>
              <a:t> instead of the </a:t>
            </a:r>
            <a:r>
              <a:rPr lang="en-US" b="true" sz="5249">
                <a:solidFill>
                  <a:srgbClr val="FCC252"/>
                </a:solidFill>
                <a:latin typeface="Canva Sans Bold"/>
                <a:ea typeface="Canva Sans Bold"/>
                <a:cs typeface="Canva Sans Bold"/>
                <a:sym typeface="Canva Sans Bold"/>
              </a:rPr>
              <a:t>world’s ways</a:t>
            </a:r>
            <a:r>
              <a:rPr lang="en-US" b="true" sz="5249">
                <a:solidFill>
                  <a:srgbClr val="FFFFFF"/>
                </a:solidFill>
                <a:latin typeface="Canva Sans Bold"/>
                <a:ea typeface="Canva Sans Bold"/>
                <a:cs typeface="Canva Sans Bold"/>
                <a:sym typeface="Canva Sans Bold"/>
              </a:rPr>
              <a:t>.</a:t>
            </a:r>
          </a:p>
        </p:txBody>
      </p:sp>
      <p:sp>
        <p:nvSpPr>
          <p:cNvPr name="TextBox 3" id="3"/>
          <p:cNvSpPr txBox="true"/>
          <p:nvPr/>
        </p:nvSpPr>
        <p:spPr>
          <a:xfrm rot="0">
            <a:off x="3479066" y="453325"/>
            <a:ext cx="10539728" cy="1980060"/>
          </a:xfrm>
          <a:prstGeom prst="rect">
            <a:avLst/>
          </a:prstGeom>
        </p:spPr>
        <p:txBody>
          <a:bodyPr anchor="t" rtlCol="false" tIns="0" lIns="0" bIns="0" rIns="0">
            <a:spAutoFit/>
          </a:bodyPr>
          <a:lstStyle/>
          <a:p>
            <a:pPr algn="ctr">
              <a:lnSpc>
                <a:spcPts val="8497"/>
              </a:lnSpc>
              <a:spcBef>
                <a:spcPct val="0"/>
              </a:spcBef>
            </a:pPr>
            <a:r>
              <a:rPr lang="en-US" b="true" sz="6069">
                <a:solidFill>
                  <a:srgbClr val="5CE1E6"/>
                </a:solidFill>
                <a:latin typeface="Canva Sans Bold"/>
                <a:ea typeface="Canva Sans Bold"/>
                <a:cs typeface="Canva Sans Bold"/>
                <a:sym typeface="Canva Sans Bold"/>
              </a:rPr>
              <a:t>'</a:t>
            </a:r>
            <a:r>
              <a:rPr lang="en-US" b="true" sz="6069">
                <a:solidFill>
                  <a:srgbClr val="5CE1E6"/>
                </a:solidFill>
                <a:latin typeface="Canva Sans Bold"/>
                <a:ea typeface="Canva Sans Bold"/>
                <a:cs typeface="Canva Sans Bold"/>
                <a:sym typeface="Canva Sans Bold"/>
              </a:rPr>
              <a:t>set apart for God'</a:t>
            </a:r>
          </a:p>
          <a:p>
            <a:pPr algn="ctr">
              <a:lnSpc>
                <a:spcPts val="7377"/>
              </a:lnSpc>
              <a:spcBef>
                <a:spcPct val="0"/>
              </a:spcBef>
            </a:pPr>
            <a:r>
              <a:rPr lang="en-US" b="true" sz="5269" i="true">
                <a:solidFill>
                  <a:srgbClr val="FFFFFF"/>
                </a:solidFill>
                <a:latin typeface="Canva Sans Bold Italics"/>
                <a:ea typeface="Canva Sans Bold Italics"/>
                <a:cs typeface="Canva Sans Bold Italics"/>
                <a:sym typeface="Canva Sans Bold Italics"/>
              </a:rPr>
              <a:t>ibinukod para sa Diyos</a:t>
            </a:r>
          </a:p>
        </p:txBody>
      </p:sp>
      <p:sp>
        <p:nvSpPr>
          <p:cNvPr name="TextBox 4" id="4"/>
          <p:cNvSpPr txBox="true"/>
          <p:nvPr/>
        </p:nvSpPr>
        <p:spPr>
          <a:xfrm rot="0">
            <a:off x="8748930" y="3003652"/>
            <a:ext cx="8778244" cy="5506785"/>
          </a:xfrm>
          <a:prstGeom prst="rect">
            <a:avLst/>
          </a:prstGeom>
        </p:spPr>
        <p:txBody>
          <a:bodyPr anchor="t" rtlCol="false" tIns="0" lIns="0" bIns="0" rIns="0">
            <a:spAutoFit/>
          </a:bodyPr>
          <a:lstStyle/>
          <a:p>
            <a:pPr algn="l" marL="1122127" indent="-561064" lvl="1">
              <a:lnSpc>
                <a:spcPts val="7276"/>
              </a:lnSpc>
              <a:buFont typeface="Arial"/>
              <a:buChar char="•"/>
            </a:pPr>
            <a:r>
              <a:rPr lang="en-US" b="true" sz="5197">
                <a:solidFill>
                  <a:srgbClr val="FFFFFF"/>
                </a:solidFill>
                <a:latin typeface="Canva Sans Bold"/>
                <a:ea typeface="Canva Sans Bold"/>
                <a:cs typeface="Canva Sans Bold"/>
                <a:sym typeface="Canva Sans Bold"/>
              </a:rPr>
              <a:t>Namumuhay sa paraang nagpaparangal sa Diyos, na sumusunod </a:t>
            </a:r>
            <a:r>
              <a:rPr lang="en-US" b="true" sz="5197">
                <a:solidFill>
                  <a:srgbClr val="5CE1E6"/>
                </a:solidFill>
                <a:latin typeface="Canva Sans Bold"/>
                <a:ea typeface="Canva Sans Bold"/>
                <a:cs typeface="Canva Sans Bold"/>
                <a:sym typeface="Canva Sans Bold"/>
              </a:rPr>
              <a:t>sa Kanyang kalooban</a:t>
            </a:r>
            <a:r>
              <a:rPr lang="en-US" b="true" sz="5197">
                <a:solidFill>
                  <a:srgbClr val="FFFFFF"/>
                </a:solidFill>
                <a:latin typeface="Canva Sans Bold"/>
                <a:ea typeface="Canva Sans Bold"/>
                <a:cs typeface="Canva Sans Bold"/>
                <a:sym typeface="Canva Sans Bold"/>
              </a:rPr>
              <a:t> sa halip na sa mga </a:t>
            </a:r>
            <a:r>
              <a:rPr lang="en-US" b="true" sz="5197">
                <a:solidFill>
                  <a:srgbClr val="FCC252"/>
                </a:solidFill>
                <a:latin typeface="Canva Sans Bold"/>
                <a:ea typeface="Canva Sans Bold"/>
                <a:cs typeface="Canva Sans Bold"/>
                <a:sym typeface="Canva Sans Bold"/>
              </a:rPr>
              <a:t>paraan ng mundo</a:t>
            </a:r>
            <a:r>
              <a:rPr lang="en-US" b="true" sz="5197">
                <a:solidFill>
                  <a:srgbClr val="FFFFFF"/>
                </a:solidFill>
                <a:latin typeface="Canva Sans Bold"/>
                <a:ea typeface="Canva Sans Bold"/>
                <a:cs typeface="Canva Sans Bold"/>
                <a:sym typeface="Canva Sans Bold"/>
              </a:rPr>
              <a:t>.</a:t>
            </a:r>
          </a:p>
        </p:txBody>
      </p:sp>
      <p:grpSp>
        <p:nvGrpSpPr>
          <p:cNvPr name="Group 5" id="5"/>
          <p:cNvGrpSpPr/>
          <p:nvPr/>
        </p:nvGrpSpPr>
        <p:grpSpPr>
          <a:xfrm rot="0">
            <a:off x="1303581" y="9031142"/>
            <a:ext cx="15625097" cy="921422"/>
            <a:chOff x="0" y="0"/>
            <a:chExt cx="20833463" cy="1228563"/>
          </a:xfrm>
        </p:grpSpPr>
        <p:sp>
          <p:nvSpPr>
            <p:cNvPr name="TextBox 6" id="6"/>
            <p:cNvSpPr txBox="true"/>
            <p:nvPr/>
          </p:nvSpPr>
          <p:spPr>
            <a:xfrm rot="0">
              <a:off x="5358391" y="-66675"/>
              <a:ext cx="10116682" cy="730633"/>
            </a:xfrm>
            <a:prstGeom prst="rect">
              <a:avLst/>
            </a:prstGeom>
          </p:spPr>
          <p:txBody>
            <a:bodyPr anchor="t" rtlCol="false" tIns="0" lIns="0" bIns="0" rIns="0">
              <a:spAutoFit/>
            </a:bodyPr>
            <a:lstStyle/>
            <a:p>
              <a:pPr algn="ctr">
                <a:lnSpc>
                  <a:spcPts val="4577"/>
                </a:lnSpc>
                <a:spcBef>
                  <a:spcPct val="0"/>
                </a:spcBef>
              </a:pPr>
              <a:r>
                <a:rPr lang="en-US" b="true" sz="3269">
                  <a:solidFill>
                    <a:srgbClr val="FFFFFF"/>
                  </a:solidFill>
                  <a:latin typeface="Canva Sans Bold"/>
                  <a:ea typeface="Canva Sans Bold"/>
                  <a:cs typeface="Canva Sans Bold"/>
                  <a:sym typeface="Canva Sans Bold"/>
                </a:rPr>
                <a:t>DOCTRINE #6</a:t>
              </a:r>
            </a:p>
          </p:txBody>
        </p:sp>
        <p:sp>
          <p:nvSpPr>
            <p:cNvPr name="TextBox 7" id="7"/>
            <p:cNvSpPr txBox="true"/>
            <p:nvPr/>
          </p:nvSpPr>
          <p:spPr>
            <a:xfrm rot="0">
              <a:off x="0" y="609771"/>
              <a:ext cx="20833463" cy="618792"/>
            </a:xfrm>
            <a:prstGeom prst="rect">
              <a:avLst/>
            </a:prstGeom>
          </p:spPr>
          <p:txBody>
            <a:bodyPr anchor="t" rtlCol="false" tIns="0" lIns="0" bIns="0" rIns="0">
              <a:spAutoFit/>
            </a:bodyPr>
            <a:lstStyle/>
            <a:p>
              <a:pPr algn="ctr">
                <a:lnSpc>
                  <a:spcPts val="3820"/>
                </a:lnSpc>
                <a:spcBef>
                  <a:spcPct val="0"/>
                </a:spcBef>
              </a:pPr>
              <a:r>
                <a:rPr lang="en-US" b="true" sz="2728">
                  <a:solidFill>
                    <a:srgbClr val="FFFFFF"/>
                  </a:solidFill>
                  <a:latin typeface="Arimo Bold"/>
                  <a:ea typeface="Arimo Bold"/>
                  <a:cs typeface="Arimo Bold"/>
                  <a:sym typeface="Arimo Bold"/>
                </a:rPr>
                <a:t>God the Father</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9758570" y="1590992"/>
            <a:ext cx="5967636" cy="8696008"/>
          </a:xfrm>
          <a:custGeom>
            <a:avLst/>
            <a:gdLst/>
            <a:ahLst/>
            <a:cxnLst/>
            <a:rect r="r" b="b" t="t" l="l"/>
            <a:pathLst>
              <a:path h="8696008" w="5967636">
                <a:moveTo>
                  <a:pt x="0" y="0"/>
                </a:moveTo>
                <a:lnTo>
                  <a:pt x="5967636" y="0"/>
                </a:lnTo>
                <a:lnTo>
                  <a:pt x="5967636" y="8696008"/>
                </a:lnTo>
                <a:lnTo>
                  <a:pt x="0" y="8696008"/>
                </a:lnTo>
                <a:lnTo>
                  <a:pt x="0" y="0"/>
                </a:lnTo>
                <a:close/>
              </a:path>
            </a:pathLst>
          </a:custGeom>
          <a:blipFill>
            <a:blip r:embed="rId2"/>
            <a:stretch>
              <a:fillRect l="0" t="0" r="0" b="0"/>
            </a:stretch>
          </a:blipFill>
        </p:spPr>
      </p:sp>
      <p:sp>
        <p:nvSpPr>
          <p:cNvPr name="Freeform 3" id="3"/>
          <p:cNvSpPr/>
          <p:nvPr/>
        </p:nvSpPr>
        <p:spPr>
          <a:xfrm flipH="false" flipV="false" rot="0">
            <a:off x="2989399" y="1028700"/>
            <a:ext cx="5265658" cy="9258300"/>
          </a:xfrm>
          <a:custGeom>
            <a:avLst/>
            <a:gdLst/>
            <a:ahLst/>
            <a:cxnLst/>
            <a:rect r="r" b="b" t="t" l="l"/>
            <a:pathLst>
              <a:path h="9258300" w="5265658">
                <a:moveTo>
                  <a:pt x="0" y="0"/>
                </a:moveTo>
                <a:lnTo>
                  <a:pt x="5265658" y="0"/>
                </a:lnTo>
                <a:lnTo>
                  <a:pt x="5265658"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7895295" y="4627918"/>
            <a:ext cx="2497410" cy="4420194"/>
          </a:xfrm>
          <a:custGeom>
            <a:avLst/>
            <a:gdLst/>
            <a:ahLst/>
            <a:cxnLst/>
            <a:rect r="r" b="b" t="t" l="l"/>
            <a:pathLst>
              <a:path h="4420194" w="2497410">
                <a:moveTo>
                  <a:pt x="0" y="0"/>
                </a:moveTo>
                <a:lnTo>
                  <a:pt x="2497410" y="0"/>
                </a:lnTo>
                <a:lnTo>
                  <a:pt x="2497410" y="4420194"/>
                </a:lnTo>
                <a:lnTo>
                  <a:pt x="0" y="44201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673445" y="933450"/>
            <a:ext cx="11985656"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F914D"/>
                </a:solidFill>
                <a:latin typeface="Canva Sans Bold"/>
                <a:ea typeface="Canva Sans Bold"/>
                <a:cs typeface="Canva Sans Bold"/>
                <a:sym typeface="Canva Sans Bold"/>
              </a:rPr>
              <a:t>God the Father as the Sanctifier</a:t>
            </a:r>
          </a:p>
        </p:txBody>
      </p:sp>
      <p:sp>
        <p:nvSpPr>
          <p:cNvPr name="TextBox 4" id="4"/>
          <p:cNvSpPr txBox="true"/>
          <p:nvPr/>
        </p:nvSpPr>
        <p:spPr>
          <a:xfrm rot="0">
            <a:off x="1303581" y="2247413"/>
            <a:ext cx="16230600" cy="2661925"/>
          </a:xfrm>
          <a:prstGeom prst="rect">
            <a:avLst/>
          </a:prstGeom>
        </p:spPr>
        <p:txBody>
          <a:bodyPr anchor="t" rtlCol="false" tIns="0" lIns="0" bIns="0" rIns="0">
            <a:spAutoFit/>
          </a:bodyPr>
          <a:lstStyle/>
          <a:p>
            <a:pPr algn="l">
              <a:lnSpc>
                <a:spcPts val="7104"/>
              </a:lnSpc>
              <a:spcBef>
                <a:spcPct val="0"/>
              </a:spcBef>
            </a:pPr>
            <a:r>
              <a:rPr lang="en-US" b="true" sz="5074" u="sng">
                <a:solidFill>
                  <a:srgbClr val="FFFFFF"/>
                </a:solidFill>
                <a:latin typeface="Canva Sans Bold"/>
                <a:ea typeface="Canva Sans Bold"/>
                <a:cs typeface="Canva Sans Bold"/>
                <a:sym typeface="Canva Sans Bold"/>
              </a:rPr>
              <a:t>Sanctification</a:t>
            </a:r>
            <a:r>
              <a:rPr lang="en-US" b="true" sz="5074">
                <a:solidFill>
                  <a:srgbClr val="FFFFFF"/>
                </a:solidFill>
                <a:latin typeface="Canva Sans Bold"/>
                <a:ea typeface="Canva Sans Bold"/>
                <a:cs typeface="Canva Sans Bold"/>
                <a:sym typeface="Canva Sans Bold"/>
              </a:rPr>
              <a:t> means being </a:t>
            </a:r>
            <a:r>
              <a:rPr lang="en-US" b="true" sz="5074">
                <a:solidFill>
                  <a:srgbClr val="5CE1E6"/>
                </a:solidFill>
                <a:latin typeface="Canva Sans Bold"/>
                <a:ea typeface="Canva Sans Bold"/>
                <a:cs typeface="Canva Sans Bold"/>
                <a:sym typeface="Canva Sans Bold"/>
              </a:rPr>
              <a:t>set apart for God </a:t>
            </a:r>
            <a:r>
              <a:rPr lang="en-US" b="true" sz="5074">
                <a:solidFill>
                  <a:srgbClr val="FFFFFF"/>
                </a:solidFill>
                <a:latin typeface="Canva Sans Bold"/>
                <a:ea typeface="Canva Sans Bold"/>
                <a:cs typeface="Canva Sans Bold"/>
                <a:sym typeface="Canva Sans Bold"/>
              </a:rPr>
              <a:t>(ibinukod para sa Diyos)—becoming </a:t>
            </a:r>
            <a:r>
              <a:rPr lang="en-US" b="true" sz="5074">
                <a:solidFill>
                  <a:srgbClr val="FCC252"/>
                </a:solidFill>
                <a:latin typeface="Canva Sans Bold"/>
                <a:ea typeface="Canva Sans Bold"/>
                <a:cs typeface="Canva Sans Bold"/>
                <a:sym typeface="Canva Sans Bold"/>
              </a:rPr>
              <a:t>more holy</a:t>
            </a:r>
            <a:r>
              <a:rPr lang="en-US" b="true" sz="5074">
                <a:solidFill>
                  <a:srgbClr val="FFFFFF"/>
                </a:solidFill>
                <a:latin typeface="Canva Sans Bold"/>
                <a:ea typeface="Canva Sans Bold"/>
                <a:cs typeface="Canva Sans Bold"/>
                <a:sym typeface="Canva Sans Bold"/>
              </a:rPr>
              <a:t> and </a:t>
            </a:r>
            <a:r>
              <a:rPr lang="en-US" b="true" sz="5074">
                <a:solidFill>
                  <a:srgbClr val="FCC252"/>
                </a:solidFill>
                <a:latin typeface="Canva Sans Bold"/>
                <a:ea typeface="Canva Sans Bold"/>
                <a:cs typeface="Canva Sans Bold"/>
                <a:sym typeface="Canva Sans Bold"/>
              </a:rPr>
              <a:t>Christ-like</a:t>
            </a:r>
            <a:r>
              <a:rPr lang="en-US" b="true" sz="5074">
                <a:solidFill>
                  <a:srgbClr val="FFFFFF"/>
                </a:solidFill>
                <a:latin typeface="Canva Sans Bold"/>
                <a:ea typeface="Canva Sans Bold"/>
                <a:cs typeface="Canva Sans Bold"/>
                <a:sym typeface="Canva Sans Bold"/>
              </a:rPr>
              <a:t>. </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613646" y="3983745"/>
            <a:ext cx="15060708" cy="1159755"/>
          </a:xfrm>
          <a:prstGeom prst="rect">
            <a:avLst/>
          </a:prstGeom>
        </p:spPr>
        <p:txBody>
          <a:bodyPr anchor="t" rtlCol="false" tIns="0" lIns="0" bIns="0" rIns="0">
            <a:spAutoFit/>
          </a:bodyPr>
          <a:lstStyle/>
          <a:p>
            <a:pPr algn="ctr">
              <a:lnSpc>
                <a:spcPts val="9576"/>
              </a:lnSpc>
              <a:spcBef>
                <a:spcPct val="0"/>
              </a:spcBef>
            </a:pPr>
            <a:r>
              <a:rPr lang="en-US" b="true" sz="6840" u="sng">
                <a:solidFill>
                  <a:srgbClr val="FFFFFF"/>
                </a:solidFill>
                <a:latin typeface="Canva Sans Bold"/>
                <a:ea typeface="Canva Sans Bold"/>
                <a:cs typeface="Canva Sans Bold"/>
                <a:sym typeface="Canva Sans Bold"/>
              </a:rPr>
              <a:t>The three aspects of holiness</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28700" y="1997797"/>
            <a:ext cx="16625117" cy="5520250"/>
          </a:xfrm>
          <a:prstGeom prst="rect">
            <a:avLst/>
          </a:prstGeom>
        </p:spPr>
        <p:txBody>
          <a:bodyPr anchor="t" rtlCol="false" tIns="0" lIns="0" bIns="0" rIns="0">
            <a:spAutoFit/>
          </a:bodyPr>
          <a:lstStyle/>
          <a:p>
            <a:pPr algn="l">
              <a:lnSpc>
                <a:spcPts val="6639"/>
              </a:lnSpc>
            </a:pPr>
            <a:r>
              <a:rPr lang="en-US" sz="4742" b="true">
                <a:solidFill>
                  <a:srgbClr val="FFFFFF"/>
                </a:solidFill>
                <a:latin typeface="Canva Sans Bold"/>
                <a:ea typeface="Canva Sans Bold"/>
                <a:cs typeface="Canva Sans Bold"/>
                <a:sym typeface="Canva Sans Bold"/>
              </a:rPr>
              <a:t>1) POSITIONAL HOLINESS</a:t>
            </a:r>
            <a:r>
              <a:rPr lang="en-US" sz="4742" b="true">
                <a:solidFill>
                  <a:srgbClr val="FCC252"/>
                </a:solidFill>
                <a:latin typeface="Canva Sans Bold"/>
                <a:ea typeface="Canva Sans Bold"/>
                <a:cs typeface="Canva Sans Bold"/>
                <a:sym typeface="Canva Sans Bold"/>
              </a:rPr>
              <a:t> (Declared Holy at Salvation)</a:t>
            </a:r>
          </a:p>
          <a:p>
            <a:pPr algn="l" marL="1153403" indent="-576702" lvl="1">
              <a:lnSpc>
                <a:spcPts val="7479"/>
              </a:lnSpc>
              <a:buFont typeface="Arial"/>
              <a:buChar char="•"/>
            </a:pPr>
            <a:r>
              <a:rPr lang="en-US" b="true" sz="5342">
                <a:solidFill>
                  <a:srgbClr val="FFFFFF"/>
                </a:solidFill>
                <a:latin typeface="Canva Sans Bold"/>
                <a:ea typeface="Canva Sans Bold"/>
                <a:cs typeface="Canva Sans Bold"/>
                <a:sym typeface="Canva Sans Bold"/>
              </a:rPr>
              <a:t>- </a:t>
            </a:r>
            <a:r>
              <a:rPr lang="en-US" b="true" sz="5342">
                <a:solidFill>
                  <a:srgbClr val="FFFFFF"/>
                </a:solidFill>
                <a:latin typeface="Canva Sans Bold"/>
                <a:ea typeface="Canva Sans Bold"/>
                <a:cs typeface="Canva Sans Bold"/>
                <a:sym typeface="Canva Sans Bold"/>
              </a:rPr>
              <a:t>I am </a:t>
            </a:r>
            <a:r>
              <a:rPr lang="en-US" b="true" sz="5342" u="sng">
                <a:solidFill>
                  <a:srgbClr val="FFFFFF"/>
                </a:solidFill>
                <a:latin typeface="Canva Sans Bold"/>
                <a:ea typeface="Canva Sans Bold"/>
                <a:cs typeface="Canva Sans Bold"/>
                <a:sym typeface="Canva Sans Bold"/>
              </a:rPr>
              <a:t>Holy</a:t>
            </a:r>
            <a:r>
              <a:rPr lang="en-US" b="true" sz="5342">
                <a:solidFill>
                  <a:srgbClr val="FFFFFF"/>
                </a:solidFill>
                <a:latin typeface="Canva Sans Bold"/>
                <a:ea typeface="Canva Sans Bold"/>
                <a:cs typeface="Canva Sans Bold"/>
                <a:sym typeface="Canva Sans Bold"/>
              </a:rPr>
              <a:t> because Christ is in me.</a:t>
            </a:r>
          </a:p>
          <a:p>
            <a:pPr algn="l" marL="1153403" indent="-576702" lvl="1">
              <a:lnSpc>
                <a:spcPts val="7479"/>
              </a:lnSpc>
              <a:buFont typeface="Arial"/>
              <a:buChar char="•"/>
            </a:pPr>
            <a:r>
              <a:rPr lang="en-US" b="true" sz="5342">
                <a:solidFill>
                  <a:srgbClr val="FFFFFF"/>
                </a:solidFill>
                <a:latin typeface="Canva Sans Bold"/>
                <a:ea typeface="Canva Sans Bold"/>
                <a:cs typeface="Canva Sans Bold"/>
                <a:sym typeface="Canva Sans Bold"/>
              </a:rPr>
              <a:t>- Kapag tinitingnan tayo ng Diyos, nakikita Niya ang </a:t>
            </a:r>
            <a:r>
              <a:rPr lang="en-US" b="true" sz="5342">
                <a:solidFill>
                  <a:srgbClr val="5CE1E6"/>
                </a:solidFill>
                <a:latin typeface="Canva Sans Bold"/>
                <a:ea typeface="Canva Sans Bold"/>
                <a:cs typeface="Canva Sans Bold"/>
                <a:sym typeface="Canva Sans Bold"/>
              </a:rPr>
              <a:t>Christ’s righteousness</a:t>
            </a:r>
            <a:r>
              <a:rPr lang="en-US" b="true" sz="5342">
                <a:solidFill>
                  <a:srgbClr val="FFFFFF"/>
                </a:solidFill>
                <a:latin typeface="Canva Sans Bold"/>
                <a:ea typeface="Canva Sans Bold"/>
                <a:cs typeface="Canva Sans Bold"/>
                <a:sym typeface="Canva Sans Bold"/>
              </a:rPr>
              <a:t> sa atin, hindi ang ating mga kasalanan (</a:t>
            </a:r>
            <a:r>
              <a:rPr lang="en-US" b="true" sz="5342">
                <a:solidFill>
                  <a:srgbClr val="FCC252"/>
                </a:solidFill>
                <a:latin typeface="Canva Sans Bold"/>
                <a:ea typeface="Canva Sans Bold"/>
                <a:cs typeface="Canva Sans Bold"/>
                <a:sym typeface="Canva Sans Bold"/>
              </a:rPr>
              <a:t>2 Corinthians 5:21, Hebrews 10:10</a:t>
            </a:r>
            <a:r>
              <a:rPr lang="en-US" b="true" sz="5342">
                <a:solidFill>
                  <a:srgbClr val="FFFFFF"/>
                </a:solidFill>
                <a:latin typeface="Canva Sans Bold"/>
                <a:ea typeface="Canva Sans Bold"/>
                <a:cs typeface="Canva Sans Bold"/>
                <a:sym typeface="Canva Sans Bold"/>
              </a:rPr>
              <a:t>)</a:t>
            </a:r>
          </a:p>
        </p:txBody>
      </p:sp>
      <p:grpSp>
        <p:nvGrpSpPr>
          <p:cNvPr name="Group 3" id="3"/>
          <p:cNvGrpSpPr/>
          <p:nvPr/>
        </p:nvGrpSpPr>
        <p:grpSpPr>
          <a:xfrm rot="0">
            <a:off x="1303581" y="9031142"/>
            <a:ext cx="15625097" cy="921422"/>
            <a:chOff x="0" y="0"/>
            <a:chExt cx="20833463" cy="1228563"/>
          </a:xfrm>
        </p:grpSpPr>
        <p:sp>
          <p:nvSpPr>
            <p:cNvPr name="TextBox 4" id="4"/>
            <p:cNvSpPr txBox="true"/>
            <p:nvPr/>
          </p:nvSpPr>
          <p:spPr>
            <a:xfrm rot="0">
              <a:off x="5358391" y="-66675"/>
              <a:ext cx="10116682" cy="730633"/>
            </a:xfrm>
            <a:prstGeom prst="rect">
              <a:avLst/>
            </a:prstGeom>
          </p:spPr>
          <p:txBody>
            <a:bodyPr anchor="t" rtlCol="false" tIns="0" lIns="0" bIns="0" rIns="0">
              <a:spAutoFit/>
            </a:bodyPr>
            <a:lstStyle/>
            <a:p>
              <a:pPr algn="ctr">
                <a:lnSpc>
                  <a:spcPts val="4577"/>
                </a:lnSpc>
                <a:spcBef>
                  <a:spcPct val="0"/>
                </a:spcBef>
              </a:pPr>
              <a:r>
                <a:rPr lang="en-US" b="true" sz="3269">
                  <a:solidFill>
                    <a:srgbClr val="FFFFFF"/>
                  </a:solidFill>
                  <a:latin typeface="Canva Sans Bold"/>
                  <a:ea typeface="Canva Sans Bold"/>
                  <a:cs typeface="Canva Sans Bold"/>
                  <a:sym typeface="Canva Sans Bold"/>
                </a:rPr>
                <a:t>DOCTRINE #6</a:t>
              </a:r>
            </a:p>
          </p:txBody>
        </p:sp>
        <p:sp>
          <p:nvSpPr>
            <p:cNvPr name="TextBox 5" id="5"/>
            <p:cNvSpPr txBox="true"/>
            <p:nvPr/>
          </p:nvSpPr>
          <p:spPr>
            <a:xfrm rot="0">
              <a:off x="0" y="609771"/>
              <a:ext cx="20833463" cy="618792"/>
            </a:xfrm>
            <a:prstGeom prst="rect">
              <a:avLst/>
            </a:prstGeom>
          </p:spPr>
          <p:txBody>
            <a:bodyPr anchor="t" rtlCol="false" tIns="0" lIns="0" bIns="0" rIns="0">
              <a:spAutoFit/>
            </a:bodyPr>
            <a:lstStyle/>
            <a:p>
              <a:pPr algn="ctr">
                <a:lnSpc>
                  <a:spcPts val="3820"/>
                </a:lnSpc>
                <a:spcBef>
                  <a:spcPct val="0"/>
                </a:spcBef>
              </a:pPr>
              <a:r>
                <a:rPr lang="en-US" b="true" sz="2728">
                  <a:solidFill>
                    <a:srgbClr val="FFFFFF"/>
                  </a:solidFill>
                  <a:latin typeface="Arimo Bold"/>
                  <a:ea typeface="Arimo Bold"/>
                  <a:cs typeface="Arimo Bold"/>
                  <a:sym typeface="Arimo Bold"/>
                </a:rPr>
                <a:t>God the Father</a:t>
              </a:r>
            </a:p>
          </p:txBody>
        </p:sp>
      </p:grpSp>
      <p:sp>
        <p:nvSpPr>
          <p:cNvPr name="TextBox 6" id="6"/>
          <p:cNvSpPr txBox="true"/>
          <p:nvPr/>
        </p:nvSpPr>
        <p:spPr>
          <a:xfrm rot="0">
            <a:off x="1507473" y="541908"/>
            <a:ext cx="13107356" cy="878335"/>
          </a:xfrm>
          <a:prstGeom prst="rect">
            <a:avLst/>
          </a:prstGeom>
        </p:spPr>
        <p:txBody>
          <a:bodyPr anchor="t" rtlCol="false" tIns="0" lIns="0" bIns="0" rIns="0">
            <a:spAutoFit/>
          </a:bodyPr>
          <a:lstStyle/>
          <a:p>
            <a:pPr algn="ctr">
              <a:lnSpc>
                <a:spcPts val="7237"/>
              </a:lnSpc>
              <a:spcBef>
                <a:spcPct val="0"/>
              </a:spcBef>
            </a:pPr>
            <a:r>
              <a:rPr lang="en-US" b="true" sz="5169" u="sng">
                <a:solidFill>
                  <a:srgbClr val="FFFFFF"/>
                </a:solidFill>
                <a:latin typeface="Canva Sans Bold"/>
                <a:ea typeface="Canva Sans Bold"/>
                <a:cs typeface="Canva Sans Bold"/>
                <a:sym typeface="Canva Sans Bold"/>
              </a:rPr>
              <a:t>The three aspects of holiness</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00830" y="1822483"/>
            <a:ext cx="16230600" cy="2214818"/>
          </a:xfrm>
          <a:prstGeom prst="rect">
            <a:avLst/>
          </a:prstGeom>
        </p:spPr>
        <p:txBody>
          <a:bodyPr anchor="t" rtlCol="false" tIns="0" lIns="0" bIns="0" rIns="0">
            <a:spAutoFit/>
          </a:bodyPr>
          <a:lstStyle/>
          <a:p>
            <a:pPr algn="l">
              <a:lnSpc>
                <a:spcPts val="4065"/>
              </a:lnSpc>
            </a:pPr>
            <a:r>
              <a:rPr lang="en-US" sz="2904" b="true">
                <a:solidFill>
                  <a:srgbClr val="FFFFFF"/>
                </a:solidFill>
                <a:latin typeface="Canva Sans Bold"/>
                <a:ea typeface="Canva Sans Bold"/>
                <a:cs typeface="Canva Sans Bold"/>
                <a:sym typeface="Canva Sans Bold"/>
              </a:rPr>
              <a:t>1) POSITIONAL HOLINESS</a:t>
            </a:r>
            <a:r>
              <a:rPr lang="en-US" sz="2904" b="true">
                <a:solidFill>
                  <a:srgbClr val="FCC252"/>
                </a:solidFill>
                <a:latin typeface="Canva Sans Bold"/>
                <a:ea typeface="Canva Sans Bold"/>
                <a:cs typeface="Canva Sans Bold"/>
                <a:sym typeface="Canva Sans Bold"/>
              </a:rPr>
              <a:t> (Declared Holy at Salvation)</a:t>
            </a:r>
          </a:p>
          <a:p>
            <a:pPr algn="l" marL="706304" indent="-353152" lvl="1">
              <a:lnSpc>
                <a:spcPts val="4580"/>
              </a:lnSpc>
              <a:buFont typeface="Arial"/>
              <a:buChar char="•"/>
            </a:pPr>
            <a:r>
              <a:rPr lang="en-US" b="true" sz="3271">
                <a:solidFill>
                  <a:srgbClr val="FFFFFF"/>
                </a:solidFill>
                <a:latin typeface="Canva Sans Bold"/>
                <a:ea typeface="Canva Sans Bold"/>
                <a:cs typeface="Canva Sans Bold"/>
                <a:sym typeface="Canva Sans Bold"/>
              </a:rPr>
              <a:t>- </a:t>
            </a:r>
            <a:r>
              <a:rPr lang="en-US" b="true" sz="3271">
                <a:solidFill>
                  <a:srgbClr val="FFFFFF"/>
                </a:solidFill>
                <a:latin typeface="Canva Sans Bold"/>
                <a:ea typeface="Canva Sans Bold"/>
                <a:cs typeface="Canva Sans Bold"/>
                <a:sym typeface="Canva Sans Bold"/>
              </a:rPr>
              <a:t>I am Holy because Christ is in me.</a:t>
            </a:r>
          </a:p>
          <a:p>
            <a:pPr algn="l" marL="706304" indent="-353152" lvl="1">
              <a:lnSpc>
                <a:spcPts val="4580"/>
              </a:lnSpc>
              <a:buFont typeface="Arial"/>
              <a:buChar char="•"/>
            </a:pPr>
            <a:r>
              <a:rPr lang="en-US" b="true" sz="3271">
                <a:solidFill>
                  <a:srgbClr val="FFFFFF"/>
                </a:solidFill>
                <a:latin typeface="Canva Sans Bold"/>
                <a:ea typeface="Canva Sans Bold"/>
                <a:cs typeface="Canva Sans Bold"/>
                <a:sym typeface="Canva Sans Bold"/>
              </a:rPr>
              <a:t>- Kapag tinitingnan tayo ng Diyos, nakikita Niya ang </a:t>
            </a:r>
            <a:r>
              <a:rPr lang="en-US" b="true" sz="3271">
                <a:solidFill>
                  <a:srgbClr val="5CE1E6"/>
                </a:solidFill>
                <a:latin typeface="Canva Sans Bold"/>
                <a:ea typeface="Canva Sans Bold"/>
                <a:cs typeface="Canva Sans Bold"/>
                <a:sym typeface="Canva Sans Bold"/>
              </a:rPr>
              <a:t>Christ’s righteousness</a:t>
            </a:r>
            <a:r>
              <a:rPr lang="en-US" b="true" sz="3271">
                <a:solidFill>
                  <a:srgbClr val="FFFFFF"/>
                </a:solidFill>
                <a:latin typeface="Canva Sans Bold"/>
                <a:ea typeface="Canva Sans Bold"/>
                <a:cs typeface="Canva Sans Bold"/>
                <a:sym typeface="Canva Sans Bold"/>
              </a:rPr>
              <a:t> sa atin, hindi ang ating mga kasalanan (</a:t>
            </a:r>
            <a:r>
              <a:rPr lang="en-US" b="true" sz="3271">
                <a:solidFill>
                  <a:srgbClr val="FCC252"/>
                </a:solidFill>
                <a:latin typeface="Canva Sans Bold"/>
                <a:ea typeface="Canva Sans Bold"/>
                <a:cs typeface="Canva Sans Bold"/>
                <a:sym typeface="Canva Sans Bold"/>
              </a:rPr>
              <a:t>2 Corinthians 5:21, Hebrews 10:10</a:t>
            </a:r>
            <a:r>
              <a:rPr lang="en-US" b="true" sz="3271">
                <a:solidFill>
                  <a:srgbClr val="FFFFFF"/>
                </a:solidFill>
                <a:latin typeface="Canva Sans Bold"/>
                <a:ea typeface="Canva Sans Bold"/>
                <a:cs typeface="Canva Sans Bold"/>
                <a:sym typeface="Canva Sans Bold"/>
              </a:rPr>
              <a:t>)</a:t>
            </a:r>
          </a:p>
        </p:txBody>
      </p:sp>
      <p:sp>
        <p:nvSpPr>
          <p:cNvPr name="TextBox 3" id="3"/>
          <p:cNvSpPr txBox="true"/>
          <p:nvPr/>
        </p:nvSpPr>
        <p:spPr>
          <a:xfrm rot="0">
            <a:off x="1507473" y="541908"/>
            <a:ext cx="13107356" cy="878335"/>
          </a:xfrm>
          <a:prstGeom prst="rect">
            <a:avLst/>
          </a:prstGeom>
        </p:spPr>
        <p:txBody>
          <a:bodyPr anchor="t" rtlCol="false" tIns="0" lIns="0" bIns="0" rIns="0">
            <a:spAutoFit/>
          </a:bodyPr>
          <a:lstStyle/>
          <a:p>
            <a:pPr algn="ctr">
              <a:lnSpc>
                <a:spcPts val="7237"/>
              </a:lnSpc>
              <a:spcBef>
                <a:spcPct val="0"/>
              </a:spcBef>
            </a:pPr>
            <a:r>
              <a:rPr lang="en-US" b="true" sz="5169" u="sng">
                <a:solidFill>
                  <a:srgbClr val="FFFFFF"/>
                </a:solidFill>
                <a:latin typeface="Canva Sans Bold"/>
                <a:ea typeface="Canva Sans Bold"/>
                <a:cs typeface="Canva Sans Bold"/>
                <a:sym typeface="Canva Sans Bold"/>
              </a:rPr>
              <a:t>The three aspects of holiness</a:t>
            </a:r>
          </a:p>
        </p:txBody>
      </p:sp>
      <p:sp>
        <p:nvSpPr>
          <p:cNvPr name="TextBox 4" id="4"/>
          <p:cNvSpPr txBox="true"/>
          <p:nvPr/>
        </p:nvSpPr>
        <p:spPr>
          <a:xfrm rot="0">
            <a:off x="1507473" y="5420742"/>
            <a:ext cx="16033341" cy="4117880"/>
          </a:xfrm>
          <a:prstGeom prst="rect">
            <a:avLst/>
          </a:prstGeom>
        </p:spPr>
        <p:txBody>
          <a:bodyPr anchor="t" rtlCol="false" tIns="0" lIns="0" bIns="0" rIns="0">
            <a:spAutoFit/>
          </a:bodyPr>
          <a:lstStyle/>
          <a:p>
            <a:pPr algn="l">
              <a:lnSpc>
                <a:spcPts val="8230"/>
              </a:lnSpc>
              <a:spcBef>
                <a:spcPct val="0"/>
              </a:spcBef>
            </a:pPr>
            <a:r>
              <a:rPr lang="en-US" b="true" sz="5878" u="sng">
                <a:solidFill>
                  <a:srgbClr val="FF3131"/>
                </a:solidFill>
                <a:latin typeface="Canva Sans Bold"/>
                <a:ea typeface="Canva Sans Bold"/>
                <a:cs typeface="Canva Sans Bold"/>
                <a:sym typeface="Canva Sans Bold"/>
              </a:rPr>
              <a:t>21</a:t>
            </a:r>
            <a:r>
              <a:rPr lang="en-US" b="true" sz="5878">
                <a:solidFill>
                  <a:srgbClr val="FFFFFF"/>
                </a:solidFill>
                <a:latin typeface="Canva Sans Bold"/>
                <a:ea typeface="Canva Sans Bold"/>
                <a:cs typeface="Canva Sans Bold"/>
                <a:sym typeface="Canva Sans Bold"/>
              </a:rPr>
              <a:t> Kailanmaʼy hindi nagkasala si Cristo, ngunit alang-alang sa atin, itinuring siyang makasalanan para sa pamamagitan niyaʼy maituring tayong </a:t>
            </a:r>
            <a:r>
              <a:rPr lang="en-US" b="true" sz="5878">
                <a:solidFill>
                  <a:srgbClr val="5CE1E6"/>
                </a:solidFill>
                <a:latin typeface="Canva Sans Bold"/>
                <a:ea typeface="Canva Sans Bold"/>
                <a:cs typeface="Canva Sans Bold"/>
                <a:sym typeface="Canva Sans Bold"/>
              </a:rPr>
              <a:t>matuwid</a:t>
            </a:r>
            <a:r>
              <a:rPr lang="en-US" b="true" sz="5878">
                <a:solidFill>
                  <a:srgbClr val="FFFFFF"/>
                </a:solidFill>
                <a:latin typeface="Canva Sans Bold"/>
                <a:ea typeface="Canva Sans Bold"/>
                <a:cs typeface="Canva Sans Bold"/>
                <a:sym typeface="Canva Sans Bold"/>
              </a:rPr>
              <a:t> ng Dios.</a:t>
            </a:r>
          </a:p>
        </p:txBody>
      </p:sp>
      <p:sp>
        <p:nvSpPr>
          <p:cNvPr name="TextBox 5" id="5"/>
          <p:cNvSpPr txBox="true"/>
          <p:nvPr/>
        </p:nvSpPr>
        <p:spPr>
          <a:xfrm rot="0">
            <a:off x="4331591" y="4656708"/>
            <a:ext cx="8764909" cy="878335"/>
          </a:xfrm>
          <a:prstGeom prst="rect">
            <a:avLst/>
          </a:prstGeom>
        </p:spPr>
        <p:txBody>
          <a:bodyPr anchor="t" rtlCol="false" tIns="0" lIns="0" bIns="0" rIns="0">
            <a:spAutoFit/>
          </a:bodyPr>
          <a:lstStyle/>
          <a:p>
            <a:pPr algn="ctr">
              <a:lnSpc>
                <a:spcPts val="7237"/>
              </a:lnSpc>
              <a:spcBef>
                <a:spcPct val="0"/>
              </a:spcBef>
            </a:pPr>
            <a:r>
              <a:rPr lang="en-US" b="true" sz="5169">
                <a:solidFill>
                  <a:srgbClr val="FCC252"/>
                </a:solidFill>
                <a:latin typeface="Canva Sans Bold"/>
                <a:ea typeface="Canva Sans Bold"/>
                <a:cs typeface="Canva Sans Bold"/>
                <a:sym typeface="Canva Sans Bold"/>
              </a:rPr>
              <a:t>2 CORINTO 5:21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DAGioelKcgQ</dc:identifier>
  <dcterms:modified xsi:type="dcterms:W3CDTF">2011-08-01T06:04:30Z</dcterms:modified>
  <cp:revision>1</cp:revision>
  <dc:title>Doctrine 6 - #3</dc:title>
</cp:coreProperties>
</file>