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Lst>
  <p:sldSz cx="18288000" cy="10287000"/>
  <p:notesSz cx="6858000" cy="9144000"/>
  <p:embeddedFontLst>
    <p:embeddedFont>
      <p:font typeface="Canva Sans Bold" charset="1" panose="020B0803030501040103"/>
      <p:regular r:id="rId34"/>
    </p:embeddedFont>
    <p:embeddedFont>
      <p:font typeface="Arimo Bold" charset="1" panose="020B0704020202020204"/>
      <p:regular r:id="rId3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slides/slide10.xml" Type="http://schemas.openxmlformats.org/officeDocument/2006/relationships/slide"/><Relationship Id="rId16" Target="slides/slide11.xml" Type="http://schemas.openxmlformats.org/officeDocument/2006/relationships/slide"/><Relationship Id="rId17" Target="slides/slide12.xml" Type="http://schemas.openxmlformats.org/officeDocument/2006/relationships/slide"/><Relationship Id="rId18" Target="slides/slide13.xml" Type="http://schemas.openxmlformats.org/officeDocument/2006/relationships/slide"/><Relationship Id="rId19" Target="slides/slide14.xml" Type="http://schemas.openxmlformats.org/officeDocument/2006/relationships/slide"/><Relationship Id="rId2" Target="presProps.xml" Type="http://schemas.openxmlformats.org/officeDocument/2006/relationships/presProps"/><Relationship Id="rId20" Target="slides/slide15.xml" Type="http://schemas.openxmlformats.org/officeDocument/2006/relationships/slide"/><Relationship Id="rId21" Target="slides/slide16.xml" Type="http://schemas.openxmlformats.org/officeDocument/2006/relationships/slide"/><Relationship Id="rId22" Target="slides/slide17.xml" Type="http://schemas.openxmlformats.org/officeDocument/2006/relationships/slide"/><Relationship Id="rId23" Target="slides/slide18.xml" Type="http://schemas.openxmlformats.org/officeDocument/2006/relationships/slide"/><Relationship Id="rId24" Target="slides/slide19.xml" Type="http://schemas.openxmlformats.org/officeDocument/2006/relationships/slide"/><Relationship Id="rId25" Target="slides/slide20.xml" Type="http://schemas.openxmlformats.org/officeDocument/2006/relationships/slide"/><Relationship Id="rId26" Target="slides/slide21.xml" Type="http://schemas.openxmlformats.org/officeDocument/2006/relationships/slide"/><Relationship Id="rId27" Target="slides/slide22.xml" Type="http://schemas.openxmlformats.org/officeDocument/2006/relationships/slide"/><Relationship Id="rId28" Target="slides/slide23.xml" Type="http://schemas.openxmlformats.org/officeDocument/2006/relationships/slide"/><Relationship Id="rId29" Target="slides/slide24.xml" Type="http://schemas.openxmlformats.org/officeDocument/2006/relationships/slide"/><Relationship Id="rId3" Target="viewProps.xml" Type="http://schemas.openxmlformats.org/officeDocument/2006/relationships/viewProps"/><Relationship Id="rId30" Target="slides/slide25.xml" Type="http://schemas.openxmlformats.org/officeDocument/2006/relationships/slide"/><Relationship Id="rId31" Target="slides/slide26.xml" Type="http://schemas.openxmlformats.org/officeDocument/2006/relationships/slide"/><Relationship Id="rId32" Target="slides/slide27.xml" Type="http://schemas.openxmlformats.org/officeDocument/2006/relationships/slide"/><Relationship Id="rId33" Target="slides/slide28.xml" Type="http://schemas.openxmlformats.org/officeDocument/2006/relationships/slide"/><Relationship Id="rId34" Target="fonts/font34.fntdata" Type="http://schemas.openxmlformats.org/officeDocument/2006/relationships/font"/><Relationship Id="rId35" Target="fonts/font35.fntdata" Type="http://schemas.openxmlformats.org/officeDocument/2006/relationships/font"/><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8.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1.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2.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4.png" Type="http://schemas.openxmlformats.org/officeDocument/2006/relationships/image"/></Relationships>
</file>

<file path=ppt/slides/_rels/slide2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26.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7.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8.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png" Type="http://schemas.openxmlformats.org/officeDocument/2006/relationships/image"/><Relationship Id="rId3" Target="../media/image3.sv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png" Type="http://schemas.openxmlformats.org/officeDocument/2006/relationships/image"/><Relationship Id="rId3" Target="../media/image3.sv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png" Type="http://schemas.openxmlformats.org/officeDocument/2006/relationships/image"/><Relationship Id="rId3" Target="../media/image3.sv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slide1.xml><?xml version="1.0" encoding="utf-8"?>
<p:sld xmlns:p="http://schemas.openxmlformats.org/presentationml/2006/main" xmlns:a="http://schemas.openxmlformats.org/drawingml/2006/main">
  <p:cSld>
    <p:bg>
      <p:bgPr>
        <a:solidFill>
          <a:srgbClr val="000000"/>
        </a:solidFill>
      </p:bgPr>
    </p:bg>
    <p:spTree>
      <p:nvGrpSpPr>
        <p:cNvPr id="1" name=""/>
        <p:cNvGrpSpPr/>
        <p:nvPr/>
      </p:nvGrpSpPr>
      <p:grpSpPr>
        <a:xfrm>
          <a:off x="0" y="0"/>
          <a:ext cx="0" cy="0"/>
          <a:chOff x="0" y="0"/>
          <a:chExt cx="0" cy="0"/>
        </a:xfrm>
      </p:grpSpPr>
      <p:grpSp>
        <p:nvGrpSpPr>
          <p:cNvPr name="Group 2" id="2"/>
          <p:cNvGrpSpPr/>
          <p:nvPr/>
        </p:nvGrpSpPr>
        <p:grpSpPr>
          <a:xfrm rot="0">
            <a:off x="-1726230" y="2801816"/>
            <a:ext cx="21240427" cy="2046429"/>
            <a:chOff x="0" y="0"/>
            <a:chExt cx="28320569" cy="2728572"/>
          </a:xfrm>
        </p:grpSpPr>
        <p:sp>
          <p:nvSpPr>
            <p:cNvPr name="TextBox 3" id="3"/>
            <p:cNvSpPr txBox="true"/>
            <p:nvPr/>
          </p:nvSpPr>
          <p:spPr>
            <a:xfrm rot="0">
              <a:off x="7284083" y="-152400"/>
              <a:ext cx="13752403" cy="1740967"/>
            </a:xfrm>
            <a:prstGeom prst="rect">
              <a:avLst/>
            </a:prstGeom>
          </p:spPr>
          <p:txBody>
            <a:bodyPr anchor="t" rtlCol="false" tIns="0" lIns="0" bIns="0" rIns="0">
              <a:spAutoFit/>
            </a:bodyPr>
            <a:lstStyle/>
            <a:p>
              <a:pPr algn="ctr">
                <a:lnSpc>
                  <a:spcPts val="10980"/>
                </a:lnSpc>
                <a:spcBef>
                  <a:spcPct val="0"/>
                </a:spcBef>
              </a:pPr>
              <a:r>
                <a:rPr lang="en-US" b="true" sz="7843">
                  <a:solidFill>
                    <a:srgbClr val="FFFFFF"/>
                  </a:solidFill>
                  <a:latin typeface="Canva Sans Bold"/>
                  <a:ea typeface="Canva Sans Bold"/>
                  <a:cs typeface="Canva Sans Bold"/>
                  <a:sym typeface="Canva Sans Bold"/>
                </a:rPr>
                <a:t>DOCTRINE #6</a:t>
              </a:r>
            </a:p>
          </p:txBody>
        </p:sp>
        <p:sp>
          <p:nvSpPr>
            <p:cNvPr name="TextBox 4" id="4"/>
            <p:cNvSpPr txBox="true"/>
            <p:nvPr/>
          </p:nvSpPr>
          <p:spPr>
            <a:xfrm rot="0">
              <a:off x="0" y="1445692"/>
              <a:ext cx="28320569" cy="1282880"/>
            </a:xfrm>
            <a:prstGeom prst="rect">
              <a:avLst/>
            </a:prstGeom>
          </p:spPr>
          <p:txBody>
            <a:bodyPr anchor="t" rtlCol="false" tIns="0" lIns="0" bIns="0" rIns="0">
              <a:spAutoFit/>
            </a:bodyPr>
            <a:lstStyle/>
            <a:p>
              <a:pPr algn="ctr">
                <a:lnSpc>
                  <a:spcPts val="7857"/>
                </a:lnSpc>
                <a:spcBef>
                  <a:spcPct val="0"/>
                </a:spcBef>
              </a:pPr>
              <a:r>
                <a:rPr lang="en-US" b="true" sz="5612">
                  <a:solidFill>
                    <a:srgbClr val="FFFFFF"/>
                  </a:solidFill>
                  <a:latin typeface="Arimo Bold"/>
                  <a:ea typeface="Arimo Bold"/>
                  <a:cs typeface="Arimo Bold"/>
                  <a:sym typeface="Arimo Bold"/>
                </a:rPr>
                <a:t>God the Father</a:t>
              </a:r>
            </a:p>
          </p:txBody>
        </p:sp>
      </p:grpSp>
    </p:spTree>
  </p:cSld>
  <p:clrMapOvr>
    <a:masterClrMapping/>
  </p:clrMapOvr>
</p:sld>
</file>

<file path=ppt/slides/slide10.xml><?xml version="1.0" encoding="utf-8"?>
<p:sld xmlns:p="http://schemas.openxmlformats.org/presentationml/2006/main" xmlns:a="http://schemas.openxmlformats.org/drawingml/2006/main">
  <p:cSld>
    <p:bg>
      <p:bgPr>
        <a:solidFill>
          <a:srgbClr val="000000"/>
        </a:solidFill>
      </p:bgPr>
    </p:bg>
    <p:spTree>
      <p:nvGrpSpPr>
        <p:cNvPr id="1" name=""/>
        <p:cNvGrpSpPr/>
        <p:nvPr/>
      </p:nvGrpSpPr>
      <p:grpSpPr>
        <a:xfrm>
          <a:off x="0" y="0"/>
          <a:ext cx="0" cy="0"/>
          <a:chOff x="0" y="0"/>
          <a:chExt cx="0" cy="0"/>
        </a:xfrm>
      </p:grpSpPr>
      <p:grpSp>
        <p:nvGrpSpPr>
          <p:cNvPr name="Group 2" id="2"/>
          <p:cNvGrpSpPr/>
          <p:nvPr/>
        </p:nvGrpSpPr>
        <p:grpSpPr>
          <a:xfrm rot="0">
            <a:off x="1634203" y="9258300"/>
            <a:ext cx="15625097" cy="921422"/>
            <a:chOff x="0" y="0"/>
            <a:chExt cx="20833463" cy="1228563"/>
          </a:xfrm>
        </p:grpSpPr>
        <p:sp>
          <p:nvSpPr>
            <p:cNvPr name="TextBox 3" id="3"/>
            <p:cNvSpPr txBox="true"/>
            <p:nvPr/>
          </p:nvSpPr>
          <p:spPr>
            <a:xfrm rot="0">
              <a:off x="5358391" y="-66675"/>
              <a:ext cx="10116682" cy="730633"/>
            </a:xfrm>
            <a:prstGeom prst="rect">
              <a:avLst/>
            </a:prstGeom>
          </p:spPr>
          <p:txBody>
            <a:bodyPr anchor="t" rtlCol="false" tIns="0" lIns="0" bIns="0" rIns="0">
              <a:spAutoFit/>
            </a:bodyPr>
            <a:lstStyle/>
            <a:p>
              <a:pPr algn="ctr">
                <a:lnSpc>
                  <a:spcPts val="4577"/>
                </a:lnSpc>
                <a:spcBef>
                  <a:spcPct val="0"/>
                </a:spcBef>
              </a:pPr>
              <a:r>
                <a:rPr lang="en-US" b="true" sz="3269">
                  <a:solidFill>
                    <a:srgbClr val="FFFFFF"/>
                  </a:solidFill>
                  <a:latin typeface="Canva Sans Bold"/>
                  <a:ea typeface="Canva Sans Bold"/>
                  <a:cs typeface="Canva Sans Bold"/>
                  <a:sym typeface="Canva Sans Bold"/>
                </a:rPr>
                <a:t>DOCTRINE #6</a:t>
              </a:r>
            </a:p>
          </p:txBody>
        </p:sp>
        <p:sp>
          <p:nvSpPr>
            <p:cNvPr name="TextBox 4" id="4"/>
            <p:cNvSpPr txBox="true"/>
            <p:nvPr/>
          </p:nvSpPr>
          <p:spPr>
            <a:xfrm rot="0">
              <a:off x="0" y="609771"/>
              <a:ext cx="20833463" cy="618792"/>
            </a:xfrm>
            <a:prstGeom prst="rect">
              <a:avLst/>
            </a:prstGeom>
          </p:spPr>
          <p:txBody>
            <a:bodyPr anchor="t" rtlCol="false" tIns="0" lIns="0" bIns="0" rIns="0">
              <a:spAutoFit/>
            </a:bodyPr>
            <a:lstStyle/>
            <a:p>
              <a:pPr algn="ctr">
                <a:lnSpc>
                  <a:spcPts val="3820"/>
                </a:lnSpc>
                <a:spcBef>
                  <a:spcPct val="0"/>
                </a:spcBef>
              </a:pPr>
              <a:r>
                <a:rPr lang="en-US" b="true" sz="2728">
                  <a:solidFill>
                    <a:srgbClr val="FFFFFF"/>
                  </a:solidFill>
                  <a:latin typeface="Arimo Bold"/>
                  <a:ea typeface="Arimo Bold"/>
                  <a:cs typeface="Arimo Bold"/>
                  <a:sym typeface="Arimo Bold"/>
                </a:rPr>
                <a:t>God the Father</a:t>
              </a:r>
            </a:p>
          </p:txBody>
        </p:sp>
      </p:grpSp>
      <p:sp>
        <p:nvSpPr>
          <p:cNvPr name="TextBox 5" id="5"/>
          <p:cNvSpPr txBox="true"/>
          <p:nvPr/>
        </p:nvSpPr>
        <p:spPr>
          <a:xfrm rot="0">
            <a:off x="1472619" y="1211009"/>
            <a:ext cx="15443225" cy="7536943"/>
          </a:xfrm>
          <a:prstGeom prst="rect">
            <a:avLst/>
          </a:prstGeom>
        </p:spPr>
        <p:txBody>
          <a:bodyPr anchor="t" rtlCol="false" tIns="0" lIns="0" bIns="0" rIns="0">
            <a:spAutoFit/>
          </a:bodyPr>
          <a:lstStyle/>
          <a:p>
            <a:pPr algn="l">
              <a:lnSpc>
                <a:spcPts val="4577"/>
              </a:lnSpc>
              <a:spcBef>
                <a:spcPct val="0"/>
              </a:spcBef>
            </a:pPr>
          </a:p>
          <a:p>
            <a:pPr algn="l">
              <a:lnSpc>
                <a:spcPts val="4577"/>
              </a:lnSpc>
              <a:spcBef>
                <a:spcPct val="0"/>
              </a:spcBef>
            </a:pPr>
            <a:r>
              <a:rPr lang="en-US" b="true" sz="3269">
                <a:solidFill>
                  <a:srgbClr val="FFFFFF"/>
                </a:solidFill>
                <a:latin typeface="Canva Sans Bold"/>
                <a:ea typeface="Canva Sans Bold"/>
                <a:cs typeface="Canva Sans Bold"/>
                <a:sym typeface="Canva Sans Bold"/>
              </a:rPr>
              <a:t>YHWH (Yahweh) – </a:t>
            </a:r>
            <a:r>
              <a:rPr lang="he-IL" b="true" sz="3269">
                <a:solidFill>
                  <a:srgbClr val="FFFFFF"/>
                </a:solidFill>
                <a:latin typeface="Canva Sans Bold"/>
                <a:ea typeface="Canva Sans Bold"/>
                <a:cs typeface="Canva Sans Bold"/>
                <a:sym typeface="Canva Sans Bold"/>
                <a:rtl val="true"/>
              </a:rPr>
              <a:t>יְהוָה</a:t>
            </a:r>
          </a:p>
          <a:p>
            <a:pPr algn="l" marL="705982" indent="-352991" lvl="1">
              <a:lnSpc>
                <a:spcPts val="4577"/>
              </a:lnSpc>
              <a:buFont typeface="Arial"/>
              <a:buChar char="•"/>
            </a:pPr>
            <a:r>
              <a:rPr lang="en-US" b="true" sz="3269">
                <a:solidFill>
                  <a:srgbClr val="FFFFFF"/>
                </a:solidFill>
                <a:latin typeface="Canva Sans Bold"/>
                <a:ea typeface="Canva Sans Bold"/>
                <a:cs typeface="Canva Sans Bold"/>
                <a:sym typeface="Canva Sans Bold"/>
              </a:rPr>
              <a:t>Meaning: "I AM WHO I AM" (Self-existent, Eternal God)</a:t>
            </a:r>
          </a:p>
          <a:p>
            <a:pPr algn="l" marL="705982" indent="-352991" lvl="1">
              <a:lnSpc>
                <a:spcPts val="4577"/>
              </a:lnSpc>
              <a:buFont typeface="Arial"/>
              <a:buChar char="•"/>
            </a:pPr>
            <a:r>
              <a:rPr lang="en-US" b="true" sz="3269">
                <a:solidFill>
                  <a:srgbClr val="FFFFFF"/>
                </a:solidFill>
                <a:latin typeface="Canva Sans Bold"/>
                <a:ea typeface="Canva Sans Bold"/>
                <a:cs typeface="Canva Sans Bold"/>
                <a:sym typeface="Canva Sans Bold"/>
              </a:rPr>
              <a:t>Exodus 3:14 – God reveals this name to Moses at the burning bush.</a:t>
            </a:r>
          </a:p>
          <a:p>
            <a:pPr algn="l">
              <a:lnSpc>
                <a:spcPts val="4577"/>
              </a:lnSpc>
              <a:spcBef>
                <a:spcPct val="0"/>
              </a:spcBef>
            </a:pPr>
            <a:r>
              <a:rPr lang="en-US" b="true" sz="3269">
                <a:solidFill>
                  <a:srgbClr val="FFFFFF"/>
                </a:solidFill>
                <a:latin typeface="Canva Sans Bold"/>
                <a:ea typeface="Canva Sans Bold"/>
                <a:cs typeface="Canva Sans Bold"/>
                <a:sym typeface="Canva Sans Bold"/>
              </a:rPr>
              <a:t>Elohim – </a:t>
            </a:r>
            <a:r>
              <a:rPr lang="he-IL" b="true" sz="3269">
                <a:solidFill>
                  <a:srgbClr val="FFFFFF"/>
                </a:solidFill>
                <a:latin typeface="Canva Sans Bold"/>
                <a:ea typeface="Canva Sans Bold"/>
                <a:cs typeface="Canva Sans Bold"/>
                <a:sym typeface="Canva Sans Bold"/>
                <a:rtl val="true"/>
              </a:rPr>
              <a:t>אֱלֹהִים</a:t>
            </a:r>
          </a:p>
          <a:p>
            <a:pPr algn="l" marL="705982" indent="-352991" lvl="1">
              <a:lnSpc>
                <a:spcPts val="4577"/>
              </a:lnSpc>
              <a:buFont typeface="Arial"/>
              <a:buChar char="•"/>
            </a:pPr>
            <a:r>
              <a:rPr lang="en-US" b="true" sz="3269">
                <a:solidFill>
                  <a:srgbClr val="FFFFFF"/>
                </a:solidFill>
                <a:latin typeface="Canva Sans Bold"/>
                <a:ea typeface="Canva Sans Bold"/>
                <a:cs typeface="Canva Sans Bold"/>
                <a:sym typeface="Canva Sans Bold"/>
              </a:rPr>
              <a:t>Meaning: "God" or "Mighty Creator"</a:t>
            </a:r>
          </a:p>
          <a:p>
            <a:pPr algn="l" marL="705982" indent="-352991" lvl="1">
              <a:lnSpc>
                <a:spcPts val="4577"/>
              </a:lnSpc>
              <a:buFont typeface="Arial"/>
              <a:buChar char="•"/>
            </a:pPr>
            <a:r>
              <a:rPr lang="en-US" b="true" sz="3269">
                <a:solidFill>
                  <a:srgbClr val="FFFFFF"/>
                </a:solidFill>
                <a:latin typeface="Canva Sans Bold"/>
                <a:ea typeface="Canva Sans Bold"/>
                <a:cs typeface="Canva Sans Bold"/>
                <a:sym typeface="Canva Sans Bold"/>
              </a:rPr>
              <a:t>Genesis 1:1 – Used in creation to show God's power.</a:t>
            </a:r>
          </a:p>
          <a:p>
            <a:pPr algn="l">
              <a:lnSpc>
                <a:spcPts val="4577"/>
              </a:lnSpc>
              <a:spcBef>
                <a:spcPct val="0"/>
              </a:spcBef>
            </a:pPr>
            <a:r>
              <a:rPr lang="en-US" b="true" sz="3269">
                <a:solidFill>
                  <a:srgbClr val="FFFFFF"/>
                </a:solidFill>
                <a:latin typeface="Canva Sans Bold"/>
                <a:ea typeface="Canva Sans Bold"/>
                <a:cs typeface="Canva Sans Bold"/>
                <a:sym typeface="Canva Sans Bold"/>
              </a:rPr>
              <a:t>El Shaddai – </a:t>
            </a:r>
            <a:r>
              <a:rPr lang="he-IL" b="true" sz="3269">
                <a:solidFill>
                  <a:srgbClr val="FFFFFF"/>
                </a:solidFill>
                <a:latin typeface="Canva Sans Bold"/>
                <a:ea typeface="Canva Sans Bold"/>
                <a:cs typeface="Canva Sans Bold"/>
                <a:sym typeface="Canva Sans Bold"/>
                <a:rtl val="true"/>
              </a:rPr>
              <a:t>אֵל שַׁדַּי</a:t>
            </a:r>
          </a:p>
          <a:p>
            <a:pPr algn="l" marL="705982" indent="-352991" lvl="1">
              <a:lnSpc>
                <a:spcPts val="4577"/>
              </a:lnSpc>
              <a:buFont typeface="Arial"/>
              <a:buChar char="•"/>
            </a:pPr>
            <a:r>
              <a:rPr lang="en-US" b="true" sz="3269">
                <a:solidFill>
                  <a:srgbClr val="FFFFFF"/>
                </a:solidFill>
                <a:latin typeface="Canva Sans Bold"/>
                <a:ea typeface="Canva Sans Bold"/>
                <a:cs typeface="Canva Sans Bold"/>
                <a:sym typeface="Canva Sans Bold"/>
              </a:rPr>
              <a:t>Meaning: "God Almighty"</a:t>
            </a:r>
          </a:p>
          <a:p>
            <a:pPr algn="l" marL="705982" indent="-352991" lvl="1">
              <a:lnSpc>
                <a:spcPts val="4577"/>
              </a:lnSpc>
              <a:buFont typeface="Arial"/>
              <a:buChar char="•"/>
            </a:pPr>
            <a:r>
              <a:rPr lang="en-US" b="true" sz="3269">
                <a:solidFill>
                  <a:srgbClr val="FFFFFF"/>
                </a:solidFill>
                <a:latin typeface="Canva Sans Bold"/>
                <a:ea typeface="Canva Sans Bold"/>
                <a:cs typeface="Canva Sans Bold"/>
                <a:sym typeface="Canva Sans Bold"/>
              </a:rPr>
              <a:t>Genesis 17:1 – Shows God's supreme power and ability to fulfill promises.</a:t>
            </a:r>
          </a:p>
          <a:p>
            <a:pPr algn="l">
              <a:lnSpc>
                <a:spcPts val="4577"/>
              </a:lnSpc>
              <a:spcBef>
                <a:spcPct val="0"/>
              </a:spcBef>
            </a:pPr>
            <a:r>
              <a:rPr lang="en-US" b="true" sz="3269">
                <a:solidFill>
                  <a:srgbClr val="FFFFFF"/>
                </a:solidFill>
                <a:latin typeface="Canva Sans Bold"/>
                <a:ea typeface="Canva Sans Bold"/>
                <a:cs typeface="Canva Sans Bold"/>
                <a:sym typeface="Canva Sans Bold"/>
              </a:rPr>
              <a:t>Adonai – </a:t>
            </a:r>
            <a:r>
              <a:rPr lang="he-IL" b="true" sz="3269">
                <a:solidFill>
                  <a:srgbClr val="FFFFFF"/>
                </a:solidFill>
                <a:latin typeface="Canva Sans Bold"/>
                <a:ea typeface="Canva Sans Bold"/>
                <a:cs typeface="Canva Sans Bold"/>
                <a:sym typeface="Canva Sans Bold"/>
                <a:rtl val="true"/>
              </a:rPr>
              <a:t>אֲדֹנָי</a:t>
            </a:r>
          </a:p>
          <a:p>
            <a:pPr algn="l" marL="705982" indent="-352991" lvl="1">
              <a:lnSpc>
                <a:spcPts val="4577"/>
              </a:lnSpc>
              <a:buFont typeface="Arial"/>
              <a:buChar char="•"/>
            </a:pPr>
            <a:r>
              <a:rPr lang="en-US" b="true" sz="3269">
                <a:solidFill>
                  <a:srgbClr val="FFFFFF"/>
                </a:solidFill>
                <a:latin typeface="Canva Sans Bold"/>
                <a:ea typeface="Canva Sans Bold"/>
                <a:cs typeface="Canva Sans Bold"/>
                <a:sym typeface="Canva Sans Bold"/>
              </a:rPr>
              <a:t>Meaning: "Lord" or "Master"</a:t>
            </a:r>
          </a:p>
          <a:p>
            <a:pPr algn="l" marL="705982" indent="-352991" lvl="1">
              <a:lnSpc>
                <a:spcPts val="4577"/>
              </a:lnSpc>
              <a:buFont typeface="Arial"/>
              <a:buChar char="•"/>
            </a:pPr>
            <a:r>
              <a:rPr lang="en-US" b="true" sz="3269">
                <a:solidFill>
                  <a:srgbClr val="FFFFFF"/>
                </a:solidFill>
                <a:latin typeface="Canva Sans Bold"/>
                <a:ea typeface="Canva Sans Bold"/>
                <a:cs typeface="Canva Sans Bold"/>
                <a:sym typeface="Canva Sans Bold"/>
              </a:rPr>
              <a:t>Psalm 16:2 – Used to show God's authority and ownership</a:t>
            </a:r>
          </a:p>
        </p:txBody>
      </p:sp>
      <p:sp>
        <p:nvSpPr>
          <p:cNvPr name="TextBox 6" id="6"/>
          <p:cNvSpPr txBox="true"/>
          <p:nvPr/>
        </p:nvSpPr>
        <p:spPr>
          <a:xfrm rot="0">
            <a:off x="5005090" y="570165"/>
            <a:ext cx="8277820" cy="821819"/>
          </a:xfrm>
          <a:prstGeom prst="rect">
            <a:avLst/>
          </a:prstGeom>
        </p:spPr>
        <p:txBody>
          <a:bodyPr anchor="t" rtlCol="false" tIns="0" lIns="0" bIns="0" rIns="0">
            <a:spAutoFit/>
          </a:bodyPr>
          <a:lstStyle/>
          <a:p>
            <a:pPr algn="ctr">
              <a:lnSpc>
                <a:spcPts val="6677"/>
              </a:lnSpc>
              <a:spcBef>
                <a:spcPct val="0"/>
              </a:spcBef>
            </a:pPr>
            <a:r>
              <a:rPr lang="en-US" b="true" sz="4769">
                <a:solidFill>
                  <a:srgbClr val="FFFFFF"/>
                </a:solidFill>
                <a:latin typeface="Canva Sans Bold"/>
                <a:ea typeface="Canva Sans Bold"/>
                <a:cs typeface="Canva Sans Bold"/>
                <a:sym typeface="Canva Sans Bold"/>
              </a:rPr>
              <a:t>NAMES OF GOD </a:t>
            </a:r>
          </a:p>
        </p:txBody>
      </p:sp>
    </p:spTree>
  </p:cSld>
  <p:clrMapOvr>
    <a:masterClrMapping/>
  </p:clrMapOvr>
</p:sld>
</file>

<file path=ppt/slides/slide11.xml><?xml version="1.0" encoding="utf-8"?>
<p:sld xmlns:p="http://schemas.openxmlformats.org/presentationml/2006/main" xmlns:a="http://schemas.openxmlformats.org/drawingml/2006/main">
  <p:cSld>
    <p:bg>
      <p:bgPr>
        <a:solidFill>
          <a:srgbClr val="000000"/>
        </a:solidFill>
      </p:bgPr>
    </p:bg>
    <p:spTree>
      <p:nvGrpSpPr>
        <p:cNvPr id="1" name=""/>
        <p:cNvGrpSpPr/>
        <p:nvPr/>
      </p:nvGrpSpPr>
      <p:grpSpPr>
        <a:xfrm>
          <a:off x="0" y="0"/>
          <a:ext cx="0" cy="0"/>
          <a:chOff x="0" y="0"/>
          <a:chExt cx="0" cy="0"/>
        </a:xfrm>
      </p:grpSpPr>
      <p:grpSp>
        <p:nvGrpSpPr>
          <p:cNvPr name="Group 2" id="2"/>
          <p:cNvGrpSpPr/>
          <p:nvPr/>
        </p:nvGrpSpPr>
        <p:grpSpPr>
          <a:xfrm rot="0">
            <a:off x="1634203" y="9258300"/>
            <a:ext cx="15625097" cy="921422"/>
            <a:chOff x="0" y="0"/>
            <a:chExt cx="20833463" cy="1228563"/>
          </a:xfrm>
        </p:grpSpPr>
        <p:sp>
          <p:nvSpPr>
            <p:cNvPr name="TextBox 3" id="3"/>
            <p:cNvSpPr txBox="true"/>
            <p:nvPr/>
          </p:nvSpPr>
          <p:spPr>
            <a:xfrm rot="0">
              <a:off x="5358391" y="-66675"/>
              <a:ext cx="10116682" cy="730633"/>
            </a:xfrm>
            <a:prstGeom prst="rect">
              <a:avLst/>
            </a:prstGeom>
          </p:spPr>
          <p:txBody>
            <a:bodyPr anchor="t" rtlCol="false" tIns="0" lIns="0" bIns="0" rIns="0">
              <a:spAutoFit/>
            </a:bodyPr>
            <a:lstStyle/>
            <a:p>
              <a:pPr algn="ctr">
                <a:lnSpc>
                  <a:spcPts val="4577"/>
                </a:lnSpc>
                <a:spcBef>
                  <a:spcPct val="0"/>
                </a:spcBef>
              </a:pPr>
              <a:r>
                <a:rPr lang="en-US" b="true" sz="3269">
                  <a:solidFill>
                    <a:srgbClr val="FFFFFF"/>
                  </a:solidFill>
                  <a:latin typeface="Canva Sans Bold"/>
                  <a:ea typeface="Canva Sans Bold"/>
                  <a:cs typeface="Canva Sans Bold"/>
                  <a:sym typeface="Canva Sans Bold"/>
                </a:rPr>
                <a:t>DOCTRINE #6</a:t>
              </a:r>
            </a:p>
          </p:txBody>
        </p:sp>
        <p:sp>
          <p:nvSpPr>
            <p:cNvPr name="TextBox 4" id="4"/>
            <p:cNvSpPr txBox="true"/>
            <p:nvPr/>
          </p:nvSpPr>
          <p:spPr>
            <a:xfrm rot="0">
              <a:off x="0" y="609771"/>
              <a:ext cx="20833463" cy="618792"/>
            </a:xfrm>
            <a:prstGeom prst="rect">
              <a:avLst/>
            </a:prstGeom>
          </p:spPr>
          <p:txBody>
            <a:bodyPr anchor="t" rtlCol="false" tIns="0" lIns="0" bIns="0" rIns="0">
              <a:spAutoFit/>
            </a:bodyPr>
            <a:lstStyle/>
            <a:p>
              <a:pPr algn="ctr">
                <a:lnSpc>
                  <a:spcPts val="3820"/>
                </a:lnSpc>
                <a:spcBef>
                  <a:spcPct val="0"/>
                </a:spcBef>
              </a:pPr>
              <a:r>
                <a:rPr lang="en-US" b="true" sz="2728">
                  <a:solidFill>
                    <a:srgbClr val="FFFFFF"/>
                  </a:solidFill>
                  <a:latin typeface="Arimo Bold"/>
                  <a:ea typeface="Arimo Bold"/>
                  <a:cs typeface="Arimo Bold"/>
                  <a:sym typeface="Arimo Bold"/>
                </a:rPr>
                <a:t>God the Father</a:t>
              </a:r>
            </a:p>
          </p:txBody>
        </p:sp>
      </p:grpSp>
      <p:sp>
        <p:nvSpPr>
          <p:cNvPr name="TextBox 5" id="5"/>
          <p:cNvSpPr txBox="true"/>
          <p:nvPr/>
        </p:nvSpPr>
        <p:spPr>
          <a:xfrm rot="0">
            <a:off x="5005090" y="206881"/>
            <a:ext cx="8277820" cy="821819"/>
          </a:xfrm>
          <a:prstGeom prst="rect">
            <a:avLst/>
          </a:prstGeom>
        </p:spPr>
        <p:txBody>
          <a:bodyPr anchor="t" rtlCol="false" tIns="0" lIns="0" bIns="0" rIns="0">
            <a:spAutoFit/>
          </a:bodyPr>
          <a:lstStyle/>
          <a:p>
            <a:pPr algn="ctr">
              <a:lnSpc>
                <a:spcPts val="6677"/>
              </a:lnSpc>
              <a:spcBef>
                <a:spcPct val="0"/>
              </a:spcBef>
            </a:pPr>
            <a:r>
              <a:rPr lang="en-US" b="true" sz="4769">
                <a:solidFill>
                  <a:srgbClr val="FFFFFF"/>
                </a:solidFill>
                <a:latin typeface="Canva Sans Bold"/>
                <a:ea typeface="Canva Sans Bold"/>
                <a:cs typeface="Canva Sans Bold"/>
                <a:sym typeface="Canva Sans Bold"/>
              </a:rPr>
              <a:t>NAMES OF GOD </a:t>
            </a:r>
          </a:p>
        </p:txBody>
      </p:sp>
      <p:sp>
        <p:nvSpPr>
          <p:cNvPr name="TextBox 6" id="6"/>
          <p:cNvSpPr txBox="true"/>
          <p:nvPr/>
        </p:nvSpPr>
        <p:spPr>
          <a:xfrm rot="0">
            <a:off x="1634203" y="971550"/>
            <a:ext cx="16653797" cy="7910734"/>
          </a:xfrm>
          <a:prstGeom prst="rect">
            <a:avLst/>
          </a:prstGeom>
        </p:spPr>
        <p:txBody>
          <a:bodyPr anchor="t" rtlCol="false" tIns="0" lIns="0" bIns="0" rIns="0">
            <a:spAutoFit/>
          </a:bodyPr>
          <a:lstStyle/>
          <a:p>
            <a:pPr algn="l">
              <a:lnSpc>
                <a:spcPts val="4164"/>
              </a:lnSpc>
              <a:spcBef>
                <a:spcPct val="0"/>
              </a:spcBef>
            </a:pPr>
            <a:r>
              <a:rPr lang="en-US" b="true" sz="2974">
                <a:solidFill>
                  <a:srgbClr val="FFFFFF"/>
                </a:solidFill>
                <a:latin typeface="Canva Sans Bold"/>
                <a:ea typeface="Canva Sans Bold"/>
                <a:cs typeface="Canva Sans Bold"/>
                <a:sym typeface="Canva Sans Bold"/>
              </a:rPr>
              <a:t>YHWH Jireh – </a:t>
            </a:r>
            <a:r>
              <a:rPr lang="he-IL" b="true" sz="2974">
                <a:solidFill>
                  <a:srgbClr val="FFFFFF"/>
                </a:solidFill>
                <a:latin typeface="Canva Sans Bold"/>
                <a:ea typeface="Canva Sans Bold"/>
                <a:cs typeface="Canva Sans Bold"/>
                <a:sym typeface="Canva Sans Bold"/>
                <a:rtl val="true"/>
              </a:rPr>
              <a:t>יְהוָה יִרְאֶה</a:t>
            </a:r>
          </a:p>
          <a:p>
            <a:pPr algn="l" marL="642294" indent="-321147" lvl="1">
              <a:lnSpc>
                <a:spcPts val="4164"/>
              </a:lnSpc>
              <a:buFont typeface="Arial"/>
              <a:buChar char="•"/>
            </a:pPr>
            <a:r>
              <a:rPr lang="en-US" b="true" sz="2974">
                <a:solidFill>
                  <a:srgbClr val="FFFFFF"/>
                </a:solidFill>
                <a:latin typeface="Canva Sans Bold"/>
                <a:ea typeface="Canva Sans Bold"/>
                <a:cs typeface="Canva Sans Bold"/>
                <a:sym typeface="Canva Sans Bold"/>
              </a:rPr>
              <a:t>Meaning: "The Lord Will Provide"</a:t>
            </a:r>
          </a:p>
          <a:p>
            <a:pPr algn="l" marL="642294" indent="-321147" lvl="1">
              <a:lnSpc>
                <a:spcPts val="4164"/>
              </a:lnSpc>
              <a:buFont typeface="Arial"/>
              <a:buChar char="•"/>
            </a:pPr>
            <a:r>
              <a:rPr lang="en-US" b="true" sz="2974">
                <a:solidFill>
                  <a:srgbClr val="FFFFFF"/>
                </a:solidFill>
                <a:latin typeface="Canva Sans Bold"/>
                <a:ea typeface="Canva Sans Bold"/>
                <a:cs typeface="Canva Sans Bold"/>
                <a:sym typeface="Canva Sans Bold"/>
              </a:rPr>
              <a:t>Genesis 22:14 – When God provided a ram for Abraham instead of Isaac.</a:t>
            </a:r>
          </a:p>
          <a:p>
            <a:pPr algn="l">
              <a:lnSpc>
                <a:spcPts val="4164"/>
              </a:lnSpc>
              <a:spcBef>
                <a:spcPct val="0"/>
              </a:spcBef>
            </a:pPr>
            <a:r>
              <a:rPr lang="en-US" b="true" sz="2974">
                <a:solidFill>
                  <a:srgbClr val="FFFFFF"/>
                </a:solidFill>
                <a:latin typeface="Canva Sans Bold"/>
                <a:ea typeface="Canva Sans Bold"/>
                <a:cs typeface="Canva Sans Bold"/>
                <a:sym typeface="Canva Sans Bold"/>
              </a:rPr>
              <a:t>YHWH Rapha – </a:t>
            </a:r>
            <a:r>
              <a:rPr lang="he-IL" b="true" sz="2974">
                <a:solidFill>
                  <a:srgbClr val="FFFFFF"/>
                </a:solidFill>
                <a:latin typeface="Canva Sans Bold"/>
                <a:ea typeface="Canva Sans Bold"/>
                <a:cs typeface="Canva Sans Bold"/>
                <a:sym typeface="Canva Sans Bold"/>
                <a:rtl val="true"/>
              </a:rPr>
              <a:t>יְהוָה רָפָא</a:t>
            </a:r>
          </a:p>
          <a:p>
            <a:pPr algn="l" marL="642294" indent="-321147" lvl="1">
              <a:lnSpc>
                <a:spcPts val="4164"/>
              </a:lnSpc>
              <a:buFont typeface="Arial"/>
              <a:buChar char="•"/>
            </a:pPr>
            <a:r>
              <a:rPr lang="en-US" b="true" sz="2974">
                <a:solidFill>
                  <a:srgbClr val="FFFFFF"/>
                </a:solidFill>
                <a:latin typeface="Canva Sans Bold"/>
                <a:ea typeface="Canva Sans Bold"/>
                <a:cs typeface="Canva Sans Bold"/>
                <a:sym typeface="Canva Sans Bold"/>
              </a:rPr>
              <a:t>Meaning: "The Lord Who Heals"</a:t>
            </a:r>
          </a:p>
          <a:p>
            <a:pPr algn="l" marL="642294" indent="-321147" lvl="1">
              <a:lnSpc>
                <a:spcPts val="4164"/>
              </a:lnSpc>
              <a:buFont typeface="Arial"/>
              <a:buChar char="•"/>
            </a:pPr>
            <a:r>
              <a:rPr lang="en-US" b="true" sz="2974">
                <a:solidFill>
                  <a:srgbClr val="FFFFFF"/>
                </a:solidFill>
                <a:latin typeface="Canva Sans Bold"/>
                <a:ea typeface="Canva Sans Bold"/>
                <a:cs typeface="Canva Sans Bold"/>
                <a:sym typeface="Canva Sans Bold"/>
              </a:rPr>
              <a:t>Exodus 15:26 – Declares God as the healer of His people.</a:t>
            </a:r>
          </a:p>
          <a:p>
            <a:pPr algn="l">
              <a:lnSpc>
                <a:spcPts val="4164"/>
              </a:lnSpc>
              <a:spcBef>
                <a:spcPct val="0"/>
              </a:spcBef>
            </a:pPr>
            <a:r>
              <a:rPr lang="en-US" b="true" sz="2974">
                <a:solidFill>
                  <a:srgbClr val="FFFFFF"/>
                </a:solidFill>
                <a:latin typeface="Canva Sans Bold"/>
                <a:ea typeface="Canva Sans Bold"/>
                <a:cs typeface="Canva Sans Bold"/>
                <a:sym typeface="Canva Sans Bold"/>
              </a:rPr>
              <a:t>YHWH Nissi – </a:t>
            </a:r>
            <a:r>
              <a:rPr lang="he-IL" b="true" sz="2974">
                <a:solidFill>
                  <a:srgbClr val="FFFFFF"/>
                </a:solidFill>
                <a:latin typeface="Canva Sans Bold"/>
                <a:ea typeface="Canva Sans Bold"/>
                <a:cs typeface="Canva Sans Bold"/>
                <a:sym typeface="Canva Sans Bold"/>
                <a:rtl val="true"/>
              </a:rPr>
              <a:t>יְהוָה נִסִּי</a:t>
            </a:r>
          </a:p>
          <a:p>
            <a:pPr algn="l" marL="642294" indent="-321147" lvl="1">
              <a:lnSpc>
                <a:spcPts val="4164"/>
              </a:lnSpc>
              <a:buFont typeface="Arial"/>
              <a:buChar char="•"/>
            </a:pPr>
            <a:r>
              <a:rPr lang="en-US" b="true" sz="2974">
                <a:solidFill>
                  <a:srgbClr val="FFFFFF"/>
                </a:solidFill>
                <a:latin typeface="Canva Sans Bold"/>
                <a:ea typeface="Canva Sans Bold"/>
                <a:cs typeface="Canva Sans Bold"/>
                <a:sym typeface="Canva Sans Bold"/>
              </a:rPr>
              <a:t>Meaning: "The Lord Is My Banner"</a:t>
            </a:r>
          </a:p>
          <a:p>
            <a:pPr algn="l" marL="642294" indent="-321147" lvl="1">
              <a:lnSpc>
                <a:spcPts val="4164"/>
              </a:lnSpc>
              <a:buFont typeface="Arial"/>
              <a:buChar char="•"/>
            </a:pPr>
            <a:r>
              <a:rPr lang="en-US" b="true" sz="2974">
                <a:solidFill>
                  <a:srgbClr val="FFFFFF"/>
                </a:solidFill>
                <a:latin typeface="Canva Sans Bold"/>
                <a:ea typeface="Canva Sans Bold"/>
                <a:cs typeface="Canva Sans Bold"/>
                <a:sym typeface="Canva Sans Bold"/>
              </a:rPr>
              <a:t>Exodus 17:15 – Given after Israel's victory over Amalek.</a:t>
            </a:r>
          </a:p>
          <a:p>
            <a:pPr algn="l">
              <a:lnSpc>
                <a:spcPts val="4164"/>
              </a:lnSpc>
              <a:spcBef>
                <a:spcPct val="0"/>
              </a:spcBef>
            </a:pPr>
            <a:r>
              <a:rPr lang="en-US" b="true" sz="2974">
                <a:solidFill>
                  <a:srgbClr val="FFFFFF"/>
                </a:solidFill>
                <a:latin typeface="Canva Sans Bold"/>
                <a:ea typeface="Canva Sans Bold"/>
                <a:cs typeface="Canva Sans Bold"/>
                <a:sym typeface="Canva Sans Bold"/>
              </a:rPr>
              <a:t>YHWH Shalom – </a:t>
            </a:r>
            <a:r>
              <a:rPr lang="he-IL" b="true" sz="2974">
                <a:solidFill>
                  <a:srgbClr val="FFFFFF"/>
                </a:solidFill>
                <a:latin typeface="Canva Sans Bold"/>
                <a:ea typeface="Canva Sans Bold"/>
                <a:cs typeface="Canva Sans Bold"/>
                <a:sym typeface="Canva Sans Bold"/>
                <a:rtl val="true"/>
              </a:rPr>
              <a:t>יְהוָה שָׁלוֹם</a:t>
            </a:r>
          </a:p>
          <a:p>
            <a:pPr algn="l" marL="642294" indent="-321147" lvl="1">
              <a:lnSpc>
                <a:spcPts val="4164"/>
              </a:lnSpc>
              <a:buFont typeface="Arial"/>
              <a:buChar char="•"/>
            </a:pPr>
            <a:r>
              <a:rPr lang="en-US" b="true" sz="2974">
                <a:solidFill>
                  <a:srgbClr val="FFFFFF"/>
                </a:solidFill>
                <a:latin typeface="Canva Sans Bold"/>
                <a:ea typeface="Canva Sans Bold"/>
                <a:cs typeface="Canva Sans Bold"/>
                <a:sym typeface="Canva Sans Bold"/>
              </a:rPr>
              <a:t>Meaning: "The Lord Is Peace"</a:t>
            </a:r>
          </a:p>
          <a:p>
            <a:pPr algn="l" marL="642294" indent="-321147" lvl="1">
              <a:lnSpc>
                <a:spcPts val="4164"/>
              </a:lnSpc>
              <a:buFont typeface="Arial"/>
              <a:buChar char="•"/>
            </a:pPr>
            <a:r>
              <a:rPr lang="en-US" b="true" sz="2974">
                <a:solidFill>
                  <a:srgbClr val="FFFFFF"/>
                </a:solidFill>
                <a:latin typeface="Canva Sans Bold"/>
                <a:ea typeface="Canva Sans Bold"/>
                <a:cs typeface="Canva Sans Bold"/>
                <a:sym typeface="Canva Sans Bold"/>
              </a:rPr>
              <a:t>Judges 6:24 – Spoken by Gideon when he encountered God.</a:t>
            </a:r>
          </a:p>
          <a:p>
            <a:pPr algn="l">
              <a:lnSpc>
                <a:spcPts val="4164"/>
              </a:lnSpc>
              <a:spcBef>
                <a:spcPct val="0"/>
              </a:spcBef>
            </a:pPr>
            <a:r>
              <a:rPr lang="en-US" b="true" sz="2974">
                <a:solidFill>
                  <a:srgbClr val="FFFFFF"/>
                </a:solidFill>
                <a:latin typeface="Canva Sans Bold"/>
                <a:ea typeface="Canva Sans Bold"/>
                <a:cs typeface="Canva Sans Bold"/>
                <a:sym typeface="Canva Sans Bold"/>
              </a:rPr>
              <a:t>YHWH Tsidkenu – </a:t>
            </a:r>
            <a:r>
              <a:rPr lang="he-IL" b="true" sz="2974">
                <a:solidFill>
                  <a:srgbClr val="FFFFFF"/>
                </a:solidFill>
                <a:latin typeface="Canva Sans Bold"/>
                <a:ea typeface="Canva Sans Bold"/>
                <a:cs typeface="Canva Sans Bold"/>
                <a:sym typeface="Canva Sans Bold"/>
                <a:rtl val="true"/>
              </a:rPr>
              <a:t>יְהוָה צִדְקֵנוּ</a:t>
            </a:r>
          </a:p>
          <a:p>
            <a:pPr algn="l" marL="642294" indent="-321147" lvl="1">
              <a:lnSpc>
                <a:spcPts val="4164"/>
              </a:lnSpc>
              <a:buFont typeface="Arial"/>
              <a:buChar char="•"/>
            </a:pPr>
            <a:r>
              <a:rPr lang="en-US" b="true" sz="2974">
                <a:solidFill>
                  <a:srgbClr val="FFFFFF"/>
                </a:solidFill>
                <a:latin typeface="Canva Sans Bold"/>
                <a:ea typeface="Canva Sans Bold"/>
                <a:cs typeface="Canva Sans Bold"/>
                <a:sym typeface="Canva Sans Bold"/>
              </a:rPr>
              <a:t>Meaning: "The Lord Our Righteousness"</a:t>
            </a:r>
          </a:p>
          <a:p>
            <a:pPr algn="l" marL="642294" indent="-321147" lvl="1">
              <a:lnSpc>
                <a:spcPts val="4164"/>
              </a:lnSpc>
              <a:spcBef>
                <a:spcPct val="0"/>
              </a:spcBef>
              <a:buFont typeface="Arial"/>
              <a:buChar char="•"/>
            </a:pPr>
            <a:r>
              <a:rPr lang="en-US" b="true" sz="2974">
                <a:solidFill>
                  <a:srgbClr val="FFFFFF"/>
                </a:solidFill>
                <a:latin typeface="Canva Sans Bold"/>
                <a:ea typeface="Canva Sans Bold"/>
                <a:cs typeface="Canva Sans Bold"/>
                <a:sym typeface="Canva Sans Bold"/>
              </a:rPr>
              <a:t>Jeremiah 23:6 – Points to God's righteousness and salvation.</a:t>
            </a:r>
          </a:p>
        </p:txBody>
      </p:sp>
    </p:spTree>
  </p:cSld>
  <p:clrMapOvr>
    <a:masterClrMapping/>
  </p:clrMapOvr>
</p:sld>
</file>

<file path=ppt/slides/slide12.xml><?xml version="1.0" encoding="utf-8"?>
<p:sld xmlns:p="http://schemas.openxmlformats.org/presentationml/2006/main" xmlns:a="http://schemas.openxmlformats.org/drawingml/2006/main">
  <p:cSld>
    <p:bg>
      <p:bgPr>
        <a:solidFill>
          <a:srgbClr val="000000"/>
        </a:solidFill>
      </p:bgPr>
    </p:bg>
    <p:spTree>
      <p:nvGrpSpPr>
        <p:cNvPr id="1" name=""/>
        <p:cNvGrpSpPr/>
        <p:nvPr/>
      </p:nvGrpSpPr>
      <p:grpSpPr>
        <a:xfrm>
          <a:off x="0" y="0"/>
          <a:ext cx="0" cy="0"/>
          <a:chOff x="0" y="0"/>
          <a:chExt cx="0" cy="0"/>
        </a:xfrm>
      </p:grpSpPr>
      <p:grpSp>
        <p:nvGrpSpPr>
          <p:cNvPr name="Group 2" id="2"/>
          <p:cNvGrpSpPr/>
          <p:nvPr/>
        </p:nvGrpSpPr>
        <p:grpSpPr>
          <a:xfrm rot="0">
            <a:off x="1634203" y="9258300"/>
            <a:ext cx="15625097" cy="921422"/>
            <a:chOff x="0" y="0"/>
            <a:chExt cx="20833463" cy="1228563"/>
          </a:xfrm>
        </p:grpSpPr>
        <p:sp>
          <p:nvSpPr>
            <p:cNvPr name="TextBox 3" id="3"/>
            <p:cNvSpPr txBox="true"/>
            <p:nvPr/>
          </p:nvSpPr>
          <p:spPr>
            <a:xfrm rot="0">
              <a:off x="5358391" y="-66675"/>
              <a:ext cx="10116682" cy="730633"/>
            </a:xfrm>
            <a:prstGeom prst="rect">
              <a:avLst/>
            </a:prstGeom>
          </p:spPr>
          <p:txBody>
            <a:bodyPr anchor="t" rtlCol="false" tIns="0" lIns="0" bIns="0" rIns="0">
              <a:spAutoFit/>
            </a:bodyPr>
            <a:lstStyle/>
            <a:p>
              <a:pPr algn="ctr">
                <a:lnSpc>
                  <a:spcPts val="4577"/>
                </a:lnSpc>
                <a:spcBef>
                  <a:spcPct val="0"/>
                </a:spcBef>
              </a:pPr>
              <a:r>
                <a:rPr lang="en-US" b="true" sz="3269">
                  <a:solidFill>
                    <a:srgbClr val="FFFFFF"/>
                  </a:solidFill>
                  <a:latin typeface="Canva Sans Bold"/>
                  <a:ea typeface="Canva Sans Bold"/>
                  <a:cs typeface="Canva Sans Bold"/>
                  <a:sym typeface="Canva Sans Bold"/>
                </a:rPr>
                <a:t>DOCTRINE #6</a:t>
              </a:r>
            </a:p>
          </p:txBody>
        </p:sp>
        <p:sp>
          <p:nvSpPr>
            <p:cNvPr name="TextBox 4" id="4"/>
            <p:cNvSpPr txBox="true"/>
            <p:nvPr/>
          </p:nvSpPr>
          <p:spPr>
            <a:xfrm rot="0">
              <a:off x="0" y="609771"/>
              <a:ext cx="20833463" cy="618792"/>
            </a:xfrm>
            <a:prstGeom prst="rect">
              <a:avLst/>
            </a:prstGeom>
          </p:spPr>
          <p:txBody>
            <a:bodyPr anchor="t" rtlCol="false" tIns="0" lIns="0" bIns="0" rIns="0">
              <a:spAutoFit/>
            </a:bodyPr>
            <a:lstStyle/>
            <a:p>
              <a:pPr algn="ctr">
                <a:lnSpc>
                  <a:spcPts val="3820"/>
                </a:lnSpc>
                <a:spcBef>
                  <a:spcPct val="0"/>
                </a:spcBef>
              </a:pPr>
              <a:r>
                <a:rPr lang="en-US" b="true" sz="2728">
                  <a:solidFill>
                    <a:srgbClr val="FFFFFF"/>
                  </a:solidFill>
                  <a:latin typeface="Arimo Bold"/>
                  <a:ea typeface="Arimo Bold"/>
                  <a:cs typeface="Arimo Bold"/>
                  <a:sym typeface="Arimo Bold"/>
                </a:rPr>
                <a:t>God the Father</a:t>
              </a:r>
            </a:p>
          </p:txBody>
        </p:sp>
      </p:grpSp>
      <p:sp>
        <p:nvSpPr>
          <p:cNvPr name="TextBox 5" id="5"/>
          <p:cNvSpPr txBox="true"/>
          <p:nvPr/>
        </p:nvSpPr>
        <p:spPr>
          <a:xfrm rot="0">
            <a:off x="5005090" y="206881"/>
            <a:ext cx="8277820" cy="821819"/>
          </a:xfrm>
          <a:prstGeom prst="rect">
            <a:avLst/>
          </a:prstGeom>
        </p:spPr>
        <p:txBody>
          <a:bodyPr anchor="t" rtlCol="false" tIns="0" lIns="0" bIns="0" rIns="0">
            <a:spAutoFit/>
          </a:bodyPr>
          <a:lstStyle/>
          <a:p>
            <a:pPr algn="ctr">
              <a:lnSpc>
                <a:spcPts val="6677"/>
              </a:lnSpc>
              <a:spcBef>
                <a:spcPct val="0"/>
              </a:spcBef>
            </a:pPr>
            <a:r>
              <a:rPr lang="en-US" b="true" sz="4769">
                <a:solidFill>
                  <a:srgbClr val="FFFFFF"/>
                </a:solidFill>
                <a:latin typeface="Canva Sans Bold"/>
                <a:ea typeface="Canva Sans Bold"/>
                <a:cs typeface="Canva Sans Bold"/>
                <a:sym typeface="Canva Sans Bold"/>
              </a:rPr>
              <a:t>NAMES OF GOD </a:t>
            </a:r>
          </a:p>
        </p:txBody>
      </p:sp>
      <p:sp>
        <p:nvSpPr>
          <p:cNvPr name="TextBox 6" id="6"/>
          <p:cNvSpPr txBox="true"/>
          <p:nvPr/>
        </p:nvSpPr>
        <p:spPr>
          <a:xfrm rot="0">
            <a:off x="1028700" y="1234320"/>
            <a:ext cx="16852545" cy="7770736"/>
          </a:xfrm>
          <a:prstGeom prst="rect">
            <a:avLst/>
          </a:prstGeom>
        </p:spPr>
        <p:txBody>
          <a:bodyPr anchor="t" rtlCol="false" tIns="0" lIns="0" bIns="0" rIns="0">
            <a:spAutoFit/>
          </a:bodyPr>
          <a:lstStyle/>
          <a:p>
            <a:pPr algn="l">
              <a:lnSpc>
                <a:spcPts val="4095"/>
              </a:lnSpc>
              <a:spcBef>
                <a:spcPct val="0"/>
              </a:spcBef>
            </a:pPr>
            <a:r>
              <a:rPr lang="en-US" b="true" sz="2925">
                <a:solidFill>
                  <a:srgbClr val="FFFFFF"/>
                </a:solidFill>
                <a:latin typeface="Canva Sans Bold"/>
                <a:ea typeface="Canva Sans Bold"/>
                <a:cs typeface="Canva Sans Bold"/>
                <a:sym typeface="Canva Sans Bold"/>
              </a:rPr>
              <a:t>YHWH Rohi – </a:t>
            </a:r>
            <a:r>
              <a:rPr lang="he-IL" b="true" sz="2925">
                <a:solidFill>
                  <a:srgbClr val="FFFFFF"/>
                </a:solidFill>
                <a:latin typeface="Canva Sans Bold"/>
                <a:ea typeface="Canva Sans Bold"/>
                <a:cs typeface="Canva Sans Bold"/>
                <a:sym typeface="Canva Sans Bold"/>
                <a:rtl val="true"/>
              </a:rPr>
              <a:t>יְהוָה רֹעִי</a:t>
            </a:r>
          </a:p>
          <a:p>
            <a:pPr algn="l" marL="631623" indent="-315812" lvl="1">
              <a:lnSpc>
                <a:spcPts val="4095"/>
              </a:lnSpc>
              <a:buFont typeface="Arial"/>
              <a:buChar char="•"/>
            </a:pPr>
            <a:r>
              <a:rPr lang="en-US" b="true" sz="2925">
                <a:solidFill>
                  <a:srgbClr val="FFFFFF"/>
                </a:solidFill>
                <a:latin typeface="Canva Sans Bold"/>
                <a:ea typeface="Canva Sans Bold"/>
                <a:cs typeface="Canva Sans Bold"/>
                <a:sym typeface="Canva Sans Bold"/>
              </a:rPr>
              <a:t>Meaning: "The Lord Is My Shepherd"</a:t>
            </a:r>
          </a:p>
          <a:p>
            <a:pPr algn="l" marL="631623" indent="-315812" lvl="1">
              <a:lnSpc>
                <a:spcPts val="4095"/>
              </a:lnSpc>
              <a:buFont typeface="Arial"/>
              <a:buChar char="•"/>
            </a:pPr>
            <a:r>
              <a:rPr lang="en-US" b="true" sz="2925">
                <a:solidFill>
                  <a:srgbClr val="FFFFFF"/>
                </a:solidFill>
                <a:latin typeface="Canva Sans Bold"/>
                <a:ea typeface="Canva Sans Bold"/>
                <a:cs typeface="Canva Sans Bold"/>
                <a:sym typeface="Canva Sans Bold"/>
              </a:rPr>
              <a:t>Psalm 23:1 – David calls God his shepherd who provides and protects.</a:t>
            </a:r>
          </a:p>
          <a:p>
            <a:pPr algn="l">
              <a:lnSpc>
                <a:spcPts val="4095"/>
              </a:lnSpc>
              <a:spcBef>
                <a:spcPct val="0"/>
              </a:spcBef>
            </a:pPr>
            <a:r>
              <a:rPr lang="en-US" b="true" sz="2925">
                <a:solidFill>
                  <a:srgbClr val="FFFFFF"/>
                </a:solidFill>
                <a:latin typeface="Canva Sans Bold"/>
                <a:ea typeface="Canva Sans Bold"/>
                <a:cs typeface="Canva Sans Bold"/>
                <a:sym typeface="Canva Sans Bold"/>
              </a:rPr>
              <a:t>YHWH Sabaoth – </a:t>
            </a:r>
            <a:r>
              <a:rPr lang="he-IL" b="true" sz="2925">
                <a:solidFill>
                  <a:srgbClr val="FFFFFF"/>
                </a:solidFill>
                <a:latin typeface="Canva Sans Bold"/>
                <a:ea typeface="Canva Sans Bold"/>
                <a:cs typeface="Canva Sans Bold"/>
                <a:sym typeface="Canva Sans Bold"/>
                <a:rtl val="true"/>
              </a:rPr>
              <a:t>יְהוָה צְבָאוֹת</a:t>
            </a:r>
          </a:p>
          <a:p>
            <a:pPr algn="l" marL="631623" indent="-315812" lvl="1">
              <a:lnSpc>
                <a:spcPts val="4095"/>
              </a:lnSpc>
              <a:buFont typeface="Arial"/>
              <a:buChar char="•"/>
            </a:pPr>
            <a:r>
              <a:rPr lang="en-US" b="true" sz="2925">
                <a:solidFill>
                  <a:srgbClr val="FFFFFF"/>
                </a:solidFill>
                <a:latin typeface="Canva Sans Bold"/>
                <a:ea typeface="Canva Sans Bold"/>
                <a:cs typeface="Canva Sans Bold"/>
                <a:sym typeface="Canva Sans Bold"/>
              </a:rPr>
              <a:t>Meaning: "The Lord of Hosts" (Commander of heavenly armies)</a:t>
            </a:r>
          </a:p>
          <a:p>
            <a:pPr algn="l" marL="631623" indent="-315812" lvl="1">
              <a:lnSpc>
                <a:spcPts val="4095"/>
              </a:lnSpc>
              <a:buFont typeface="Arial"/>
              <a:buChar char="•"/>
            </a:pPr>
            <a:r>
              <a:rPr lang="en-US" b="true" sz="2925">
                <a:solidFill>
                  <a:srgbClr val="FFFFFF"/>
                </a:solidFill>
                <a:latin typeface="Canva Sans Bold"/>
                <a:ea typeface="Canva Sans Bold"/>
                <a:cs typeface="Canva Sans Bold"/>
                <a:sym typeface="Canva Sans Bold"/>
              </a:rPr>
              <a:t>1 Samuel 1:3 – Shows God's power over all forces.</a:t>
            </a:r>
          </a:p>
          <a:p>
            <a:pPr algn="l">
              <a:lnSpc>
                <a:spcPts val="4095"/>
              </a:lnSpc>
              <a:spcBef>
                <a:spcPct val="0"/>
              </a:spcBef>
            </a:pPr>
            <a:r>
              <a:rPr lang="en-US" b="true" sz="2925">
                <a:solidFill>
                  <a:srgbClr val="FFFFFF"/>
                </a:solidFill>
                <a:latin typeface="Canva Sans Bold"/>
                <a:ea typeface="Canva Sans Bold"/>
                <a:cs typeface="Canva Sans Bold"/>
                <a:sym typeface="Canva Sans Bold"/>
              </a:rPr>
              <a:t>YHWH Shammah – </a:t>
            </a:r>
            <a:r>
              <a:rPr lang="he-IL" b="true" sz="2925">
                <a:solidFill>
                  <a:srgbClr val="FFFFFF"/>
                </a:solidFill>
                <a:latin typeface="Canva Sans Bold"/>
                <a:ea typeface="Canva Sans Bold"/>
                <a:cs typeface="Canva Sans Bold"/>
                <a:sym typeface="Canva Sans Bold"/>
                <a:rtl val="true"/>
              </a:rPr>
              <a:t>יְהוָה שָׁמָּה</a:t>
            </a:r>
          </a:p>
          <a:p>
            <a:pPr algn="l" marL="631623" indent="-315812" lvl="1">
              <a:lnSpc>
                <a:spcPts val="4095"/>
              </a:lnSpc>
              <a:buFont typeface="Arial"/>
              <a:buChar char="•"/>
            </a:pPr>
            <a:r>
              <a:rPr lang="en-US" b="true" sz="2925">
                <a:solidFill>
                  <a:srgbClr val="FFFFFF"/>
                </a:solidFill>
                <a:latin typeface="Canva Sans Bold"/>
                <a:ea typeface="Canva Sans Bold"/>
                <a:cs typeface="Canva Sans Bold"/>
                <a:sym typeface="Canva Sans Bold"/>
              </a:rPr>
              <a:t>Meaning: "The Lord Is There"</a:t>
            </a:r>
          </a:p>
          <a:p>
            <a:pPr algn="l" marL="631623" indent="-315812" lvl="1">
              <a:lnSpc>
                <a:spcPts val="4095"/>
              </a:lnSpc>
              <a:buFont typeface="Arial"/>
              <a:buChar char="•"/>
            </a:pPr>
            <a:r>
              <a:rPr lang="en-US" b="true" sz="2925">
                <a:solidFill>
                  <a:srgbClr val="FFFFFF"/>
                </a:solidFill>
                <a:latin typeface="Canva Sans Bold"/>
                <a:ea typeface="Canva Sans Bold"/>
                <a:cs typeface="Canva Sans Bold"/>
                <a:sym typeface="Canva Sans Bold"/>
              </a:rPr>
              <a:t>Ezekiel 48:35 – Declares God's presence with His people.</a:t>
            </a:r>
          </a:p>
          <a:p>
            <a:pPr algn="l">
              <a:lnSpc>
                <a:spcPts val="4095"/>
              </a:lnSpc>
              <a:spcBef>
                <a:spcPct val="0"/>
              </a:spcBef>
            </a:pPr>
            <a:r>
              <a:rPr lang="en-US" b="true" sz="2925">
                <a:solidFill>
                  <a:srgbClr val="FFFFFF"/>
                </a:solidFill>
                <a:latin typeface="Canva Sans Bold"/>
                <a:ea typeface="Canva Sans Bold"/>
                <a:cs typeface="Canva Sans Bold"/>
                <a:sym typeface="Canva Sans Bold"/>
              </a:rPr>
              <a:t>El Elyon – </a:t>
            </a:r>
            <a:r>
              <a:rPr lang="he-IL" b="true" sz="2925">
                <a:solidFill>
                  <a:srgbClr val="FFFFFF"/>
                </a:solidFill>
                <a:latin typeface="Canva Sans Bold"/>
                <a:ea typeface="Canva Sans Bold"/>
                <a:cs typeface="Canva Sans Bold"/>
                <a:sym typeface="Canva Sans Bold"/>
                <a:rtl val="true"/>
              </a:rPr>
              <a:t>אֵל עֶלְיוֹן</a:t>
            </a:r>
          </a:p>
          <a:p>
            <a:pPr algn="l" marL="631623" indent="-315812" lvl="1">
              <a:lnSpc>
                <a:spcPts val="4095"/>
              </a:lnSpc>
              <a:buFont typeface="Arial"/>
              <a:buChar char="•"/>
            </a:pPr>
            <a:r>
              <a:rPr lang="en-US" b="true" sz="2925">
                <a:solidFill>
                  <a:srgbClr val="FFFFFF"/>
                </a:solidFill>
                <a:latin typeface="Canva Sans Bold"/>
                <a:ea typeface="Canva Sans Bold"/>
                <a:cs typeface="Canva Sans Bold"/>
                <a:sym typeface="Canva Sans Bold"/>
              </a:rPr>
              <a:t>Meaning: "God Most High"</a:t>
            </a:r>
          </a:p>
          <a:p>
            <a:pPr algn="l" marL="631623" indent="-315812" lvl="1">
              <a:lnSpc>
                <a:spcPts val="4095"/>
              </a:lnSpc>
              <a:buFont typeface="Arial"/>
              <a:buChar char="•"/>
            </a:pPr>
            <a:r>
              <a:rPr lang="en-US" b="true" sz="2925">
                <a:solidFill>
                  <a:srgbClr val="FFFFFF"/>
                </a:solidFill>
                <a:latin typeface="Canva Sans Bold"/>
                <a:ea typeface="Canva Sans Bold"/>
                <a:cs typeface="Canva Sans Bold"/>
                <a:sym typeface="Canva Sans Bold"/>
              </a:rPr>
              <a:t>Genesis 14:18-20 – Used by Melchizedek to describe God's supremacy.</a:t>
            </a:r>
          </a:p>
          <a:p>
            <a:pPr algn="l">
              <a:lnSpc>
                <a:spcPts val="4095"/>
              </a:lnSpc>
              <a:spcBef>
                <a:spcPct val="0"/>
              </a:spcBef>
            </a:pPr>
            <a:r>
              <a:rPr lang="en-US" b="true" sz="2925">
                <a:solidFill>
                  <a:srgbClr val="FFFFFF"/>
                </a:solidFill>
                <a:latin typeface="Canva Sans Bold"/>
                <a:ea typeface="Canva Sans Bold"/>
                <a:cs typeface="Canva Sans Bold"/>
                <a:sym typeface="Canva Sans Bold"/>
              </a:rPr>
              <a:t>El Olam – </a:t>
            </a:r>
            <a:r>
              <a:rPr lang="he-IL" b="true" sz="2925">
                <a:solidFill>
                  <a:srgbClr val="FFFFFF"/>
                </a:solidFill>
                <a:latin typeface="Canva Sans Bold"/>
                <a:ea typeface="Canva Sans Bold"/>
                <a:cs typeface="Canva Sans Bold"/>
                <a:sym typeface="Canva Sans Bold"/>
                <a:rtl val="true"/>
              </a:rPr>
              <a:t>אֵל עוֹלָם</a:t>
            </a:r>
          </a:p>
          <a:p>
            <a:pPr algn="l" marL="631623" indent="-315812" lvl="1">
              <a:lnSpc>
                <a:spcPts val="4095"/>
              </a:lnSpc>
              <a:buFont typeface="Arial"/>
              <a:buChar char="•"/>
            </a:pPr>
            <a:r>
              <a:rPr lang="en-US" b="true" sz="2925">
                <a:solidFill>
                  <a:srgbClr val="FFFFFF"/>
                </a:solidFill>
                <a:latin typeface="Canva Sans Bold"/>
                <a:ea typeface="Canva Sans Bold"/>
                <a:cs typeface="Canva Sans Bold"/>
                <a:sym typeface="Canva Sans Bold"/>
              </a:rPr>
              <a:t>Meaning: "The Everlasting God"</a:t>
            </a:r>
          </a:p>
          <a:p>
            <a:pPr algn="l" marL="631623" indent="-315812" lvl="1">
              <a:lnSpc>
                <a:spcPts val="4095"/>
              </a:lnSpc>
              <a:buFont typeface="Arial"/>
              <a:buChar char="•"/>
            </a:pPr>
            <a:r>
              <a:rPr lang="en-US" b="true" sz="2925">
                <a:solidFill>
                  <a:srgbClr val="FFFFFF"/>
                </a:solidFill>
                <a:latin typeface="Canva Sans Bold"/>
                <a:ea typeface="Canva Sans Bold"/>
                <a:cs typeface="Canva Sans Bold"/>
                <a:sym typeface="Canva Sans Bold"/>
              </a:rPr>
              <a:t>Genesis 21:33 – Shows God's eternal nature.</a:t>
            </a:r>
          </a:p>
        </p:txBody>
      </p:sp>
    </p:spTree>
  </p:cSld>
  <p:clrMapOvr>
    <a:masterClrMapping/>
  </p:clrMapOvr>
</p:sld>
</file>

<file path=ppt/slides/slide13.xml><?xml version="1.0" encoding="utf-8"?>
<p:sld xmlns:p="http://schemas.openxmlformats.org/presentationml/2006/main" xmlns:a="http://schemas.openxmlformats.org/drawingml/2006/main">
  <p:cSld>
    <p:bg>
      <p:bgPr>
        <a:solidFill>
          <a:srgbClr val="000000"/>
        </a:solidFill>
      </p:bgPr>
    </p:bg>
    <p:spTree>
      <p:nvGrpSpPr>
        <p:cNvPr id="1" name=""/>
        <p:cNvGrpSpPr/>
        <p:nvPr/>
      </p:nvGrpSpPr>
      <p:grpSpPr>
        <a:xfrm>
          <a:off x="0" y="0"/>
          <a:ext cx="0" cy="0"/>
          <a:chOff x="0" y="0"/>
          <a:chExt cx="0" cy="0"/>
        </a:xfrm>
      </p:grpSpPr>
      <p:grpSp>
        <p:nvGrpSpPr>
          <p:cNvPr name="Group 2" id="2"/>
          <p:cNvGrpSpPr/>
          <p:nvPr/>
        </p:nvGrpSpPr>
        <p:grpSpPr>
          <a:xfrm rot="0">
            <a:off x="1028700" y="9258300"/>
            <a:ext cx="15625097" cy="921422"/>
            <a:chOff x="0" y="0"/>
            <a:chExt cx="20833463" cy="1228563"/>
          </a:xfrm>
        </p:grpSpPr>
        <p:sp>
          <p:nvSpPr>
            <p:cNvPr name="TextBox 3" id="3"/>
            <p:cNvSpPr txBox="true"/>
            <p:nvPr/>
          </p:nvSpPr>
          <p:spPr>
            <a:xfrm rot="0">
              <a:off x="5358391" y="-66675"/>
              <a:ext cx="10116682" cy="730633"/>
            </a:xfrm>
            <a:prstGeom prst="rect">
              <a:avLst/>
            </a:prstGeom>
          </p:spPr>
          <p:txBody>
            <a:bodyPr anchor="t" rtlCol="false" tIns="0" lIns="0" bIns="0" rIns="0">
              <a:spAutoFit/>
            </a:bodyPr>
            <a:lstStyle/>
            <a:p>
              <a:pPr algn="ctr">
                <a:lnSpc>
                  <a:spcPts val="4577"/>
                </a:lnSpc>
                <a:spcBef>
                  <a:spcPct val="0"/>
                </a:spcBef>
              </a:pPr>
              <a:r>
                <a:rPr lang="en-US" b="true" sz="3269">
                  <a:solidFill>
                    <a:srgbClr val="FFFFFF"/>
                  </a:solidFill>
                  <a:latin typeface="Canva Sans Bold"/>
                  <a:ea typeface="Canva Sans Bold"/>
                  <a:cs typeface="Canva Sans Bold"/>
                  <a:sym typeface="Canva Sans Bold"/>
                </a:rPr>
                <a:t>DOCTRINE #6</a:t>
              </a:r>
            </a:p>
          </p:txBody>
        </p:sp>
        <p:sp>
          <p:nvSpPr>
            <p:cNvPr name="TextBox 4" id="4"/>
            <p:cNvSpPr txBox="true"/>
            <p:nvPr/>
          </p:nvSpPr>
          <p:spPr>
            <a:xfrm rot="0">
              <a:off x="0" y="609771"/>
              <a:ext cx="20833463" cy="618792"/>
            </a:xfrm>
            <a:prstGeom prst="rect">
              <a:avLst/>
            </a:prstGeom>
          </p:spPr>
          <p:txBody>
            <a:bodyPr anchor="t" rtlCol="false" tIns="0" lIns="0" bIns="0" rIns="0">
              <a:spAutoFit/>
            </a:bodyPr>
            <a:lstStyle/>
            <a:p>
              <a:pPr algn="ctr">
                <a:lnSpc>
                  <a:spcPts val="3820"/>
                </a:lnSpc>
                <a:spcBef>
                  <a:spcPct val="0"/>
                </a:spcBef>
              </a:pPr>
              <a:r>
                <a:rPr lang="en-US" b="true" sz="2728">
                  <a:solidFill>
                    <a:srgbClr val="FFFFFF"/>
                  </a:solidFill>
                  <a:latin typeface="Arimo Bold"/>
                  <a:ea typeface="Arimo Bold"/>
                  <a:cs typeface="Arimo Bold"/>
                  <a:sym typeface="Arimo Bold"/>
                </a:rPr>
                <a:t>God the Father</a:t>
              </a:r>
            </a:p>
          </p:txBody>
        </p:sp>
      </p:grpSp>
      <p:sp>
        <p:nvSpPr>
          <p:cNvPr name="TextBox 5" id="5"/>
          <p:cNvSpPr txBox="true"/>
          <p:nvPr/>
        </p:nvSpPr>
        <p:spPr>
          <a:xfrm rot="0">
            <a:off x="1606332" y="3987735"/>
            <a:ext cx="15075336" cy="873889"/>
          </a:xfrm>
          <a:prstGeom prst="rect">
            <a:avLst/>
          </a:prstGeom>
        </p:spPr>
        <p:txBody>
          <a:bodyPr anchor="t" rtlCol="false" tIns="0" lIns="0" bIns="0" rIns="0">
            <a:spAutoFit/>
          </a:bodyPr>
          <a:lstStyle/>
          <a:p>
            <a:pPr algn="ctr">
              <a:lnSpc>
                <a:spcPts val="6957"/>
              </a:lnSpc>
              <a:spcBef>
                <a:spcPct val="0"/>
              </a:spcBef>
            </a:pPr>
            <a:r>
              <a:rPr lang="en-US" b="true" sz="4969">
                <a:solidFill>
                  <a:srgbClr val="FFFFFF"/>
                </a:solidFill>
                <a:latin typeface="Arimo Bold"/>
                <a:ea typeface="Arimo Bold"/>
                <a:cs typeface="Arimo Bold"/>
                <a:sym typeface="Arimo Bold"/>
              </a:rPr>
              <a:t>DIFFERENT ROLES OF GOD THE FATHER:</a:t>
            </a:r>
          </a:p>
        </p:txBody>
      </p:sp>
    </p:spTree>
  </p:cSld>
  <p:clrMapOvr>
    <a:masterClrMapping/>
  </p:clrMapOvr>
</p:sld>
</file>

<file path=ppt/slides/slide14.xml><?xml version="1.0" encoding="utf-8"?>
<p:sld xmlns:p="http://schemas.openxmlformats.org/presentationml/2006/main" xmlns:a="http://schemas.openxmlformats.org/drawingml/2006/main">
  <p:cSld>
    <p:bg>
      <p:bgPr>
        <a:solidFill>
          <a:srgbClr val="000000"/>
        </a:solidFill>
      </p:bgPr>
    </p:bg>
    <p:spTree>
      <p:nvGrpSpPr>
        <p:cNvPr id="1" name=""/>
        <p:cNvGrpSpPr/>
        <p:nvPr/>
      </p:nvGrpSpPr>
      <p:grpSpPr>
        <a:xfrm>
          <a:off x="0" y="0"/>
          <a:ext cx="0" cy="0"/>
          <a:chOff x="0" y="0"/>
          <a:chExt cx="0" cy="0"/>
        </a:xfrm>
      </p:grpSpPr>
      <p:grpSp>
        <p:nvGrpSpPr>
          <p:cNvPr name="Group 2" id="2"/>
          <p:cNvGrpSpPr/>
          <p:nvPr/>
        </p:nvGrpSpPr>
        <p:grpSpPr>
          <a:xfrm rot="0">
            <a:off x="1303581" y="9031142"/>
            <a:ext cx="15625097" cy="921422"/>
            <a:chOff x="0" y="0"/>
            <a:chExt cx="20833463" cy="1228563"/>
          </a:xfrm>
        </p:grpSpPr>
        <p:sp>
          <p:nvSpPr>
            <p:cNvPr name="TextBox 3" id="3"/>
            <p:cNvSpPr txBox="true"/>
            <p:nvPr/>
          </p:nvSpPr>
          <p:spPr>
            <a:xfrm rot="0">
              <a:off x="5358391" y="-66675"/>
              <a:ext cx="10116682" cy="730633"/>
            </a:xfrm>
            <a:prstGeom prst="rect">
              <a:avLst/>
            </a:prstGeom>
          </p:spPr>
          <p:txBody>
            <a:bodyPr anchor="t" rtlCol="false" tIns="0" lIns="0" bIns="0" rIns="0">
              <a:spAutoFit/>
            </a:bodyPr>
            <a:lstStyle/>
            <a:p>
              <a:pPr algn="ctr">
                <a:lnSpc>
                  <a:spcPts val="4577"/>
                </a:lnSpc>
                <a:spcBef>
                  <a:spcPct val="0"/>
                </a:spcBef>
              </a:pPr>
              <a:r>
                <a:rPr lang="en-US" b="true" sz="3269">
                  <a:solidFill>
                    <a:srgbClr val="FFFFFF"/>
                  </a:solidFill>
                  <a:latin typeface="Canva Sans Bold"/>
                  <a:ea typeface="Canva Sans Bold"/>
                  <a:cs typeface="Canva Sans Bold"/>
                  <a:sym typeface="Canva Sans Bold"/>
                </a:rPr>
                <a:t>DOCTRINE #6</a:t>
              </a:r>
            </a:p>
          </p:txBody>
        </p:sp>
        <p:sp>
          <p:nvSpPr>
            <p:cNvPr name="TextBox 4" id="4"/>
            <p:cNvSpPr txBox="true"/>
            <p:nvPr/>
          </p:nvSpPr>
          <p:spPr>
            <a:xfrm rot="0">
              <a:off x="0" y="609771"/>
              <a:ext cx="20833463" cy="618792"/>
            </a:xfrm>
            <a:prstGeom prst="rect">
              <a:avLst/>
            </a:prstGeom>
          </p:spPr>
          <p:txBody>
            <a:bodyPr anchor="t" rtlCol="false" tIns="0" lIns="0" bIns="0" rIns="0">
              <a:spAutoFit/>
            </a:bodyPr>
            <a:lstStyle/>
            <a:p>
              <a:pPr algn="ctr">
                <a:lnSpc>
                  <a:spcPts val="3820"/>
                </a:lnSpc>
                <a:spcBef>
                  <a:spcPct val="0"/>
                </a:spcBef>
              </a:pPr>
              <a:r>
                <a:rPr lang="en-US" b="true" sz="2728">
                  <a:solidFill>
                    <a:srgbClr val="FFFFFF"/>
                  </a:solidFill>
                  <a:latin typeface="Arimo Bold"/>
                  <a:ea typeface="Arimo Bold"/>
                  <a:cs typeface="Arimo Bold"/>
                  <a:sym typeface="Arimo Bold"/>
                </a:rPr>
                <a:t>God the Father</a:t>
              </a:r>
            </a:p>
          </p:txBody>
        </p:sp>
      </p:grpSp>
      <p:sp>
        <p:nvSpPr>
          <p:cNvPr name="TextBox 5" id="5"/>
          <p:cNvSpPr txBox="true"/>
          <p:nvPr/>
        </p:nvSpPr>
        <p:spPr>
          <a:xfrm rot="0">
            <a:off x="1606332" y="1333692"/>
            <a:ext cx="15075336" cy="965965"/>
          </a:xfrm>
          <a:prstGeom prst="rect">
            <a:avLst/>
          </a:prstGeom>
        </p:spPr>
        <p:txBody>
          <a:bodyPr anchor="t" rtlCol="false" tIns="0" lIns="0" bIns="0" rIns="0">
            <a:spAutoFit/>
          </a:bodyPr>
          <a:lstStyle/>
          <a:p>
            <a:pPr algn="ctr">
              <a:lnSpc>
                <a:spcPts val="7657"/>
              </a:lnSpc>
              <a:spcBef>
                <a:spcPct val="0"/>
              </a:spcBef>
            </a:pPr>
            <a:r>
              <a:rPr lang="en-US" b="true" sz="5469">
                <a:solidFill>
                  <a:srgbClr val="FFFFFF"/>
                </a:solidFill>
                <a:latin typeface="Arimo Bold"/>
                <a:ea typeface="Arimo Bold"/>
                <a:cs typeface="Arimo Bold"/>
                <a:sym typeface="Arimo Bold"/>
              </a:rPr>
              <a:t>DIFFERENT ROLES OF GOD THE FATHER:</a:t>
            </a:r>
          </a:p>
        </p:txBody>
      </p:sp>
      <p:sp>
        <p:nvSpPr>
          <p:cNvPr name="TextBox 6" id="6"/>
          <p:cNvSpPr txBox="true"/>
          <p:nvPr/>
        </p:nvSpPr>
        <p:spPr>
          <a:xfrm rot="0">
            <a:off x="4570502" y="2213932"/>
            <a:ext cx="11533533" cy="779274"/>
          </a:xfrm>
          <a:prstGeom prst="rect">
            <a:avLst/>
          </a:prstGeom>
        </p:spPr>
        <p:txBody>
          <a:bodyPr anchor="t" rtlCol="false" tIns="0" lIns="0" bIns="0" rIns="0">
            <a:spAutoFit/>
          </a:bodyPr>
          <a:lstStyle/>
          <a:p>
            <a:pPr algn="l" marL="986645" indent="-493322" lvl="1">
              <a:lnSpc>
                <a:spcPts val="6397"/>
              </a:lnSpc>
              <a:spcBef>
                <a:spcPct val="0"/>
              </a:spcBef>
              <a:buAutoNum type="arabicPeriod" startAt="1"/>
            </a:pPr>
            <a:r>
              <a:rPr lang="en-US" b="true" sz="4569">
                <a:solidFill>
                  <a:srgbClr val="FFFFFF"/>
                </a:solidFill>
                <a:latin typeface="Canva Sans Bold"/>
                <a:ea typeface="Canva Sans Bold"/>
                <a:cs typeface="Canva Sans Bold"/>
                <a:sym typeface="Canva Sans Bold"/>
              </a:rPr>
              <a:t>CREATOR (CREATION)</a:t>
            </a:r>
          </a:p>
        </p:txBody>
      </p:sp>
      <p:sp>
        <p:nvSpPr>
          <p:cNvPr name="TextBox 7" id="7"/>
          <p:cNvSpPr txBox="true"/>
          <p:nvPr/>
        </p:nvSpPr>
        <p:spPr>
          <a:xfrm rot="0">
            <a:off x="1028700" y="3245738"/>
            <a:ext cx="16434577" cy="3738374"/>
          </a:xfrm>
          <a:prstGeom prst="rect">
            <a:avLst/>
          </a:prstGeom>
        </p:spPr>
        <p:txBody>
          <a:bodyPr anchor="t" rtlCol="false" tIns="0" lIns="0" bIns="0" rIns="0">
            <a:spAutoFit/>
          </a:bodyPr>
          <a:lstStyle/>
          <a:p>
            <a:pPr algn="l">
              <a:lnSpc>
                <a:spcPts val="4997"/>
              </a:lnSpc>
              <a:spcBef>
                <a:spcPct val="0"/>
              </a:spcBef>
            </a:pPr>
            <a:r>
              <a:rPr lang="en-US" b="true" sz="3569">
                <a:solidFill>
                  <a:srgbClr val="FCC252"/>
                </a:solidFill>
                <a:latin typeface="Canva Sans Bold"/>
                <a:ea typeface="Canva Sans Bold"/>
                <a:cs typeface="Canva Sans Bold"/>
                <a:sym typeface="Canva Sans Bold"/>
              </a:rPr>
              <a:t>i) </a:t>
            </a:r>
            <a:r>
              <a:rPr lang="en-US" b="true" sz="3569">
                <a:solidFill>
                  <a:srgbClr val="FCC252"/>
                </a:solidFill>
                <a:latin typeface="Canva Sans Bold"/>
                <a:ea typeface="Canva Sans Bold"/>
                <a:cs typeface="Canva Sans Bold"/>
                <a:sym typeface="Canva Sans Bold"/>
              </a:rPr>
              <a:t>"Originator" and "Planner"</a:t>
            </a:r>
          </a:p>
          <a:p>
            <a:pPr algn="l">
              <a:lnSpc>
                <a:spcPts val="4997"/>
              </a:lnSpc>
              <a:spcBef>
                <a:spcPct val="0"/>
              </a:spcBef>
            </a:pPr>
            <a:r>
              <a:rPr lang="en-US" b="true" sz="3569">
                <a:solidFill>
                  <a:srgbClr val="FFFFFF"/>
                </a:solidFill>
                <a:latin typeface="Canva Sans Bold"/>
                <a:ea typeface="Canva Sans Bold"/>
                <a:cs typeface="Canva Sans Bold"/>
                <a:sym typeface="Canva Sans Bold"/>
              </a:rPr>
              <a:t>ii) Source of Life – He gave life to all things (Gen. 2:7).</a:t>
            </a:r>
          </a:p>
          <a:p>
            <a:pPr algn="l">
              <a:lnSpc>
                <a:spcPts val="4997"/>
              </a:lnSpc>
              <a:spcBef>
                <a:spcPct val="0"/>
              </a:spcBef>
            </a:pPr>
            <a:r>
              <a:rPr lang="en-US" b="true" sz="3569">
                <a:solidFill>
                  <a:srgbClr val="FFFFFF"/>
                </a:solidFill>
                <a:latin typeface="Canva Sans Bold"/>
                <a:ea typeface="Canva Sans Bold"/>
                <a:cs typeface="Canva Sans Bold"/>
                <a:sym typeface="Canva Sans Bold"/>
              </a:rPr>
              <a:t>iii) Sustainer – He provides and upholds creation (Matt. 6:26, Heb. 1:3).</a:t>
            </a:r>
          </a:p>
          <a:p>
            <a:pPr algn="l">
              <a:lnSpc>
                <a:spcPts val="4997"/>
              </a:lnSpc>
              <a:spcBef>
                <a:spcPct val="0"/>
              </a:spcBef>
            </a:pPr>
            <a:r>
              <a:rPr lang="en-US" b="true" sz="3569">
                <a:solidFill>
                  <a:srgbClr val="FFFFFF"/>
                </a:solidFill>
                <a:latin typeface="Canva Sans Bold"/>
                <a:ea typeface="Canva Sans Bold"/>
                <a:cs typeface="Canva Sans Bold"/>
                <a:sym typeface="Canva Sans Bold"/>
              </a:rPr>
              <a:t>iv) Supreme Ruler – He governs all things (Ps. 103:19).</a:t>
            </a:r>
          </a:p>
          <a:p>
            <a:pPr algn="l">
              <a:lnSpc>
                <a:spcPts val="4997"/>
              </a:lnSpc>
              <a:spcBef>
                <a:spcPct val="0"/>
              </a:spcBef>
            </a:pPr>
            <a:r>
              <a:rPr lang="en-US" b="true" sz="3569">
                <a:solidFill>
                  <a:srgbClr val="FFFFFF"/>
                </a:solidFill>
                <a:latin typeface="Canva Sans Bold"/>
                <a:ea typeface="Canva Sans Bold"/>
                <a:cs typeface="Canva Sans Bold"/>
                <a:sym typeface="Canva Sans Bold"/>
              </a:rPr>
              <a:t> v) Giver of Purpose – He created with intention (Isa. 45:18).</a:t>
            </a:r>
          </a:p>
          <a:p>
            <a:pPr algn="l">
              <a:lnSpc>
                <a:spcPts val="4997"/>
              </a:lnSpc>
              <a:spcBef>
                <a:spcPct val="0"/>
              </a:spcBef>
            </a:pPr>
            <a:r>
              <a:rPr lang="en-US" b="true" sz="3569">
                <a:solidFill>
                  <a:srgbClr val="FFFFFF"/>
                </a:solidFill>
                <a:latin typeface="Canva Sans Bold"/>
                <a:ea typeface="Canva Sans Bold"/>
                <a:cs typeface="Canva Sans Bold"/>
                <a:sym typeface="Canva Sans Bold"/>
              </a:rPr>
              <a:t> vi) The One Who Receives Glory – Creation exists for His praise (Rev. 4:11)</a:t>
            </a:r>
          </a:p>
        </p:txBody>
      </p:sp>
    </p:spTree>
  </p:cSld>
  <p:clrMapOvr>
    <a:masterClrMapping/>
  </p:clrMapOvr>
</p:sld>
</file>

<file path=ppt/slides/slide15.xml><?xml version="1.0" encoding="utf-8"?>
<p:sld xmlns:p="http://schemas.openxmlformats.org/presentationml/2006/main" xmlns:a="http://schemas.openxmlformats.org/drawingml/2006/main" xmlns:r="http://schemas.openxmlformats.org/officeDocument/2006/relationships">
  <p:cSld>
    <p:bg>
      <p:bgPr>
        <a:solidFill>
          <a:srgbClr val="000000"/>
        </a:solidFill>
      </p:bgPr>
    </p:bg>
    <p:spTree>
      <p:nvGrpSpPr>
        <p:cNvPr id="1" name=""/>
        <p:cNvGrpSpPr/>
        <p:nvPr/>
      </p:nvGrpSpPr>
      <p:grpSpPr>
        <a:xfrm>
          <a:off x="0" y="0"/>
          <a:ext cx="0" cy="0"/>
          <a:chOff x="0" y="0"/>
          <a:chExt cx="0" cy="0"/>
        </a:xfrm>
      </p:grpSpPr>
      <p:grpSp>
        <p:nvGrpSpPr>
          <p:cNvPr name="Group 2" id="2"/>
          <p:cNvGrpSpPr/>
          <p:nvPr/>
        </p:nvGrpSpPr>
        <p:grpSpPr>
          <a:xfrm rot="0">
            <a:off x="1303581" y="9031142"/>
            <a:ext cx="15625097" cy="921422"/>
            <a:chOff x="0" y="0"/>
            <a:chExt cx="20833463" cy="1228563"/>
          </a:xfrm>
        </p:grpSpPr>
        <p:sp>
          <p:nvSpPr>
            <p:cNvPr name="TextBox 3" id="3"/>
            <p:cNvSpPr txBox="true"/>
            <p:nvPr/>
          </p:nvSpPr>
          <p:spPr>
            <a:xfrm rot="0">
              <a:off x="5358391" y="-66675"/>
              <a:ext cx="10116682" cy="730633"/>
            </a:xfrm>
            <a:prstGeom prst="rect">
              <a:avLst/>
            </a:prstGeom>
          </p:spPr>
          <p:txBody>
            <a:bodyPr anchor="t" rtlCol="false" tIns="0" lIns="0" bIns="0" rIns="0">
              <a:spAutoFit/>
            </a:bodyPr>
            <a:lstStyle/>
            <a:p>
              <a:pPr algn="ctr">
                <a:lnSpc>
                  <a:spcPts val="4577"/>
                </a:lnSpc>
                <a:spcBef>
                  <a:spcPct val="0"/>
                </a:spcBef>
              </a:pPr>
              <a:r>
                <a:rPr lang="en-US" b="true" sz="3269">
                  <a:solidFill>
                    <a:srgbClr val="FFFFFF"/>
                  </a:solidFill>
                  <a:latin typeface="Canva Sans Bold"/>
                  <a:ea typeface="Canva Sans Bold"/>
                  <a:cs typeface="Canva Sans Bold"/>
                  <a:sym typeface="Canva Sans Bold"/>
                </a:rPr>
                <a:t>DOCTRINE #6</a:t>
              </a:r>
            </a:p>
          </p:txBody>
        </p:sp>
        <p:sp>
          <p:nvSpPr>
            <p:cNvPr name="TextBox 4" id="4"/>
            <p:cNvSpPr txBox="true"/>
            <p:nvPr/>
          </p:nvSpPr>
          <p:spPr>
            <a:xfrm rot="0">
              <a:off x="0" y="609771"/>
              <a:ext cx="20833463" cy="618792"/>
            </a:xfrm>
            <a:prstGeom prst="rect">
              <a:avLst/>
            </a:prstGeom>
          </p:spPr>
          <p:txBody>
            <a:bodyPr anchor="t" rtlCol="false" tIns="0" lIns="0" bIns="0" rIns="0">
              <a:spAutoFit/>
            </a:bodyPr>
            <a:lstStyle/>
            <a:p>
              <a:pPr algn="ctr">
                <a:lnSpc>
                  <a:spcPts val="3820"/>
                </a:lnSpc>
                <a:spcBef>
                  <a:spcPct val="0"/>
                </a:spcBef>
              </a:pPr>
              <a:r>
                <a:rPr lang="en-US" b="true" sz="2728">
                  <a:solidFill>
                    <a:srgbClr val="FFFFFF"/>
                  </a:solidFill>
                  <a:latin typeface="Arimo Bold"/>
                  <a:ea typeface="Arimo Bold"/>
                  <a:cs typeface="Arimo Bold"/>
                  <a:sym typeface="Arimo Bold"/>
                </a:rPr>
                <a:t>God the Father</a:t>
              </a:r>
            </a:p>
          </p:txBody>
        </p:sp>
      </p:grpSp>
      <p:sp>
        <p:nvSpPr>
          <p:cNvPr name="TextBox 5" id="5"/>
          <p:cNvSpPr txBox="true"/>
          <p:nvPr/>
        </p:nvSpPr>
        <p:spPr>
          <a:xfrm rot="0">
            <a:off x="1028700" y="1490204"/>
            <a:ext cx="15075336" cy="965965"/>
          </a:xfrm>
          <a:prstGeom prst="rect">
            <a:avLst/>
          </a:prstGeom>
        </p:spPr>
        <p:txBody>
          <a:bodyPr anchor="t" rtlCol="false" tIns="0" lIns="0" bIns="0" rIns="0">
            <a:spAutoFit/>
          </a:bodyPr>
          <a:lstStyle/>
          <a:p>
            <a:pPr algn="ctr">
              <a:lnSpc>
                <a:spcPts val="7657"/>
              </a:lnSpc>
              <a:spcBef>
                <a:spcPct val="0"/>
              </a:spcBef>
            </a:pPr>
            <a:r>
              <a:rPr lang="en-US" b="true" sz="5469">
                <a:solidFill>
                  <a:srgbClr val="FFFFFF"/>
                </a:solidFill>
                <a:latin typeface="Arimo Bold"/>
                <a:ea typeface="Arimo Bold"/>
                <a:cs typeface="Arimo Bold"/>
                <a:sym typeface="Arimo Bold"/>
              </a:rPr>
              <a:t>DIFFERENT ROLES OF GOD THE FATHER:</a:t>
            </a:r>
          </a:p>
        </p:txBody>
      </p:sp>
      <p:sp>
        <p:nvSpPr>
          <p:cNvPr name="TextBox 6" id="6"/>
          <p:cNvSpPr txBox="true"/>
          <p:nvPr/>
        </p:nvSpPr>
        <p:spPr>
          <a:xfrm rot="0">
            <a:off x="3332847" y="2760969"/>
            <a:ext cx="11533533" cy="779274"/>
          </a:xfrm>
          <a:prstGeom prst="rect">
            <a:avLst/>
          </a:prstGeom>
        </p:spPr>
        <p:txBody>
          <a:bodyPr anchor="t" rtlCol="false" tIns="0" lIns="0" bIns="0" rIns="0">
            <a:spAutoFit/>
          </a:bodyPr>
          <a:lstStyle/>
          <a:p>
            <a:pPr algn="l" marL="986645" indent="-493322" lvl="1">
              <a:lnSpc>
                <a:spcPts val="6397"/>
              </a:lnSpc>
              <a:spcBef>
                <a:spcPct val="0"/>
              </a:spcBef>
              <a:buAutoNum type="arabicPeriod" startAt="1"/>
            </a:pPr>
            <a:r>
              <a:rPr lang="en-US" b="true" sz="4569">
                <a:solidFill>
                  <a:srgbClr val="FFFFFF"/>
                </a:solidFill>
                <a:latin typeface="Canva Sans Bold"/>
                <a:ea typeface="Canva Sans Bold"/>
                <a:cs typeface="Canva Sans Bold"/>
                <a:sym typeface="Canva Sans Bold"/>
              </a:rPr>
              <a:t>CREATOR (CREATION)</a:t>
            </a:r>
          </a:p>
        </p:txBody>
      </p:sp>
      <p:sp>
        <p:nvSpPr>
          <p:cNvPr name="TextBox 7" id="7"/>
          <p:cNvSpPr txBox="true"/>
          <p:nvPr/>
        </p:nvSpPr>
        <p:spPr>
          <a:xfrm rot="0">
            <a:off x="3225078" y="3698617"/>
            <a:ext cx="9306792" cy="595124"/>
          </a:xfrm>
          <a:prstGeom prst="rect">
            <a:avLst/>
          </a:prstGeom>
        </p:spPr>
        <p:txBody>
          <a:bodyPr anchor="t" rtlCol="false" tIns="0" lIns="0" bIns="0" rIns="0">
            <a:spAutoFit/>
          </a:bodyPr>
          <a:lstStyle/>
          <a:p>
            <a:pPr algn="ctr">
              <a:lnSpc>
                <a:spcPts val="4997"/>
              </a:lnSpc>
              <a:spcBef>
                <a:spcPct val="0"/>
              </a:spcBef>
            </a:pPr>
            <a:r>
              <a:rPr lang="en-US" b="true" sz="3569">
                <a:solidFill>
                  <a:srgbClr val="FFFFFF"/>
                </a:solidFill>
                <a:latin typeface="Canva Sans Bold"/>
                <a:ea typeface="Canva Sans Bold"/>
                <a:cs typeface="Canva Sans Bold"/>
                <a:sym typeface="Canva Sans Bold"/>
              </a:rPr>
              <a:t>i) </a:t>
            </a:r>
            <a:r>
              <a:rPr lang="en-US" b="true" sz="3569">
                <a:solidFill>
                  <a:srgbClr val="FFFFFF"/>
                </a:solidFill>
                <a:latin typeface="Canva Sans Bold"/>
                <a:ea typeface="Canva Sans Bold"/>
                <a:cs typeface="Canva Sans Bold"/>
                <a:sym typeface="Canva Sans Bold"/>
              </a:rPr>
              <a:t>"Originator" and "Planner"</a:t>
            </a:r>
          </a:p>
        </p:txBody>
      </p:sp>
      <p:sp>
        <p:nvSpPr>
          <p:cNvPr name="TextBox 8" id="8"/>
          <p:cNvSpPr txBox="true"/>
          <p:nvPr/>
        </p:nvSpPr>
        <p:spPr>
          <a:xfrm rot="0">
            <a:off x="5317052" y="4760466"/>
            <a:ext cx="12415192" cy="1223774"/>
          </a:xfrm>
          <a:prstGeom prst="rect">
            <a:avLst/>
          </a:prstGeom>
        </p:spPr>
        <p:txBody>
          <a:bodyPr anchor="t" rtlCol="false" tIns="0" lIns="0" bIns="0" rIns="0">
            <a:spAutoFit/>
          </a:bodyPr>
          <a:lstStyle/>
          <a:p>
            <a:pPr algn="l" marL="770750" indent="-385375" lvl="1">
              <a:lnSpc>
                <a:spcPts val="4997"/>
              </a:lnSpc>
              <a:buFont typeface="Arial"/>
              <a:buChar char="•"/>
            </a:pPr>
            <a:r>
              <a:rPr lang="en-US" b="true" sz="3569">
                <a:solidFill>
                  <a:srgbClr val="FFFFFF"/>
                </a:solidFill>
                <a:latin typeface="Canva Sans Bold"/>
                <a:ea typeface="Canva Sans Bold"/>
                <a:cs typeface="Canva Sans Bold"/>
                <a:sym typeface="Canva Sans Bold"/>
              </a:rPr>
              <a:t>Originator = The One Who Starts It</a:t>
            </a:r>
          </a:p>
          <a:p>
            <a:pPr algn="l" marL="770750" indent="-385375" lvl="1">
              <a:lnSpc>
                <a:spcPts val="4997"/>
              </a:lnSpc>
              <a:buFont typeface="Arial"/>
              <a:buChar char="•"/>
            </a:pPr>
            <a:r>
              <a:rPr lang="en-US" b="true" sz="3569">
                <a:solidFill>
                  <a:srgbClr val="FFFFFF"/>
                </a:solidFill>
                <a:latin typeface="Canva Sans Bold"/>
                <a:ea typeface="Canva Sans Bold"/>
                <a:cs typeface="Canva Sans Bold"/>
                <a:sym typeface="Canva Sans Bold"/>
              </a:rPr>
              <a:t>Planner = The One Who Organizes It</a:t>
            </a:r>
          </a:p>
        </p:txBody>
      </p:sp>
      <p:sp>
        <p:nvSpPr>
          <p:cNvPr name="Freeform 9" id="9"/>
          <p:cNvSpPr/>
          <p:nvPr/>
        </p:nvSpPr>
        <p:spPr>
          <a:xfrm flipH="false" flipV="false" rot="0">
            <a:off x="7809339" y="6372877"/>
            <a:ext cx="2669322" cy="2402390"/>
          </a:xfrm>
          <a:custGeom>
            <a:avLst/>
            <a:gdLst/>
            <a:ahLst/>
            <a:cxnLst/>
            <a:rect r="r" b="b" t="t" l="l"/>
            <a:pathLst>
              <a:path h="2402390" w="2669322">
                <a:moveTo>
                  <a:pt x="0" y="0"/>
                </a:moveTo>
                <a:lnTo>
                  <a:pt x="2669322" y="0"/>
                </a:lnTo>
                <a:lnTo>
                  <a:pt x="2669322" y="2402390"/>
                </a:lnTo>
                <a:lnTo>
                  <a:pt x="0" y="2402390"/>
                </a:lnTo>
                <a:lnTo>
                  <a:pt x="0" y="0"/>
                </a:lnTo>
                <a:close/>
              </a:path>
            </a:pathLst>
          </a:custGeom>
          <a:blipFill>
            <a:blip r:embed="rId2"/>
            <a:stretch>
              <a:fillRect l="0" t="0" r="0" b="0"/>
            </a:stretch>
          </a:blipFill>
        </p:spPr>
      </p:sp>
    </p:spTree>
  </p:cSld>
  <p:clrMapOvr>
    <a:masterClrMapping/>
  </p:clrMapOvr>
</p:sld>
</file>

<file path=ppt/slides/slide16.xml><?xml version="1.0" encoding="utf-8"?>
<p:sld xmlns:p="http://schemas.openxmlformats.org/presentationml/2006/main" xmlns:a="http://schemas.openxmlformats.org/drawingml/2006/main">
  <p:cSld>
    <p:bg>
      <p:bgPr>
        <a:solidFill>
          <a:srgbClr val="000000"/>
        </a:solidFill>
      </p:bgPr>
    </p:bg>
    <p:spTree>
      <p:nvGrpSpPr>
        <p:cNvPr id="1" name=""/>
        <p:cNvGrpSpPr/>
        <p:nvPr/>
      </p:nvGrpSpPr>
      <p:grpSpPr>
        <a:xfrm>
          <a:off x="0" y="0"/>
          <a:ext cx="0" cy="0"/>
          <a:chOff x="0" y="0"/>
          <a:chExt cx="0" cy="0"/>
        </a:xfrm>
      </p:grpSpPr>
      <p:grpSp>
        <p:nvGrpSpPr>
          <p:cNvPr name="Group 2" id="2"/>
          <p:cNvGrpSpPr/>
          <p:nvPr/>
        </p:nvGrpSpPr>
        <p:grpSpPr>
          <a:xfrm rot="0">
            <a:off x="1028700" y="9258300"/>
            <a:ext cx="15625097" cy="921422"/>
            <a:chOff x="0" y="0"/>
            <a:chExt cx="20833463" cy="1228563"/>
          </a:xfrm>
        </p:grpSpPr>
        <p:sp>
          <p:nvSpPr>
            <p:cNvPr name="TextBox 3" id="3"/>
            <p:cNvSpPr txBox="true"/>
            <p:nvPr/>
          </p:nvSpPr>
          <p:spPr>
            <a:xfrm rot="0">
              <a:off x="5358391" y="-66675"/>
              <a:ext cx="10116682" cy="730633"/>
            </a:xfrm>
            <a:prstGeom prst="rect">
              <a:avLst/>
            </a:prstGeom>
          </p:spPr>
          <p:txBody>
            <a:bodyPr anchor="t" rtlCol="false" tIns="0" lIns="0" bIns="0" rIns="0">
              <a:spAutoFit/>
            </a:bodyPr>
            <a:lstStyle/>
            <a:p>
              <a:pPr algn="ctr">
                <a:lnSpc>
                  <a:spcPts val="4577"/>
                </a:lnSpc>
                <a:spcBef>
                  <a:spcPct val="0"/>
                </a:spcBef>
              </a:pPr>
              <a:r>
                <a:rPr lang="en-US" b="true" sz="3269">
                  <a:solidFill>
                    <a:srgbClr val="FFFFFF"/>
                  </a:solidFill>
                  <a:latin typeface="Canva Sans Bold"/>
                  <a:ea typeface="Canva Sans Bold"/>
                  <a:cs typeface="Canva Sans Bold"/>
                  <a:sym typeface="Canva Sans Bold"/>
                </a:rPr>
                <a:t>DOCTRINE #6</a:t>
              </a:r>
            </a:p>
          </p:txBody>
        </p:sp>
        <p:sp>
          <p:nvSpPr>
            <p:cNvPr name="TextBox 4" id="4"/>
            <p:cNvSpPr txBox="true"/>
            <p:nvPr/>
          </p:nvSpPr>
          <p:spPr>
            <a:xfrm rot="0">
              <a:off x="0" y="609771"/>
              <a:ext cx="20833463" cy="618792"/>
            </a:xfrm>
            <a:prstGeom prst="rect">
              <a:avLst/>
            </a:prstGeom>
          </p:spPr>
          <p:txBody>
            <a:bodyPr anchor="t" rtlCol="false" tIns="0" lIns="0" bIns="0" rIns="0">
              <a:spAutoFit/>
            </a:bodyPr>
            <a:lstStyle/>
            <a:p>
              <a:pPr algn="ctr">
                <a:lnSpc>
                  <a:spcPts val="3820"/>
                </a:lnSpc>
                <a:spcBef>
                  <a:spcPct val="0"/>
                </a:spcBef>
              </a:pPr>
              <a:r>
                <a:rPr lang="en-US" b="true" sz="2728">
                  <a:solidFill>
                    <a:srgbClr val="FFFFFF"/>
                  </a:solidFill>
                  <a:latin typeface="Arimo Bold"/>
                  <a:ea typeface="Arimo Bold"/>
                  <a:cs typeface="Arimo Bold"/>
                  <a:sym typeface="Arimo Bold"/>
                </a:rPr>
                <a:t>God the Father</a:t>
              </a:r>
            </a:p>
          </p:txBody>
        </p:sp>
      </p:grpSp>
      <p:sp>
        <p:nvSpPr>
          <p:cNvPr name="TextBox 5" id="5"/>
          <p:cNvSpPr txBox="true"/>
          <p:nvPr/>
        </p:nvSpPr>
        <p:spPr>
          <a:xfrm rot="0">
            <a:off x="1303581" y="333375"/>
            <a:ext cx="15075336" cy="873889"/>
          </a:xfrm>
          <a:prstGeom prst="rect">
            <a:avLst/>
          </a:prstGeom>
        </p:spPr>
        <p:txBody>
          <a:bodyPr anchor="t" rtlCol="false" tIns="0" lIns="0" bIns="0" rIns="0">
            <a:spAutoFit/>
          </a:bodyPr>
          <a:lstStyle/>
          <a:p>
            <a:pPr algn="ctr">
              <a:lnSpc>
                <a:spcPts val="6957"/>
              </a:lnSpc>
              <a:spcBef>
                <a:spcPct val="0"/>
              </a:spcBef>
            </a:pPr>
            <a:r>
              <a:rPr lang="en-US" b="true" sz="4969">
                <a:solidFill>
                  <a:srgbClr val="FFFFFF"/>
                </a:solidFill>
                <a:latin typeface="Arimo Bold"/>
                <a:ea typeface="Arimo Bold"/>
                <a:cs typeface="Arimo Bold"/>
                <a:sym typeface="Arimo Bold"/>
              </a:rPr>
              <a:t>DIFFERENT </a:t>
            </a:r>
            <a:r>
              <a:rPr lang="en-US" b="true" sz="4969">
                <a:solidFill>
                  <a:srgbClr val="FCC252"/>
                </a:solidFill>
                <a:latin typeface="Arimo Bold"/>
                <a:ea typeface="Arimo Bold"/>
                <a:cs typeface="Arimo Bold"/>
                <a:sym typeface="Arimo Bold"/>
              </a:rPr>
              <a:t>ROLES</a:t>
            </a:r>
            <a:r>
              <a:rPr lang="en-US" b="true" sz="4969">
                <a:solidFill>
                  <a:srgbClr val="FFFFFF"/>
                </a:solidFill>
                <a:latin typeface="Arimo Bold"/>
                <a:ea typeface="Arimo Bold"/>
                <a:cs typeface="Arimo Bold"/>
                <a:sym typeface="Arimo Bold"/>
              </a:rPr>
              <a:t> OF GOD THE FATHER:</a:t>
            </a:r>
          </a:p>
        </p:txBody>
      </p:sp>
      <p:sp>
        <p:nvSpPr>
          <p:cNvPr name="TextBox 6" id="6"/>
          <p:cNvSpPr txBox="true"/>
          <p:nvPr/>
        </p:nvSpPr>
        <p:spPr>
          <a:xfrm rot="0">
            <a:off x="4478259" y="1368528"/>
            <a:ext cx="11533533" cy="779274"/>
          </a:xfrm>
          <a:prstGeom prst="rect">
            <a:avLst/>
          </a:prstGeom>
        </p:spPr>
        <p:txBody>
          <a:bodyPr anchor="t" rtlCol="false" tIns="0" lIns="0" bIns="0" rIns="0">
            <a:spAutoFit/>
          </a:bodyPr>
          <a:lstStyle/>
          <a:p>
            <a:pPr algn="l" marL="986645" indent="-493322" lvl="1">
              <a:lnSpc>
                <a:spcPts val="6397"/>
              </a:lnSpc>
              <a:spcBef>
                <a:spcPct val="0"/>
              </a:spcBef>
              <a:buAutoNum type="arabicPeriod" startAt="1"/>
            </a:pPr>
            <a:r>
              <a:rPr lang="en-US" b="true" sz="4569">
                <a:solidFill>
                  <a:srgbClr val="FFFFFF"/>
                </a:solidFill>
                <a:latin typeface="Canva Sans Bold"/>
                <a:ea typeface="Canva Sans Bold"/>
                <a:cs typeface="Canva Sans Bold"/>
                <a:sym typeface="Canva Sans Bold"/>
              </a:rPr>
              <a:t>CREATOR (CREATION)</a:t>
            </a:r>
          </a:p>
        </p:txBody>
      </p:sp>
      <p:sp>
        <p:nvSpPr>
          <p:cNvPr name="TextBox 7" id="7"/>
          <p:cNvSpPr txBox="true"/>
          <p:nvPr/>
        </p:nvSpPr>
        <p:spPr>
          <a:xfrm rot="0">
            <a:off x="1028700" y="3564823"/>
            <a:ext cx="7644021" cy="4995674"/>
          </a:xfrm>
          <a:prstGeom prst="rect">
            <a:avLst/>
          </a:prstGeom>
        </p:spPr>
        <p:txBody>
          <a:bodyPr anchor="t" rtlCol="false" tIns="0" lIns="0" bIns="0" rIns="0">
            <a:spAutoFit/>
          </a:bodyPr>
          <a:lstStyle/>
          <a:p>
            <a:pPr algn="l">
              <a:lnSpc>
                <a:spcPts val="4997"/>
              </a:lnSpc>
              <a:spcBef>
                <a:spcPct val="0"/>
              </a:spcBef>
            </a:pPr>
            <a:r>
              <a:rPr lang="en-US" b="true" sz="3569">
                <a:solidFill>
                  <a:srgbClr val="FFFFFF"/>
                </a:solidFill>
                <a:latin typeface="Canva Sans Bold"/>
                <a:ea typeface="Canva Sans Bold"/>
                <a:cs typeface="Canva Sans Bold"/>
                <a:sym typeface="Canva Sans Bold"/>
              </a:rPr>
              <a:t>1 Corinthians 8:6, NIV</a:t>
            </a:r>
          </a:p>
          <a:p>
            <a:pPr algn="l">
              <a:lnSpc>
                <a:spcPts val="4997"/>
              </a:lnSpc>
              <a:spcBef>
                <a:spcPct val="0"/>
              </a:spcBef>
            </a:pPr>
            <a:r>
              <a:rPr lang="en-US" b="true" sz="3569">
                <a:solidFill>
                  <a:srgbClr val="FFFFFF"/>
                </a:solidFill>
                <a:latin typeface="Canva Sans Bold"/>
                <a:ea typeface="Canva Sans Bold"/>
                <a:cs typeface="Canva Sans Bold"/>
                <a:sym typeface="Canva Sans Bold"/>
              </a:rPr>
              <a:t> "Yet for us there is but one God, the Father, </a:t>
            </a:r>
            <a:r>
              <a:rPr lang="en-US" b="true" sz="3569">
                <a:solidFill>
                  <a:srgbClr val="FCC252"/>
                </a:solidFill>
                <a:latin typeface="Canva Sans Bold"/>
                <a:ea typeface="Canva Sans Bold"/>
                <a:cs typeface="Canva Sans Bold"/>
                <a:sym typeface="Canva Sans Bold"/>
              </a:rPr>
              <a:t>from whom all things came </a:t>
            </a:r>
            <a:r>
              <a:rPr lang="en-US" b="true" sz="3569">
                <a:solidFill>
                  <a:srgbClr val="FFFFFF"/>
                </a:solidFill>
                <a:latin typeface="Canva Sans Bold"/>
                <a:ea typeface="Canva Sans Bold"/>
                <a:cs typeface="Canva Sans Bold"/>
                <a:sym typeface="Canva Sans Bold"/>
              </a:rPr>
              <a:t>and for whom we live; and there is but one Lord (</a:t>
            </a:r>
            <a:r>
              <a:rPr lang="en-US" b="true" sz="3569" u="sng">
                <a:solidFill>
                  <a:srgbClr val="FFFFFF"/>
                </a:solidFill>
                <a:latin typeface="Canva Sans Bold"/>
                <a:ea typeface="Canva Sans Bold"/>
                <a:cs typeface="Canva Sans Bold"/>
                <a:sym typeface="Canva Sans Bold"/>
              </a:rPr>
              <a:t>Kyrios),</a:t>
            </a:r>
            <a:r>
              <a:rPr lang="en-US" b="true" sz="3569">
                <a:solidFill>
                  <a:srgbClr val="FFFFFF"/>
                </a:solidFill>
                <a:latin typeface="Canva Sans Bold"/>
                <a:ea typeface="Canva Sans Bold"/>
                <a:cs typeface="Canva Sans Bold"/>
                <a:sym typeface="Canva Sans Bold"/>
              </a:rPr>
              <a:t> Jesus Christ, through whom all things came and through whom we live."</a:t>
            </a:r>
          </a:p>
        </p:txBody>
      </p:sp>
      <p:sp>
        <p:nvSpPr>
          <p:cNvPr name="TextBox 8" id="8"/>
          <p:cNvSpPr txBox="true"/>
          <p:nvPr/>
        </p:nvSpPr>
        <p:spPr>
          <a:xfrm rot="0">
            <a:off x="9712632" y="3409883"/>
            <a:ext cx="7968533" cy="5296028"/>
          </a:xfrm>
          <a:prstGeom prst="rect">
            <a:avLst/>
          </a:prstGeom>
        </p:spPr>
        <p:txBody>
          <a:bodyPr anchor="t" rtlCol="false" tIns="0" lIns="0" bIns="0" rIns="0">
            <a:spAutoFit/>
          </a:bodyPr>
          <a:lstStyle/>
          <a:p>
            <a:pPr algn="l">
              <a:lnSpc>
                <a:spcPts val="4717"/>
              </a:lnSpc>
              <a:spcBef>
                <a:spcPct val="0"/>
              </a:spcBef>
            </a:pPr>
            <a:r>
              <a:rPr lang="en-US" b="true" sz="3369">
                <a:solidFill>
                  <a:srgbClr val="FFFFFF"/>
                </a:solidFill>
                <a:latin typeface="Canva Sans Bold"/>
                <a:ea typeface="Canva Sans Bold"/>
                <a:cs typeface="Canva Sans Bold"/>
                <a:sym typeface="Canva Sans Bold"/>
              </a:rPr>
              <a:t>1 Corinthians 8:6, ASD</a:t>
            </a:r>
          </a:p>
          <a:p>
            <a:pPr algn="l">
              <a:lnSpc>
                <a:spcPts val="4717"/>
              </a:lnSpc>
              <a:spcBef>
                <a:spcPct val="0"/>
              </a:spcBef>
            </a:pPr>
            <a:r>
              <a:rPr lang="en-US" b="true" sz="3369">
                <a:solidFill>
                  <a:srgbClr val="FFFFFF"/>
                </a:solidFill>
                <a:latin typeface="Canva Sans Bold"/>
                <a:ea typeface="Canva Sans Bold"/>
                <a:cs typeface="Canva Sans Bold"/>
                <a:sym typeface="Canva Sans Bold"/>
              </a:rPr>
              <a:t> " para sa atin iisa lamang ang Dios, </a:t>
            </a:r>
            <a:r>
              <a:rPr lang="en-US" b="true" sz="3369">
                <a:solidFill>
                  <a:srgbClr val="FCC252"/>
                </a:solidFill>
                <a:latin typeface="Canva Sans Bold"/>
                <a:ea typeface="Canva Sans Bold"/>
                <a:cs typeface="Canva Sans Bold"/>
                <a:sym typeface="Canva Sans Bold"/>
              </a:rPr>
              <a:t>ang ating Ama na lumikha ng lahat ng bagay,</a:t>
            </a:r>
            <a:r>
              <a:rPr lang="en-US" b="true" sz="3369">
                <a:solidFill>
                  <a:srgbClr val="FFFFFF"/>
                </a:solidFill>
                <a:latin typeface="Canva Sans Bold"/>
                <a:ea typeface="Canva Sans Bold"/>
                <a:cs typeface="Canva Sans Bold"/>
                <a:sym typeface="Canva Sans Bold"/>
              </a:rPr>
              <a:t> at nabubuhay tayo para sa kanya. At may iisang Panginoon lamang, si Jesu-Cristo. Sa pamamagitan niya ay nilikha ang lahat ng bagay, at sa pamamagitan din niya ay nabubuhay tayo ngayon."</a:t>
            </a:r>
          </a:p>
        </p:txBody>
      </p:sp>
      <p:sp>
        <p:nvSpPr>
          <p:cNvPr name="TextBox 9" id="9"/>
          <p:cNvSpPr txBox="true"/>
          <p:nvPr/>
        </p:nvSpPr>
        <p:spPr>
          <a:xfrm rot="0">
            <a:off x="4187853" y="2328984"/>
            <a:ext cx="9306792" cy="595124"/>
          </a:xfrm>
          <a:prstGeom prst="rect">
            <a:avLst/>
          </a:prstGeom>
        </p:spPr>
        <p:txBody>
          <a:bodyPr anchor="t" rtlCol="false" tIns="0" lIns="0" bIns="0" rIns="0">
            <a:spAutoFit/>
          </a:bodyPr>
          <a:lstStyle/>
          <a:p>
            <a:pPr algn="ctr">
              <a:lnSpc>
                <a:spcPts val="4997"/>
              </a:lnSpc>
              <a:spcBef>
                <a:spcPct val="0"/>
              </a:spcBef>
            </a:pPr>
            <a:r>
              <a:rPr lang="en-US" b="true" sz="3569">
                <a:solidFill>
                  <a:srgbClr val="FCC252"/>
                </a:solidFill>
                <a:latin typeface="Canva Sans Bold"/>
                <a:ea typeface="Canva Sans Bold"/>
                <a:cs typeface="Canva Sans Bold"/>
                <a:sym typeface="Canva Sans Bold"/>
              </a:rPr>
              <a:t>i) </a:t>
            </a:r>
            <a:r>
              <a:rPr lang="en-US" b="true" sz="3569">
                <a:solidFill>
                  <a:srgbClr val="FCC252"/>
                </a:solidFill>
                <a:latin typeface="Canva Sans Bold"/>
                <a:ea typeface="Canva Sans Bold"/>
                <a:cs typeface="Canva Sans Bold"/>
                <a:sym typeface="Canva Sans Bold"/>
              </a:rPr>
              <a:t>"Originator" and "Planner"</a:t>
            </a:r>
          </a:p>
        </p:txBody>
      </p:sp>
    </p:spTree>
  </p:cSld>
  <p:clrMapOvr>
    <a:masterClrMapping/>
  </p:clrMapOvr>
</p:sld>
</file>

<file path=ppt/slides/slide17.xml><?xml version="1.0" encoding="utf-8"?>
<p:sld xmlns:p="http://schemas.openxmlformats.org/presentationml/2006/main" xmlns:a="http://schemas.openxmlformats.org/drawingml/2006/main">
  <p:cSld>
    <p:bg>
      <p:bgPr>
        <a:solidFill>
          <a:srgbClr val="000000"/>
        </a:solidFill>
      </p:bgPr>
    </p:bg>
    <p:spTree>
      <p:nvGrpSpPr>
        <p:cNvPr id="1" name=""/>
        <p:cNvGrpSpPr/>
        <p:nvPr/>
      </p:nvGrpSpPr>
      <p:grpSpPr>
        <a:xfrm>
          <a:off x="0" y="0"/>
          <a:ext cx="0" cy="0"/>
          <a:chOff x="0" y="0"/>
          <a:chExt cx="0" cy="0"/>
        </a:xfrm>
      </p:grpSpPr>
      <p:grpSp>
        <p:nvGrpSpPr>
          <p:cNvPr name="Group 2" id="2"/>
          <p:cNvGrpSpPr/>
          <p:nvPr/>
        </p:nvGrpSpPr>
        <p:grpSpPr>
          <a:xfrm rot="0">
            <a:off x="1028700" y="9258300"/>
            <a:ext cx="15625097" cy="921422"/>
            <a:chOff x="0" y="0"/>
            <a:chExt cx="20833463" cy="1228563"/>
          </a:xfrm>
        </p:grpSpPr>
        <p:sp>
          <p:nvSpPr>
            <p:cNvPr name="TextBox 3" id="3"/>
            <p:cNvSpPr txBox="true"/>
            <p:nvPr/>
          </p:nvSpPr>
          <p:spPr>
            <a:xfrm rot="0">
              <a:off x="5358391" y="-66675"/>
              <a:ext cx="10116682" cy="730633"/>
            </a:xfrm>
            <a:prstGeom prst="rect">
              <a:avLst/>
            </a:prstGeom>
          </p:spPr>
          <p:txBody>
            <a:bodyPr anchor="t" rtlCol="false" tIns="0" lIns="0" bIns="0" rIns="0">
              <a:spAutoFit/>
            </a:bodyPr>
            <a:lstStyle/>
            <a:p>
              <a:pPr algn="ctr">
                <a:lnSpc>
                  <a:spcPts val="4577"/>
                </a:lnSpc>
                <a:spcBef>
                  <a:spcPct val="0"/>
                </a:spcBef>
              </a:pPr>
              <a:r>
                <a:rPr lang="en-US" b="true" sz="3269">
                  <a:solidFill>
                    <a:srgbClr val="FFFFFF"/>
                  </a:solidFill>
                  <a:latin typeface="Canva Sans Bold"/>
                  <a:ea typeface="Canva Sans Bold"/>
                  <a:cs typeface="Canva Sans Bold"/>
                  <a:sym typeface="Canva Sans Bold"/>
                </a:rPr>
                <a:t>DOCTRINE #6</a:t>
              </a:r>
            </a:p>
          </p:txBody>
        </p:sp>
        <p:sp>
          <p:nvSpPr>
            <p:cNvPr name="TextBox 4" id="4"/>
            <p:cNvSpPr txBox="true"/>
            <p:nvPr/>
          </p:nvSpPr>
          <p:spPr>
            <a:xfrm rot="0">
              <a:off x="0" y="609771"/>
              <a:ext cx="20833463" cy="618792"/>
            </a:xfrm>
            <a:prstGeom prst="rect">
              <a:avLst/>
            </a:prstGeom>
          </p:spPr>
          <p:txBody>
            <a:bodyPr anchor="t" rtlCol="false" tIns="0" lIns="0" bIns="0" rIns="0">
              <a:spAutoFit/>
            </a:bodyPr>
            <a:lstStyle/>
            <a:p>
              <a:pPr algn="ctr">
                <a:lnSpc>
                  <a:spcPts val="3820"/>
                </a:lnSpc>
                <a:spcBef>
                  <a:spcPct val="0"/>
                </a:spcBef>
              </a:pPr>
              <a:r>
                <a:rPr lang="en-US" b="true" sz="2728">
                  <a:solidFill>
                    <a:srgbClr val="FFFFFF"/>
                  </a:solidFill>
                  <a:latin typeface="Arimo Bold"/>
                  <a:ea typeface="Arimo Bold"/>
                  <a:cs typeface="Arimo Bold"/>
                  <a:sym typeface="Arimo Bold"/>
                </a:rPr>
                <a:t>God the Father</a:t>
              </a:r>
            </a:p>
          </p:txBody>
        </p:sp>
      </p:grpSp>
      <p:sp>
        <p:nvSpPr>
          <p:cNvPr name="TextBox 5" id="5"/>
          <p:cNvSpPr txBox="true"/>
          <p:nvPr/>
        </p:nvSpPr>
        <p:spPr>
          <a:xfrm rot="0">
            <a:off x="1303581" y="333375"/>
            <a:ext cx="15075336" cy="873889"/>
          </a:xfrm>
          <a:prstGeom prst="rect">
            <a:avLst/>
          </a:prstGeom>
        </p:spPr>
        <p:txBody>
          <a:bodyPr anchor="t" rtlCol="false" tIns="0" lIns="0" bIns="0" rIns="0">
            <a:spAutoFit/>
          </a:bodyPr>
          <a:lstStyle/>
          <a:p>
            <a:pPr algn="ctr">
              <a:lnSpc>
                <a:spcPts val="6957"/>
              </a:lnSpc>
              <a:spcBef>
                <a:spcPct val="0"/>
              </a:spcBef>
            </a:pPr>
            <a:r>
              <a:rPr lang="en-US" b="true" sz="4969">
                <a:solidFill>
                  <a:srgbClr val="FFFFFF"/>
                </a:solidFill>
                <a:latin typeface="Arimo Bold"/>
                <a:ea typeface="Arimo Bold"/>
                <a:cs typeface="Arimo Bold"/>
                <a:sym typeface="Arimo Bold"/>
              </a:rPr>
              <a:t>DIFFERENT </a:t>
            </a:r>
            <a:r>
              <a:rPr lang="en-US" b="true" sz="4969">
                <a:solidFill>
                  <a:srgbClr val="FCC252"/>
                </a:solidFill>
                <a:latin typeface="Arimo Bold"/>
                <a:ea typeface="Arimo Bold"/>
                <a:cs typeface="Arimo Bold"/>
                <a:sym typeface="Arimo Bold"/>
              </a:rPr>
              <a:t>ROLES</a:t>
            </a:r>
            <a:r>
              <a:rPr lang="en-US" b="true" sz="4969">
                <a:solidFill>
                  <a:srgbClr val="FFFFFF"/>
                </a:solidFill>
                <a:latin typeface="Arimo Bold"/>
                <a:ea typeface="Arimo Bold"/>
                <a:cs typeface="Arimo Bold"/>
                <a:sym typeface="Arimo Bold"/>
              </a:rPr>
              <a:t> OF GOD THE FATHER:</a:t>
            </a:r>
          </a:p>
        </p:txBody>
      </p:sp>
      <p:sp>
        <p:nvSpPr>
          <p:cNvPr name="TextBox 6" id="6"/>
          <p:cNvSpPr txBox="true"/>
          <p:nvPr/>
        </p:nvSpPr>
        <p:spPr>
          <a:xfrm rot="0">
            <a:off x="4478259" y="1368528"/>
            <a:ext cx="11533533" cy="779274"/>
          </a:xfrm>
          <a:prstGeom prst="rect">
            <a:avLst/>
          </a:prstGeom>
        </p:spPr>
        <p:txBody>
          <a:bodyPr anchor="t" rtlCol="false" tIns="0" lIns="0" bIns="0" rIns="0">
            <a:spAutoFit/>
          </a:bodyPr>
          <a:lstStyle/>
          <a:p>
            <a:pPr algn="l" marL="986645" indent="-493322" lvl="1">
              <a:lnSpc>
                <a:spcPts val="6397"/>
              </a:lnSpc>
              <a:spcBef>
                <a:spcPct val="0"/>
              </a:spcBef>
              <a:buAutoNum type="arabicPeriod" startAt="1"/>
            </a:pPr>
            <a:r>
              <a:rPr lang="en-US" b="true" sz="4569">
                <a:solidFill>
                  <a:srgbClr val="FFFFFF"/>
                </a:solidFill>
                <a:latin typeface="Canva Sans Bold"/>
                <a:ea typeface="Canva Sans Bold"/>
                <a:cs typeface="Canva Sans Bold"/>
                <a:sym typeface="Canva Sans Bold"/>
              </a:rPr>
              <a:t>CREATOR (CREATION)</a:t>
            </a:r>
          </a:p>
        </p:txBody>
      </p:sp>
      <p:sp>
        <p:nvSpPr>
          <p:cNvPr name="TextBox 7" id="7"/>
          <p:cNvSpPr txBox="true"/>
          <p:nvPr/>
        </p:nvSpPr>
        <p:spPr>
          <a:xfrm rot="0">
            <a:off x="2086514" y="3690238"/>
            <a:ext cx="14114972" cy="3544699"/>
          </a:xfrm>
          <a:prstGeom prst="rect">
            <a:avLst/>
          </a:prstGeom>
        </p:spPr>
        <p:txBody>
          <a:bodyPr anchor="t" rtlCol="false" tIns="0" lIns="0" bIns="0" rIns="0">
            <a:spAutoFit/>
          </a:bodyPr>
          <a:lstStyle/>
          <a:p>
            <a:pPr algn="ctr">
              <a:lnSpc>
                <a:spcPts val="5697"/>
              </a:lnSpc>
            </a:pPr>
            <a:r>
              <a:rPr lang="en-US" sz="4069" b="true">
                <a:solidFill>
                  <a:srgbClr val="FCC252"/>
                </a:solidFill>
                <a:latin typeface="Canva Sans Bold"/>
                <a:ea typeface="Canva Sans Bold"/>
                <a:cs typeface="Canva Sans Bold"/>
                <a:sym typeface="Canva Sans Bold"/>
              </a:rPr>
              <a:t>Genesis 1 (KJV, ESV, NIV)</a:t>
            </a:r>
          </a:p>
          <a:p>
            <a:pPr algn="ctr">
              <a:lnSpc>
                <a:spcPts val="5697"/>
              </a:lnSpc>
            </a:pPr>
            <a:r>
              <a:rPr lang="en-US" b="true" sz="4069" u="sng">
                <a:solidFill>
                  <a:srgbClr val="FF3131"/>
                </a:solidFill>
                <a:latin typeface="Canva Sans Bold"/>
                <a:ea typeface="Canva Sans Bold"/>
                <a:cs typeface="Canva Sans Bold"/>
                <a:sym typeface="Canva Sans Bold"/>
              </a:rPr>
              <a:t>1 </a:t>
            </a:r>
            <a:r>
              <a:rPr lang="en-US" sz="4069" b="true">
                <a:solidFill>
                  <a:srgbClr val="FFFFFF"/>
                </a:solidFill>
                <a:latin typeface="Canva Sans Bold"/>
                <a:ea typeface="Canva Sans Bold"/>
                <a:cs typeface="Canva Sans Bold"/>
                <a:sym typeface="Canva Sans Bold"/>
              </a:rPr>
              <a:t>In the beginning, </a:t>
            </a:r>
            <a:r>
              <a:rPr lang="en-US" sz="4069" b="true">
                <a:solidFill>
                  <a:srgbClr val="FCC252"/>
                </a:solidFill>
                <a:latin typeface="Canva Sans Bold"/>
                <a:ea typeface="Canva Sans Bold"/>
                <a:cs typeface="Canva Sans Bold"/>
                <a:sym typeface="Canva Sans Bold"/>
              </a:rPr>
              <a:t>God</a:t>
            </a:r>
            <a:r>
              <a:rPr lang="en-US" sz="4069" b="true">
                <a:solidFill>
                  <a:srgbClr val="FFFFFF"/>
                </a:solidFill>
                <a:latin typeface="Canva Sans Bold"/>
                <a:ea typeface="Canva Sans Bold"/>
                <a:cs typeface="Canva Sans Bold"/>
                <a:sym typeface="Canva Sans Bold"/>
              </a:rPr>
              <a:t> created the heavens and the earth.</a:t>
            </a:r>
          </a:p>
          <a:p>
            <a:pPr algn="ctr">
              <a:lnSpc>
                <a:spcPts val="5697"/>
              </a:lnSpc>
            </a:pPr>
            <a:r>
              <a:rPr lang="en-US" b="true" sz="4069" u="sng">
                <a:solidFill>
                  <a:srgbClr val="FF3131"/>
                </a:solidFill>
                <a:latin typeface="Canva Sans Bold"/>
                <a:ea typeface="Canva Sans Bold"/>
                <a:cs typeface="Canva Sans Bold"/>
                <a:sym typeface="Canva Sans Bold"/>
              </a:rPr>
              <a:t>2</a:t>
            </a:r>
            <a:r>
              <a:rPr lang="en-US" sz="4069" b="true">
                <a:solidFill>
                  <a:srgbClr val="FFFFFF"/>
                </a:solidFill>
                <a:latin typeface="Canva Sans Bold"/>
                <a:ea typeface="Canva Sans Bold"/>
                <a:cs typeface="Canva Sans Bold"/>
                <a:sym typeface="Canva Sans Bold"/>
              </a:rPr>
              <a:t> The </a:t>
            </a:r>
            <a:r>
              <a:rPr lang="en-US" sz="4069" b="true">
                <a:solidFill>
                  <a:srgbClr val="FCC252"/>
                </a:solidFill>
                <a:latin typeface="Canva Sans Bold"/>
                <a:ea typeface="Canva Sans Bold"/>
                <a:cs typeface="Canva Sans Bold"/>
                <a:sym typeface="Canva Sans Bold"/>
              </a:rPr>
              <a:t>Spirit of God was hovering over the waters.</a:t>
            </a:r>
          </a:p>
          <a:p>
            <a:pPr algn="ctr">
              <a:lnSpc>
                <a:spcPts val="5697"/>
              </a:lnSpc>
              <a:spcBef>
                <a:spcPct val="0"/>
              </a:spcBef>
            </a:pPr>
          </a:p>
        </p:txBody>
      </p:sp>
      <p:sp>
        <p:nvSpPr>
          <p:cNvPr name="TextBox 8" id="8"/>
          <p:cNvSpPr txBox="true"/>
          <p:nvPr/>
        </p:nvSpPr>
        <p:spPr>
          <a:xfrm rot="0">
            <a:off x="4187853" y="2328984"/>
            <a:ext cx="9306792" cy="595124"/>
          </a:xfrm>
          <a:prstGeom prst="rect">
            <a:avLst/>
          </a:prstGeom>
        </p:spPr>
        <p:txBody>
          <a:bodyPr anchor="t" rtlCol="false" tIns="0" lIns="0" bIns="0" rIns="0">
            <a:spAutoFit/>
          </a:bodyPr>
          <a:lstStyle/>
          <a:p>
            <a:pPr algn="ctr">
              <a:lnSpc>
                <a:spcPts val="4997"/>
              </a:lnSpc>
              <a:spcBef>
                <a:spcPct val="0"/>
              </a:spcBef>
            </a:pPr>
            <a:r>
              <a:rPr lang="en-US" b="true" sz="3569">
                <a:solidFill>
                  <a:srgbClr val="FCC252"/>
                </a:solidFill>
                <a:latin typeface="Canva Sans Bold"/>
                <a:ea typeface="Canva Sans Bold"/>
                <a:cs typeface="Canva Sans Bold"/>
                <a:sym typeface="Canva Sans Bold"/>
              </a:rPr>
              <a:t>i) </a:t>
            </a:r>
            <a:r>
              <a:rPr lang="en-US" b="true" sz="3569">
                <a:solidFill>
                  <a:srgbClr val="FCC252"/>
                </a:solidFill>
                <a:latin typeface="Canva Sans Bold"/>
                <a:ea typeface="Canva Sans Bold"/>
                <a:cs typeface="Canva Sans Bold"/>
                <a:sym typeface="Canva Sans Bold"/>
              </a:rPr>
              <a:t>"Originator" and "Planner"</a:t>
            </a:r>
          </a:p>
        </p:txBody>
      </p:sp>
    </p:spTree>
  </p:cSld>
  <p:clrMapOvr>
    <a:masterClrMapping/>
  </p:clrMapOvr>
</p:sld>
</file>

<file path=ppt/slides/slide18.xml><?xml version="1.0" encoding="utf-8"?>
<p:sld xmlns:p="http://schemas.openxmlformats.org/presentationml/2006/main" xmlns:a="http://schemas.openxmlformats.org/drawingml/2006/main">
  <p:cSld>
    <p:bg>
      <p:bgPr>
        <a:solidFill>
          <a:srgbClr val="000000"/>
        </a:solidFill>
      </p:bgPr>
    </p:bg>
    <p:spTree>
      <p:nvGrpSpPr>
        <p:cNvPr id="1" name=""/>
        <p:cNvGrpSpPr/>
        <p:nvPr/>
      </p:nvGrpSpPr>
      <p:grpSpPr>
        <a:xfrm>
          <a:off x="0" y="0"/>
          <a:ext cx="0" cy="0"/>
          <a:chOff x="0" y="0"/>
          <a:chExt cx="0" cy="0"/>
        </a:xfrm>
      </p:grpSpPr>
      <p:grpSp>
        <p:nvGrpSpPr>
          <p:cNvPr name="Group 2" id="2"/>
          <p:cNvGrpSpPr/>
          <p:nvPr/>
        </p:nvGrpSpPr>
        <p:grpSpPr>
          <a:xfrm rot="0">
            <a:off x="1028700" y="9258300"/>
            <a:ext cx="15625097" cy="921422"/>
            <a:chOff x="0" y="0"/>
            <a:chExt cx="20833463" cy="1228563"/>
          </a:xfrm>
        </p:grpSpPr>
        <p:sp>
          <p:nvSpPr>
            <p:cNvPr name="TextBox 3" id="3"/>
            <p:cNvSpPr txBox="true"/>
            <p:nvPr/>
          </p:nvSpPr>
          <p:spPr>
            <a:xfrm rot="0">
              <a:off x="5358391" y="-66675"/>
              <a:ext cx="10116682" cy="730633"/>
            </a:xfrm>
            <a:prstGeom prst="rect">
              <a:avLst/>
            </a:prstGeom>
          </p:spPr>
          <p:txBody>
            <a:bodyPr anchor="t" rtlCol="false" tIns="0" lIns="0" bIns="0" rIns="0">
              <a:spAutoFit/>
            </a:bodyPr>
            <a:lstStyle/>
            <a:p>
              <a:pPr algn="ctr">
                <a:lnSpc>
                  <a:spcPts val="4577"/>
                </a:lnSpc>
                <a:spcBef>
                  <a:spcPct val="0"/>
                </a:spcBef>
              </a:pPr>
              <a:r>
                <a:rPr lang="en-US" b="true" sz="3269">
                  <a:solidFill>
                    <a:srgbClr val="FFFFFF"/>
                  </a:solidFill>
                  <a:latin typeface="Canva Sans Bold"/>
                  <a:ea typeface="Canva Sans Bold"/>
                  <a:cs typeface="Canva Sans Bold"/>
                  <a:sym typeface="Canva Sans Bold"/>
                </a:rPr>
                <a:t>DOCTRINE #6</a:t>
              </a:r>
            </a:p>
          </p:txBody>
        </p:sp>
        <p:sp>
          <p:nvSpPr>
            <p:cNvPr name="TextBox 4" id="4"/>
            <p:cNvSpPr txBox="true"/>
            <p:nvPr/>
          </p:nvSpPr>
          <p:spPr>
            <a:xfrm rot="0">
              <a:off x="0" y="609771"/>
              <a:ext cx="20833463" cy="618792"/>
            </a:xfrm>
            <a:prstGeom prst="rect">
              <a:avLst/>
            </a:prstGeom>
          </p:spPr>
          <p:txBody>
            <a:bodyPr anchor="t" rtlCol="false" tIns="0" lIns="0" bIns="0" rIns="0">
              <a:spAutoFit/>
            </a:bodyPr>
            <a:lstStyle/>
            <a:p>
              <a:pPr algn="ctr">
                <a:lnSpc>
                  <a:spcPts val="3820"/>
                </a:lnSpc>
                <a:spcBef>
                  <a:spcPct val="0"/>
                </a:spcBef>
              </a:pPr>
              <a:r>
                <a:rPr lang="en-US" b="true" sz="2728">
                  <a:solidFill>
                    <a:srgbClr val="FFFFFF"/>
                  </a:solidFill>
                  <a:latin typeface="Arimo Bold"/>
                  <a:ea typeface="Arimo Bold"/>
                  <a:cs typeface="Arimo Bold"/>
                  <a:sym typeface="Arimo Bold"/>
                </a:rPr>
                <a:t>God the Father</a:t>
              </a:r>
            </a:p>
          </p:txBody>
        </p:sp>
      </p:grpSp>
      <p:sp>
        <p:nvSpPr>
          <p:cNvPr name="TextBox 5" id="5"/>
          <p:cNvSpPr txBox="true"/>
          <p:nvPr/>
        </p:nvSpPr>
        <p:spPr>
          <a:xfrm rot="0">
            <a:off x="1303581" y="333375"/>
            <a:ext cx="15075336" cy="873889"/>
          </a:xfrm>
          <a:prstGeom prst="rect">
            <a:avLst/>
          </a:prstGeom>
        </p:spPr>
        <p:txBody>
          <a:bodyPr anchor="t" rtlCol="false" tIns="0" lIns="0" bIns="0" rIns="0">
            <a:spAutoFit/>
          </a:bodyPr>
          <a:lstStyle/>
          <a:p>
            <a:pPr algn="ctr">
              <a:lnSpc>
                <a:spcPts val="6957"/>
              </a:lnSpc>
              <a:spcBef>
                <a:spcPct val="0"/>
              </a:spcBef>
            </a:pPr>
            <a:r>
              <a:rPr lang="en-US" b="true" sz="4969">
                <a:solidFill>
                  <a:srgbClr val="FFFFFF"/>
                </a:solidFill>
                <a:latin typeface="Arimo Bold"/>
                <a:ea typeface="Arimo Bold"/>
                <a:cs typeface="Arimo Bold"/>
                <a:sym typeface="Arimo Bold"/>
              </a:rPr>
              <a:t>DIFFERENT </a:t>
            </a:r>
            <a:r>
              <a:rPr lang="en-US" b="true" sz="4969">
                <a:solidFill>
                  <a:srgbClr val="FCC252"/>
                </a:solidFill>
                <a:latin typeface="Arimo Bold"/>
                <a:ea typeface="Arimo Bold"/>
                <a:cs typeface="Arimo Bold"/>
                <a:sym typeface="Arimo Bold"/>
              </a:rPr>
              <a:t>ROLES</a:t>
            </a:r>
            <a:r>
              <a:rPr lang="en-US" b="true" sz="4969">
                <a:solidFill>
                  <a:srgbClr val="FFFFFF"/>
                </a:solidFill>
                <a:latin typeface="Arimo Bold"/>
                <a:ea typeface="Arimo Bold"/>
                <a:cs typeface="Arimo Bold"/>
                <a:sym typeface="Arimo Bold"/>
              </a:rPr>
              <a:t> OF GOD THE FATHER:</a:t>
            </a:r>
          </a:p>
        </p:txBody>
      </p:sp>
      <p:sp>
        <p:nvSpPr>
          <p:cNvPr name="TextBox 6" id="6"/>
          <p:cNvSpPr txBox="true"/>
          <p:nvPr/>
        </p:nvSpPr>
        <p:spPr>
          <a:xfrm rot="0">
            <a:off x="4478259" y="1368528"/>
            <a:ext cx="11533533" cy="779274"/>
          </a:xfrm>
          <a:prstGeom prst="rect">
            <a:avLst/>
          </a:prstGeom>
        </p:spPr>
        <p:txBody>
          <a:bodyPr anchor="t" rtlCol="false" tIns="0" lIns="0" bIns="0" rIns="0">
            <a:spAutoFit/>
          </a:bodyPr>
          <a:lstStyle/>
          <a:p>
            <a:pPr algn="l" marL="986645" indent="-493322" lvl="1">
              <a:lnSpc>
                <a:spcPts val="6397"/>
              </a:lnSpc>
              <a:spcBef>
                <a:spcPct val="0"/>
              </a:spcBef>
              <a:buAutoNum type="arabicPeriod" startAt="1"/>
            </a:pPr>
            <a:r>
              <a:rPr lang="en-US" b="true" sz="4569">
                <a:solidFill>
                  <a:srgbClr val="FFFFFF"/>
                </a:solidFill>
                <a:latin typeface="Canva Sans Bold"/>
                <a:ea typeface="Canva Sans Bold"/>
                <a:cs typeface="Canva Sans Bold"/>
                <a:sym typeface="Canva Sans Bold"/>
              </a:rPr>
              <a:t>CREATOR (CREATION)</a:t>
            </a:r>
          </a:p>
        </p:txBody>
      </p:sp>
      <p:sp>
        <p:nvSpPr>
          <p:cNvPr name="TextBox 7" id="7"/>
          <p:cNvSpPr txBox="true"/>
          <p:nvPr/>
        </p:nvSpPr>
        <p:spPr>
          <a:xfrm rot="0">
            <a:off x="1530739" y="3598746"/>
            <a:ext cx="6794425" cy="4908715"/>
          </a:xfrm>
          <a:prstGeom prst="rect">
            <a:avLst/>
          </a:prstGeom>
        </p:spPr>
        <p:txBody>
          <a:bodyPr anchor="t" rtlCol="false" tIns="0" lIns="0" bIns="0" rIns="0">
            <a:spAutoFit/>
          </a:bodyPr>
          <a:lstStyle/>
          <a:p>
            <a:pPr algn="l">
              <a:lnSpc>
                <a:spcPts val="5590"/>
              </a:lnSpc>
            </a:pPr>
            <a:r>
              <a:rPr lang="en-US" sz="3993" b="true">
                <a:solidFill>
                  <a:srgbClr val="FCC252"/>
                </a:solidFill>
                <a:latin typeface="Canva Sans Bold"/>
                <a:ea typeface="Canva Sans Bold"/>
                <a:cs typeface="Canva Sans Bold"/>
                <a:sym typeface="Canva Sans Bold"/>
              </a:rPr>
              <a:t>Hebrews 1:2</a:t>
            </a:r>
          </a:p>
          <a:p>
            <a:pPr algn="l">
              <a:lnSpc>
                <a:spcPts val="5590"/>
              </a:lnSpc>
              <a:spcBef>
                <a:spcPct val="0"/>
              </a:spcBef>
            </a:pPr>
            <a:r>
              <a:rPr lang="en-US" b="true" sz="3993">
                <a:solidFill>
                  <a:srgbClr val="FFFFFF"/>
                </a:solidFill>
                <a:latin typeface="Canva Sans Bold"/>
                <a:ea typeface="Canva Sans Bold"/>
                <a:cs typeface="Canva Sans Bold"/>
                <a:sym typeface="Canva Sans Bold"/>
              </a:rPr>
              <a:t>"In these last days He has spoken to us by His Son, whom He appointed heir of all things, and through whom also He made the universe."</a:t>
            </a:r>
          </a:p>
        </p:txBody>
      </p:sp>
      <p:sp>
        <p:nvSpPr>
          <p:cNvPr name="TextBox 8" id="8"/>
          <p:cNvSpPr txBox="true"/>
          <p:nvPr/>
        </p:nvSpPr>
        <p:spPr>
          <a:xfrm rot="0">
            <a:off x="4187853" y="2328984"/>
            <a:ext cx="9306792" cy="595124"/>
          </a:xfrm>
          <a:prstGeom prst="rect">
            <a:avLst/>
          </a:prstGeom>
        </p:spPr>
        <p:txBody>
          <a:bodyPr anchor="t" rtlCol="false" tIns="0" lIns="0" bIns="0" rIns="0">
            <a:spAutoFit/>
          </a:bodyPr>
          <a:lstStyle/>
          <a:p>
            <a:pPr algn="ctr">
              <a:lnSpc>
                <a:spcPts val="4997"/>
              </a:lnSpc>
              <a:spcBef>
                <a:spcPct val="0"/>
              </a:spcBef>
            </a:pPr>
            <a:r>
              <a:rPr lang="en-US" b="true" sz="3569">
                <a:solidFill>
                  <a:srgbClr val="FCC252"/>
                </a:solidFill>
                <a:latin typeface="Canva Sans Bold"/>
                <a:ea typeface="Canva Sans Bold"/>
                <a:cs typeface="Canva Sans Bold"/>
                <a:sym typeface="Canva Sans Bold"/>
              </a:rPr>
              <a:t>i) </a:t>
            </a:r>
            <a:r>
              <a:rPr lang="en-US" b="true" sz="3569">
                <a:solidFill>
                  <a:srgbClr val="FCC252"/>
                </a:solidFill>
                <a:latin typeface="Canva Sans Bold"/>
                <a:ea typeface="Canva Sans Bold"/>
                <a:cs typeface="Canva Sans Bold"/>
                <a:sym typeface="Canva Sans Bold"/>
              </a:rPr>
              <a:t>"Originator" and "Planner"</a:t>
            </a:r>
          </a:p>
        </p:txBody>
      </p:sp>
      <p:sp>
        <p:nvSpPr>
          <p:cNvPr name="TextBox 9" id="9"/>
          <p:cNvSpPr txBox="true"/>
          <p:nvPr/>
        </p:nvSpPr>
        <p:spPr>
          <a:xfrm rot="0">
            <a:off x="9770401" y="3617796"/>
            <a:ext cx="7448488" cy="4921627"/>
          </a:xfrm>
          <a:prstGeom prst="rect">
            <a:avLst/>
          </a:prstGeom>
        </p:spPr>
        <p:txBody>
          <a:bodyPr anchor="t" rtlCol="false" tIns="0" lIns="0" bIns="0" rIns="0">
            <a:spAutoFit/>
          </a:bodyPr>
          <a:lstStyle/>
          <a:p>
            <a:pPr algn="l">
              <a:lnSpc>
                <a:spcPts val="4879"/>
              </a:lnSpc>
            </a:pPr>
            <a:r>
              <a:rPr lang="en-US" sz="3485" b="true">
                <a:solidFill>
                  <a:srgbClr val="FCC252"/>
                </a:solidFill>
                <a:latin typeface="Canva Sans Bold"/>
                <a:ea typeface="Canva Sans Bold"/>
                <a:cs typeface="Canva Sans Bold"/>
                <a:sym typeface="Canva Sans Bold"/>
              </a:rPr>
              <a:t>Hebrews 1:2</a:t>
            </a:r>
          </a:p>
          <a:p>
            <a:pPr algn="l">
              <a:lnSpc>
                <a:spcPts val="4879"/>
              </a:lnSpc>
              <a:spcBef>
                <a:spcPct val="0"/>
              </a:spcBef>
            </a:pPr>
            <a:r>
              <a:rPr lang="en-US" b="true" sz="3485">
                <a:solidFill>
                  <a:srgbClr val="FFFFFF"/>
                </a:solidFill>
                <a:latin typeface="Canva Sans Bold"/>
                <a:ea typeface="Canva Sans Bold"/>
                <a:cs typeface="Canva Sans Bold"/>
                <a:sym typeface="Canva Sans Bold"/>
              </a:rPr>
              <a:t>"Ngunit sa mga huling araw na ito, siya'y nagsalita sa atin sa pamamagitan ng kanyang Anak. Sa pamamagitan ng Anak ay nilikha ng Diyos ang sanlibutan, </a:t>
            </a:r>
            <a:r>
              <a:rPr lang="en-US" b="true" sz="3485">
                <a:solidFill>
                  <a:srgbClr val="FCC252"/>
                </a:solidFill>
                <a:latin typeface="Canva Sans Bold"/>
                <a:ea typeface="Canva Sans Bold"/>
                <a:cs typeface="Canva Sans Bold"/>
                <a:sym typeface="Canva Sans Bold"/>
              </a:rPr>
              <a:t>at siya ang piniling tagapagmana ng lahat ng bagay</a:t>
            </a:r>
            <a:r>
              <a:rPr lang="en-US" b="true" sz="3485">
                <a:solidFill>
                  <a:srgbClr val="FFFFFF"/>
                </a:solidFill>
                <a:latin typeface="Canva Sans Bold"/>
                <a:ea typeface="Canva Sans Bold"/>
                <a:cs typeface="Canva Sans Bold"/>
                <a:sym typeface="Canva Sans Bold"/>
              </a:rPr>
              <a:t>."</a:t>
            </a:r>
          </a:p>
        </p:txBody>
      </p:sp>
    </p:spTree>
  </p:cSld>
  <p:clrMapOvr>
    <a:masterClrMapping/>
  </p:clrMapOvr>
</p:sld>
</file>

<file path=ppt/slides/slide19.xml><?xml version="1.0" encoding="utf-8"?>
<p:sld xmlns:p="http://schemas.openxmlformats.org/presentationml/2006/main" xmlns:a="http://schemas.openxmlformats.org/drawingml/2006/main">
  <p:cSld>
    <p:bg>
      <p:bgPr>
        <a:solidFill>
          <a:srgbClr val="000000"/>
        </a:solidFill>
      </p:bgPr>
    </p:bg>
    <p:spTree>
      <p:nvGrpSpPr>
        <p:cNvPr id="1" name=""/>
        <p:cNvGrpSpPr/>
        <p:nvPr/>
      </p:nvGrpSpPr>
      <p:grpSpPr>
        <a:xfrm>
          <a:off x="0" y="0"/>
          <a:ext cx="0" cy="0"/>
          <a:chOff x="0" y="0"/>
          <a:chExt cx="0" cy="0"/>
        </a:xfrm>
      </p:grpSpPr>
      <p:grpSp>
        <p:nvGrpSpPr>
          <p:cNvPr name="Group 2" id="2"/>
          <p:cNvGrpSpPr/>
          <p:nvPr/>
        </p:nvGrpSpPr>
        <p:grpSpPr>
          <a:xfrm rot="0">
            <a:off x="1028700" y="9258300"/>
            <a:ext cx="15625097" cy="921422"/>
            <a:chOff x="0" y="0"/>
            <a:chExt cx="20833463" cy="1228563"/>
          </a:xfrm>
        </p:grpSpPr>
        <p:sp>
          <p:nvSpPr>
            <p:cNvPr name="TextBox 3" id="3"/>
            <p:cNvSpPr txBox="true"/>
            <p:nvPr/>
          </p:nvSpPr>
          <p:spPr>
            <a:xfrm rot="0">
              <a:off x="5358391" y="-66675"/>
              <a:ext cx="10116682" cy="730633"/>
            </a:xfrm>
            <a:prstGeom prst="rect">
              <a:avLst/>
            </a:prstGeom>
          </p:spPr>
          <p:txBody>
            <a:bodyPr anchor="t" rtlCol="false" tIns="0" lIns="0" bIns="0" rIns="0">
              <a:spAutoFit/>
            </a:bodyPr>
            <a:lstStyle/>
            <a:p>
              <a:pPr algn="ctr">
                <a:lnSpc>
                  <a:spcPts val="4577"/>
                </a:lnSpc>
                <a:spcBef>
                  <a:spcPct val="0"/>
                </a:spcBef>
              </a:pPr>
              <a:r>
                <a:rPr lang="en-US" b="true" sz="3269">
                  <a:solidFill>
                    <a:srgbClr val="FFFFFF"/>
                  </a:solidFill>
                  <a:latin typeface="Canva Sans Bold"/>
                  <a:ea typeface="Canva Sans Bold"/>
                  <a:cs typeface="Canva Sans Bold"/>
                  <a:sym typeface="Canva Sans Bold"/>
                </a:rPr>
                <a:t>DOCTRINE #6</a:t>
              </a:r>
            </a:p>
          </p:txBody>
        </p:sp>
        <p:sp>
          <p:nvSpPr>
            <p:cNvPr name="TextBox 4" id="4"/>
            <p:cNvSpPr txBox="true"/>
            <p:nvPr/>
          </p:nvSpPr>
          <p:spPr>
            <a:xfrm rot="0">
              <a:off x="0" y="609771"/>
              <a:ext cx="20833463" cy="618792"/>
            </a:xfrm>
            <a:prstGeom prst="rect">
              <a:avLst/>
            </a:prstGeom>
          </p:spPr>
          <p:txBody>
            <a:bodyPr anchor="t" rtlCol="false" tIns="0" lIns="0" bIns="0" rIns="0">
              <a:spAutoFit/>
            </a:bodyPr>
            <a:lstStyle/>
            <a:p>
              <a:pPr algn="ctr">
                <a:lnSpc>
                  <a:spcPts val="3820"/>
                </a:lnSpc>
                <a:spcBef>
                  <a:spcPct val="0"/>
                </a:spcBef>
              </a:pPr>
              <a:r>
                <a:rPr lang="en-US" b="true" sz="2728">
                  <a:solidFill>
                    <a:srgbClr val="FFFFFF"/>
                  </a:solidFill>
                  <a:latin typeface="Arimo Bold"/>
                  <a:ea typeface="Arimo Bold"/>
                  <a:cs typeface="Arimo Bold"/>
                  <a:sym typeface="Arimo Bold"/>
                </a:rPr>
                <a:t>God the Father</a:t>
              </a:r>
            </a:p>
          </p:txBody>
        </p:sp>
      </p:grpSp>
      <p:sp>
        <p:nvSpPr>
          <p:cNvPr name="TextBox 5" id="5"/>
          <p:cNvSpPr txBox="true"/>
          <p:nvPr/>
        </p:nvSpPr>
        <p:spPr>
          <a:xfrm rot="0">
            <a:off x="1303581" y="333375"/>
            <a:ext cx="15075336" cy="873889"/>
          </a:xfrm>
          <a:prstGeom prst="rect">
            <a:avLst/>
          </a:prstGeom>
        </p:spPr>
        <p:txBody>
          <a:bodyPr anchor="t" rtlCol="false" tIns="0" lIns="0" bIns="0" rIns="0">
            <a:spAutoFit/>
          </a:bodyPr>
          <a:lstStyle/>
          <a:p>
            <a:pPr algn="ctr">
              <a:lnSpc>
                <a:spcPts val="6957"/>
              </a:lnSpc>
              <a:spcBef>
                <a:spcPct val="0"/>
              </a:spcBef>
            </a:pPr>
            <a:r>
              <a:rPr lang="en-US" b="true" sz="4969">
                <a:solidFill>
                  <a:srgbClr val="FFFFFF"/>
                </a:solidFill>
                <a:latin typeface="Arimo Bold"/>
                <a:ea typeface="Arimo Bold"/>
                <a:cs typeface="Arimo Bold"/>
                <a:sym typeface="Arimo Bold"/>
              </a:rPr>
              <a:t>DIFFERENT </a:t>
            </a:r>
            <a:r>
              <a:rPr lang="en-US" b="true" sz="4969">
                <a:solidFill>
                  <a:srgbClr val="FCC252"/>
                </a:solidFill>
                <a:latin typeface="Arimo Bold"/>
                <a:ea typeface="Arimo Bold"/>
                <a:cs typeface="Arimo Bold"/>
                <a:sym typeface="Arimo Bold"/>
              </a:rPr>
              <a:t>ROLES</a:t>
            </a:r>
            <a:r>
              <a:rPr lang="en-US" b="true" sz="4969">
                <a:solidFill>
                  <a:srgbClr val="FFFFFF"/>
                </a:solidFill>
                <a:latin typeface="Arimo Bold"/>
                <a:ea typeface="Arimo Bold"/>
                <a:cs typeface="Arimo Bold"/>
                <a:sym typeface="Arimo Bold"/>
              </a:rPr>
              <a:t> OF GOD THE FATHER:</a:t>
            </a:r>
          </a:p>
        </p:txBody>
      </p:sp>
      <p:sp>
        <p:nvSpPr>
          <p:cNvPr name="TextBox 6" id="6"/>
          <p:cNvSpPr txBox="true"/>
          <p:nvPr/>
        </p:nvSpPr>
        <p:spPr>
          <a:xfrm rot="0">
            <a:off x="4478259" y="1368528"/>
            <a:ext cx="11533533" cy="779274"/>
          </a:xfrm>
          <a:prstGeom prst="rect">
            <a:avLst/>
          </a:prstGeom>
        </p:spPr>
        <p:txBody>
          <a:bodyPr anchor="t" rtlCol="false" tIns="0" lIns="0" bIns="0" rIns="0">
            <a:spAutoFit/>
          </a:bodyPr>
          <a:lstStyle/>
          <a:p>
            <a:pPr algn="l" marL="986645" indent="-493322" lvl="1">
              <a:lnSpc>
                <a:spcPts val="6397"/>
              </a:lnSpc>
              <a:spcBef>
                <a:spcPct val="0"/>
              </a:spcBef>
              <a:buAutoNum type="arabicPeriod" startAt="1"/>
            </a:pPr>
            <a:r>
              <a:rPr lang="en-US" b="true" sz="4569">
                <a:solidFill>
                  <a:srgbClr val="FFFFFF"/>
                </a:solidFill>
                <a:latin typeface="Canva Sans Bold"/>
                <a:ea typeface="Canva Sans Bold"/>
                <a:cs typeface="Canva Sans Bold"/>
                <a:sym typeface="Canva Sans Bold"/>
              </a:rPr>
              <a:t>CREATOR (CREATION)</a:t>
            </a:r>
          </a:p>
        </p:txBody>
      </p:sp>
      <p:sp>
        <p:nvSpPr>
          <p:cNvPr name="TextBox 7" id="7"/>
          <p:cNvSpPr txBox="true"/>
          <p:nvPr/>
        </p:nvSpPr>
        <p:spPr>
          <a:xfrm rot="0">
            <a:off x="4187853" y="2328984"/>
            <a:ext cx="9306792" cy="595124"/>
          </a:xfrm>
          <a:prstGeom prst="rect">
            <a:avLst/>
          </a:prstGeom>
        </p:spPr>
        <p:txBody>
          <a:bodyPr anchor="t" rtlCol="false" tIns="0" lIns="0" bIns="0" rIns="0">
            <a:spAutoFit/>
          </a:bodyPr>
          <a:lstStyle/>
          <a:p>
            <a:pPr algn="ctr">
              <a:lnSpc>
                <a:spcPts val="4997"/>
              </a:lnSpc>
              <a:spcBef>
                <a:spcPct val="0"/>
              </a:spcBef>
            </a:pPr>
            <a:r>
              <a:rPr lang="en-US" b="true" sz="3569">
                <a:solidFill>
                  <a:srgbClr val="FCC252"/>
                </a:solidFill>
                <a:latin typeface="Canva Sans Bold"/>
                <a:ea typeface="Canva Sans Bold"/>
                <a:cs typeface="Canva Sans Bold"/>
                <a:sym typeface="Canva Sans Bold"/>
              </a:rPr>
              <a:t>i) </a:t>
            </a:r>
            <a:r>
              <a:rPr lang="en-US" b="true" sz="3569">
                <a:solidFill>
                  <a:srgbClr val="FCC252"/>
                </a:solidFill>
                <a:latin typeface="Canva Sans Bold"/>
                <a:ea typeface="Canva Sans Bold"/>
                <a:cs typeface="Canva Sans Bold"/>
                <a:sym typeface="Canva Sans Bold"/>
              </a:rPr>
              <a:t>"Originator" and "Planner"</a:t>
            </a:r>
          </a:p>
        </p:txBody>
      </p:sp>
      <p:sp>
        <p:nvSpPr>
          <p:cNvPr name="TextBox 8" id="8"/>
          <p:cNvSpPr txBox="true"/>
          <p:nvPr/>
        </p:nvSpPr>
        <p:spPr>
          <a:xfrm rot="0">
            <a:off x="1693408" y="3458324"/>
            <a:ext cx="13181691" cy="3925055"/>
          </a:xfrm>
          <a:prstGeom prst="rect">
            <a:avLst/>
          </a:prstGeom>
        </p:spPr>
        <p:txBody>
          <a:bodyPr anchor="t" rtlCol="false" tIns="0" lIns="0" bIns="0" rIns="0">
            <a:spAutoFit/>
          </a:bodyPr>
          <a:lstStyle/>
          <a:p>
            <a:pPr algn="ctr">
              <a:lnSpc>
                <a:spcPts val="5208"/>
              </a:lnSpc>
            </a:pPr>
            <a:r>
              <a:rPr lang="en-US" sz="3720" b="true">
                <a:solidFill>
                  <a:srgbClr val="FCC252"/>
                </a:solidFill>
                <a:latin typeface="Canva Sans Bold"/>
                <a:ea typeface="Canva Sans Bold"/>
                <a:cs typeface="Canva Sans Bold"/>
                <a:sym typeface="Canva Sans Bold"/>
              </a:rPr>
              <a:t>Pahayag 4:11, ASD</a:t>
            </a:r>
          </a:p>
          <a:p>
            <a:pPr algn="ctr">
              <a:lnSpc>
                <a:spcPts val="5208"/>
              </a:lnSpc>
            </a:pPr>
            <a:r>
              <a:rPr lang="en-US" sz="3720" b="true">
                <a:solidFill>
                  <a:srgbClr val="FFFFFF"/>
                </a:solidFill>
                <a:latin typeface="Canva Sans Bold"/>
                <a:ea typeface="Canva Sans Bold"/>
                <a:cs typeface="Canva Sans Bold"/>
                <a:sym typeface="Canva Sans Bold"/>
              </a:rPr>
              <a:t>“Karapat-dapat po kayo Panginoon naming </a:t>
            </a:r>
            <a:r>
              <a:rPr lang="en-US" sz="3720" b="true">
                <a:solidFill>
                  <a:srgbClr val="FCC252"/>
                </a:solidFill>
                <a:latin typeface="Canva Sans Bold"/>
                <a:ea typeface="Canva Sans Bold"/>
                <a:cs typeface="Canva Sans Bold"/>
                <a:sym typeface="Canva Sans Bold"/>
              </a:rPr>
              <a:t>Dios </a:t>
            </a:r>
            <a:r>
              <a:rPr lang="en-US" sz="3720" b="true">
                <a:solidFill>
                  <a:srgbClr val="FFFFFF"/>
                </a:solidFill>
                <a:latin typeface="Canva Sans Bold"/>
                <a:ea typeface="Canva Sans Bold"/>
                <a:cs typeface="Canva Sans Bold"/>
                <a:sym typeface="Canva Sans Bold"/>
              </a:rPr>
              <a:t>na tumanggap ng parangal, papuri at kapangyarihan,</a:t>
            </a:r>
          </a:p>
          <a:p>
            <a:pPr algn="ctr">
              <a:lnSpc>
                <a:spcPts val="5208"/>
              </a:lnSpc>
            </a:pPr>
            <a:r>
              <a:rPr lang="en-US" sz="3720" b="true">
                <a:solidFill>
                  <a:srgbClr val="FFFFFF"/>
                </a:solidFill>
                <a:latin typeface="Canva Sans Bold"/>
                <a:ea typeface="Canva Sans Bold"/>
                <a:cs typeface="Canva Sans Bold"/>
                <a:sym typeface="Canva Sans Bold"/>
              </a:rPr>
              <a:t>    dahil kayo ang lumikha sa lahat ng bagay.</a:t>
            </a:r>
          </a:p>
          <a:p>
            <a:pPr algn="ctr">
              <a:lnSpc>
                <a:spcPts val="5208"/>
              </a:lnSpc>
              <a:spcBef>
                <a:spcPct val="0"/>
              </a:spcBef>
            </a:pPr>
            <a:r>
              <a:rPr lang="en-US" b="true" sz="3720">
                <a:solidFill>
                  <a:srgbClr val="FFFFFF"/>
                </a:solidFill>
                <a:latin typeface="Canva Sans Bold"/>
                <a:ea typeface="Canva Sans Bold"/>
                <a:cs typeface="Canva Sans Bold"/>
                <a:sym typeface="Canva Sans Bold"/>
              </a:rPr>
              <a:t>    At ginawa ninyo ang mga ito ayon sa inyong kagustuhan.”</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000000"/>
        </a:solidFill>
      </p:bgPr>
    </p:bg>
    <p:spTree>
      <p:nvGrpSpPr>
        <p:cNvPr id="1" name=""/>
        <p:cNvGrpSpPr/>
        <p:nvPr/>
      </p:nvGrpSpPr>
      <p:grpSpPr>
        <a:xfrm>
          <a:off x="0" y="0"/>
          <a:ext cx="0" cy="0"/>
          <a:chOff x="0" y="0"/>
          <a:chExt cx="0" cy="0"/>
        </a:xfrm>
      </p:grpSpPr>
      <p:sp>
        <p:nvSpPr>
          <p:cNvPr name="Freeform 2" id="2"/>
          <p:cNvSpPr/>
          <p:nvPr/>
        </p:nvSpPr>
        <p:spPr>
          <a:xfrm flipH="false" flipV="false" rot="0">
            <a:off x="4523769" y="1028700"/>
            <a:ext cx="8634959" cy="7771463"/>
          </a:xfrm>
          <a:custGeom>
            <a:avLst/>
            <a:gdLst/>
            <a:ahLst/>
            <a:cxnLst/>
            <a:rect r="r" b="b" t="t" l="l"/>
            <a:pathLst>
              <a:path h="7771463" w="8634959">
                <a:moveTo>
                  <a:pt x="0" y="0"/>
                </a:moveTo>
                <a:lnTo>
                  <a:pt x="8634959" y="0"/>
                </a:lnTo>
                <a:lnTo>
                  <a:pt x="8634959" y="7771463"/>
                </a:lnTo>
                <a:lnTo>
                  <a:pt x="0" y="7771463"/>
                </a:lnTo>
                <a:lnTo>
                  <a:pt x="0" y="0"/>
                </a:lnTo>
                <a:close/>
              </a:path>
            </a:pathLst>
          </a:custGeom>
          <a:blipFill>
            <a:blip r:embed="rId2"/>
            <a:stretch>
              <a:fillRect l="0" t="0" r="0" b="0"/>
            </a:stretch>
          </a:blipFill>
        </p:spPr>
      </p:sp>
      <p:grpSp>
        <p:nvGrpSpPr>
          <p:cNvPr name="Group 3" id="3"/>
          <p:cNvGrpSpPr/>
          <p:nvPr/>
        </p:nvGrpSpPr>
        <p:grpSpPr>
          <a:xfrm rot="0">
            <a:off x="1028700" y="9258300"/>
            <a:ext cx="15625097" cy="921422"/>
            <a:chOff x="0" y="0"/>
            <a:chExt cx="20833463" cy="1228563"/>
          </a:xfrm>
        </p:grpSpPr>
        <p:sp>
          <p:nvSpPr>
            <p:cNvPr name="TextBox 4" id="4"/>
            <p:cNvSpPr txBox="true"/>
            <p:nvPr/>
          </p:nvSpPr>
          <p:spPr>
            <a:xfrm rot="0">
              <a:off x="5358391" y="-66675"/>
              <a:ext cx="10116682" cy="730633"/>
            </a:xfrm>
            <a:prstGeom prst="rect">
              <a:avLst/>
            </a:prstGeom>
          </p:spPr>
          <p:txBody>
            <a:bodyPr anchor="t" rtlCol="false" tIns="0" lIns="0" bIns="0" rIns="0">
              <a:spAutoFit/>
            </a:bodyPr>
            <a:lstStyle/>
            <a:p>
              <a:pPr algn="ctr">
                <a:lnSpc>
                  <a:spcPts val="4577"/>
                </a:lnSpc>
                <a:spcBef>
                  <a:spcPct val="0"/>
                </a:spcBef>
              </a:pPr>
              <a:r>
                <a:rPr lang="en-US" b="true" sz="3269">
                  <a:solidFill>
                    <a:srgbClr val="FFFFFF"/>
                  </a:solidFill>
                  <a:latin typeface="Canva Sans Bold"/>
                  <a:ea typeface="Canva Sans Bold"/>
                  <a:cs typeface="Canva Sans Bold"/>
                  <a:sym typeface="Canva Sans Bold"/>
                </a:rPr>
                <a:t>DOCTRINE #6</a:t>
              </a:r>
            </a:p>
          </p:txBody>
        </p:sp>
        <p:sp>
          <p:nvSpPr>
            <p:cNvPr name="TextBox 5" id="5"/>
            <p:cNvSpPr txBox="true"/>
            <p:nvPr/>
          </p:nvSpPr>
          <p:spPr>
            <a:xfrm rot="0">
              <a:off x="0" y="609771"/>
              <a:ext cx="20833463" cy="618792"/>
            </a:xfrm>
            <a:prstGeom prst="rect">
              <a:avLst/>
            </a:prstGeom>
          </p:spPr>
          <p:txBody>
            <a:bodyPr anchor="t" rtlCol="false" tIns="0" lIns="0" bIns="0" rIns="0">
              <a:spAutoFit/>
            </a:bodyPr>
            <a:lstStyle/>
            <a:p>
              <a:pPr algn="ctr">
                <a:lnSpc>
                  <a:spcPts val="3820"/>
                </a:lnSpc>
                <a:spcBef>
                  <a:spcPct val="0"/>
                </a:spcBef>
              </a:pPr>
              <a:r>
                <a:rPr lang="en-US" b="true" sz="2728">
                  <a:solidFill>
                    <a:srgbClr val="FFFFFF"/>
                  </a:solidFill>
                  <a:latin typeface="Arimo Bold"/>
                  <a:ea typeface="Arimo Bold"/>
                  <a:cs typeface="Arimo Bold"/>
                  <a:sym typeface="Arimo Bold"/>
                </a:rPr>
                <a:t>God the Father</a:t>
              </a:r>
            </a:p>
          </p:txBody>
        </p:sp>
      </p:grpSp>
    </p:spTree>
  </p:cSld>
  <p:clrMapOvr>
    <a:masterClrMapping/>
  </p:clrMapOvr>
</p:sld>
</file>

<file path=ppt/slides/slide20.xml><?xml version="1.0" encoding="utf-8"?>
<p:sld xmlns:p="http://schemas.openxmlformats.org/presentationml/2006/main" xmlns:a="http://schemas.openxmlformats.org/drawingml/2006/main">
  <p:cSld>
    <p:bg>
      <p:bgPr>
        <a:solidFill>
          <a:srgbClr val="000000"/>
        </a:solidFill>
      </p:bgPr>
    </p:bg>
    <p:spTree>
      <p:nvGrpSpPr>
        <p:cNvPr id="1" name=""/>
        <p:cNvGrpSpPr/>
        <p:nvPr/>
      </p:nvGrpSpPr>
      <p:grpSpPr>
        <a:xfrm>
          <a:off x="0" y="0"/>
          <a:ext cx="0" cy="0"/>
          <a:chOff x="0" y="0"/>
          <a:chExt cx="0" cy="0"/>
        </a:xfrm>
      </p:grpSpPr>
      <p:grpSp>
        <p:nvGrpSpPr>
          <p:cNvPr name="Group 2" id="2"/>
          <p:cNvGrpSpPr/>
          <p:nvPr/>
        </p:nvGrpSpPr>
        <p:grpSpPr>
          <a:xfrm rot="0">
            <a:off x="1028700" y="9258300"/>
            <a:ext cx="15625097" cy="921422"/>
            <a:chOff x="0" y="0"/>
            <a:chExt cx="20833463" cy="1228563"/>
          </a:xfrm>
        </p:grpSpPr>
        <p:sp>
          <p:nvSpPr>
            <p:cNvPr name="TextBox 3" id="3"/>
            <p:cNvSpPr txBox="true"/>
            <p:nvPr/>
          </p:nvSpPr>
          <p:spPr>
            <a:xfrm rot="0">
              <a:off x="5358391" y="-66675"/>
              <a:ext cx="10116682" cy="730633"/>
            </a:xfrm>
            <a:prstGeom prst="rect">
              <a:avLst/>
            </a:prstGeom>
          </p:spPr>
          <p:txBody>
            <a:bodyPr anchor="t" rtlCol="false" tIns="0" lIns="0" bIns="0" rIns="0">
              <a:spAutoFit/>
            </a:bodyPr>
            <a:lstStyle/>
            <a:p>
              <a:pPr algn="ctr">
                <a:lnSpc>
                  <a:spcPts val="4577"/>
                </a:lnSpc>
                <a:spcBef>
                  <a:spcPct val="0"/>
                </a:spcBef>
              </a:pPr>
              <a:r>
                <a:rPr lang="en-US" b="true" sz="3269">
                  <a:solidFill>
                    <a:srgbClr val="FFFFFF"/>
                  </a:solidFill>
                  <a:latin typeface="Canva Sans Bold"/>
                  <a:ea typeface="Canva Sans Bold"/>
                  <a:cs typeface="Canva Sans Bold"/>
                  <a:sym typeface="Canva Sans Bold"/>
                </a:rPr>
                <a:t>DOCTRINE #6</a:t>
              </a:r>
            </a:p>
          </p:txBody>
        </p:sp>
        <p:sp>
          <p:nvSpPr>
            <p:cNvPr name="TextBox 4" id="4"/>
            <p:cNvSpPr txBox="true"/>
            <p:nvPr/>
          </p:nvSpPr>
          <p:spPr>
            <a:xfrm rot="0">
              <a:off x="0" y="609771"/>
              <a:ext cx="20833463" cy="618792"/>
            </a:xfrm>
            <a:prstGeom prst="rect">
              <a:avLst/>
            </a:prstGeom>
          </p:spPr>
          <p:txBody>
            <a:bodyPr anchor="t" rtlCol="false" tIns="0" lIns="0" bIns="0" rIns="0">
              <a:spAutoFit/>
            </a:bodyPr>
            <a:lstStyle/>
            <a:p>
              <a:pPr algn="ctr">
                <a:lnSpc>
                  <a:spcPts val="3820"/>
                </a:lnSpc>
                <a:spcBef>
                  <a:spcPct val="0"/>
                </a:spcBef>
              </a:pPr>
              <a:r>
                <a:rPr lang="en-US" b="true" sz="2728">
                  <a:solidFill>
                    <a:srgbClr val="FFFFFF"/>
                  </a:solidFill>
                  <a:latin typeface="Arimo Bold"/>
                  <a:ea typeface="Arimo Bold"/>
                  <a:cs typeface="Arimo Bold"/>
                  <a:sym typeface="Arimo Bold"/>
                </a:rPr>
                <a:t>God the Father</a:t>
              </a:r>
            </a:p>
          </p:txBody>
        </p:sp>
      </p:grpSp>
      <p:sp>
        <p:nvSpPr>
          <p:cNvPr name="TextBox 5" id="5"/>
          <p:cNvSpPr txBox="true"/>
          <p:nvPr/>
        </p:nvSpPr>
        <p:spPr>
          <a:xfrm rot="0">
            <a:off x="2553154" y="551122"/>
            <a:ext cx="13181691" cy="1651755"/>
          </a:xfrm>
          <a:prstGeom prst="rect">
            <a:avLst/>
          </a:prstGeom>
        </p:spPr>
        <p:txBody>
          <a:bodyPr anchor="t" rtlCol="false" tIns="0" lIns="0" bIns="0" rIns="0">
            <a:spAutoFit/>
          </a:bodyPr>
          <a:lstStyle/>
          <a:p>
            <a:pPr algn="ctr">
              <a:lnSpc>
                <a:spcPts val="6608"/>
              </a:lnSpc>
              <a:spcBef>
                <a:spcPct val="0"/>
              </a:spcBef>
            </a:pPr>
            <a:r>
              <a:rPr lang="en-US" b="true" sz="4720">
                <a:solidFill>
                  <a:srgbClr val="FFFFFF"/>
                </a:solidFill>
                <a:latin typeface="Canva Sans Bold"/>
                <a:ea typeface="Canva Sans Bold"/>
                <a:cs typeface="Canva Sans Bold"/>
                <a:sym typeface="Canva Sans Bold"/>
              </a:rPr>
              <a:t>How to Determine Whether a Verse Refers to God the Father or God the Son:</a:t>
            </a:r>
          </a:p>
        </p:txBody>
      </p:sp>
      <p:sp>
        <p:nvSpPr>
          <p:cNvPr name="TextBox 6" id="6"/>
          <p:cNvSpPr txBox="true"/>
          <p:nvPr/>
        </p:nvSpPr>
        <p:spPr>
          <a:xfrm rot="0">
            <a:off x="5714060" y="3013184"/>
            <a:ext cx="7337659" cy="2398524"/>
          </a:xfrm>
          <a:prstGeom prst="rect">
            <a:avLst/>
          </a:prstGeom>
        </p:spPr>
        <p:txBody>
          <a:bodyPr anchor="t" rtlCol="false" tIns="0" lIns="0" bIns="0" rIns="0">
            <a:spAutoFit/>
          </a:bodyPr>
          <a:lstStyle/>
          <a:p>
            <a:pPr algn="l">
              <a:lnSpc>
                <a:spcPts val="6397"/>
              </a:lnSpc>
              <a:spcBef>
                <a:spcPct val="0"/>
              </a:spcBef>
            </a:pPr>
            <a:r>
              <a:rPr lang="en-US" b="true" sz="4569">
                <a:solidFill>
                  <a:srgbClr val="FFFFFF"/>
                </a:solidFill>
                <a:latin typeface="Canva Sans Bold"/>
                <a:ea typeface="Canva Sans Bold"/>
                <a:cs typeface="Canva Sans Bold"/>
                <a:sym typeface="Canva Sans Bold"/>
              </a:rPr>
              <a:t>by looking at the:</a:t>
            </a:r>
          </a:p>
          <a:p>
            <a:pPr algn="l" marL="986645" indent="-493322" lvl="1">
              <a:lnSpc>
                <a:spcPts val="6397"/>
              </a:lnSpc>
              <a:buFont typeface="Arial"/>
              <a:buChar char="•"/>
            </a:pPr>
            <a:r>
              <a:rPr lang="en-US" b="true" sz="4569">
                <a:solidFill>
                  <a:srgbClr val="FCC252"/>
                </a:solidFill>
                <a:latin typeface="Canva Sans Bold"/>
                <a:ea typeface="Canva Sans Bold"/>
                <a:cs typeface="Canva Sans Bold"/>
                <a:sym typeface="Canva Sans Bold"/>
              </a:rPr>
              <a:t>context </a:t>
            </a:r>
            <a:r>
              <a:rPr lang="en-US" b="true" sz="4569">
                <a:solidFill>
                  <a:srgbClr val="FFFFFF"/>
                </a:solidFill>
                <a:latin typeface="Canva Sans Bold"/>
                <a:ea typeface="Canva Sans Bold"/>
                <a:cs typeface="Canva Sans Bold"/>
                <a:sym typeface="Canva Sans Bold"/>
              </a:rPr>
              <a:t>and </a:t>
            </a:r>
          </a:p>
          <a:p>
            <a:pPr algn="l" marL="986645" indent="-493322" lvl="1">
              <a:lnSpc>
                <a:spcPts val="6397"/>
              </a:lnSpc>
              <a:buFont typeface="Arial"/>
              <a:buChar char="•"/>
            </a:pPr>
            <a:r>
              <a:rPr lang="en-US" b="true" sz="4569">
                <a:solidFill>
                  <a:srgbClr val="FCC252"/>
                </a:solidFill>
                <a:latin typeface="Canva Sans Bold"/>
                <a:ea typeface="Canva Sans Bold"/>
                <a:cs typeface="Canva Sans Bold"/>
                <a:sym typeface="Canva Sans Bold"/>
              </a:rPr>
              <a:t>the words</a:t>
            </a:r>
            <a:r>
              <a:rPr lang="en-US" b="true" sz="4569">
                <a:solidFill>
                  <a:srgbClr val="FFFFFF"/>
                </a:solidFill>
                <a:latin typeface="Canva Sans Bold"/>
                <a:ea typeface="Canva Sans Bold"/>
                <a:cs typeface="Canva Sans Bold"/>
                <a:sym typeface="Canva Sans Bold"/>
              </a:rPr>
              <a:t> used</a:t>
            </a:r>
          </a:p>
        </p:txBody>
      </p:sp>
    </p:spTree>
  </p:cSld>
  <p:clrMapOvr>
    <a:masterClrMapping/>
  </p:clrMapOvr>
</p:sld>
</file>

<file path=ppt/slides/slide21.xml><?xml version="1.0" encoding="utf-8"?>
<p:sld xmlns:p="http://schemas.openxmlformats.org/presentationml/2006/main" xmlns:a="http://schemas.openxmlformats.org/drawingml/2006/main">
  <p:cSld>
    <p:bg>
      <p:bgPr>
        <a:solidFill>
          <a:srgbClr val="000000"/>
        </a:solidFill>
      </p:bgPr>
    </p:bg>
    <p:spTree>
      <p:nvGrpSpPr>
        <p:cNvPr id="1" name=""/>
        <p:cNvGrpSpPr/>
        <p:nvPr/>
      </p:nvGrpSpPr>
      <p:grpSpPr>
        <a:xfrm>
          <a:off x="0" y="0"/>
          <a:ext cx="0" cy="0"/>
          <a:chOff x="0" y="0"/>
          <a:chExt cx="0" cy="0"/>
        </a:xfrm>
      </p:grpSpPr>
      <p:grpSp>
        <p:nvGrpSpPr>
          <p:cNvPr name="Group 2" id="2"/>
          <p:cNvGrpSpPr/>
          <p:nvPr/>
        </p:nvGrpSpPr>
        <p:grpSpPr>
          <a:xfrm rot="0">
            <a:off x="1028700" y="9258300"/>
            <a:ext cx="15625097" cy="921422"/>
            <a:chOff x="0" y="0"/>
            <a:chExt cx="20833463" cy="1228563"/>
          </a:xfrm>
        </p:grpSpPr>
        <p:sp>
          <p:nvSpPr>
            <p:cNvPr name="TextBox 3" id="3"/>
            <p:cNvSpPr txBox="true"/>
            <p:nvPr/>
          </p:nvSpPr>
          <p:spPr>
            <a:xfrm rot="0">
              <a:off x="5358391" y="-66675"/>
              <a:ext cx="10116682" cy="730633"/>
            </a:xfrm>
            <a:prstGeom prst="rect">
              <a:avLst/>
            </a:prstGeom>
          </p:spPr>
          <p:txBody>
            <a:bodyPr anchor="t" rtlCol="false" tIns="0" lIns="0" bIns="0" rIns="0">
              <a:spAutoFit/>
            </a:bodyPr>
            <a:lstStyle/>
            <a:p>
              <a:pPr algn="ctr">
                <a:lnSpc>
                  <a:spcPts val="4577"/>
                </a:lnSpc>
                <a:spcBef>
                  <a:spcPct val="0"/>
                </a:spcBef>
              </a:pPr>
              <a:r>
                <a:rPr lang="en-US" b="true" sz="3269">
                  <a:solidFill>
                    <a:srgbClr val="FFFFFF"/>
                  </a:solidFill>
                  <a:latin typeface="Canva Sans Bold"/>
                  <a:ea typeface="Canva Sans Bold"/>
                  <a:cs typeface="Canva Sans Bold"/>
                  <a:sym typeface="Canva Sans Bold"/>
                </a:rPr>
                <a:t>DOCTRINE #6</a:t>
              </a:r>
            </a:p>
          </p:txBody>
        </p:sp>
        <p:sp>
          <p:nvSpPr>
            <p:cNvPr name="TextBox 4" id="4"/>
            <p:cNvSpPr txBox="true"/>
            <p:nvPr/>
          </p:nvSpPr>
          <p:spPr>
            <a:xfrm rot="0">
              <a:off x="0" y="609771"/>
              <a:ext cx="20833463" cy="618792"/>
            </a:xfrm>
            <a:prstGeom prst="rect">
              <a:avLst/>
            </a:prstGeom>
          </p:spPr>
          <p:txBody>
            <a:bodyPr anchor="t" rtlCol="false" tIns="0" lIns="0" bIns="0" rIns="0">
              <a:spAutoFit/>
            </a:bodyPr>
            <a:lstStyle/>
            <a:p>
              <a:pPr algn="ctr">
                <a:lnSpc>
                  <a:spcPts val="3820"/>
                </a:lnSpc>
                <a:spcBef>
                  <a:spcPct val="0"/>
                </a:spcBef>
              </a:pPr>
              <a:r>
                <a:rPr lang="en-US" b="true" sz="2728">
                  <a:solidFill>
                    <a:srgbClr val="FFFFFF"/>
                  </a:solidFill>
                  <a:latin typeface="Arimo Bold"/>
                  <a:ea typeface="Arimo Bold"/>
                  <a:cs typeface="Arimo Bold"/>
                  <a:sym typeface="Arimo Bold"/>
                </a:rPr>
                <a:t>God the Father</a:t>
              </a:r>
            </a:p>
          </p:txBody>
        </p:sp>
      </p:grpSp>
      <p:sp>
        <p:nvSpPr>
          <p:cNvPr name="TextBox 5" id="5"/>
          <p:cNvSpPr txBox="true"/>
          <p:nvPr/>
        </p:nvSpPr>
        <p:spPr>
          <a:xfrm rot="0">
            <a:off x="2553154" y="132594"/>
            <a:ext cx="13181691" cy="896106"/>
          </a:xfrm>
          <a:prstGeom prst="rect">
            <a:avLst/>
          </a:prstGeom>
        </p:spPr>
        <p:txBody>
          <a:bodyPr anchor="t" rtlCol="false" tIns="0" lIns="0" bIns="0" rIns="0">
            <a:spAutoFit/>
          </a:bodyPr>
          <a:lstStyle/>
          <a:p>
            <a:pPr algn="ctr">
              <a:lnSpc>
                <a:spcPts val="7308"/>
              </a:lnSpc>
              <a:spcBef>
                <a:spcPct val="0"/>
              </a:spcBef>
            </a:pPr>
            <a:r>
              <a:rPr lang="en-US" b="true" sz="5220" u="sng">
                <a:solidFill>
                  <a:srgbClr val="FFFFFF"/>
                </a:solidFill>
                <a:latin typeface="Canva Sans Bold"/>
                <a:ea typeface="Canva Sans Bold"/>
                <a:cs typeface="Canva Sans Bold"/>
                <a:sym typeface="Canva Sans Bold"/>
              </a:rPr>
              <a:t>Pahayag 4</a:t>
            </a:r>
          </a:p>
        </p:txBody>
      </p:sp>
      <p:sp>
        <p:nvSpPr>
          <p:cNvPr name="TextBox 6" id="6"/>
          <p:cNvSpPr txBox="true"/>
          <p:nvPr/>
        </p:nvSpPr>
        <p:spPr>
          <a:xfrm rot="0">
            <a:off x="1586188" y="1149377"/>
            <a:ext cx="15115624" cy="4518366"/>
          </a:xfrm>
          <a:prstGeom prst="rect">
            <a:avLst/>
          </a:prstGeom>
        </p:spPr>
        <p:txBody>
          <a:bodyPr anchor="t" rtlCol="false" tIns="0" lIns="0" bIns="0" rIns="0">
            <a:spAutoFit/>
          </a:bodyPr>
          <a:lstStyle/>
          <a:p>
            <a:pPr algn="l">
              <a:lnSpc>
                <a:spcPts val="5997"/>
              </a:lnSpc>
            </a:pPr>
            <a:r>
              <a:rPr lang="en-US" b="true" sz="4283" u="sng">
                <a:solidFill>
                  <a:srgbClr val="FF3131"/>
                </a:solidFill>
                <a:latin typeface="Canva Sans Bold"/>
                <a:ea typeface="Canva Sans Bold"/>
                <a:cs typeface="Canva Sans Bold"/>
                <a:sym typeface="Canva Sans Bold"/>
              </a:rPr>
              <a:t>1 </a:t>
            </a:r>
            <a:r>
              <a:rPr lang="en-US" sz="4283" b="true">
                <a:solidFill>
                  <a:srgbClr val="FFFFFF"/>
                </a:solidFill>
                <a:latin typeface="Canva Sans Bold"/>
                <a:ea typeface="Canva Sans Bold"/>
                <a:cs typeface="Canva Sans Bold"/>
                <a:sym typeface="Canva Sans Bold"/>
              </a:rPr>
              <a:t>Pagkatapos nito, nakita kong nabuksan ang pinto sa langit. At narinig kong muli ang tinig na parang trumpeta. Sinabi niya, “Umakyat ka rito at ipapakita ko sa iyo ang mga mangyayari sa hinaharap.” </a:t>
            </a:r>
            <a:r>
              <a:rPr lang="en-US" b="true" sz="4283" u="sng">
                <a:solidFill>
                  <a:srgbClr val="FF3131"/>
                </a:solidFill>
                <a:latin typeface="Canva Sans Bold"/>
                <a:ea typeface="Canva Sans Bold"/>
                <a:cs typeface="Canva Sans Bold"/>
                <a:sym typeface="Canva Sans Bold"/>
              </a:rPr>
              <a:t>2</a:t>
            </a:r>
            <a:r>
              <a:rPr lang="en-US" sz="4283" b="true">
                <a:solidFill>
                  <a:srgbClr val="FFFFFF"/>
                </a:solidFill>
                <a:latin typeface="Canva Sans Bold"/>
                <a:ea typeface="Canva Sans Bold"/>
                <a:cs typeface="Canva Sans Bold"/>
                <a:sym typeface="Canva Sans Bold"/>
              </a:rPr>
              <a:t> Bigla na lang akong napuspos ng Banal na Espiritu. At nakita ko roon sa langit ang</a:t>
            </a:r>
            <a:r>
              <a:rPr lang="en-US" sz="4283" b="true">
                <a:solidFill>
                  <a:srgbClr val="FCC252"/>
                </a:solidFill>
                <a:latin typeface="Canva Sans Bold"/>
                <a:ea typeface="Canva Sans Bold"/>
                <a:cs typeface="Canva Sans Bold"/>
                <a:sym typeface="Canva Sans Bold"/>
              </a:rPr>
              <a:t> isang trono na may nakaupo.</a:t>
            </a:r>
          </a:p>
        </p:txBody>
      </p:sp>
      <p:sp>
        <p:nvSpPr>
          <p:cNvPr name="TextBox 7" id="7"/>
          <p:cNvSpPr txBox="true"/>
          <p:nvPr/>
        </p:nvSpPr>
        <p:spPr>
          <a:xfrm rot="0">
            <a:off x="1586188" y="5782043"/>
            <a:ext cx="16250552" cy="2342831"/>
          </a:xfrm>
          <a:prstGeom prst="rect">
            <a:avLst/>
          </a:prstGeom>
        </p:spPr>
        <p:txBody>
          <a:bodyPr anchor="t" rtlCol="false" tIns="0" lIns="0" bIns="0" rIns="0">
            <a:spAutoFit/>
          </a:bodyPr>
          <a:lstStyle/>
          <a:p>
            <a:pPr algn="l">
              <a:lnSpc>
                <a:spcPts val="6271"/>
              </a:lnSpc>
            </a:pPr>
            <a:r>
              <a:rPr lang="en-US" b="true" sz="4479" u="sng">
                <a:solidFill>
                  <a:srgbClr val="FF3131"/>
                </a:solidFill>
                <a:latin typeface="Canva Sans Bold"/>
                <a:ea typeface="Canva Sans Bold"/>
                <a:cs typeface="Canva Sans Bold"/>
                <a:sym typeface="Canva Sans Bold"/>
              </a:rPr>
              <a:t>9</a:t>
            </a:r>
            <a:r>
              <a:rPr lang="en-US" sz="4479" b="true">
                <a:solidFill>
                  <a:srgbClr val="FFFFFF"/>
                </a:solidFill>
                <a:latin typeface="Canva Sans Bold"/>
                <a:ea typeface="Canva Sans Bold"/>
                <a:cs typeface="Canva Sans Bold"/>
                <a:sym typeface="Canva Sans Bold"/>
              </a:rPr>
              <a:t> Habang nagbibigay sila ng parangal, papuri at pasasalamat sa </a:t>
            </a:r>
            <a:r>
              <a:rPr lang="en-US" sz="4479" b="true">
                <a:solidFill>
                  <a:srgbClr val="FCC252"/>
                </a:solidFill>
                <a:latin typeface="Canva Sans Bold"/>
                <a:ea typeface="Canva Sans Bold"/>
                <a:cs typeface="Canva Sans Bold"/>
                <a:sym typeface="Canva Sans Bold"/>
              </a:rPr>
              <a:t>nakaupo sa trono </a:t>
            </a:r>
            <a:r>
              <a:rPr lang="en-US" sz="4479" b="true">
                <a:solidFill>
                  <a:srgbClr val="FFFFFF"/>
                </a:solidFill>
                <a:latin typeface="Canva Sans Bold"/>
                <a:ea typeface="Canva Sans Bold"/>
                <a:cs typeface="Canva Sans Bold"/>
                <a:sym typeface="Canva Sans Bold"/>
              </a:rPr>
              <a:t>na nabubuhay magpakailanman,</a:t>
            </a:r>
          </a:p>
        </p:txBody>
      </p:sp>
    </p:spTree>
  </p:cSld>
  <p:clrMapOvr>
    <a:masterClrMapping/>
  </p:clrMapOvr>
</p:sld>
</file>

<file path=ppt/slides/slide22.xml><?xml version="1.0" encoding="utf-8"?>
<p:sld xmlns:p="http://schemas.openxmlformats.org/presentationml/2006/main" xmlns:a="http://schemas.openxmlformats.org/drawingml/2006/main">
  <p:cSld>
    <p:bg>
      <p:bgPr>
        <a:solidFill>
          <a:srgbClr val="000000"/>
        </a:solidFill>
      </p:bgPr>
    </p:bg>
    <p:spTree>
      <p:nvGrpSpPr>
        <p:cNvPr id="1" name=""/>
        <p:cNvGrpSpPr/>
        <p:nvPr/>
      </p:nvGrpSpPr>
      <p:grpSpPr>
        <a:xfrm>
          <a:off x="0" y="0"/>
          <a:ext cx="0" cy="0"/>
          <a:chOff x="0" y="0"/>
          <a:chExt cx="0" cy="0"/>
        </a:xfrm>
      </p:grpSpPr>
      <p:sp>
        <p:nvSpPr>
          <p:cNvPr name="TextBox 2" id="2"/>
          <p:cNvSpPr txBox="true"/>
          <p:nvPr/>
        </p:nvSpPr>
        <p:spPr>
          <a:xfrm rot="0">
            <a:off x="1476347" y="528260"/>
            <a:ext cx="13181691" cy="896106"/>
          </a:xfrm>
          <a:prstGeom prst="rect">
            <a:avLst/>
          </a:prstGeom>
        </p:spPr>
        <p:txBody>
          <a:bodyPr anchor="t" rtlCol="false" tIns="0" lIns="0" bIns="0" rIns="0">
            <a:spAutoFit/>
          </a:bodyPr>
          <a:lstStyle/>
          <a:p>
            <a:pPr algn="ctr">
              <a:lnSpc>
                <a:spcPts val="7308"/>
              </a:lnSpc>
              <a:spcBef>
                <a:spcPct val="0"/>
              </a:spcBef>
            </a:pPr>
            <a:r>
              <a:rPr lang="en-US" b="true" sz="5220" u="sng">
                <a:solidFill>
                  <a:srgbClr val="FFFFFF"/>
                </a:solidFill>
                <a:latin typeface="Canva Sans Bold"/>
                <a:ea typeface="Canva Sans Bold"/>
                <a:cs typeface="Canva Sans Bold"/>
                <a:sym typeface="Canva Sans Bold"/>
              </a:rPr>
              <a:t>Pahayag 5</a:t>
            </a:r>
          </a:p>
        </p:txBody>
      </p:sp>
      <p:sp>
        <p:nvSpPr>
          <p:cNvPr name="TextBox 3" id="3"/>
          <p:cNvSpPr txBox="true"/>
          <p:nvPr/>
        </p:nvSpPr>
        <p:spPr>
          <a:xfrm rot="0">
            <a:off x="1476347" y="1962884"/>
            <a:ext cx="15335307" cy="6221257"/>
          </a:xfrm>
          <a:prstGeom prst="rect">
            <a:avLst/>
          </a:prstGeom>
        </p:spPr>
        <p:txBody>
          <a:bodyPr anchor="t" rtlCol="false" tIns="0" lIns="0" bIns="0" rIns="0">
            <a:spAutoFit/>
          </a:bodyPr>
          <a:lstStyle/>
          <a:p>
            <a:pPr algn="ctr">
              <a:lnSpc>
                <a:spcPts val="6221"/>
              </a:lnSpc>
              <a:spcBef>
                <a:spcPct val="0"/>
              </a:spcBef>
            </a:pPr>
            <a:r>
              <a:rPr lang="en-US" b="true" sz="4443" u="sng">
                <a:solidFill>
                  <a:srgbClr val="FF3131"/>
                </a:solidFill>
                <a:latin typeface="Canva Sans Bold"/>
                <a:ea typeface="Canva Sans Bold"/>
                <a:cs typeface="Canva Sans Bold"/>
                <a:sym typeface="Canva Sans Bold"/>
              </a:rPr>
              <a:t>6</a:t>
            </a:r>
            <a:r>
              <a:rPr lang="en-US" b="true" sz="4443">
                <a:solidFill>
                  <a:srgbClr val="FFFFFF"/>
                </a:solidFill>
                <a:latin typeface="Canva Sans Bold"/>
                <a:ea typeface="Canva Sans Bold"/>
                <a:cs typeface="Canva Sans Bold"/>
                <a:sym typeface="Canva Sans Bold"/>
              </a:rPr>
              <a:t> Pagkatapos, nakita ko sa pagitan ng matatandang pinuno at ng tronong napapaligiran ng apat na buháy na nilalang ang </a:t>
            </a:r>
            <a:r>
              <a:rPr lang="en-US" b="true" sz="4443">
                <a:solidFill>
                  <a:srgbClr val="FCC252"/>
                </a:solidFill>
                <a:latin typeface="Canva Sans Bold"/>
                <a:ea typeface="Canva Sans Bold"/>
                <a:cs typeface="Canva Sans Bold"/>
                <a:sym typeface="Canva Sans Bold"/>
              </a:rPr>
              <a:t>isang Korderong nakatayo na ang anyo ay tulad sa pinatay na</a:t>
            </a:r>
            <a:r>
              <a:rPr lang="en-US" b="true" sz="4443">
                <a:solidFill>
                  <a:srgbClr val="FFFFFF"/>
                </a:solidFill>
                <a:latin typeface="Canva Sans Bold"/>
                <a:ea typeface="Canva Sans Bold"/>
                <a:cs typeface="Canva Sans Bold"/>
                <a:sym typeface="Canva Sans Bold"/>
              </a:rPr>
              <a:t>. Ito'y may pitong sungay at pitong mata na siyang pitong espiritu ng Diyos na ipinadala sa buong daigdig. </a:t>
            </a:r>
            <a:r>
              <a:rPr lang="en-US" b="true" sz="4443" u="sng">
                <a:solidFill>
                  <a:srgbClr val="FF3131"/>
                </a:solidFill>
                <a:latin typeface="Canva Sans Bold"/>
                <a:ea typeface="Canva Sans Bold"/>
                <a:cs typeface="Canva Sans Bold"/>
                <a:sym typeface="Canva Sans Bold"/>
              </a:rPr>
              <a:t>7 </a:t>
            </a:r>
            <a:r>
              <a:rPr lang="en-US" b="true" sz="4443">
                <a:solidFill>
                  <a:srgbClr val="FFFFFF"/>
                </a:solidFill>
                <a:latin typeface="Canva Sans Bold"/>
                <a:ea typeface="Canva Sans Bold"/>
                <a:cs typeface="Canva Sans Bold"/>
                <a:sym typeface="Canva Sans Bold"/>
              </a:rPr>
              <a:t>Lumapit ang Kordero at kinuha ang kasulatang nakabalumbon sa kanang kamay ng </a:t>
            </a:r>
            <a:r>
              <a:rPr lang="en-US" b="true" sz="4443">
                <a:solidFill>
                  <a:srgbClr val="FCC252"/>
                </a:solidFill>
                <a:latin typeface="Canva Sans Bold"/>
                <a:ea typeface="Canva Sans Bold"/>
                <a:cs typeface="Canva Sans Bold"/>
                <a:sym typeface="Canva Sans Bold"/>
              </a:rPr>
              <a:t>nakaupo sa trono</a:t>
            </a:r>
            <a:r>
              <a:rPr lang="en-US" b="true" sz="4443">
                <a:solidFill>
                  <a:srgbClr val="FFFFFF"/>
                </a:solidFill>
                <a:latin typeface="Canva Sans Bold"/>
                <a:ea typeface="Canva Sans Bold"/>
                <a:cs typeface="Canva Sans Bold"/>
                <a:sym typeface="Canva Sans Bold"/>
              </a:rPr>
              <a:t>.</a:t>
            </a:r>
          </a:p>
        </p:txBody>
      </p:sp>
    </p:spTree>
  </p:cSld>
  <p:clrMapOvr>
    <a:masterClrMapping/>
  </p:clrMapOvr>
</p:sld>
</file>

<file path=ppt/slides/slide23.xml><?xml version="1.0" encoding="utf-8"?>
<p:sld xmlns:p="http://schemas.openxmlformats.org/presentationml/2006/main" xmlns:a="http://schemas.openxmlformats.org/drawingml/2006/main">
  <p:cSld>
    <p:bg>
      <p:bgPr>
        <a:solidFill>
          <a:srgbClr val="000000"/>
        </a:solidFill>
      </p:bgPr>
    </p:bg>
    <p:spTree>
      <p:nvGrpSpPr>
        <p:cNvPr id="1" name=""/>
        <p:cNvGrpSpPr/>
        <p:nvPr/>
      </p:nvGrpSpPr>
      <p:grpSpPr>
        <a:xfrm>
          <a:off x="0" y="0"/>
          <a:ext cx="0" cy="0"/>
          <a:chOff x="0" y="0"/>
          <a:chExt cx="0" cy="0"/>
        </a:xfrm>
      </p:grpSpPr>
      <p:sp>
        <p:nvSpPr>
          <p:cNvPr name="TextBox 2" id="2"/>
          <p:cNvSpPr txBox="true"/>
          <p:nvPr/>
        </p:nvSpPr>
        <p:spPr>
          <a:xfrm rot="0">
            <a:off x="2585605" y="380119"/>
            <a:ext cx="11244942" cy="1230486"/>
          </a:xfrm>
          <a:prstGeom prst="rect">
            <a:avLst/>
          </a:prstGeom>
        </p:spPr>
        <p:txBody>
          <a:bodyPr anchor="t" rtlCol="false" tIns="0" lIns="0" bIns="0" rIns="0">
            <a:spAutoFit/>
          </a:bodyPr>
          <a:lstStyle/>
          <a:p>
            <a:pPr algn="ctr">
              <a:lnSpc>
                <a:spcPts val="4941"/>
              </a:lnSpc>
              <a:spcBef>
                <a:spcPct val="0"/>
              </a:spcBef>
            </a:pPr>
            <a:r>
              <a:rPr lang="en-US" b="true" sz="3529">
                <a:solidFill>
                  <a:srgbClr val="FFFFFF"/>
                </a:solidFill>
                <a:latin typeface="Canva Sans Bold"/>
                <a:ea typeface="Canva Sans Bold"/>
                <a:cs typeface="Canva Sans Bold"/>
                <a:sym typeface="Canva Sans Bold"/>
              </a:rPr>
              <a:t>How to Determine Whether a Verse Refers to God the Father or God the Son:</a:t>
            </a:r>
          </a:p>
        </p:txBody>
      </p:sp>
      <p:sp>
        <p:nvSpPr>
          <p:cNvPr name="TextBox 3" id="3"/>
          <p:cNvSpPr txBox="true"/>
          <p:nvPr/>
        </p:nvSpPr>
        <p:spPr>
          <a:xfrm rot="0">
            <a:off x="5280464" y="1524881"/>
            <a:ext cx="7727073" cy="2398524"/>
          </a:xfrm>
          <a:prstGeom prst="rect">
            <a:avLst/>
          </a:prstGeom>
        </p:spPr>
        <p:txBody>
          <a:bodyPr anchor="t" rtlCol="false" tIns="0" lIns="0" bIns="0" rIns="0">
            <a:spAutoFit/>
          </a:bodyPr>
          <a:lstStyle/>
          <a:p>
            <a:pPr algn="l">
              <a:lnSpc>
                <a:spcPts val="6397"/>
              </a:lnSpc>
              <a:spcBef>
                <a:spcPct val="0"/>
              </a:spcBef>
            </a:pPr>
            <a:r>
              <a:rPr lang="en-US" b="true" sz="4569">
                <a:solidFill>
                  <a:srgbClr val="FFFFFF"/>
                </a:solidFill>
                <a:latin typeface="Canva Sans Bold"/>
                <a:ea typeface="Canva Sans Bold"/>
                <a:cs typeface="Canva Sans Bold"/>
                <a:sym typeface="Canva Sans Bold"/>
              </a:rPr>
              <a:t>by looking at the:</a:t>
            </a:r>
          </a:p>
          <a:p>
            <a:pPr algn="l" marL="986645" indent="-493322" lvl="1">
              <a:lnSpc>
                <a:spcPts val="6397"/>
              </a:lnSpc>
              <a:buFont typeface="Arial"/>
              <a:buChar char="•"/>
            </a:pPr>
            <a:r>
              <a:rPr lang="en-US" b="true" sz="4569">
                <a:solidFill>
                  <a:srgbClr val="FCC252"/>
                </a:solidFill>
                <a:latin typeface="Canva Sans Bold"/>
                <a:ea typeface="Canva Sans Bold"/>
                <a:cs typeface="Canva Sans Bold"/>
                <a:sym typeface="Canva Sans Bold"/>
              </a:rPr>
              <a:t>context and </a:t>
            </a:r>
          </a:p>
          <a:p>
            <a:pPr algn="l" marL="986645" indent="-493322" lvl="1">
              <a:lnSpc>
                <a:spcPts val="6397"/>
              </a:lnSpc>
              <a:buFont typeface="Arial"/>
              <a:buChar char="•"/>
            </a:pPr>
            <a:r>
              <a:rPr lang="en-US" b="true" sz="4569">
                <a:solidFill>
                  <a:srgbClr val="FCC252"/>
                </a:solidFill>
                <a:latin typeface="Canva Sans Bold"/>
                <a:ea typeface="Canva Sans Bold"/>
                <a:cs typeface="Canva Sans Bold"/>
                <a:sym typeface="Canva Sans Bold"/>
              </a:rPr>
              <a:t>the words used</a:t>
            </a:r>
          </a:p>
        </p:txBody>
      </p:sp>
      <p:sp>
        <p:nvSpPr>
          <p:cNvPr name="TextBox 4" id="4"/>
          <p:cNvSpPr txBox="true"/>
          <p:nvPr/>
        </p:nvSpPr>
        <p:spPr>
          <a:xfrm rot="0">
            <a:off x="1028700" y="4666774"/>
            <a:ext cx="14793012" cy="4827399"/>
          </a:xfrm>
          <a:prstGeom prst="rect">
            <a:avLst/>
          </a:prstGeom>
        </p:spPr>
        <p:txBody>
          <a:bodyPr anchor="t" rtlCol="false" tIns="0" lIns="0" bIns="0" rIns="0">
            <a:spAutoFit/>
          </a:bodyPr>
          <a:lstStyle/>
          <a:p>
            <a:pPr algn="l">
              <a:lnSpc>
                <a:spcPts val="6397"/>
              </a:lnSpc>
              <a:spcBef>
                <a:spcPct val="0"/>
              </a:spcBef>
            </a:pPr>
            <a:r>
              <a:rPr lang="en-US" b="true" sz="4569">
                <a:solidFill>
                  <a:srgbClr val="FFFFFF"/>
                </a:solidFill>
                <a:latin typeface="Canva Sans Bold"/>
                <a:ea typeface="Canva Sans Bold"/>
                <a:cs typeface="Canva Sans Bold"/>
                <a:sym typeface="Canva Sans Bold"/>
              </a:rPr>
              <a:t>1. If the Bible Says "</a:t>
            </a:r>
            <a:r>
              <a:rPr lang="en-US" b="true" sz="4569" u="sng">
                <a:solidFill>
                  <a:srgbClr val="FFFFFF"/>
                </a:solidFill>
                <a:latin typeface="Canva Sans Bold"/>
                <a:ea typeface="Canva Sans Bold"/>
                <a:cs typeface="Canva Sans Bold"/>
                <a:sym typeface="Canva Sans Bold"/>
              </a:rPr>
              <a:t>God sent,</a:t>
            </a:r>
            <a:r>
              <a:rPr lang="en-US" b="true" sz="4569">
                <a:solidFill>
                  <a:srgbClr val="FFFFFF"/>
                </a:solidFill>
                <a:latin typeface="Canva Sans Bold"/>
                <a:ea typeface="Canva Sans Bold"/>
                <a:cs typeface="Canva Sans Bold"/>
                <a:sym typeface="Canva Sans Bold"/>
              </a:rPr>
              <a:t>" "</a:t>
            </a:r>
            <a:r>
              <a:rPr lang="en-US" b="true" sz="4569" u="sng">
                <a:solidFill>
                  <a:srgbClr val="FFFFFF"/>
                </a:solidFill>
                <a:latin typeface="Canva Sans Bold"/>
                <a:ea typeface="Canva Sans Bold"/>
                <a:cs typeface="Canva Sans Bold"/>
                <a:sym typeface="Canva Sans Bold"/>
              </a:rPr>
              <a:t>God gave</a:t>
            </a:r>
            <a:r>
              <a:rPr lang="en-US" b="true" sz="4569">
                <a:solidFill>
                  <a:srgbClr val="FFFFFF"/>
                </a:solidFill>
                <a:latin typeface="Canva Sans Bold"/>
                <a:ea typeface="Canva Sans Bold"/>
                <a:cs typeface="Canva Sans Bold"/>
                <a:sym typeface="Canva Sans Bold"/>
              </a:rPr>
              <a:t>," or "God speaks" → It Usually Refers to the Father</a:t>
            </a:r>
          </a:p>
          <a:p>
            <a:pPr algn="l">
              <a:lnSpc>
                <a:spcPts val="6397"/>
              </a:lnSpc>
              <a:spcBef>
                <a:spcPct val="0"/>
              </a:spcBef>
            </a:pPr>
            <a:r>
              <a:rPr lang="en-US" b="true" sz="4569">
                <a:solidFill>
                  <a:srgbClr val="FFFFFF"/>
                </a:solidFill>
                <a:latin typeface="Canva Sans Bold"/>
                <a:ea typeface="Canva Sans Bold"/>
                <a:cs typeface="Canva Sans Bold"/>
                <a:sym typeface="Canva Sans Bold"/>
              </a:rPr>
              <a:t>2. If the Bible Says "</a:t>
            </a:r>
            <a:r>
              <a:rPr lang="en-US" b="true" sz="4569" u="sng">
                <a:solidFill>
                  <a:srgbClr val="FFFFFF"/>
                </a:solidFill>
                <a:latin typeface="Canva Sans Bold"/>
                <a:ea typeface="Canva Sans Bold"/>
                <a:cs typeface="Canva Sans Bold"/>
                <a:sym typeface="Canva Sans Bold"/>
              </a:rPr>
              <a:t>The Son</a:t>
            </a:r>
            <a:r>
              <a:rPr lang="en-US" b="true" sz="4569">
                <a:solidFill>
                  <a:srgbClr val="FFFFFF"/>
                </a:solidFill>
                <a:latin typeface="Canva Sans Bold"/>
                <a:ea typeface="Canva Sans Bold"/>
                <a:cs typeface="Canva Sans Bold"/>
                <a:sym typeface="Canva Sans Bold"/>
              </a:rPr>
              <a:t>," "Jesus," "</a:t>
            </a:r>
            <a:r>
              <a:rPr lang="en-US" b="true" sz="4569" u="sng">
                <a:solidFill>
                  <a:srgbClr val="FFFFFF"/>
                </a:solidFill>
                <a:latin typeface="Canva Sans Bold"/>
                <a:ea typeface="Canva Sans Bold"/>
                <a:cs typeface="Canva Sans Bold"/>
                <a:sym typeface="Canva Sans Bold"/>
              </a:rPr>
              <a:t>The Word</a:t>
            </a:r>
            <a:r>
              <a:rPr lang="en-US" b="true" sz="4569">
                <a:solidFill>
                  <a:srgbClr val="FFFFFF"/>
                </a:solidFill>
                <a:latin typeface="Canva Sans Bold"/>
                <a:ea typeface="Canva Sans Bold"/>
                <a:cs typeface="Canva Sans Bold"/>
                <a:sym typeface="Canva Sans Bold"/>
              </a:rPr>
              <a:t>," or "The Lamb" → It Refers to Jesus</a:t>
            </a:r>
          </a:p>
          <a:p>
            <a:pPr algn="l">
              <a:lnSpc>
                <a:spcPts val="6397"/>
              </a:lnSpc>
              <a:spcBef>
                <a:spcPct val="0"/>
              </a:spcBef>
            </a:pPr>
            <a:r>
              <a:rPr lang="en-US" b="true" sz="4569">
                <a:solidFill>
                  <a:srgbClr val="FFFFFF"/>
                </a:solidFill>
                <a:latin typeface="Canva Sans Bold"/>
                <a:ea typeface="Canva Sans Bold"/>
                <a:cs typeface="Canva Sans Bold"/>
                <a:sym typeface="Canva Sans Bold"/>
              </a:rPr>
              <a:t>3. If the Bible Mentions "The One on the Throne" → It Usually Refers to God the Father</a:t>
            </a:r>
          </a:p>
        </p:txBody>
      </p:sp>
    </p:spTree>
  </p:cSld>
  <p:clrMapOvr>
    <a:masterClrMapping/>
  </p:clrMapOvr>
</p:sld>
</file>

<file path=ppt/slides/slide24.xml><?xml version="1.0" encoding="utf-8"?>
<p:sld xmlns:p="http://schemas.openxmlformats.org/presentationml/2006/main" xmlns:a="http://schemas.openxmlformats.org/drawingml/2006/main" xmlns:r="http://schemas.openxmlformats.org/officeDocument/2006/relationships">
  <p:cSld>
    <p:bg>
      <p:bgPr>
        <a:solidFill>
          <a:srgbClr val="000000"/>
        </a:solidFill>
      </p:bgPr>
    </p:bg>
    <p:spTree>
      <p:nvGrpSpPr>
        <p:cNvPr id="1" name=""/>
        <p:cNvGrpSpPr/>
        <p:nvPr/>
      </p:nvGrpSpPr>
      <p:grpSpPr>
        <a:xfrm>
          <a:off x="0" y="0"/>
          <a:ext cx="0" cy="0"/>
          <a:chOff x="0" y="0"/>
          <a:chExt cx="0" cy="0"/>
        </a:xfrm>
      </p:grpSpPr>
      <p:sp>
        <p:nvSpPr>
          <p:cNvPr name="Freeform 2" id="2"/>
          <p:cNvSpPr/>
          <p:nvPr/>
        </p:nvSpPr>
        <p:spPr>
          <a:xfrm flipH="false" flipV="false" rot="0">
            <a:off x="2262307" y="1028700"/>
            <a:ext cx="14996993" cy="8229600"/>
          </a:xfrm>
          <a:custGeom>
            <a:avLst/>
            <a:gdLst/>
            <a:ahLst/>
            <a:cxnLst/>
            <a:rect r="r" b="b" t="t" l="l"/>
            <a:pathLst>
              <a:path h="8229600" w="14996993">
                <a:moveTo>
                  <a:pt x="0" y="0"/>
                </a:moveTo>
                <a:lnTo>
                  <a:pt x="14996993" y="0"/>
                </a:lnTo>
                <a:lnTo>
                  <a:pt x="14996993" y="8229600"/>
                </a:lnTo>
                <a:lnTo>
                  <a:pt x="0" y="8229600"/>
                </a:lnTo>
                <a:lnTo>
                  <a:pt x="0" y="0"/>
                </a:lnTo>
                <a:close/>
              </a:path>
            </a:pathLst>
          </a:custGeom>
          <a:blipFill>
            <a:blip r:embed="rId2"/>
            <a:stretch>
              <a:fillRect l="0" t="0" r="0" b="0"/>
            </a:stretch>
          </a:blipFill>
        </p:spPr>
      </p:sp>
    </p:spTree>
  </p:cSld>
  <p:clrMapOvr>
    <a:masterClrMapping/>
  </p:clrMapOvr>
</p:sld>
</file>

<file path=ppt/slides/slide25.xml><?xml version="1.0" encoding="utf-8"?>
<p:sld xmlns:p="http://schemas.openxmlformats.org/presentationml/2006/main" xmlns:a="http://schemas.openxmlformats.org/drawingml/2006/main" xmlns:r="http://schemas.openxmlformats.org/officeDocument/2006/relationships">
  <p:cSld>
    <p:bg>
      <p:bgPr>
        <a:solidFill>
          <a:srgbClr val="000000"/>
        </a:solidFill>
      </p:bgPr>
    </p:bg>
    <p:spTree>
      <p:nvGrpSpPr>
        <p:cNvPr id="1" name=""/>
        <p:cNvGrpSpPr/>
        <p:nvPr/>
      </p:nvGrpSpPr>
      <p:grpSpPr>
        <a:xfrm>
          <a:off x="0" y="0"/>
          <a:ext cx="0" cy="0"/>
          <a:chOff x="0" y="0"/>
          <a:chExt cx="0" cy="0"/>
        </a:xfrm>
      </p:grpSpPr>
      <p:sp>
        <p:nvSpPr>
          <p:cNvPr name="TextBox 2" id="2"/>
          <p:cNvSpPr txBox="true"/>
          <p:nvPr/>
        </p:nvSpPr>
        <p:spPr>
          <a:xfrm rot="0">
            <a:off x="1028700" y="1550022"/>
            <a:ext cx="6545309" cy="6385102"/>
          </a:xfrm>
          <a:prstGeom prst="rect">
            <a:avLst/>
          </a:prstGeom>
        </p:spPr>
        <p:txBody>
          <a:bodyPr anchor="t" rtlCol="false" tIns="0" lIns="0" bIns="0" rIns="0">
            <a:spAutoFit/>
          </a:bodyPr>
          <a:lstStyle/>
          <a:p>
            <a:pPr algn="l">
              <a:lnSpc>
                <a:spcPts val="5065"/>
              </a:lnSpc>
              <a:spcBef>
                <a:spcPct val="0"/>
              </a:spcBef>
            </a:pPr>
            <a:r>
              <a:rPr lang="en-US" b="true" sz="3618">
                <a:solidFill>
                  <a:srgbClr val="FCC252"/>
                </a:solidFill>
                <a:latin typeface="Arimo Bold"/>
                <a:ea typeface="Arimo Bold"/>
                <a:cs typeface="Arimo Bold"/>
                <a:sym typeface="Arimo Bold"/>
              </a:rPr>
              <a:t>God the Father</a:t>
            </a:r>
            <a:r>
              <a:rPr lang="en-US" b="true" sz="3618">
                <a:solidFill>
                  <a:srgbClr val="FFFFFF"/>
                </a:solidFill>
                <a:latin typeface="Arimo Bold"/>
                <a:ea typeface="Arimo Bold"/>
                <a:cs typeface="Arimo Bold"/>
                <a:sym typeface="Arimo Bold"/>
              </a:rPr>
              <a:t> is the source of creation—He planned and willed everything into existence. Jesus (the Son) and the Holy Spirit carried out His plan. This shows that God the Father is in charge, has a purpose for everything, and wants a relationship with His creation.</a:t>
            </a:r>
          </a:p>
        </p:txBody>
      </p:sp>
      <p:sp>
        <p:nvSpPr>
          <p:cNvPr name="Freeform 3" id="3"/>
          <p:cNvSpPr/>
          <p:nvPr/>
        </p:nvSpPr>
        <p:spPr>
          <a:xfrm flipH="false" flipV="false" rot="0">
            <a:off x="7574009" y="3304502"/>
            <a:ext cx="2548127" cy="2293314"/>
          </a:xfrm>
          <a:custGeom>
            <a:avLst/>
            <a:gdLst/>
            <a:ahLst/>
            <a:cxnLst/>
            <a:rect r="r" b="b" t="t" l="l"/>
            <a:pathLst>
              <a:path h="2293314" w="2548127">
                <a:moveTo>
                  <a:pt x="0" y="0"/>
                </a:moveTo>
                <a:lnTo>
                  <a:pt x="2548127" y="0"/>
                </a:lnTo>
                <a:lnTo>
                  <a:pt x="2548127" y="2293314"/>
                </a:lnTo>
                <a:lnTo>
                  <a:pt x="0" y="2293314"/>
                </a:lnTo>
                <a:lnTo>
                  <a:pt x="0" y="0"/>
                </a:lnTo>
                <a:close/>
              </a:path>
            </a:pathLst>
          </a:custGeom>
          <a:blipFill>
            <a:blip r:embed="rId2"/>
            <a:stretch>
              <a:fillRect l="0" t="0" r="0" b="0"/>
            </a:stretch>
          </a:blipFill>
        </p:spPr>
      </p:sp>
      <p:grpSp>
        <p:nvGrpSpPr>
          <p:cNvPr name="Group 4" id="4"/>
          <p:cNvGrpSpPr/>
          <p:nvPr/>
        </p:nvGrpSpPr>
        <p:grpSpPr>
          <a:xfrm rot="0">
            <a:off x="1028700" y="9258300"/>
            <a:ext cx="15625097" cy="765847"/>
            <a:chOff x="0" y="0"/>
            <a:chExt cx="20833463" cy="1021129"/>
          </a:xfrm>
        </p:grpSpPr>
        <p:sp>
          <p:nvSpPr>
            <p:cNvPr name="TextBox 5" id="5"/>
            <p:cNvSpPr txBox="true"/>
            <p:nvPr/>
          </p:nvSpPr>
          <p:spPr>
            <a:xfrm rot="0">
              <a:off x="5358391" y="-47625"/>
              <a:ext cx="10116682" cy="601516"/>
            </a:xfrm>
            <a:prstGeom prst="rect">
              <a:avLst/>
            </a:prstGeom>
          </p:spPr>
          <p:txBody>
            <a:bodyPr anchor="t" rtlCol="false" tIns="0" lIns="0" bIns="0" rIns="0">
              <a:spAutoFit/>
            </a:bodyPr>
            <a:lstStyle/>
            <a:p>
              <a:pPr algn="ctr">
                <a:lnSpc>
                  <a:spcPts val="3877"/>
                </a:lnSpc>
                <a:spcBef>
                  <a:spcPct val="0"/>
                </a:spcBef>
              </a:pPr>
              <a:r>
                <a:rPr lang="en-US" b="true" sz="2769">
                  <a:solidFill>
                    <a:srgbClr val="FFFFFF"/>
                  </a:solidFill>
                  <a:latin typeface="Canva Sans Bold"/>
                  <a:ea typeface="Canva Sans Bold"/>
                  <a:cs typeface="Canva Sans Bold"/>
                  <a:sym typeface="Canva Sans Bold"/>
                </a:rPr>
                <a:t>DOCTRINE #6</a:t>
              </a:r>
            </a:p>
          </p:txBody>
        </p:sp>
        <p:sp>
          <p:nvSpPr>
            <p:cNvPr name="TextBox 6" id="6"/>
            <p:cNvSpPr txBox="true"/>
            <p:nvPr/>
          </p:nvSpPr>
          <p:spPr>
            <a:xfrm rot="0">
              <a:off x="0" y="518754"/>
              <a:ext cx="20833463" cy="502375"/>
            </a:xfrm>
            <a:prstGeom prst="rect">
              <a:avLst/>
            </a:prstGeom>
          </p:spPr>
          <p:txBody>
            <a:bodyPr anchor="t" rtlCol="false" tIns="0" lIns="0" bIns="0" rIns="0">
              <a:spAutoFit/>
            </a:bodyPr>
            <a:lstStyle/>
            <a:p>
              <a:pPr algn="ctr">
                <a:lnSpc>
                  <a:spcPts val="3120"/>
                </a:lnSpc>
                <a:spcBef>
                  <a:spcPct val="0"/>
                </a:spcBef>
              </a:pPr>
              <a:r>
                <a:rPr lang="en-US" b="true" sz="2228">
                  <a:solidFill>
                    <a:srgbClr val="FFFFFF"/>
                  </a:solidFill>
                  <a:latin typeface="Arimo Bold"/>
                  <a:ea typeface="Arimo Bold"/>
                  <a:cs typeface="Arimo Bold"/>
                  <a:sym typeface="Arimo Bold"/>
                </a:rPr>
                <a:t>God the Father</a:t>
              </a:r>
            </a:p>
          </p:txBody>
        </p:sp>
      </p:grpSp>
      <p:sp>
        <p:nvSpPr>
          <p:cNvPr name="TextBox 7" id="7"/>
          <p:cNvSpPr txBox="true"/>
          <p:nvPr/>
        </p:nvSpPr>
        <p:spPr>
          <a:xfrm rot="0">
            <a:off x="10551082" y="1578597"/>
            <a:ext cx="7157254" cy="6374893"/>
          </a:xfrm>
          <a:prstGeom prst="rect">
            <a:avLst/>
          </a:prstGeom>
        </p:spPr>
        <p:txBody>
          <a:bodyPr anchor="t" rtlCol="false" tIns="0" lIns="0" bIns="0" rIns="0">
            <a:spAutoFit/>
          </a:bodyPr>
          <a:lstStyle/>
          <a:p>
            <a:pPr algn="l">
              <a:lnSpc>
                <a:spcPts val="4577"/>
              </a:lnSpc>
              <a:spcBef>
                <a:spcPct val="0"/>
              </a:spcBef>
            </a:pPr>
            <a:r>
              <a:rPr lang="en-US" b="true" sz="3269">
                <a:solidFill>
                  <a:srgbClr val="FCC252"/>
                </a:solidFill>
                <a:latin typeface="Canva Sans Bold"/>
                <a:ea typeface="Canva Sans Bold"/>
                <a:cs typeface="Canva Sans Bold"/>
                <a:sym typeface="Canva Sans Bold"/>
              </a:rPr>
              <a:t>God the Father </a:t>
            </a:r>
            <a:r>
              <a:rPr lang="en-US" b="true" sz="3269">
                <a:solidFill>
                  <a:srgbClr val="FFFFFF"/>
                </a:solidFill>
                <a:latin typeface="Canva Sans Bold"/>
                <a:ea typeface="Canva Sans Bold"/>
                <a:cs typeface="Canva Sans Bold"/>
                <a:sym typeface="Canva Sans Bold"/>
              </a:rPr>
              <a:t>ang pinagmulan ng lahat ng nilikha—Siya ang </a:t>
            </a:r>
            <a:r>
              <a:rPr lang="en-US" b="true" sz="3269">
                <a:solidFill>
                  <a:srgbClr val="FCC252"/>
                </a:solidFill>
                <a:latin typeface="Canva Sans Bold"/>
                <a:ea typeface="Canva Sans Bold"/>
                <a:cs typeface="Canva Sans Bold"/>
                <a:sym typeface="Canva Sans Bold"/>
              </a:rPr>
              <a:t>nagplano</a:t>
            </a:r>
            <a:r>
              <a:rPr lang="en-US" b="true" sz="3269">
                <a:solidFill>
                  <a:srgbClr val="FFFFFF"/>
                </a:solidFill>
                <a:latin typeface="Canva Sans Bold"/>
                <a:ea typeface="Canva Sans Bold"/>
                <a:cs typeface="Canva Sans Bold"/>
                <a:sym typeface="Canva Sans Bold"/>
              </a:rPr>
              <a:t> at nagtakda upang ito ay magkaroon ng buhay. Jesus (ang Anak) at ang Holy Spirit ang nagsakatuparan ng Kanyang plano. Ipinapakita nito na si God the Father ang namuno, may layunin sa lahat ng bagay, at nais magkaroon ng relasyon sa Kanyang mga nilikha.</a:t>
            </a:r>
          </a:p>
        </p:txBody>
      </p:sp>
    </p:spTree>
  </p:cSld>
  <p:clrMapOvr>
    <a:masterClrMapping/>
  </p:clrMapOvr>
</p:sld>
</file>

<file path=ppt/slides/slide26.xml><?xml version="1.0" encoding="utf-8"?>
<p:sld xmlns:p="http://schemas.openxmlformats.org/presentationml/2006/main" xmlns:a="http://schemas.openxmlformats.org/drawingml/2006/main">
  <p:cSld>
    <p:bg>
      <p:bgPr>
        <a:solidFill>
          <a:srgbClr val="000000"/>
        </a:solidFill>
      </p:bgPr>
    </p:bg>
    <p:spTree>
      <p:nvGrpSpPr>
        <p:cNvPr id="1" name=""/>
        <p:cNvGrpSpPr/>
        <p:nvPr/>
      </p:nvGrpSpPr>
      <p:grpSpPr>
        <a:xfrm>
          <a:off x="0" y="0"/>
          <a:ext cx="0" cy="0"/>
          <a:chOff x="0" y="0"/>
          <a:chExt cx="0" cy="0"/>
        </a:xfrm>
      </p:grpSpPr>
      <p:grpSp>
        <p:nvGrpSpPr>
          <p:cNvPr name="Group 2" id="2"/>
          <p:cNvGrpSpPr/>
          <p:nvPr/>
        </p:nvGrpSpPr>
        <p:grpSpPr>
          <a:xfrm rot="0">
            <a:off x="1028700" y="9258300"/>
            <a:ext cx="15625097" cy="921422"/>
            <a:chOff x="0" y="0"/>
            <a:chExt cx="20833463" cy="1228563"/>
          </a:xfrm>
        </p:grpSpPr>
        <p:sp>
          <p:nvSpPr>
            <p:cNvPr name="TextBox 3" id="3"/>
            <p:cNvSpPr txBox="true"/>
            <p:nvPr/>
          </p:nvSpPr>
          <p:spPr>
            <a:xfrm rot="0">
              <a:off x="5358391" y="-66675"/>
              <a:ext cx="10116682" cy="730633"/>
            </a:xfrm>
            <a:prstGeom prst="rect">
              <a:avLst/>
            </a:prstGeom>
          </p:spPr>
          <p:txBody>
            <a:bodyPr anchor="t" rtlCol="false" tIns="0" lIns="0" bIns="0" rIns="0">
              <a:spAutoFit/>
            </a:bodyPr>
            <a:lstStyle/>
            <a:p>
              <a:pPr algn="ctr">
                <a:lnSpc>
                  <a:spcPts val="4577"/>
                </a:lnSpc>
                <a:spcBef>
                  <a:spcPct val="0"/>
                </a:spcBef>
              </a:pPr>
              <a:r>
                <a:rPr lang="en-US" b="true" sz="3269">
                  <a:solidFill>
                    <a:srgbClr val="FFFFFF"/>
                  </a:solidFill>
                  <a:latin typeface="Canva Sans Bold"/>
                  <a:ea typeface="Canva Sans Bold"/>
                  <a:cs typeface="Canva Sans Bold"/>
                  <a:sym typeface="Canva Sans Bold"/>
                </a:rPr>
                <a:t>DOCTRINE #6</a:t>
              </a:r>
            </a:p>
          </p:txBody>
        </p:sp>
        <p:sp>
          <p:nvSpPr>
            <p:cNvPr name="TextBox 4" id="4"/>
            <p:cNvSpPr txBox="true"/>
            <p:nvPr/>
          </p:nvSpPr>
          <p:spPr>
            <a:xfrm rot="0">
              <a:off x="0" y="609771"/>
              <a:ext cx="20833463" cy="618792"/>
            </a:xfrm>
            <a:prstGeom prst="rect">
              <a:avLst/>
            </a:prstGeom>
          </p:spPr>
          <p:txBody>
            <a:bodyPr anchor="t" rtlCol="false" tIns="0" lIns="0" bIns="0" rIns="0">
              <a:spAutoFit/>
            </a:bodyPr>
            <a:lstStyle/>
            <a:p>
              <a:pPr algn="ctr">
                <a:lnSpc>
                  <a:spcPts val="3820"/>
                </a:lnSpc>
                <a:spcBef>
                  <a:spcPct val="0"/>
                </a:spcBef>
              </a:pPr>
              <a:r>
                <a:rPr lang="en-US" b="true" sz="2728">
                  <a:solidFill>
                    <a:srgbClr val="FFFFFF"/>
                  </a:solidFill>
                  <a:latin typeface="Arimo Bold"/>
                  <a:ea typeface="Arimo Bold"/>
                  <a:cs typeface="Arimo Bold"/>
                  <a:sym typeface="Arimo Bold"/>
                </a:rPr>
                <a:t>God the Father</a:t>
              </a:r>
            </a:p>
          </p:txBody>
        </p:sp>
      </p:grpSp>
      <p:sp>
        <p:nvSpPr>
          <p:cNvPr name="TextBox 5" id="5"/>
          <p:cNvSpPr txBox="true"/>
          <p:nvPr/>
        </p:nvSpPr>
        <p:spPr>
          <a:xfrm rot="0">
            <a:off x="1303581" y="333375"/>
            <a:ext cx="15075336" cy="873889"/>
          </a:xfrm>
          <a:prstGeom prst="rect">
            <a:avLst/>
          </a:prstGeom>
        </p:spPr>
        <p:txBody>
          <a:bodyPr anchor="t" rtlCol="false" tIns="0" lIns="0" bIns="0" rIns="0">
            <a:spAutoFit/>
          </a:bodyPr>
          <a:lstStyle/>
          <a:p>
            <a:pPr algn="ctr">
              <a:lnSpc>
                <a:spcPts val="6957"/>
              </a:lnSpc>
              <a:spcBef>
                <a:spcPct val="0"/>
              </a:spcBef>
            </a:pPr>
            <a:r>
              <a:rPr lang="en-US" b="true" sz="4969">
                <a:solidFill>
                  <a:srgbClr val="FFFFFF"/>
                </a:solidFill>
                <a:latin typeface="Arimo Bold"/>
                <a:ea typeface="Arimo Bold"/>
                <a:cs typeface="Arimo Bold"/>
                <a:sym typeface="Arimo Bold"/>
              </a:rPr>
              <a:t>DIFFERENT ROLES OF GOD THE FATHER:</a:t>
            </a:r>
          </a:p>
        </p:txBody>
      </p:sp>
      <p:sp>
        <p:nvSpPr>
          <p:cNvPr name="TextBox 6" id="6"/>
          <p:cNvSpPr txBox="true"/>
          <p:nvPr/>
        </p:nvSpPr>
        <p:spPr>
          <a:xfrm rot="0">
            <a:off x="4316003" y="1563235"/>
            <a:ext cx="11533533" cy="779274"/>
          </a:xfrm>
          <a:prstGeom prst="rect">
            <a:avLst/>
          </a:prstGeom>
        </p:spPr>
        <p:txBody>
          <a:bodyPr anchor="t" rtlCol="false" tIns="0" lIns="0" bIns="0" rIns="0">
            <a:spAutoFit/>
          </a:bodyPr>
          <a:lstStyle/>
          <a:p>
            <a:pPr algn="l" marL="986645" indent="-493322" lvl="1">
              <a:lnSpc>
                <a:spcPts val="6397"/>
              </a:lnSpc>
              <a:spcBef>
                <a:spcPct val="0"/>
              </a:spcBef>
              <a:buAutoNum type="arabicPeriod" startAt="1"/>
            </a:pPr>
            <a:r>
              <a:rPr lang="en-US" b="true" sz="4569">
                <a:solidFill>
                  <a:srgbClr val="FFFFFF"/>
                </a:solidFill>
                <a:latin typeface="Canva Sans Bold"/>
                <a:ea typeface="Canva Sans Bold"/>
                <a:cs typeface="Canva Sans Bold"/>
                <a:sym typeface="Canva Sans Bold"/>
              </a:rPr>
              <a:t>CREATOR (CREATION)</a:t>
            </a:r>
          </a:p>
        </p:txBody>
      </p:sp>
      <p:sp>
        <p:nvSpPr>
          <p:cNvPr name="TextBox 7" id="7"/>
          <p:cNvSpPr txBox="true"/>
          <p:nvPr/>
        </p:nvSpPr>
        <p:spPr>
          <a:xfrm rot="0">
            <a:off x="493993" y="3506915"/>
            <a:ext cx="7644021" cy="4050793"/>
          </a:xfrm>
          <a:prstGeom prst="rect">
            <a:avLst/>
          </a:prstGeom>
        </p:spPr>
        <p:txBody>
          <a:bodyPr anchor="t" rtlCol="false" tIns="0" lIns="0" bIns="0" rIns="0">
            <a:spAutoFit/>
          </a:bodyPr>
          <a:lstStyle/>
          <a:p>
            <a:pPr algn="l">
              <a:lnSpc>
                <a:spcPts val="4577"/>
              </a:lnSpc>
              <a:spcBef>
                <a:spcPct val="0"/>
              </a:spcBef>
            </a:pPr>
            <a:r>
              <a:rPr lang="en-US" b="true" sz="3269">
                <a:solidFill>
                  <a:srgbClr val="FFFFFF"/>
                </a:solidFill>
                <a:latin typeface="Canva Sans Bold"/>
                <a:ea typeface="Canva Sans Bold"/>
                <a:cs typeface="Canva Sans Bold"/>
                <a:sym typeface="Canva Sans Bold"/>
              </a:rPr>
              <a:t>1 Corinthians 8:6, NIV</a:t>
            </a:r>
          </a:p>
          <a:p>
            <a:pPr algn="l">
              <a:lnSpc>
                <a:spcPts val="4577"/>
              </a:lnSpc>
              <a:spcBef>
                <a:spcPct val="0"/>
              </a:spcBef>
            </a:pPr>
            <a:r>
              <a:rPr lang="en-US" b="true" sz="3269">
                <a:solidFill>
                  <a:srgbClr val="FFFFFF"/>
                </a:solidFill>
                <a:latin typeface="Canva Sans Bold"/>
                <a:ea typeface="Canva Sans Bold"/>
                <a:cs typeface="Canva Sans Bold"/>
                <a:sym typeface="Canva Sans Bold"/>
              </a:rPr>
              <a:t> "Yet for us there is but one God, the Father, from whom all things came and for whom we live; and there is but one Lord (</a:t>
            </a:r>
            <a:r>
              <a:rPr lang="en-US" b="true" sz="3269" u="sng">
                <a:solidFill>
                  <a:srgbClr val="FFFFFF"/>
                </a:solidFill>
                <a:latin typeface="Canva Sans Bold"/>
                <a:ea typeface="Canva Sans Bold"/>
                <a:cs typeface="Canva Sans Bold"/>
                <a:sym typeface="Canva Sans Bold"/>
              </a:rPr>
              <a:t>Kyrios),</a:t>
            </a:r>
            <a:r>
              <a:rPr lang="en-US" b="true" sz="3269">
                <a:solidFill>
                  <a:srgbClr val="FFFFFF"/>
                </a:solidFill>
                <a:latin typeface="Canva Sans Bold"/>
                <a:ea typeface="Canva Sans Bold"/>
                <a:cs typeface="Canva Sans Bold"/>
                <a:sym typeface="Canva Sans Bold"/>
              </a:rPr>
              <a:t> Jesus Christ, through whom all things came and through whom we live."</a:t>
            </a:r>
          </a:p>
        </p:txBody>
      </p:sp>
      <p:sp>
        <p:nvSpPr>
          <p:cNvPr name="TextBox 8" id="8"/>
          <p:cNvSpPr txBox="true"/>
          <p:nvPr/>
        </p:nvSpPr>
        <p:spPr>
          <a:xfrm rot="0">
            <a:off x="9615279" y="3160645"/>
            <a:ext cx="7644021" cy="5212843"/>
          </a:xfrm>
          <a:prstGeom prst="rect">
            <a:avLst/>
          </a:prstGeom>
        </p:spPr>
        <p:txBody>
          <a:bodyPr anchor="t" rtlCol="false" tIns="0" lIns="0" bIns="0" rIns="0">
            <a:spAutoFit/>
          </a:bodyPr>
          <a:lstStyle/>
          <a:p>
            <a:pPr algn="l">
              <a:lnSpc>
                <a:spcPts val="4577"/>
              </a:lnSpc>
              <a:spcBef>
                <a:spcPct val="0"/>
              </a:spcBef>
            </a:pPr>
            <a:r>
              <a:rPr lang="en-US" b="true" sz="3269">
                <a:solidFill>
                  <a:srgbClr val="FFFFFF"/>
                </a:solidFill>
                <a:latin typeface="Canva Sans Bold"/>
                <a:ea typeface="Canva Sans Bold"/>
                <a:cs typeface="Canva Sans Bold"/>
                <a:sym typeface="Canva Sans Bold"/>
              </a:rPr>
              <a:t>1 Corinthians 8:6, ASD</a:t>
            </a:r>
          </a:p>
          <a:p>
            <a:pPr algn="l">
              <a:lnSpc>
                <a:spcPts val="4577"/>
              </a:lnSpc>
              <a:spcBef>
                <a:spcPct val="0"/>
              </a:spcBef>
            </a:pPr>
            <a:r>
              <a:rPr lang="en-US" b="true" sz="3269">
                <a:solidFill>
                  <a:srgbClr val="FFFFFF"/>
                </a:solidFill>
                <a:latin typeface="Canva Sans Bold"/>
                <a:ea typeface="Canva Sans Bold"/>
                <a:cs typeface="Canva Sans Bold"/>
                <a:sym typeface="Canva Sans Bold"/>
              </a:rPr>
              <a:t> " para sa atin </a:t>
            </a:r>
            <a:r>
              <a:rPr lang="en-US" b="true" sz="3269">
                <a:solidFill>
                  <a:srgbClr val="FCC252"/>
                </a:solidFill>
                <a:latin typeface="Canva Sans Bold"/>
                <a:ea typeface="Canva Sans Bold"/>
                <a:cs typeface="Canva Sans Bold"/>
                <a:sym typeface="Canva Sans Bold"/>
              </a:rPr>
              <a:t>iisa lamang ang Dios</a:t>
            </a:r>
            <a:r>
              <a:rPr lang="en-US" b="true" sz="3269">
                <a:solidFill>
                  <a:srgbClr val="FFFFFF"/>
                </a:solidFill>
                <a:latin typeface="Canva Sans Bold"/>
                <a:ea typeface="Canva Sans Bold"/>
                <a:cs typeface="Canva Sans Bold"/>
                <a:sym typeface="Canva Sans Bold"/>
              </a:rPr>
              <a:t>, ang ating Ama na lumikha ng lahat ng bagay, at nabubuhay tayo para sa kanya. At may iisang Panginoon lamang, si Jesu-Cristo. </a:t>
            </a:r>
            <a:r>
              <a:rPr lang="en-US" b="true" sz="3269">
                <a:solidFill>
                  <a:srgbClr val="FCC252"/>
                </a:solidFill>
                <a:latin typeface="Canva Sans Bold"/>
                <a:ea typeface="Canva Sans Bold"/>
                <a:cs typeface="Canva Sans Bold"/>
                <a:sym typeface="Canva Sans Bold"/>
              </a:rPr>
              <a:t>Sa pamamagitan niya ay nilikha ang lahat ng bagay</a:t>
            </a:r>
            <a:r>
              <a:rPr lang="en-US" b="true" sz="3269">
                <a:solidFill>
                  <a:srgbClr val="FFFFFF"/>
                </a:solidFill>
                <a:latin typeface="Canva Sans Bold"/>
                <a:ea typeface="Canva Sans Bold"/>
                <a:cs typeface="Canva Sans Bold"/>
                <a:sym typeface="Canva Sans Bold"/>
              </a:rPr>
              <a:t>, at sa pamamagitan din niya ay nabubuhay tayo ngayon."</a:t>
            </a:r>
          </a:p>
        </p:txBody>
      </p:sp>
    </p:spTree>
  </p:cSld>
  <p:clrMapOvr>
    <a:masterClrMapping/>
  </p:clrMapOvr>
</p:sld>
</file>

<file path=ppt/slides/slide27.xml><?xml version="1.0" encoding="utf-8"?>
<p:sld xmlns:p="http://schemas.openxmlformats.org/presentationml/2006/main" xmlns:a="http://schemas.openxmlformats.org/drawingml/2006/main">
  <p:cSld>
    <p:bg>
      <p:bgPr>
        <a:solidFill>
          <a:srgbClr val="000000"/>
        </a:solidFill>
      </p:bgPr>
    </p:bg>
    <p:spTree>
      <p:nvGrpSpPr>
        <p:cNvPr id="1" name=""/>
        <p:cNvGrpSpPr/>
        <p:nvPr/>
      </p:nvGrpSpPr>
      <p:grpSpPr>
        <a:xfrm>
          <a:off x="0" y="0"/>
          <a:ext cx="0" cy="0"/>
          <a:chOff x="0" y="0"/>
          <a:chExt cx="0" cy="0"/>
        </a:xfrm>
      </p:grpSpPr>
      <p:sp>
        <p:nvSpPr>
          <p:cNvPr name="TextBox 2" id="2"/>
          <p:cNvSpPr txBox="true"/>
          <p:nvPr/>
        </p:nvSpPr>
        <p:spPr>
          <a:xfrm rot="0">
            <a:off x="1028700" y="2596301"/>
            <a:ext cx="16595687" cy="5992573"/>
          </a:xfrm>
          <a:prstGeom prst="rect">
            <a:avLst/>
          </a:prstGeom>
        </p:spPr>
        <p:txBody>
          <a:bodyPr anchor="t" rtlCol="false" tIns="0" lIns="0" bIns="0" rIns="0">
            <a:spAutoFit/>
          </a:bodyPr>
          <a:lstStyle/>
          <a:p>
            <a:pPr algn="l" marL="1041058" indent="-520529" lvl="1">
              <a:lnSpc>
                <a:spcPts val="6750"/>
              </a:lnSpc>
              <a:buFont typeface="Arial"/>
              <a:buChar char="•"/>
            </a:pPr>
            <a:r>
              <a:rPr lang="en-US" b="true" sz="4821">
                <a:solidFill>
                  <a:srgbClr val="FFFFFF"/>
                </a:solidFill>
                <a:latin typeface="Arimo Bold"/>
                <a:ea typeface="Arimo Bold"/>
                <a:cs typeface="Arimo Bold"/>
                <a:sym typeface="Arimo Bold"/>
              </a:rPr>
              <a:t>Kyrios means "Lord," "Master," or "</a:t>
            </a:r>
            <a:r>
              <a:rPr lang="en-US" b="true" sz="4821">
                <a:solidFill>
                  <a:srgbClr val="FCC252"/>
                </a:solidFill>
                <a:latin typeface="Arimo Bold"/>
                <a:ea typeface="Arimo Bold"/>
                <a:cs typeface="Arimo Bold"/>
                <a:sym typeface="Arimo Bold"/>
              </a:rPr>
              <a:t>Owner</a:t>
            </a:r>
            <a:r>
              <a:rPr lang="en-US" b="true" sz="4821">
                <a:solidFill>
                  <a:srgbClr val="FFFFFF"/>
                </a:solidFill>
                <a:latin typeface="Arimo Bold"/>
                <a:ea typeface="Arimo Bold"/>
                <a:cs typeface="Arimo Bold"/>
                <a:sym typeface="Arimo Bold"/>
              </a:rPr>
              <a:t>."</a:t>
            </a:r>
          </a:p>
          <a:p>
            <a:pPr algn="l" marL="1041058" indent="-520529" lvl="1">
              <a:lnSpc>
                <a:spcPts val="6750"/>
              </a:lnSpc>
              <a:buFont typeface="Arial"/>
              <a:buChar char="•"/>
            </a:pPr>
            <a:r>
              <a:rPr lang="en-US" b="true" sz="4821">
                <a:solidFill>
                  <a:srgbClr val="FFFFFF"/>
                </a:solidFill>
                <a:latin typeface="Arimo Bold"/>
                <a:ea typeface="Arimo Bold"/>
                <a:cs typeface="Arimo Bold"/>
                <a:sym typeface="Arimo Bold"/>
              </a:rPr>
              <a:t>In the Septuagint (LXX), the Greek translation of the Old Testament, </a:t>
            </a:r>
            <a:r>
              <a:rPr lang="en-US" b="true" sz="4821">
                <a:solidFill>
                  <a:srgbClr val="FCC252"/>
                </a:solidFill>
                <a:latin typeface="Arimo Bold"/>
                <a:ea typeface="Arimo Bold"/>
                <a:cs typeface="Arimo Bold"/>
                <a:sym typeface="Arimo Bold"/>
              </a:rPr>
              <a:t>Kyrios was used to translate YHWH (Yahweh), the covenant name of God.</a:t>
            </a:r>
          </a:p>
          <a:p>
            <a:pPr algn="l" marL="1041058" indent="-520529" lvl="1">
              <a:lnSpc>
                <a:spcPts val="6750"/>
              </a:lnSpc>
              <a:buFont typeface="Arial"/>
              <a:buChar char="•"/>
            </a:pPr>
            <a:r>
              <a:rPr lang="en-US" b="true" sz="4821">
                <a:solidFill>
                  <a:srgbClr val="FFFFFF"/>
                </a:solidFill>
                <a:latin typeface="Arimo Bold"/>
                <a:ea typeface="Arimo Bold"/>
                <a:cs typeface="Arimo Bold"/>
                <a:sym typeface="Arimo Bold"/>
              </a:rPr>
              <a:t>By calling </a:t>
            </a:r>
            <a:r>
              <a:rPr lang="en-US" b="true" sz="4821" u="sng">
                <a:solidFill>
                  <a:srgbClr val="FFFFFF"/>
                </a:solidFill>
                <a:latin typeface="Arimo Bold"/>
                <a:ea typeface="Arimo Bold"/>
                <a:cs typeface="Arimo Bold"/>
                <a:sym typeface="Arimo Bold"/>
              </a:rPr>
              <a:t>Jesus "Kyrios</a:t>
            </a:r>
            <a:r>
              <a:rPr lang="en-US" b="true" sz="4821">
                <a:solidFill>
                  <a:srgbClr val="FFFFFF"/>
                </a:solidFill>
                <a:latin typeface="Arimo Bold"/>
                <a:ea typeface="Arimo Bold"/>
                <a:cs typeface="Arimo Bold"/>
                <a:sym typeface="Arimo Bold"/>
              </a:rPr>
              <a:t>", Paul is identifying Him with the divine title used for God in the Old Testament.</a:t>
            </a:r>
          </a:p>
        </p:txBody>
      </p:sp>
      <p:sp>
        <p:nvSpPr>
          <p:cNvPr name="TextBox 3" id="3"/>
          <p:cNvSpPr txBox="true"/>
          <p:nvPr/>
        </p:nvSpPr>
        <p:spPr>
          <a:xfrm rot="0">
            <a:off x="2043289" y="1105216"/>
            <a:ext cx="12783792" cy="927755"/>
          </a:xfrm>
          <a:prstGeom prst="rect">
            <a:avLst/>
          </a:prstGeom>
        </p:spPr>
        <p:txBody>
          <a:bodyPr anchor="t" rtlCol="false" tIns="0" lIns="0" bIns="0" rIns="0">
            <a:spAutoFit/>
          </a:bodyPr>
          <a:lstStyle/>
          <a:p>
            <a:pPr algn="ctr">
              <a:lnSpc>
                <a:spcPts val="7443"/>
              </a:lnSpc>
              <a:spcBef>
                <a:spcPct val="0"/>
              </a:spcBef>
            </a:pPr>
            <a:r>
              <a:rPr lang="en-US" b="true" sz="5316">
                <a:solidFill>
                  <a:srgbClr val="FFFFFF"/>
                </a:solidFill>
                <a:latin typeface="Arimo Bold"/>
                <a:ea typeface="Arimo Bold"/>
                <a:cs typeface="Arimo Bold"/>
                <a:sym typeface="Arimo Bold"/>
              </a:rPr>
              <a:t>M</a:t>
            </a:r>
            <a:r>
              <a:rPr lang="en-US" b="true" sz="5316">
                <a:solidFill>
                  <a:srgbClr val="FFFFFF"/>
                </a:solidFill>
                <a:latin typeface="Arimo Bold"/>
                <a:ea typeface="Arimo Bold"/>
                <a:cs typeface="Arimo Bold"/>
                <a:sym typeface="Arimo Bold"/>
              </a:rPr>
              <a:t>EANING OF "KYRIOS" (ΚΎΡΙΟΣ)</a:t>
            </a:r>
          </a:p>
        </p:txBody>
      </p:sp>
      <p:grpSp>
        <p:nvGrpSpPr>
          <p:cNvPr name="Group 4" id="4"/>
          <p:cNvGrpSpPr/>
          <p:nvPr/>
        </p:nvGrpSpPr>
        <p:grpSpPr>
          <a:xfrm rot="0">
            <a:off x="1028700" y="9258300"/>
            <a:ext cx="15625097" cy="921422"/>
            <a:chOff x="0" y="0"/>
            <a:chExt cx="20833463" cy="1228563"/>
          </a:xfrm>
        </p:grpSpPr>
        <p:sp>
          <p:nvSpPr>
            <p:cNvPr name="TextBox 5" id="5"/>
            <p:cNvSpPr txBox="true"/>
            <p:nvPr/>
          </p:nvSpPr>
          <p:spPr>
            <a:xfrm rot="0">
              <a:off x="5358391" y="-66675"/>
              <a:ext cx="10116682" cy="730633"/>
            </a:xfrm>
            <a:prstGeom prst="rect">
              <a:avLst/>
            </a:prstGeom>
          </p:spPr>
          <p:txBody>
            <a:bodyPr anchor="t" rtlCol="false" tIns="0" lIns="0" bIns="0" rIns="0">
              <a:spAutoFit/>
            </a:bodyPr>
            <a:lstStyle/>
            <a:p>
              <a:pPr algn="ctr">
                <a:lnSpc>
                  <a:spcPts val="4577"/>
                </a:lnSpc>
                <a:spcBef>
                  <a:spcPct val="0"/>
                </a:spcBef>
              </a:pPr>
              <a:r>
                <a:rPr lang="en-US" b="true" sz="3269">
                  <a:solidFill>
                    <a:srgbClr val="FFFFFF"/>
                  </a:solidFill>
                  <a:latin typeface="Canva Sans Bold"/>
                  <a:ea typeface="Canva Sans Bold"/>
                  <a:cs typeface="Canva Sans Bold"/>
                  <a:sym typeface="Canva Sans Bold"/>
                </a:rPr>
                <a:t>DOCTRINE #6</a:t>
              </a:r>
            </a:p>
          </p:txBody>
        </p:sp>
        <p:sp>
          <p:nvSpPr>
            <p:cNvPr name="TextBox 6" id="6"/>
            <p:cNvSpPr txBox="true"/>
            <p:nvPr/>
          </p:nvSpPr>
          <p:spPr>
            <a:xfrm rot="0">
              <a:off x="0" y="609771"/>
              <a:ext cx="20833463" cy="618792"/>
            </a:xfrm>
            <a:prstGeom prst="rect">
              <a:avLst/>
            </a:prstGeom>
          </p:spPr>
          <p:txBody>
            <a:bodyPr anchor="t" rtlCol="false" tIns="0" lIns="0" bIns="0" rIns="0">
              <a:spAutoFit/>
            </a:bodyPr>
            <a:lstStyle/>
            <a:p>
              <a:pPr algn="ctr">
                <a:lnSpc>
                  <a:spcPts val="3820"/>
                </a:lnSpc>
                <a:spcBef>
                  <a:spcPct val="0"/>
                </a:spcBef>
              </a:pPr>
              <a:r>
                <a:rPr lang="en-US" b="true" sz="2728">
                  <a:solidFill>
                    <a:srgbClr val="FFFFFF"/>
                  </a:solidFill>
                  <a:latin typeface="Arimo Bold"/>
                  <a:ea typeface="Arimo Bold"/>
                  <a:cs typeface="Arimo Bold"/>
                  <a:sym typeface="Arimo Bold"/>
                </a:rPr>
                <a:t>God the Father</a:t>
              </a:r>
            </a:p>
          </p:txBody>
        </p:sp>
      </p:grpSp>
    </p:spTree>
  </p:cSld>
  <p:clrMapOvr>
    <a:masterClrMapping/>
  </p:clrMapOvr>
</p:sld>
</file>

<file path=ppt/slides/slide28.xml><?xml version="1.0" encoding="utf-8"?>
<p:sld xmlns:p="http://schemas.openxmlformats.org/presentationml/2006/main" xmlns:a="http://schemas.openxmlformats.org/drawingml/2006/main">
  <p:cSld>
    <p:bg>
      <p:bgPr>
        <a:solidFill>
          <a:srgbClr val="000000"/>
        </a:solidFill>
      </p:bgPr>
    </p:bg>
    <p:spTree>
      <p:nvGrpSpPr>
        <p:cNvPr id="1" name=""/>
        <p:cNvGrpSpPr/>
        <p:nvPr/>
      </p:nvGrpSpPr>
      <p:grpSpPr>
        <a:xfrm>
          <a:off x="0" y="0"/>
          <a:ext cx="0" cy="0"/>
          <a:chOff x="0" y="0"/>
          <a:chExt cx="0" cy="0"/>
        </a:xfrm>
      </p:grpSpPr>
      <p:sp>
        <p:nvSpPr>
          <p:cNvPr name="TextBox 2" id="2"/>
          <p:cNvSpPr txBox="true"/>
          <p:nvPr/>
        </p:nvSpPr>
        <p:spPr>
          <a:xfrm rot="0">
            <a:off x="1028700" y="1776944"/>
            <a:ext cx="15937221" cy="7781880"/>
          </a:xfrm>
          <a:prstGeom prst="rect">
            <a:avLst/>
          </a:prstGeom>
        </p:spPr>
        <p:txBody>
          <a:bodyPr anchor="t" rtlCol="false" tIns="0" lIns="0" bIns="0" rIns="0">
            <a:spAutoFit/>
          </a:bodyPr>
          <a:lstStyle/>
          <a:p>
            <a:pPr algn="ctr">
              <a:lnSpc>
                <a:spcPts val="4727"/>
              </a:lnSpc>
            </a:pPr>
          </a:p>
          <a:p>
            <a:pPr algn="ctr" marL="729043" indent="-364522" lvl="1">
              <a:lnSpc>
                <a:spcPts val="4727"/>
              </a:lnSpc>
              <a:buAutoNum type="arabicPeriod" startAt="1"/>
            </a:pPr>
            <a:r>
              <a:rPr lang="en-US" b="true" sz="3376">
                <a:solidFill>
                  <a:srgbClr val="FCC252"/>
                </a:solidFill>
                <a:latin typeface="Canva Sans Bold"/>
                <a:ea typeface="Canva Sans Bold"/>
                <a:cs typeface="Canva Sans Bold"/>
                <a:sym typeface="Canva Sans Bold"/>
              </a:rPr>
              <a:t>Trusting God More</a:t>
            </a:r>
            <a:r>
              <a:rPr lang="en-US" b="true" sz="3376">
                <a:solidFill>
                  <a:srgbClr val="FFFFFF"/>
                </a:solidFill>
                <a:latin typeface="Canva Sans Bold"/>
                <a:ea typeface="Canva Sans Bold"/>
                <a:cs typeface="Canva Sans Bold"/>
                <a:sym typeface="Canva Sans Bold"/>
              </a:rPr>
              <a:t> – Since God planned everything, we can trust that He is in control, even when life is tough.</a:t>
            </a:r>
          </a:p>
          <a:p>
            <a:pPr algn="ctr">
              <a:lnSpc>
                <a:spcPts val="4727"/>
              </a:lnSpc>
            </a:pPr>
            <a:r>
              <a:rPr lang="en-US" b="true" sz="3376">
                <a:solidFill>
                  <a:srgbClr val="FFFFFF"/>
                </a:solidFill>
                <a:latin typeface="Canva Sans Bold"/>
                <a:ea typeface="Canva Sans Bold"/>
                <a:cs typeface="Canva Sans Bold"/>
                <a:sym typeface="Canva Sans Bold"/>
              </a:rPr>
              <a:t>2. </a:t>
            </a:r>
            <a:r>
              <a:rPr lang="en-US" b="true" sz="3376">
                <a:solidFill>
                  <a:srgbClr val="FCC252"/>
                </a:solidFill>
                <a:latin typeface="Canva Sans Bold"/>
                <a:ea typeface="Canva Sans Bold"/>
                <a:cs typeface="Canva Sans Bold"/>
                <a:sym typeface="Canva Sans Bold"/>
              </a:rPr>
              <a:t>Knowing Life Has Purpose </a:t>
            </a:r>
            <a:r>
              <a:rPr lang="en-US" b="true" sz="3376">
                <a:solidFill>
                  <a:srgbClr val="FFFFFF"/>
                </a:solidFill>
                <a:latin typeface="Canva Sans Bold"/>
                <a:ea typeface="Canva Sans Bold"/>
                <a:cs typeface="Canva Sans Bold"/>
                <a:sym typeface="Canva Sans Bold"/>
              </a:rPr>
              <a:t>– God didn’t create the world by accident. He has a plan for everything, including your life. This helps you live with meaning.</a:t>
            </a:r>
          </a:p>
          <a:p>
            <a:pPr algn="ctr">
              <a:lnSpc>
                <a:spcPts val="4727"/>
              </a:lnSpc>
            </a:pPr>
            <a:r>
              <a:rPr lang="en-US" b="true" sz="3376">
                <a:solidFill>
                  <a:srgbClr val="FFFFFF"/>
                </a:solidFill>
                <a:latin typeface="Canva Sans Bold"/>
                <a:ea typeface="Canva Sans Bold"/>
                <a:cs typeface="Canva Sans Bold"/>
                <a:sym typeface="Canva Sans Bold"/>
              </a:rPr>
              <a:t>3. </a:t>
            </a:r>
            <a:r>
              <a:rPr lang="en-US" b="true" sz="3376">
                <a:solidFill>
                  <a:srgbClr val="FCC252"/>
                </a:solidFill>
                <a:latin typeface="Canva Sans Bold"/>
                <a:ea typeface="Canva Sans Bold"/>
                <a:cs typeface="Canva Sans Bold"/>
                <a:sym typeface="Canva Sans Bold"/>
              </a:rPr>
              <a:t>Getting Closer to God </a:t>
            </a:r>
            <a:r>
              <a:rPr lang="en-US" b="true" sz="3376">
                <a:solidFill>
                  <a:srgbClr val="FFFFFF"/>
                </a:solidFill>
                <a:latin typeface="Canva Sans Bold"/>
                <a:ea typeface="Canva Sans Bold"/>
                <a:cs typeface="Canva Sans Bold"/>
                <a:sym typeface="Canva Sans Bold"/>
              </a:rPr>
              <a:t>– God didn’t just create the world and leave it alone—He wants a relationship with us. Understanding this helps us pray more and seek Him daily.</a:t>
            </a:r>
          </a:p>
          <a:p>
            <a:pPr algn="ctr">
              <a:lnSpc>
                <a:spcPts val="4727"/>
              </a:lnSpc>
            </a:pPr>
            <a:r>
              <a:rPr lang="en-US" b="true" sz="3376">
                <a:solidFill>
                  <a:srgbClr val="FFFFFF"/>
                </a:solidFill>
                <a:latin typeface="Canva Sans Bold"/>
                <a:ea typeface="Canva Sans Bold"/>
                <a:cs typeface="Canva Sans Bold"/>
                <a:sym typeface="Canva Sans Bold"/>
              </a:rPr>
              <a:t>4. </a:t>
            </a:r>
            <a:r>
              <a:rPr lang="en-US" b="true" sz="3376">
                <a:solidFill>
                  <a:srgbClr val="FCC252"/>
                </a:solidFill>
                <a:latin typeface="Canva Sans Bold"/>
                <a:ea typeface="Canva Sans Bold"/>
                <a:cs typeface="Canva Sans Bold"/>
                <a:sym typeface="Canva Sans Bold"/>
              </a:rPr>
              <a:t>Following God's Plan</a:t>
            </a:r>
            <a:r>
              <a:rPr lang="en-US" b="true" sz="3376">
                <a:solidFill>
                  <a:srgbClr val="FFFFFF"/>
                </a:solidFill>
                <a:latin typeface="Canva Sans Bold"/>
                <a:ea typeface="Canva Sans Bold"/>
                <a:cs typeface="Canva Sans Bold"/>
                <a:sym typeface="Canva Sans Bold"/>
              </a:rPr>
              <a:t> – Since God is the planner, it makes sense to obey Him. The more we follow His way, the stronger our faith grows.</a:t>
            </a:r>
          </a:p>
          <a:p>
            <a:pPr algn="ctr">
              <a:lnSpc>
                <a:spcPts val="4727"/>
              </a:lnSpc>
            </a:pPr>
            <a:r>
              <a:rPr lang="en-US" b="true" sz="3376">
                <a:solidFill>
                  <a:srgbClr val="FFFFFF"/>
                </a:solidFill>
                <a:latin typeface="Canva Sans Bold"/>
                <a:ea typeface="Canva Sans Bold"/>
                <a:cs typeface="Canva Sans Bold"/>
                <a:sym typeface="Canva Sans Bold"/>
              </a:rPr>
              <a:t>5. </a:t>
            </a:r>
            <a:r>
              <a:rPr lang="en-US" b="true" sz="3376">
                <a:solidFill>
                  <a:srgbClr val="FCC252"/>
                </a:solidFill>
                <a:latin typeface="Canva Sans Bold"/>
                <a:ea typeface="Canva Sans Bold"/>
                <a:cs typeface="Canva Sans Bold"/>
                <a:sym typeface="Canva Sans Bold"/>
              </a:rPr>
              <a:t>Finding Peace and Hope</a:t>
            </a:r>
            <a:r>
              <a:rPr lang="en-US" b="true" sz="3376">
                <a:solidFill>
                  <a:srgbClr val="FFFFFF"/>
                </a:solidFill>
                <a:latin typeface="Canva Sans Bold"/>
                <a:ea typeface="Canva Sans Bold"/>
                <a:cs typeface="Canva Sans Bold"/>
                <a:sym typeface="Canva Sans Bold"/>
              </a:rPr>
              <a:t> – Life can be hard, but knowing that God has a plan gives us comfort and hope for the future.</a:t>
            </a:r>
          </a:p>
        </p:txBody>
      </p:sp>
      <p:sp>
        <p:nvSpPr>
          <p:cNvPr name="TextBox 3" id="3"/>
          <p:cNvSpPr txBox="true"/>
          <p:nvPr/>
        </p:nvSpPr>
        <p:spPr>
          <a:xfrm rot="0">
            <a:off x="0" y="504424"/>
            <a:ext cx="17994621" cy="1588899"/>
          </a:xfrm>
          <a:prstGeom prst="rect">
            <a:avLst/>
          </a:prstGeom>
        </p:spPr>
        <p:txBody>
          <a:bodyPr anchor="t" rtlCol="false" tIns="0" lIns="0" bIns="0" rIns="0">
            <a:spAutoFit/>
          </a:bodyPr>
          <a:lstStyle/>
          <a:p>
            <a:pPr algn="ctr">
              <a:lnSpc>
                <a:spcPts val="6397"/>
              </a:lnSpc>
              <a:spcBef>
                <a:spcPct val="0"/>
              </a:spcBef>
            </a:pPr>
            <a:r>
              <a:rPr lang="en-US" b="true" sz="4569">
                <a:solidFill>
                  <a:srgbClr val="FFFFFF"/>
                </a:solidFill>
                <a:latin typeface="Canva Sans Bold"/>
                <a:ea typeface="Canva Sans Bold"/>
                <a:cs typeface="Canva Sans Bold"/>
                <a:sym typeface="Canva Sans Bold"/>
              </a:rPr>
              <a:t>Knowing God the Father as the originator and planner strengthens a Christian’s faith:</a:t>
            </a:r>
          </a:p>
        </p:txBody>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000000"/>
        </a:solidFill>
      </p:bgPr>
    </p:bg>
    <p:spTree>
      <p:nvGrpSpPr>
        <p:cNvPr id="1" name=""/>
        <p:cNvGrpSpPr/>
        <p:nvPr/>
      </p:nvGrpSpPr>
      <p:grpSpPr>
        <a:xfrm>
          <a:off x="0" y="0"/>
          <a:ext cx="0" cy="0"/>
          <a:chOff x="0" y="0"/>
          <a:chExt cx="0" cy="0"/>
        </a:xfrm>
      </p:grpSpPr>
      <p:sp>
        <p:nvSpPr>
          <p:cNvPr name="Freeform 2" id="2"/>
          <p:cNvSpPr/>
          <p:nvPr/>
        </p:nvSpPr>
        <p:spPr>
          <a:xfrm flipH="false" flipV="false" rot="0">
            <a:off x="6574769" y="4659502"/>
            <a:ext cx="4532959" cy="4079663"/>
          </a:xfrm>
          <a:custGeom>
            <a:avLst/>
            <a:gdLst/>
            <a:ahLst/>
            <a:cxnLst/>
            <a:rect r="r" b="b" t="t" l="l"/>
            <a:pathLst>
              <a:path h="4079663" w="4532959">
                <a:moveTo>
                  <a:pt x="0" y="0"/>
                </a:moveTo>
                <a:lnTo>
                  <a:pt x="4532959" y="0"/>
                </a:lnTo>
                <a:lnTo>
                  <a:pt x="4532959" y="4079663"/>
                </a:lnTo>
                <a:lnTo>
                  <a:pt x="0" y="4079663"/>
                </a:lnTo>
                <a:lnTo>
                  <a:pt x="0" y="0"/>
                </a:lnTo>
                <a:close/>
              </a:path>
            </a:pathLst>
          </a:custGeom>
          <a:blipFill>
            <a:blip r:embed="rId2"/>
            <a:stretch>
              <a:fillRect l="0" t="0" r="0" b="0"/>
            </a:stretch>
          </a:blipFill>
        </p:spPr>
      </p:sp>
      <p:grpSp>
        <p:nvGrpSpPr>
          <p:cNvPr name="Group 3" id="3"/>
          <p:cNvGrpSpPr/>
          <p:nvPr/>
        </p:nvGrpSpPr>
        <p:grpSpPr>
          <a:xfrm rot="0">
            <a:off x="1028700" y="9258300"/>
            <a:ext cx="15625097" cy="921422"/>
            <a:chOff x="0" y="0"/>
            <a:chExt cx="20833463" cy="1228563"/>
          </a:xfrm>
        </p:grpSpPr>
        <p:sp>
          <p:nvSpPr>
            <p:cNvPr name="TextBox 4" id="4"/>
            <p:cNvSpPr txBox="true"/>
            <p:nvPr/>
          </p:nvSpPr>
          <p:spPr>
            <a:xfrm rot="0">
              <a:off x="5358391" y="-66675"/>
              <a:ext cx="10116682" cy="730633"/>
            </a:xfrm>
            <a:prstGeom prst="rect">
              <a:avLst/>
            </a:prstGeom>
          </p:spPr>
          <p:txBody>
            <a:bodyPr anchor="t" rtlCol="false" tIns="0" lIns="0" bIns="0" rIns="0">
              <a:spAutoFit/>
            </a:bodyPr>
            <a:lstStyle/>
            <a:p>
              <a:pPr algn="ctr">
                <a:lnSpc>
                  <a:spcPts val="4577"/>
                </a:lnSpc>
                <a:spcBef>
                  <a:spcPct val="0"/>
                </a:spcBef>
              </a:pPr>
              <a:r>
                <a:rPr lang="en-US" b="true" sz="3269">
                  <a:solidFill>
                    <a:srgbClr val="FFFFFF"/>
                  </a:solidFill>
                  <a:latin typeface="Canva Sans Bold"/>
                  <a:ea typeface="Canva Sans Bold"/>
                  <a:cs typeface="Canva Sans Bold"/>
                  <a:sym typeface="Canva Sans Bold"/>
                </a:rPr>
                <a:t>DOCTRINE #6</a:t>
              </a:r>
            </a:p>
          </p:txBody>
        </p:sp>
        <p:sp>
          <p:nvSpPr>
            <p:cNvPr name="TextBox 5" id="5"/>
            <p:cNvSpPr txBox="true"/>
            <p:nvPr/>
          </p:nvSpPr>
          <p:spPr>
            <a:xfrm rot="0">
              <a:off x="0" y="609771"/>
              <a:ext cx="20833463" cy="618792"/>
            </a:xfrm>
            <a:prstGeom prst="rect">
              <a:avLst/>
            </a:prstGeom>
          </p:spPr>
          <p:txBody>
            <a:bodyPr anchor="t" rtlCol="false" tIns="0" lIns="0" bIns="0" rIns="0">
              <a:spAutoFit/>
            </a:bodyPr>
            <a:lstStyle/>
            <a:p>
              <a:pPr algn="ctr">
                <a:lnSpc>
                  <a:spcPts val="3820"/>
                </a:lnSpc>
                <a:spcBef>
                  <a:spcPct val="0"/>
                </a:spcBef>
              </a:pPr>
              <a:r>
                <a:rPr lang="en-US" b="true" sz="2728">
                  <a:solidFill>
                    <a:srgbClr val="FFFFFF"/>
                  </a:solidFill>
                  <a:latin typeface="Arimo Bold"/>
                  <a:ea typeface="Arimo Bold"/>
                  <a:cs typeface="Arimo Bold"/>
                  <a:sym typeface="Arimo Bold"/>
                </a:rPr>
                <a:t>God the Father</a:t>
              </a:r>
            </a:p>
          </p:txBody>
        </p:sp>
      </p:grpSp>
      <p:sp>
        <p:nvSpPr>
          <p:cNvPr name="TextBox 6" id="6"/>
          <p:cNvSpPr txBox="true"/>
          <p:nvPr/>
        </p:nvSpPr>
        <p:spPr>
          <a:xfrm rot="0">
            <a:off x="1738405" y="2192461"/>
            <a:ext cx="14205688" cy="1953646"/>
          </a:xfrm>
          <a:prstGeom prst="rect">
            <a:avLst/>
          </a:prstGeom>
        </p:spPr>
        <p:txBody>
          <a:bodyPr anchor="t" rtlCol="false" tIns="0" lIns="0" bIns="0" rIns="0">
            <a:spAutoFit/>
          </a:bodyPr>
          <a:lstStyle/>
          <a:p>
            <a:pPr algn="ctr">
              <a:lnSpc>
                <a:spcPts val="7818"/>
              </a:lnSpc>
              <a:spcBef>
                <a:spcPct val="0"/>
              </a:spcBef>
            </a:pPr>
            <a:r>
              <a:rPr lang="en-US" b="true" sz="5584">
                <a:solidFill>
                  <a:srgbClr val="FFFFFF"/>
                </a:solidFill>
                <a:latin typeface="Canva Sans Bold"/>
                <a:ea typeface="Canva Sans Bold"/>
                <a:cs typeface="Canva Sans Bold"/>
                <a:sym typeface="Canva Sans Bold"/>
              </a:rPr>
              <a:t>GOD EXISTS IN THREE </a:t>
            </a:r>
            <a:r>
              <a:rPr lang="en-US" b="true" sz="5584">
                <a:solidFill>
                  <a:srgbClr val="FCC252"/>
                </a:solidFill>
                <a:latin typeface="Canva Sans Bold"/>
                <a:ea typeface="Canva Sans Bold"/>
                <a:cs typeface="Canva Sans Bold"/>
                <a:sym typeface="Canva Sans Bold"/>
              </a:rPr>
              <a:t>PERSONS</a:t>
            </a:r>
            <a:r>
              <a:rPr lang="en-US" b="true" sz="5584">
                <a:solidFill>
                  <a:srgbClr val="FFFFFF"/>
                </a:solidFill>
                <a:latin typeface="Canva Sans Bold"/>
                <a:ea typeface="Canva Sans Bold"/>
                <a:cs typeface="Canva Sans Bold"/>
                <a:sym typeface="Canva Sans Bold"/>
              </a:rPr>
              <a:t>—FATHER, SON, AND HOLY SPIRIT.</a:t>
            </a:r>
          </a:p>
        </p:txBody>
      </p:sp>
    </p:spTree>
  </p:cSld>
  <p:clrMapOvr>
    <a:masterClrMapping/>
  </p:clrMapOvr>
</p:sld>
</file>

<file path=ppt/slides/slide4.xml><?xml version="1.0" encoding="utf-8"?>
<p:sld xmlns:p="http://schemas.openxmlformats.org/presentationml/2006/main" xmlns:a="http://schemas.openxmlformats.org/drawingml/2006/main">
  <p:cSld>
    <p:bg>
      <p:bgPr>
        <a:solidFill>
          <a:srgbClr val="000000"/>
        </a:solidFill>
      </p:bgPr>
    </p:bg>
    <p:spTree>
      <p:nvGrpSpPr>
        <p:cNvPr id="1" name=""/>
        <p:cNvGrpSpPr/>
        <p:nvPr/>
      </p:nvGrpSpPr>
      <p:grpSpPr>
        <a:xfrm>
          <a:off x="0" y="0"/>
          <a:ext cx="0" cy="0"/>
          <a:chOff x="0" y="0"/>
          <a:chExt cx="0" cy="0"/>
        </a:xfrm>
      </p:grpSpPr>
      <p:grpSp>
        <p:nvGrpSpPr>
          <p:cNvPr name="Group 2" id="2"/>
          <p:cNvGrpSpPr/>
          <p:nvPr/>
        </p:nvGrpSpPr>
        <p:grpSpPr>
          <a:xfrm rot="0">
            <a:off x="428171" y="9130964"/>
            <a:ext cx="15625097" cy="921422"/>
            <a:chOff x="0" y="0"/>
            <a:chExt cx="20833463" cy="1228563"/>
          </a:xfrm>
        </p:grpSpPr>
        <p:sp>
          <p:nvSpPr>
            <p:cNvPr name="TextBox 3" id="3"/>
            <p:cNvSpPr txBox="true"/>
            <p:nvPr/>
          </p:nvSpPr>
          <p:spPr>
            <a:xfrm rot="0">
              <a:off x="5358391" y="-66675"/>
              <a:ext cx="10116682" cy="730633"/>
            </a:xfrm>
            <a:prstGeom prst="rect">
              <a:avLst/>
            </a:prstGeom>
          </p:spPr>
          <p:txBody>
            <a:bodyPr anchor="t" rtlCol="false" tIns="0" lIns="0" bIns="0" rIns="0">
              <a:spAutoFit/>
            </a:bodyPr>
            <a:lstStyle/>
            <a:p>
              <a:pPr algn="ctr">
                <a:lnSpc>
                  <a:spcPts val="4577"/>
                </a:lnSpc>
                <a:spcBef>
                  <a:spcPct val="0"/>
                </a:spcBef>
              </a:pPr>
              <a:r>
                <a:rPr lang="en-US" b="true" sz="3269">
                  <a:solidFill>
                    <a:srgbClr val="FFFFFF"/>
                  </a:solidFill>
                  <a:latin typeface="Canva Sans Bold"/>
                  <a:ea typeface="Canva Sans Bold"/>
                  <a:cs typeface="Canva Sans Bold"/>
                  <a:sym typeface="Canva Sans Bold"/>
                </a:rPr>
                <a:t>DOCTRINE #6</a:t>
              </a:r>
            </a:p>
          </p:txBody>
        </p:sp>
        <p:sp>
          <p:nvSpPr>
            <p:cNvPr name="TextBox 4" id="4"/>
            <p:cNvSpPr txBox="true"/>
            <p:nvPr/>
          </p:nvSpPr>
          <p:spPr>
            <a:xfrm rot="0">
              <a:off x="0" y="609771"/>
              <a:ext cx="20833463" cy="618792"/>
            </a:xfrm>
            <a:prstGeom prst="rect">
              <a:avLst/>
            </a:prstGeom>
          </p:spPr>
          <p:txBody>
            <a:bodyPr anchor="t" rtlCol="false" tIns="0" lIns="0" bIns="0" rIns="0">
              <a:spAutoFit/>
            </a:bodyPr>
            <a:lstStyle/>
            <a:p>
              <a:pPr algn="ctr">
                <a:lnSpc>
                  <a:spcPts val="3820"/>
                </a:lnSpc>
                <a:spcBef>
                  <a:spcPct val="0"/>
                </a:spcBef>
              </a:pPr>
              <a:r>
                <a:rPr lang="en-US" b="true" sz="2728">
                  <a:solidFill>
                    <a:srgbClr val="FFFFFF"/>
                  </a:solidFill>
                  <a:latin typeface="Arimo Bold"/>
                  <a:ea typeface="Arimo Bold"/>
                  <a:cs typeface="Arimo Bold"/>
                  <a:sym typeface="Arimo Bold"/>
                </a:rPr>
                <a:t>God the Father</a:t>
              </a:r>
            </a:p>
          </p:txBody>
        </p:sp>
      </p:grpSp>
      <p:sp>
        <p:nvSpPr>
          <p:cNvPr name="TextBox 5" id="5"/>
          <p:cNvSpPr txBox="true"/>
          <p:nvPr/>
        </p:nvSpPr>
        <p:spPr>
          <a:xfrm rot="0">
            <a:off x="1379990" y="4004680"/>
            <a:ext cx="15528021" cy="1697777"/>
          </a:xfrm>
          <a:prstGeom prst="rect">
            <a:avLst/>
          </a:prstGeom>
        </p:spPr>
        <p:txBody>
          <a:bodyPr anchor="t" rtlCol="false" tIns="0" lIns="0" bIns="0" rIns="0">
            <a:spAutoFit/>
          </a:bodyPr>
          <a:lstStyle/>
          <a:p>
            <a:pPr algn="ctr">
              <a:lnSpc>
                <a:spcPts val="6476"/>
              </a:lnSpc>
              <a:spcBef>
                <a:spcPct val="0"/>
              </a:spcBef>
            </a:pPr>
            <a:r>
              <a:rPr lang="en-US" b="true" sz="6412">
                <a:solidFill>
                  <a:srgbClr val="FFFFFF"/>
                </a:solidFill>
                <a:latin typeface="Arimo Bold"/>
                <a:ea typeface="Arimo Bold"/>
                <a:cs typeface="Arimo Bold"/>
                <a:sym typeface="Arimo Bold"/>
              </a:rPr>
              <a:t>The use of "person" originates from the Latin word "persona"</a:t>
            </a: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000000"/>
        </a:solidFill>
      </p:bgPr>
    </p:bg>
    <p:spTree>
      <p:nvGrpSpPr>
        <p:cNvPr id="1" name=""/>
        <p:cNvGrpSpPr/>
        <p:nvPr/>
      </p:nvGrpSpPr>
      <p:grpSpPr>
        <a:xfrm>
          <a:off x="0" y="0"/>
          <a:ext cx="0" cy="0"/>
          <a:chOff x="0" y="0"/>
          <a:chExt cx="0" cy="0"/>
        </a:xfrm>
      </p:grpSpPr>
      <p:sp>
        <p:nvSpPr>
          <p:cNvPr name="Freeform 2" id="2"/>
          <p:cNvSpPr/>
          <p:nvPr/>
        </p:nvSpPr>
        <p:spPr>
          <a:xfrm flipH="false" flipV="false" rot="0">
            <a:off x="4343839" y="633876"/>
            <a:ext cx="7793760" cy="8014149"/>
          </a:xfrm>
          <a:custGeom>
            <a:avLst/>
            <a:gdLst/>
            <a:ahLst/>
            <a:cxnLst/>
            <a:rect r="r" b="b" t="t" l="l"/>
            <a:pathLst>
              <a:path h="8014149" w="7793760">
                <a:moveTo>
                  <a:pt x="0" y="0"/>
                </a:moveTo>
                <a:lnTo>
                  <a:pt x="7793761" y="0"/>
                </a:lnTo>
                <a:lnTo>
                  <a:pt x="7793761" y="8014149"/>
                </a:lnTo>
                <a:lnTo>
                  <a:pt x="0" y="801414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28171" y="9130964"/>
            <a:ext cx="15625097" cy="921422"/>
            <a:chOff x="0" y="0"/>
            <a:chExt cx="20833463" cy="1228563"/>
          </a:xfrm>
        </p:grpSpPr>
        <p:sp>
          <p:nvSpPr>
            <p:cNvPr name="TextBox 4" id="4"/>
            <p:cNvSpPr txBox="true"/>
            <p:nvPr/>
          </p:nvSpPr>
          <p:spPr>
            <a:xfrm rot="0">
              <a:off x="5358391" y="-66675"/>
              <a:ext cx="10116682" cy="730633"/>
            </a:xfrm>
            <a:prstGeom prst="rect">
              <a:avLst/>
            </a:prstGeom>
          </p:spPr>
          <p:txBody>
            <a:bodyPr anchor="t" rtlCol="false" tIns="0" lIns="0" bIns="0" rIns="0">
              <a:spAutoFit/>
            </a:bodyPr>
            <a:lstStyle/>
            <a:p>
              <a:pPr algn="ctr">
                <a:lnSpc>
                  <a:spcPts val="4577"/>
                </a:lnSpc>
                <a:spcBef>
                  <a:spcPct val="0"/>
                </a:spcBef>
              </a:pPr>
              <a:r>
                <a:rPr lang="en-US" b="true" sz="3269">
                  <a:solidFill>
                    <a:srgbClr val="FFFFFF"/>
                  </a:solidFill>
                  <a:latin typeface="Canva Sans Bold"/>
                  <a:ea typeface="Canva Sans Bold"/>
                  <a:cs typeface="Canva Sans Bold"/>
                  <a:sym typeface="Canva Sans Bold"/>
                </a:rPr>
                <a:t>DOCTRINE #6</a:t>
              </a:r>
            </a:p>
          </p:txBody>
        </p:sp>
        <p:sp>
          <p:nvSpPr>
            <p:cNvPr name="TextBox 5" id="5"/>
            <p:cNvSpPr txBox="true"/>
            <p:nvPr/>
          </p:nvSpPr>
          <p:spPr>
            <a:xfrm rot="0">
              <a:off x="0" y="609771"/>
              <a:ext cx="20833463" cy="618792"/>
            </a:xfrm>
            <a:prstGeom prst="rect">
              <a:avLst/>
            </a:prstGeom>
          </p:spPr>
          <p:txBody>
            <a:bodyPr anchor="t" rtlCol="false" tIns="0" lIns="0" bIns="0" rIns="0">
              <a:spAutoFit/>
            </a:bodyPr>
            <a:lstStyle/>
            <a:p>
              <a:pPr algn="ctr">
                <a:lnSpc>
                  <a:spcPts val="3820"/>
                </a:lnSpc>
                <a:spcBef>
                  <a:spcPct val="0"/>
                </a:spcBef>
              </a:pPr>
              <a:r>
                <a:rPr lang="en-US" b="true" sz="2728">
                  <a:solidFill>
                    <a:srgbClr val="FFFFFF"/>
                  </a:solidFill>
                  <a:latin typeface="Arimo Bold"/>
                  <a:ea typeface="Arimo Bold"/>
                  <a:cs typeface="Arimo Bold"/>
                  <a:sym typeface="Arimo Bold"/>
                </a:rPr>
                <a:t>God the Father</a:t>
              </a:r>
            </a:p>
          </p:txBody>
        </p:sp>
      </p:gr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000000"/>
        </a:solidFill>
      </p:bgPr>
    </p:bg>
    <p:spTree>
      <p:nvGrpSpPr>
        <p:cNvPr id="1" name=""/>
        <p:cNvGrpSpPr/>
        <p:nvPr/>
      </p:nvGrpSpPr>
      <p:grpSpPr>
        <a:xfrm>
          <a:off x="0" y="0"/>
          <a:ext cx="0" cy="0"/>
          <a:chOff x="0" y="0"/>
          <a:chExt cx="0" cy="0"/>
        </a:xfrm>
      </p:grpSpPr>
      <p:sp>
        <p:nvSpPr>
          <p:cNvPr name="Freeform 2" id="2"/>
          <p:cNvSpPr/>
          <p:nvPr/>
        </p:nvSpPr>
        <p:spPr>
          <a:xfrm flipH="false" flipV="false" rot="0">
            <a:off x="4343839" y="0"/>
            <a:ext cx="7793760" cy="8014149"/>
          </a:xfrm>
          <a:custGeom>
            <a:avLst/>
            <a:gdLst/>
            <a:ahLst/>
            <a:cxnLst/>
            <a:rect r="r" b="b" t="t" l="l"/>
            <a:pathLst>
              <a:path h="8014149" w="7793760">
                <a:moveTo>
                  <a:pt x="0" y="0"/>
                </a:moveTo>
                <a:lnTo>
                  <a:pt x="7793761" y="0"/>
                </a:lnTo>
                <a:lnTo>
                  <a:pt x="7793761" y="8014149"/>
                </a:lnTo>
                <a:lnTo>
                  <a:pt x="0" y="801414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28171" y="9130964"/>
            <a:ext cx="15625097" cy="921422"/>
            <a:chOff x="0" y="0"/>
            <a:chExt cx="20833463" cy="1228563"/>
          </a:xfrm>
        </p:grpSpPr>
        <p:sp>
          <p:nvSpPr>
            <p:cNvPr name="TextBox 4" id="4"/>
            <p:cNvSpPr txBox="true"/>
            <p:nvPr/>
          </p:nvSpPr>
          <p:spPr>
            <a:xfrm rot="0">
              <a:off x="5358391" y="-66675"/>
              <a:ext cx="10116682" cy="730633"/>
            </a:xfrm>
            <a:prstGeom prst="rect">
              <a:avLst/>
            </a:prstGeom>
          </p:spPr>
          <p:txBody>
            <a:bodyPr anchor="t" rtlCol="false" tIns="0" lIns="0" bIns="0" rIns="0">
              <a:spAutoFit/>
            </a:bodyPr>
            <a:lstStyle/>
            <a:p>
              <a:pPr algn="ctr">
                <a:lnSpc>
                  <a:spcPts val="4577"/>
                </a:lnSpc>
                <a:spcBef>
                  <a:spcPct val="0"/>
                </a:spcBef>
              </a:pPr>
              <a:r>
                <a:rPr lang="en-US" b="true" sz="3269">
                  <a:solidFill>
                    <a:srgbClr val="FFFFFF"/>
                  </a:solidFill>
                  <a:latin typeface="Canva Sans Bold"/>
                  <a:ea typeface="Canva Sans Bold"/>
                  <a:cs typeface="Canva Sans Bold"/>
                  <a:sym typeface="Canva Sans Bold"/>
                </a:rPr>
                <a:t>DOCTRINE #6</a:t>
              </a:r>
            </a:p>
          </p:txBody>
        </p:sp>
        <p:sp>
          <p:nvSpPr>
            <p:cNvPr name="TextBox 5" id="5"/>
            <p:cNvSpPr txBox="true"/>
            <p:nvPr/>
          </p:nvSpPr>
          <p:spPr>
            <a:xfrm rot="0">
              <a:off x="0" y="609771"/>
              <a:ext cx="20833463" cy="618792"/>
            </a:xfrm>
            <a:prstGeom prst="rect">
              <a:avLst/>
            </a:prstGeom>
          </p:spPr>
          <p:txBody>
            <a:bodyPr anchor="t" rtlCol="false" tIns="0" lIns="0" bIns="0" rIns="0">
              <a:spAutoFit/>
            </a:bodyPr>
            <a:lstStyle/>
            <a:p>
              <a:pPr algn="ctr">
                <a:lnSpc>
                  <a:spcPts val="3820"/>
                </a:lnSpc>
                <a:spcBef>
                  <a:spcPct val="0"/>
                </a:spcBef>
              </a:pPr>
              <a:r>
                <a:rPr lang="en-US" b="true" sz="2728">
                  <a:solidFill>
                    <a:srgbClr val="FFFFFF"/>
                  </a:solidFill>
                  <a:latin typeface="Arimo Bold"/>
                  <a:ea typeface="Arimo Bold"/>
                  <a:cs typeface="Arimo Bold"/>
                  <a:sym typeface="Arimo Bold"/>
                </a:rPr>
                <a:t>God the Father</a:t>
              </a:r>
            </a:p>
          </p:txBody>
        </p:sp>
      </p:grpSp>
      <p:sp>
        <p:nvSpPr>
          <p:cNvPr name="TextBox 6" id="6"/>
          <p:cNvSpPr txBox="true"/>
          <p:nvPr/>
        </p:nvSpPr>
        <p:spPr>
          <a:xfrm rot="0">
            <a:off x="2046101" y="6103983"/>
            <a:ext cx="12389236" cy="755779"/>
          </a:xfrm>
          <a:prstGeom prst="rect">
            <a:avLst/>
          </a:prstGeom>
        </p:spPr>
        <p:txBody>
          <a:bodyPr anchor="t" rtlCol="false" tIns="0" lIns="0" bIns="0" rIns="0">
            <a:spAutoFit/>
          </a:bodyPr>
          <a:lstStyle/>
          <a:p>
            <a:pPr algn="ctr">
              <a:lnSpc>
                <a:spcPts val="6117"/>
              </a:lnSpc>
              <a:spcBef>
                <a:spcPct val="0"/>
              </a:spcBef>
            </a:pPr>
            <a:r>
              <a:rPr lang="en-US" b="true" sz="4369">
                <a:solidFill>
                  <a:srgbClr val="FFFFFF"/>
                </a:solidFill>
                <a:latin typeface="Canva Sans Bold"/>
                <a:ea typeface="Canva Sans Bold"/>
                <a:cs typeface="Canva Sans Bold"/>
                <a:sym typeface="Canva Sans Bold"/>
              </a:rPr>
              <a:t>symbolizing different characters or roles</a:t>
            </a:r>
          </a:p>
        </p:txBody>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000000"/>
        </a:solidFill>
      </p:bgPr>
    </p:bg>
    <p:spTree>
      <p:nvGrpSpPr>
        <p:cNvPr id="1" name=""/>
        <p:cNvGrpSpPr/>
        <p:nvPr/>
      </p:nvGrpSpPr>
      <p:grpSpPr>
        <a:xfrm>
          <a:off x="0" y="0"/>
          <a:ext cx="0" cy="0"/>
          <a:chOff x="0" y="0"/>
          <a:chExt cx="0" cy="0"/>
        </a:xfrm>
      </p:grpSpPr>
      <p:sp>
        <p:nvSpPr>
          <p:cNvPr name="Freeform 2" id="2"/>
          <p:cNvSpPr/>
          <p:nvPr/>
        </p:nvSpPr>
        <p:spPr>
          <a:xfrm flipH="false" flipV="false" rot="0">
            <a:off x="6593368" y="0"/>
            <a:ext cx="3896880" cy="4007075"/>
          </a:xfrm>
          <a:custGeom>
            <a:avLst/>
            <a:gdLst/>
            <a:ahLst/>
            <a:cxnLst/>
            <a:rect r="r" b="b" t="t" l="l"/>
            <a:pathLst>
              <a:path h="4007075" w="3896880">
                <a:moveTo>
                  <a:pt x="0" y="0"/>
                </a:moveTo>
                <a:lnTo>
                  <a:pt x="3896880" y="0"/>
                </a:lnTo>
                <a:lnTo>
                  <a:pt x="3896880" y="4007075"/>
                </a:lnTo>
                <a:lnTo>
                  <a:pt x="0" y="4007075"/>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1028700" y="9258300"/>
            <a:ext cx="15625097" cy="921422"/>
            <a:chOff x="0" y="0"/>
            <a:chExt cx="20833463" cy="1228563"/>
          </a:xfrm>
        </p:grpSpPr>
        <p:sp>
          <p:nvSpPr>
            <p:cNvPr name="TextBox 4" id="4"/>
            <p:cNvSpPr txBox="true"/>
            <p:nvPr/>
          </p:nvSpPr>
          <p:spPr>
            <a:xfrm rot="0">
              <a:off x="5358391" y="-66675"/>
              <a:ext cx="10116682" cy="730633"/>
            </a:xfrm>
            <a:prstGeom prst="rect">
              <a:avLst/>
            </a:prstGeom>
          </p:spPr>
          <p:txBody>
            <a:bodyPr anchor="t" rtlCol="false" tIns="0" lIns="0" bIns="0" rIns="0">
              <a:spAutoFit/>
            </a:bodyPr>
            <a:lstStyle/>
            <a:p>
              <a:pPr algn="ctr">
                <a:lnSpc>
                  <a:spcPts val="4577"/>
                </a:lnSpc>
                <a:spcBef>
                  <a:spcPct val="0"/>
                </a:spcBef>
              </a:pPr>
              <a:r>
                <a:rPr lang="en-US" b="true" sz="3269">
                  <a:solidFill>
                    <a:srgbClr val="FFFFFF"/>
                  </a:solidFill>
                  <a:latin typeface="Canva Sans Bold"/>
                  <a:ea typeface="Canva Sans Bold"/>
                  <a:cs typeface="Canva Sans Bold"/>
                  <a:sym typeface="Canva Sans Bold"/>
                </a:rPr>
                <a:t>DOCTRINE #6</a:t>
              </a:r>
            </a:p>
          </p:txBody>
        </p:sp>
        <p:sp>
          <p:nvSpPr>
            <p:cNvPr name="TextBox 5" id="5"/>
            <p:cNvSpPr txBox="true"/>
            <p:nvPr/>
          </p:nvSpPr>
          <p:spPr>
            <a:xfrm rot="0">
              <a:off x="0" y="609771"/>
              <a:ext cx="20833463" cy="618792"/>
            </a:xfrm>
            <a:prstGeom prst="rect">
              <a:avLst/>
            </a:prstGeom>
          </p:spPr>
          <p:txBody>
            <a:bodyPr anchor="t" rtlCol="false" tIns="0" lIns="0" bIns="0" rIns="0">
              <a:spAutoFit/>
            </a:bodyPr>
            <a:lstStyle/>
            <a:p>
              <a:pPr algn="ctr">
                <a:lnSpc>
                  <a:spcPts val="3820"/>
                </a:lnSpc>
                <a:spcBef>
                  <a:spcPct val="0"/>
                </a:spcBef>
              </a:pPr>
              <a:r>
                <a:rPr lang="en-US" b="true" sz="2728">
                  <a:solidFill>
                    <a:srgbClr val="FFFFFF"/>
                  </a:solidFill>
                  <a:latin typeface="Arimo Bold"/>
                  <a:ea typeface="Arimo Bold"/>
                  <a:cs typeface="Arimo Bold"/>
                  <a:sym typeface="Arimo Bold"/>
                </a:rPr>
                <a:t>God the Father</a:t>
              </a:r>
            </a:p>
          </p:txBody>
        </p:sp>
      </p:grpSp>
      <p:sp>
        <p:nvSpPr>
          <p:cNvPr name="TextBox 6" id="6"/>
          <p:cNvSpPr txBox="true"/>
          <p:nvPr/>
        </p:nvSpPr>
        <p:spPr>
          <a:xfrm rot="0">
            <a:off x="781408" y="4083275"/>
            <a:ext cx="16725184" cy="3778336"/>
          </a:xfrm>
          <a:prstGeom prst="rect">
            <a:avLst/>
          </a:prstGeom>
        </p:spPr>
        <p:txBody>
          <a:bodyPr anchor="t" rtlCol="false" tIns="0" lIns="0" bIns="0" rIns="0">
            <a:spAutoFit/>
          </a:bodyPr>
          <a:lstStyle/>
          <a:p>
            <a:pPr algn="ctr">
              <a:lnSpc>
                <a:spcPts val="5850"/>
              </a:lnSpc>
              <a:spcBef>
                <a:spcPct val="0"/>
              </a:spcBef>
            </a:pPr>
            <a:r>
              <a:rPr lang="en-US" b="true" sz="5793">
                <a:solidFill>
                  <a:srgbClr val="FFFFFF"/>
                </a:solidFill>
                <a:latin typeface="Arimo Bold"/>
                <a:ea typeface="Arimo Bold"/>
                <a:cs typeface="Arimo Bold"/>
                <a:sym typeface="Arimo Bold"/>
              </a:rPr>
              <a:t>Early Christian theologians adopted this term to articulate the complex relationship within the Godhead—three </a:t>
            </a:r>
            <a:r>
              <a:rPr lang="en-US" b="true" sz="5793">
                <a:solidFill>
                  <a:srgbClr val="FCC252"/>
                </a:solidFill>
                <a:latin typeface="Arimo Bold"/>
                <a:ea typeface="Arimo Bold"/>
                <a:cs typeface="Arimo Bold"/>
                <a:sym typeface="Arimo Bold"/>
              </a:rPr>
              <a:t>distinct</a:t>
            </a:r>
            <a:r>
              <a:rPr lang="en-US" b="true" sz="5793">
                <a:solidFill>
                  <a:srgbClr val="FFFFFF"/>
                </a:solidFill>
                <a:latin typeface="Arimo Bold"/>
                <a:ea typeface="Arimo Bold"/>
                <a:cs typeface="Arimo Bold"/>
                <a:sym typeface="Arimo Bold"/>
              </a:rPr>
              <a:t> "persons" (Father, Son, and Holy Spirit) united in </a:t>
            </a:r>
            <a:r>
              <a:rPr lang="en-US" b="true" sz="5793">
                <a:solidFill>
                  <a:srgbClr val="FCC252"/>
                </a:solidFill>
                <a:latin typeface="Arimo Bold"/>
                <a:ea typeface="Arimo Bold"/>
                <a:cs typeface="Arimo Bold"/>
                <a:sym typeface="Arimo Bold"/>
              </a:rPr>
              <a:t>one</a:t>
            </a:r>
            <a:r>
              <a:rPr lang="en-US" b="true" sz="5793">
                <a:solidFill>
                  <a:srgbClr val="FFFFFF"/>
                </a:solidFill>
                <a:latin typeface="Arimo Bold"/>
                <a:ea typeface="Arimo Bold"/>
                <a:cs typeface="Arimo Bold"/>
                <a:sym typeface="Arimo Bold"/>
              </a:rPr>
              <a:t> </a:t>
            </a:r>
            <a:r>
              <a:rPr lang="en-US" b="true" sz="5793">
                <a:solidFill>
                  <a:srgbClr val="FCC252"/>
                </a:solidFill>
                <a:latin typeface="Arimo Bold"/>
                <a:ea typeface="Arimo Bold"/>
                <a:cs typeface="Arimo Bold"/>
                <a:sym typeface="Arimo Bold"/>
              </a:rPr>
              <a:t>divine nature.</a:t>
            </a:r>
          </a:p>
        </p:txBody>
      </p:sp>
    </p:spTree>
  </p:cSld>
  <p:clrMapOvr>
    <a:masterClrMapping/>
  </p:clrMapOvr>
</p:sld>
</file>

<file path=ppt/slides/slide8.xml><?xml version="1.0" encoding="utf-8"?>
<p:sld xmlns:p="http://schemas.openxmlformats.org/presentationml/2006/main" xmlns:a="http://schemas.openxmlformats.org/drawingml/2006/main">
  <p:cSld>
    <p:bg>
      <p:bgPr>
        <a:solidFill>
          <a:srgbClr val="000000"/>
        </a:solidFill>
      </p:bgPr>
    </p:bg>
    <p:spTree>
      <p:nvGrpSpPr>
        <p:cNvPr id="1" name=""/>
        <p:cNvGrpSpPr/>
        <p:nvPr/>
      </p:nvGrpSpPr>
      <p:grpSpPr>
        <a:xfrm>
          <a:off x="0" y="0"/>
          <a:ext cx="0" cy="0"/>
          <a:chOff x="0" y="0"/>
          <a:chExt cx="0" cy="0"/>
        </a:xfrm>
      </p:grpSpPr>
      <p:grpSp>
        <p:nvGrpSpPr>
          <p:cNvPr name="Group 2" id="2"/>
          <p:cNvGrpSpPr/>
          <p:nvPr/>
        </p:nvGrpSpPr>
        <p:grpSpPr>
          <a:xfrm rot="0">
            <a:off x="1028700" y="9258300"/>
            <a:ext cx="15625097" cy="921422"/>
            <a:chOff x="0" y="0"/>
            <a:chExt cx="20833463" cy="1228563"/>
          </a:xfrm>
        </p:grpSpPr>
        <p:sp>
          <p:nvSpPr>
            <p:cNvPr name="TextBox 3" id="3"/>
            <p:cNvSpPr txBox="true"/>
            <p:nvPr/>
          </p:nvSpPr>
          <p:spPr>
            <a:xfrm rot="0">
              <a:off x="5358391" y="-66675"/>
              <a:ext cx="10116682" cy="730633"/>
            </a:xfrm>
            <a:prstGeom prst="rect">
              <a:avLst/>
            </a:prstGeom>
          </p:spPr>
          <p:txBody>
            <a:bodyPr anchor="t" rtlCol="false" tIns="0" lIns="0" bIns="0" rIns="0">
              <a:spAutoFit/>
            </a:bodyPr>
            <a:lstStyle/>
            <a:p>
              <a:pPr algn="ctr">
                <a:lnSpc>
                  <a:spcPts val="4577"/>
                </a:lnSpc>
                <a:spcBef>
                  <a:spcPct val="0"/>
                </a:spcBef>
              </a:pPr>
              <a:r>
                <a:rPr lang="en-US" b="true" sz="3269">
                  <a:solidFill>
                    <a:srgbClr val="FFFFFF"/>
                  </a:solidFill>
                  <a:latin typeface="Canva Sans Bold"/>
                  <a:ea typeface="Canva Sans Bold"/>
                  <a:cs typeface="Canva Sans Bold"/>
                  <a:sym typeface="Canva Sans Bold"/>
                </a:rPr>
                <a:t>DOCTRINE #6</a:t>
              </a:r>
            </a:p>
          </p:txBody>
        </p:sp>
        <p:sp>
          <p:nvSpPr>
            <p:cNvPr name="TextBox 4" id="4"/>
            <p:cNvSpPr txBox="true"/>
            <p:nvPr/>
          </p:nvSpPr>
          <p:spPr>
            <a:xfrm rot="0">
              <a:off x="0" y="609771"/>
              <a:ext cx="20833463" cy="618792"/>
            </a:xfrm>
            <a:prstGeom prst="rect">
              <a:avLst/>
            </a:prstGeom>
          </p:spPr>
          <p:txBody>
            <a:bodyPr anchor="t" rtlCol="false" tIns="0" lIns="0" bIns="0" rIns="0">
              <a:spAutoFit/>
            </a:bodyPr>
            <a:lstStyle/>
            <a:p>
              <a:pPr algn="ctr">
                <a:lnSpc>
                  <a:spcPts val="3820"/>
                </a:lnSpc>
                <a:spcBef>
                  <a:spcPct val="0"/>
                </a:spcBef>
              </a:pPr>
              <a:r>
                <a:rPr lang="en-US" b="true" sz="2728">
                  <a:solidFill>
                    <a:srgbClr val="FFFFFF"/>
                  </a:solidFill>
                  <a:latin typeface="Arimo Bold"/>
                  <a:ea typeface="Arimo Bold"/>
                  <a:cs typeface="Arimo Bold"/>
                  <a:sym typeface="Arimo Bold"/>
                </a:rPr>
                <a:t>God the Father</a:t>
              </a:r>
            </a:p>
          </p:txBody>
        </p:sp>
      </p:grpSp>
      <p:sp>
        <p:nvSpPr>
          <p:cNvPr name="TextBox 5" id="5"/>
          <p:cNvSpPr txBox="true"/>
          <p:nvPr/>
        </p:nvSpPr>
        <p:spPr>
          <a:xfrm rot="0">
            <a:off x="1028700" y="3636008"/>
            <a:ext cx="16725184" cy="2292436"/>
          </a:xfrm>
          <a:prstGeom prst="rect">
            <a:avLst/>
          </a:prstGeom>
        </p:spPr>
        <p:txBody>
          <a:bodyPr anchor="t" rtlCol="false" tIns="0" lIns="0" bIns="0" rIns="0">
            <a:spAutoFit/>
          </a:bodyPr>
          <a:lstStyle/>
          <a:p>
            <a:pPr algn="ctr">
              <a:lnSpc>
                <a:spcPts val="5850"/>
              </a:lnSpc>
            </a:pPr>
            <a:r>
              <a:rPr lang="en-US" sz="5793" b="true">
                <a:solidFill>
                  <a:srgbClr val="FFFFFF"/>
                </a:solidFill>
                <a:latin typeface="Arimo Bold"/>
                <a:ea typeface="Arimo Bold"/>
                <a:cs typeface="Arimo Bold"/>
                <a:sym typeface="Arimo Bold"/>
              </a:rPr>
              <a:t>So, when we say God has one nature, it means:</a:t>
            </a:r>
          </a:p>
          <a:p>
            <a:pPr algn="ctr">
              <a:lnSpc>
                <a:spcPts val="5850"/>
              </a:lnSpc>
              <a:spcBef>
                <a:spcPct val="0"/>
              </a:spcBef>
            </a:pPr>
            <a:r>
              <a:rPr lang="en-US" b="true" sz="5793">
                <a:solidFill>
                  <a:srgbClr val="FFFFFF"/>
                </a:solidFill>
                <a:latin typeface="Arimo Bold"/>
                <a:ea typeface="Arimo Bold"/>
                <a:cs typeface="Arimo Bold"/>
                <a:sym typeface="Arimo Bold"/>
              </a:rPr>
              <a:t> </a:t>
            </a:r>
            <a:r>
              <a:rPr lang="en-US" b="true" sz="5793">
                <a:solidFill>
                  <a:srgbClr val="5CE1E6"/>
                </a:solidFill>
                <a:latin typeface="Arimo Bold"/>
                <a:ea typeface="Arimo Bold"/>
                <a:cs typeface="Arimo Bold"/>
                <a:sym typeface="Arimo Bold"/>
              </a:rPr>
              <a:t>✔️ God is fully divine</a:t>
            </a:r>
            <a:r>
              <a:rPr lang="en-US" b="true" sz="5793">
                <a:solidFill>
                  <a:srgbClr val="FFFFFF"/>
                </a:solidFill>
                <a:latin typeface="Arimo Bold"/>
                <a:ea typeface="Arimo Bold"/>
                <a:cs typeface="Arimo Bold"/>
                <a:sym typeface="Arimo Bold"/>
              </a:rPr>
              <a:t>—He is all-powerful, all-knowing, and eternal.</a:t>
            </a:r>
          </a:p>
        </p:txBody>
      </p:sp>
    </p:spTree>
  </p:cSld>
  <p:clrMapOvr>
    <a:masterClrMapping/>
  </p:clrMapOvr>
</p:sld>
</file>

<file path=ppt/slides/slide9.xml><?xml version="1.0" encoding="utf-8"?>
<p:sld xmlns:p="http://schemas.openxmlformats.org/presentationml/2006/main" xmlns:a="http://schemas.openxmlformats.org/drawingml/2006/main" xmlns:r="http://schemas.openxmlformats.org/officeDocument/2006/relationships">
  <p:cSld>
    <p:bg>
      <p:bgPr>
        <a:solidFill>
          <a:srgbClr val="000000"/>
        </a:solidFill>
      </p:bgPr>
    </p:bg>
    <p:spTree>
      <p:nvGrpSpPr>
        <p:cNvPr id="1" name=""/>
        <p:cNvGrpSpPr/>
        <p:nvPr/>
      </p:nvGrpSpPr>
      <p:grpSpPr>
        <a:xfrm>
          <a:off x="0" y="0"/>
          <a:ext cx="0" cy="0"/>
          <a:chOff x="0" y="0"/>
          <a:chExt cx="0" cy="0"/>
        </a:xfrm>
      </p:grpSpPr>
      <p:sp>
        <p:nvSpPr>
          <p:cNvPr name="Freeform 2" id="2"/>
          <p:cNvSpPr/>
          <p:nvPr/>
        </p:nvSpPr>
        <p:spPr>
          <a:xfrm flipH="false" flipV="false" rot="0">
            <a:off x="4523769" y="577067"/>
            <a:ext cx="8634959" cy="7771463"/>
          </a:xfrm>
          <a:custGeom>
            <a:avLst/>
            <a:gdLst/>
            <a:ahLst/>
            <a:cxnLst/>
            <a:rect r="r" b="b" t="t" l="l"/>
            <a:pathLst>
              <a:path h="7771463" w="8634959">
                <a:moveTo>
                  <a:pt x="0" y="0"/>
                </a:moveTo>
                <a:lnTo>
                  <a:pt x="8634959" y="0"/>
                </a:lnTo>
                <a:lnTo>
                  <a:pt x="8634959" y="7771463"/>
                </a:lnTo>
                <a:lnTo>
                  <a:pt x="0" y="7771463"/>
                </a:lnTo>
                <a:lnTo>
                  <a:pt x="0" y="0"/>
                </a:lnTo>
                <a:close/>
              </a:path>
            </a:pathLst>
          </a:custGeom>
          <a:blipFill>
            <a:blip r:embed="rId2"/>
            <a:stretch>
              <a:fillRect l="0" t="0" r="0" b="0"/>
            </a:stretch>
          </a:blipFill>
        </p:spPr>
      </p:sp>
      <p:grpSp>
        <p:nvGrpSpPr>
          <p:cNvPr name="Group 3" id="3"/>
          <p:cNvGrpSpPr/>
          <p:nvPr/>
        </p:nvGrpSpPr>
        <p:grpSpPr>
          <a:xfrm rot="0">
            <a:off x="1028700" y="9258300"/>
            <a:ext cx="15625097" cy="921422"/>
            <a:chOff x="0" y="0"/>
            <a:chExt cx="20833463" cy="1228563"/>
          </a:xfrm>
        </p:grpSpPr>
        <p:sp>
          <p:nvSpPr>
            <p:cNvPr name="TextBox 4" id="4"/>
            <p:cNvSpPr txBox="true"/>
            <p:nvPr/>
          </p:nvSpPr>
          <p:spPr>
            <a:xfrm rot="0">
              <a:off x="5358391" y="-66675"/>
              <a:ext cx="10116682" cy="730633"/>
            </a:xfrm>
            <a:prstGeom prst="rect">
              <a:avLst/>
            </a:prstGeom>
          </p:spPr>
          <p:txBody>
            <a:bodyPr anchor="t" rtlCol="false" tIns="0" lIns="0" bIns="0" rIns="0">
              <a:spAutoFit/>
            </a:bodyPr>
            <a:lstStyle/>
            <a:p>
              <a:pPr algn="ctr">
                <a:lnSpc>
                  <a:spcPts val="4577"/>
                </a:lnSpc>
                <a:spcBef>
                  <a:spcPct val="0"/>
                </a:spcBef>
              </a:pPr>
              <a:r>
                <a:rPr lang="en-US" b="true" sz="3269">
                  <a:solidFill>
                    <a:srgbClr val="FFFFFF"/>
                  </a:solidFill>
                  <a:latin typeface="Canva Sans Bold"/>
                  <a:ea typeface="Canva Sans Bold"/>
                  <a:cs typeface="Canva Sans Bold"/>
                  <a:sym typeface="Canva Sans Bold"/>
                </a:rPr>
                <a:t>DOCTRINE #6</a:t>
              </a:r>
            </a:p>
          </p:txBody>
        </p:sp>
        <p:sp>
          <p:nvSpPr>
            <p:cNvPr name="TextBox 5" id="5"/>
            <p:cNvSpPr txBox="true"/>
            <p:nvPr/>
          </p:nvSpPr>
          <p:spPr>
            <a:xfrm rot="0">
              <a:off x="0" y="609771"/>
              <a:ext cx="20833463" cy="618792"/>
            </a:xfrm>
            <a:prstGeom prst="rect">
              <a:avLst/>
            </a:prstGeom>
          </p:spPr>
          <p:txBody>
            <a:bodyPr anchor="t" rtlCol="false" tIns="0" lIns="0" bIns="0" rIns="0">
              <a:spAutoFit/>
            </a:bodyPr>
            <a:lstStyle/>
            <a:p>
              <a:pPr algn="ctr">
                <a:lnSpc>
                  <a:spcPts val="3820"/>
                </a:lnSpc>
                <a:spcBef>
                  <a:spcPct val="0"/>
                </a:spcBef>
              </a:pPr>
              <a:r>
                <a:rPr lang="en-US" b="true" sz="2728">
                  <a:solidFill>
                    <a:srgbClr val="FFFFFF"/>
                  </a:solidFill>
                  <a:latin typeface="Arimo Bold"/>
                  <a:ea typeface="Arimo Bold"/>
                  <a:cs typeface="Arimo Bold"/>
                  <a:sym typeface="Arimo Bold"/>
                </a:rPr>
                <a:t>God the Father</a:t>
              </a:r>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DAGhTFhpmaw</dc:identifier>
  <dcterms:modified xsi:type="dcterms:W3CDTF">2011-08-01T06:04:30Z</dcterms:modified>
  <cp:revision>1</cp:revision>
  <dc:title>Doctrine #6</dc:title>
</cp:coreProperties>
</file>