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18288000" cy="10287000"/>
  <p:notesSz cx="6858000" cy="9144000"/>
  <p:embeddedFontLst>
    <p:embeddedFont>
      <p:font typeface="Canva Sans Bold" charset="1" panose="020B0803030501040103"/>
      <p:regular r:id="rId34"/>
    </p:embeddedFont>
    <p:embeddedFont>
      <p:font typeface="Arimo Bold" charset="1" panose="020B0704020202020204"/>
      <p:regular r:id="rId35"/>
    </p:embeddedFont>
    <p:embeddedFont>
      <p:font typeface="Anton" charset="1" panose="00000500000000000000"/>
      <p:regular r:id="rId3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fonts/font34.fntdata" Type="http://schemas.openxmlformats.org/officeDocument/2006/relationships/font"/><Relationship Id="rId35" Target="fonts/font35.fntdata" Type="http://schemas.openxmlformats.org/officeDocument/2006/relationships/font"/><Relationship Id="rId36" Target="fonts/font36.fntdata" Type="http://schemas.openxmlformats.org/officeDocument/2006/relationships/font"/><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8.png" Type="http://schemas.openxmlformats.org/officeDocument/2006/relationships/image"/><Relationship Id="rId7" Target="../media/image9.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https://www.biblegateway.com/passage/?search=Roma%208&amp;version=MBBTAG;NLT#fen-NLT-28093h" TargetMode="External" Type="http://schemas.openxmlformats.org/officeDocument/2006/relationships/hyperlink"/></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726230" y="2801816"/>
            <a:ext cx="21240427" cy="2046429"/>
            <a:chOff x="0" y="0"/>
            <a:chExt cx="28320569" cy="2728572"/>
          </a:xfrm>
        </p:grpSpPr>
        <p:sp>
          <p:nvSpPr>
            <p:cNvPr name="TextBox 3" id="3"/>
            <p:cNvSpPr txBox="true"/>
            <p:nvPr/>
          </p:nvSpPr>
          <p:spPr>
            <a:xfrm rot="0">
              <a:off x="7284083" y="-152400"/>
              <a:ext cx="13752403" cy="1740967"/>
            </a:xfrm>
            <a:prstGeom prst="rect">
              <a:avLst/>
            </a:prstGeom>
          </p:spPr>
          <p:txBody>
            <a:bodyPr anchor="t" rtlCol="false" tIns="0" lIns="0" bIns="0" rIns="0">
              <a:spAutoFit/>
            </a:bodyPr>
            <a:lstStyle/>
            <a:p>
              <a:pPr algn="ctr">
                <a:lnSpc>
                  <a:spcPts val="10980"/>
                </a:lnSpc>
                <a:spcBef>
                  <a:spcPct val="0"/>
                </a:spcBef>
              </a:pPr>
              <a:r>
                <a:rPr lang="en-US" b="true" sz="7843">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1445692"/>
              <a:ext cx="28320569" cy="1282880"/>
            </a:xfrm>
            <a:prstGeom prst="rect">
              <a:avLst/>
            </a:prstGeom>
          </p:spPr>
          <p:txBody>
            <a:bodyPr anchor="t" rtlCol="false" tIns="0" lIns="0" bIns="0" rIns="0">
              <a:spAutoFit/>
            </a:bodyPr>
            <a:lstStyle/>
            <a:p>
              <a:pPr algn="ctr">
                <a:lnSpc>
                  <a:spcPts val="7857"/>
                </a:lnSpc>
                <a:spcBef>
                  <a:spcPct val="0"/>
                </a:spcBef>
              </a:pPr>
              <a:r>
                <a:rPr lang="en-US" b="true" sz="5612">
                  <a:solidFill>
                    <a:srgbClr val="FFFFFF"/>
                  </a:solidFill>
                  <a:latin typeface="Arimo Bold"/>
                  <a:ea typeface="Arimo Bold"/>
                  <a:cs typeface="Arimo Bold"/>
                  <a:sym typeface="Arimo Bold"/>
                </a:rPr>
                <a:t>God the Father</a:t>
              </a:r>
            </a:p>
          </p:txBody>
        </p:sp>
      </p:grpSp>
    </p:spTree>
  </p:cSld>
  <p:clrMapOvr>
    <a:masterClrMapping/>
  </p:clrMapOvr>
</p:sld>
</file>

<file path=ppt/slides/slide10.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605753" y="1985930"/>
            <a:ext cx="18374061" cy="845314"/>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Canva Sans Bold"/>
                <a:ea typeface="Canva Sans Bold"/>
                <a:cs typeface="Canva Sans Bold"/>
                <a:sym typeface="Canva Sans Bold"/>
              </a:rPr>
              <a:t>1. He Opens the Hearts of People to the Gospel</a:t>
            </a:r>
          </a:p>
        </p:txBody>
      </p:sp>
      <p:sp>
        <p:nvSpPr>
          <p:cNvPr name="TextBox 3" id="3"/>
          <p:cNvSpPr txBox="true"/>
          <p:nvPr/>
        </p:nvSpPr>
        <p:spPr>
          <a:xfrm rot="0">
            <a:off x="2200979" y="102488"/>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sp>
        <p:nvSpPr>
          <p:cNvPr name="TextBox 4" id="4"/>
          <p:cNvSpPr txBox="true"/>
          <p:nvPr/>
        </p:nvSpPr>
        <p:spPr>
          <a:xfrm rot="0">
            <a:off x="1028700" y="3413639"/>
            <a:ext cx="7029366" cy="5623456"/>
          </a:xfrm>
          <a:prstGeom prst="rect">
            <a:avLst/>
          </a:prstGeom>
        </p:spPr>
        <p:txBody>
          <a:bodyPr anchor="t" rtlCol="false" tIns="0" lIns="0" bIns="0" rIns="0">
            <a:spAutoFit/>
          </a:bodyPr>
          <a:lstStyle/>
          <a:p>
            <a:pPr algn="ctr">
              <a:lnSpc>
                <a:spcPts val="5570"/>
              </a:lnSpc>
              <a:spcBef>
                <a:spcPct val="0"/>
              </a:spcBef>
            </a:pPr>
            <a:r>
              <a:rPr lang="en-US" b="true" sz="3979">
                <a:solidFill>
                  <a:srgbClr val="FCC252"/>
                </a:solidFill>
                <a:latin typeface="Arimo Bold"/>
                <a:ea typeface="Arimo Bold"/>
                <a:cs typeface="Arimo Bold"/>
                <a:sym typeface="Arimo Bold"/>
              </a:rPr>
              <a:t>1 Corinto 2:14</a:t>
            </a:r>
            <a:r>
              <a:rPr lang="en-US" b="true" sz="3979">
                <a:solidFill>
                  <a:srgbClr val="FCC252"/>
                </a:solidFill>
                <a:latin typeface="Arimo Bold"/>
                <a:ea typeface="Arimo Bold"/>
                <a:cs typeface="Arimo Bold"/>
                <a:sym typeface="Arimo Bold"/>
              </a:rPr>
              <a:t>– Tcb</a:t>
            </a:r>
          </a:p>
          <a:p>
            <a:pPr algn="ctr">
              <a:lnSpc>
                <a:spcPts val="5570"/>
              </a:lnSpc>
              <a:spcBef>
                <a:spcPct val="0"/>
              </a:spcBef>
            </a:pPr>
            <a:r>
              <a:rPr lang="en-US" b="true" sz="3979">
                <a:solidFill>
                  <a:srgbClr val="FFFFFF"/>
                </a:solidFill>
                <a:latin typeface="Arimo Bold"/>
                <a:ea typeface="Arimo Bold"/>
                <a:cs typeface="Arimo Bold"/>
                <a:sym typeface="Arimo Bold"/>
              </a:rPr>
              <a:t>“Ngunit ang taong </a:t>
            </a:r>
            <a:r>
              <a:rPr lang="en-US" b="true" sz="3979">
                <a:solidFill>
                  <a:srgbClr val="5CE1E6"/>
                </a:solidFill>
                <a:latin typeface="Arimo Bold"/>
                <a:ea typeface="Arimo Bold"/>
                <a:cs typeface="Arimo Bold"/>
                <a:sym typeface="Arimo Bold"/>
              </a:rPr>
              <a:t>di ayon sa Espiritu </a:t>
            </a:r>
            <a:r>
              <a:rPr lang="en-US" b="true" sz="3979">
                <a:solidFill>
                  <a:srgbClr val="FFFFFF"/>
                </a:solidFill>
                <a:latin typeface="Arimo Bold"/>
                <a:ea typeface="Arimo Bold"/>
                <a:cs typeface="Arimo Bold"/>
                <a:sym typeface="Arimo Bold"/>
              </a:rPr>
              <a:t>ay hindi tumatanggap ng mga bagay na mula sa Espiritu ng Diyos, sapagkat ang mga ito ay </a:t>
            </a:r>
            <a:r>
              <a:rPr lang="en-US" b="true" sz="3979">
                <a:solidFill>
                  <a:srgbClr val="5CE1E6"/>
                </a:solidFill>
                <a:latin typeface="Arimo Bold"/>
                <a:ea typeface="Arimo Bold"/>
                <a:cs typeface="Arimo Bold"/>
                <a:sym typeface="Arimo Bold"/>
              </a:rPr>
              <a:t>kahangalan</a:t>
            </a:r>
            <a:r>
              <a:rPr lang="en-US" b="true" sz="3979">
                <a:solidFill>
                  <a:srgbClr val="FFFFFF"/>
                </a:solidFill>
                <a:latin typeface="Arimo Bold"/>
                <a:ea typeface="Arimo Bold"/>
                <a:cs typeface="Arimo Bold"/>
                <a:sym typeface="Arimo Bold"/>
              </a:rPr>
              <a:t> para sa kanya.”</a:t>
            </a:r>
          </a:p>
        </p:txBody>
      </p:sp>
      <p:sp>
        <p:nvSpPr>
          <p:cNvPr name="TextBox 5" id="5"/>
          <p:cNvSpPr txBox="true"/>
          <p:nvPr/>
        </p:nvSpPr>
        <p:spPr>
          <a:xfrm rot="0">
            <a:off x="9556861" y="3181454"/>
            <a:ext cx="7702439" cy="5394704"/>
          </a:xfrm>
          <a:prstGeom prst="rect">
            <a:avLst/>
          </a:prstGeom>
        </p:spPr>
        <p:txBody>
          <a:bodyPr anchor="t" rtlCol="false" tIns="0" lIns="0" bIns="0" rIns="0">
            <a:spAutoFit/>
          </a:bodyPr>
          <a:lstStyle/>
          <a:p>
            <a:pPr algn="ctr">
              <a:lnSpc>
                <a:spcPts val="6104"/>
              </a:lnSpc>
              <a:spcBef>
                <a:spcPct val="0"/>
              </a:spcBef>
            </a:pPr>
            <a:r>
              <a:rPr lang="en-US" b="true" sz="4360">
                <a:solidFill>
                  <a:srgbClr val="FCC252"/>
                </a:solidFill>
                <a:latin typeface="Arimo Bold"/>
                <a:ea typeface="Arimo Bold"/>
                <a:cs typeface="Arimo Bold"/>
                <a:sym typeface="Arimo Bold"/>
              </a:rPr>
              <a:t>1 Corinthians 2:14, nkjv – </a:t>
            </a:r>
          </a:p>
          <a:p>
            <a:pPr algn="ctr">
              <a:lnSpc>
                <a:spcPts val="6104"/>
              </a:lnSpc>
              <a:spcBef>
                <a:spcPct val="0"/>
              </a:spcBef>
            </a:pPr>
            <a:r>
              <a:rPr lang="en-US" b="true" sz="4360">
                <a:solidFill>
                  <a:srgbClr val="FFFFFF"/>
                </a:solidFill>
                <a:latin typeface="Arimo Bold"/>
                <a:ea typeface="Arimo Bold"/>
                <a:cs typeface="Arimo Bold"/>
                <a:sym typeface="Arimo Bold"/>
              </a:rPr>
              <a:t>“ But the </a:t>
            </a:r>
            <a:r>
              <a:rPr lang="en-US" b="true" sz="4360" u="sng">
                <a:solidFill>
                  <a:srgbClr val="FFFFFF"/>
                </a:solidFill>
                <a:latin typeface="Arimo Bold"/>
                <a:ea typeface="Arimo Bold"/>
                <a:cs typeface="Arimo Bold"/>
                <a:sym typeface="Arimo Bold"/>
              </a:rPr>
              <a:t>natural man</a:t>
            </a:r>
            <a:r>
              <a:rPr lang="en-US" b="true" sz="4360">
                <a:solidFill>
                  <a:srgbClr val="FFFFFF"/>
                </a:solidFill>
                <a:latin typeface="Arimo Bold"/>
                <a:ea typeface="Arimo Bold"/>
                <a:cs typeface="Arimo Bold"/>
                <a:sym typeface="Arimo Bold"/>
              </a:rPr>
              <a:t> does not receive the things of the Spirit of God, for they are foolishness to him; nor can he know them, </a:t>
            </a:r>
            <a:r>
              <a:rPr lang="en-US" b="true" sz="4360">
                <a:solidFill>
                  <a:srgbClr val="5CE1E6"/>
                </a:solidFill>
                <a:latin typeface="Arimo Bold"/>
                <a:ea typeface="Arimo Bold"/>
                <a:cs typeface="Arimo Bold"/>
                <a:sym typeface="Arimo Bold"/>
              </a:rPr>
              <a:t>because they are spiritually discerned</a:t>
            </a:r>
            <a:r>
              <a:rPr lang="en-US" b="true" sz="4360">
                <a:solidFill>
                  <a:srgbClr val="FFFFFF"/>
                </a:solidFill>
                <a:latin typeface="Arimo Bold"/>
                <a:ea typeface="Arimo Bold"/>
                <a:cs typeface="Arimo Bold"/>
                <a:sym typeface="Arimo Bold"/>
              </a:rPr>
              <a:t>.</a:t>
            </a:r>
          </a:p>
        </p:txBody>
      </p:sp>
      <p:grpSp>
        <p:nvGrpSpPr>
          <p:cNvPr name="Group 6" id="6"/>
          <p:cNvGrpSpPr/>
          <p:nvPr/>
        </p:nvGrpSpPr>
        <p:grpSpPr>
          <a:xfrm rot="0">
            <a:off x="1303581" y="9031142"/>
            <a:ext cx="15625097" cy="921422"/>
            <a:chOff x="0" y="0"/>
            <a:chExt cx="20833463" cy="1228563"/>
          </a:xfrm>
        </p:grpSpPr>
        <p:sp>
          <p:nvSpPr>
            <p:cNvPr name="TextBox 7" id="7"/>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8" id="8"/>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1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344333" y="3058225"/>
            <a:ext cx="15599333" cy="4027674"/>
          </a:xfrm>
          <a:prstGeom prst="rect">
            <a:avLst/>
          </a:prstGeom>
        </p:spPr>
        <p:txBody>
          <a:bodyPr anchor="t" rtlCol="false" tIns="0" lIns="0" bIns="0" rIns="0">
            <a:spAutoFit/>
          </a:bodyPr>
          <a:lstStyle/>
          <a:p>
            <a:pPr algn="ctr">
              <a:lnSpc>
                <a:spcPts val="10732"/>
              </a:lnSpc>
              <a:spcBef>
                <a:spcPct val="0"/>
              </a:spcBef>
            </a:pPr>
            <a:r>
              <a:rPr lang="en-US" sz="7666" spc="490">
                <a:solidFill>
                  <a:srgbClr val="FFFFFF"/>
                </a:solidFill>
                <a:latin typeface="Anton"/>
                <a:ea typeface="Anton"/>
                <a:cs typeface="Anton"/>
                <a:sym typeface="Anton"/>
              </a:rPr>
              <a:t>Without the Holy Spirit, we cannot understand salvation—He is the One who opens our minds.</a:t>
            </a:r>
          </a:p>
        </p:txBody>
      </p:sp>
      <p:grpSp>
        <p:nvGrpSpPr>
          <p:cNvPr name="Group 3" id="3"/>
          <p:cNvGrpSpPr/>
          <p:nvPr/>
        </p:nvGrpSpPr>
        <p:grpSpPr>
          <a:xfrm rot="0">
            <a:off x="1303581" y="9031142"/>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12.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856365" y="2786735"/>
            <a:ext cx="15658516" cy="1721614"/>
          </a:xfrm>
          <a:prstGeom prst="rect">
            <a:avLst/>
          </a:prstGeom>
        </p:spPr>
        <p:txBody>
          <a:bodyPr anchor="t" rtlCol="false" tIns="0" lIns="0" bIns="0" rIns="0">
            <a:spAutoFit/>
          </a:bodyPr>
          <a:lstStyle/>
          <a:p>
            <a:pPr algn="l">
              <a:lnSpc>
                <a:spcPts val="6957"/>
              </a:lnSpc>
              <a:spcBef>
                <a:spcPct val="0"/>
              </a:spcBef>
            </a:pPr>
            <a:r>
              <a:rPr lang="en-US" b="true" sz="4969">
                <a:solidFill>
                  <a:srgbClr val="FFFFFF"/>
                </a:solidFill>
                <a:latin typeface="Canva Sans Bold"/>
                <a:ea typeface="Canva Sans Bold"/>
                <a:cs typeface="Canva Sans Bold"/>
                <a:sym typeface="Canva Sans Bold"/>
              </a:rPr>
              <a:t>1. He </a:t>
            </a:r>
            <a:r>
              <a:rPr lang="en-US" b="true" sz="4969">
                <a:solidFill>
                  <a:srgbClr val="5CE1E6"/>
                </a:solidFill>
                <a:latin typeface="Canva Sans Bold"/>
                <a:ea typeface="Canva Sans Bold"/>
                <a:cs typeface="Canva Sans Bold"/>
                <a:sym typeface="Canva Sans Bold"/>
              </a:rPr>
              <a:t>Opens</a:t>
            </a:r>
            <a:r>
              <a:rPr lang="en-US" b="true" sz="4969">
                <a:solidFill>
                  <a:srgbClr val="FFFFFF"/>
                </a:solidFill>
                <a:latin typeface="Canva Sans Bold"/>
                <a:ea typeface="Canva Sans Bold"/>
                <a:cs typeface="Canva Sans Bold"/>
                <a:sym typeface="Canva Sans Bold"/>
              </a:rPr>
              <a:t> the Hearts of People to the Gospel</a:t>
            </a:r>
          </a:p>
          <a:p>
            <a:pPr algn="l">
              <a:lnSpc>
                <a:spcPts val="6957"/>
              </a:lnSpc>
              <a:spcBef>
                <a:spcPct val="0"/>
              </a:spcBef>
            </a:pPr>
            <a:r>
              <a:rPr lang="en-US" b="true" sz="4969">
                <a:solidFill>
                  <a:srgbClr val="FFFFFF"/>
                </a:solidFill>
                <a:latin typeface="Canva Sans Bold"/>
                <a:ea typeface="Canva Sans Bold"/>
                <a:cs typeface="Canva Sans Bold"/>
                <a:sym typeface="Canva Sans Bold"/>
              </a:rPr>
              <a:t>2. He </a:t>
            </a:r>
            <a:r>
              <a:rPr lang="en-US" b="true" sz="4969">
                <a:solidFill>
                  <a:srgbClr val="5CE1E6"/>
                </a:solidFill>
                <a:latin typeface="Canva Sans Bold"/>
                <a:ea typeface="Canva Sans Bold"/>
                <a:cs typeface="Canva Sans Bold"/>
                <a:sym typeface="Canva Sans Bold"/>
              </a:rPr>
              <a:t>Confirms</a:t>
            </a:r>
            <a:r>
              <a:rPr lang="en-US" b="true" sz="4969">
                <a:solidFill>
                  <a:srgbClr val="FFFFFF"/>
                </a:solidFill>
                <a:latin typeface="Canva Sans Bold"/>
                <a:ea typeface="Canva Sans Bold"/>
                <a:cs typeface="Canva Sans Bold"/>
                <a:sym typeface="Canva Sans Bold"/>
              </a:rPr>
              <a:t> That We Are Truly Saved</a:t>
            </a:r>
          </a:p>
        </p:txBody>
      </p:sp>
      <p:sp>
        <p:nvSpPr>
          <p:cNvPr name="TextBox 3" id="3"/>
          <p:cNvSpPr txBox="true"/>
          <p:nvPr/>
        </p:nvSpPr>
        <p:spPr>
          <a:xfrm rot="0">
            <a:off x="2173108" y="677544"/>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grpSp>
        <p:nvGrpSpPr>
          <p:cNvPr name="Group 4" id="4"/>
          <p:cNvGrpSpPr/>
          <p:nvPr/>
        </p:nvGrpSpPr>
        <p:grpSpPr>
          <a:xfrm rot="0">
            <a:off x="1303581" y="9031142"/>
            <a:ext cx="15625097" cy="921422"/>
            <a:chOff x="0" y="0"/>
            <a:chExt cx="20833463" cy="1228563"/>
          </a:xfrm>
        </p:grpSpPr>
        <p:sp>
          <p:nvSpPr>
            <p:cNvPr name="TextBox 5" id="5"/>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6" id="6"/>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13.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888313" y="1764412"/>
            <a:ext cx="15658516" cy="1721614"/>
          </a:xfrm>
          <a:prstGeom prst="rect">
            <a:avLst/>
          </a:prstGeom>
        </p:spPr>
        <p:txBody>
          <a:bodyPr anchor="t" rtlCol="false" tIns="0" lIns="0" bIns="0" rIns="0">
            <a:spAutoFit/>
          </a:bodyPr>
          <a:lstStyle/>
          <a:p>
            <a:pPr algn="l">
              <a:lnSpc>
                <a:spcPts val="6957"/>
              </a:lnSpc>
              <a:spcBef>
                <a:spcPct val="0"/>
              </a:spcBef>
            </a:pPr>
          </a:p>
          <a:p>
            <a:pPr algn="l">
              <a:lnSpc>
                <a:spcPts val="6957"/>
              </a:lnSpc>
              <a:spcBef>
                <a:spcPct val="0"/>
              </a:spcBef>
            </a:pPr>
            <a:r>
              <a:rPr lang="en-US" b="true" sz="4969">
                <a:solidFill>
                  <a:srgbClr val="FFFFFF"/>
                </a:solidFill>
                <a:latin typeface="Canva Sans Bold"/>
                <a:ea typeface="Canva Sans Bold"/>
                <a:cs typeface="Canva Sans Bold"/>
                <a:sym typeface="Canva Sans Bold"/>
              </a:rPr>
              <a:t>2. He </a:t>
            </a:r>
            <a:r>
              <a:rPr lang="en-US" b="true" sz="4969">
                <a:solidFill>
                  <a:srgbClr val="5CE1E6"/>
                </a:solidFill>
                <a:latin typeface="Canva Sans Bold"/>
                <a:ea typeface="Canva Sans Bold"/>
                <a:cs typeface="Canva Sans Bold"/>
                <a:sym typeface="Canva Sans Bold"/>
              </a:rPr>
              <a:t>Confirms</a:t>
            </a:r>
            <a:r>
              <a:rPr lang="en-US" b="true" sz="4969">
                <a:solidFill>
                  <a:srgbClr val="FFFFFF"/>
                </a:solidFill>
                <a:latin typeface="Canva Sans Bold"/>
                <a:ea typeface="Canva Sans Bold"/>
                <a:cs typeface="Canva Sans Bold"/>
                <a:sym typeface="Canva Sans Bold"/>
              </a:rPr>
              <a:t> That We Are Truly Saved</a:t>
            </a:r>
          </a:p>
        </p:txBody>
      </p:sp>
      <p:sp>
        <p:nvSpPr>
          <p:cNvPr name="TextBox 3" id="3"/>
          <p:cNvSpPr txBox="true"/>
          <p:nvPr/>
        </p:nvSpPr>
        <p:spPr>
          <a:xfrm rot="0">
            <a:off x="2173108" y="677544"/>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sp>
        <p:nvSpPr>
          <p:cNvPr name="TextBox 4" id="4"/>
          <p:cNvSpPr txBox="true"/>
          <p:nvPr/>
        </p:nvSpPr>
        <p:spPr>
          <a:xfrm rot="0">
            <a:off x="1028700" y="4405917"/>
            <a:ext cx="7553609" cy="5367149"/>
          </a:xfrm>
          <a:prstGeom prst="rect">
            <a:avLst/>
          </a:prstGeom>
        </p:spPr>
        <p:txBody>
          <a:bodyPr anchor="t" rtlCol="false" tIns="0" lIns="0" bIns="0" rIns="0">
            <a:spAutoFit/>
          </a:bodyPr>
          <a:lstStyle/>
          <a:p>
            <a:pPr algn="ctr">
              <a:lnSpc>
                <a:spcPts val="7097"/>
              </a:lnSpc>
            </a:pPr>
            <a:r>
              <a:rPr lang="en-US" b="true" sz="5069">
                <a:solidFill>
                  <a:srgbClr val="FCC252"/>
                </a:solidFill>
                <a:latin typeface="Arimo Bold"/>
                <a:ea typeface="Arimo Bold"/>
                <a:cs typeface="Arimo Bold"/>
                <a:sym typeface="Arimo Bold"/>
              </a:rPr>
              <a:t>ROMA 8:16</a:t>
            </a:r>
          </a:p>
          <a:p>
            <a:pPr algn="l">
              <a:lnSpc>
                <a:spcPts val="7097"/>
              </a:lnSpc>
              <a:spcBef>
                <a:spcPct val="0"/>
              </a:spcBef>
            </a:pPr>
            <a:r>
              <a:rPr lang="en-US" b="true" sz="5069">
                <a:solidFill>
                  <a:srgbClr val="FFFFFF"/>
                </a:solidFill>
                <a:latin typeface="Arimo Bold"/>
                <a:ea typeface="Arimo Bold"/>
                <a:cs typeface="Arimo Bold"/>
                <a:sym typeface="Arimo Bold"/>
              </a:rPr>
              <a:t>Ang Espiritu ang nagpapatotoo, kasama ng ating espiritu, na tayo'y mga anak ng Diyos.</a:t>
            </a:r>
          </a:p>
        </p:txBody>
      </p:sp>
      <p:sp>
        <p:nvSpPr>
          <p:cNvPr name="TextBox 5" id="5"/>
          <p:cNvSpPr txBox="true"/>
          <p:nvPr/>
        </p:nvSpPr>
        <p:spPr>
          <a:xfrm rot="0">
            <a:off x="9525885" y="4405917"/>
            <a:ext cx="7541730" cy="4425602"/>
          </a:xfrm>
          <a:prstGeom prst="rect">
            <a:avLst/>
          </a:prstGeom>
        </p:spPr>
        <p:txBody>
          <a:bodyPr anchor="t" rtlCol="false" tIns="0" lIns="0" bIns="0" rIns="0">
            <a:spAutoFit/>
          </a:bodyPr>
          <a:lstStyle/>
          <a:p>
            <a:pPr algn="ctr">
              <a:lnSpc>
                <a:spcPts val="7019"/>
              </a:lnSpc>
            </a:pPr>
            <a:r>
              <a:rPr lang="en-US" b="true" sz="5013">
                <a:solidFill>
                  <a:srgbClr val="FCC252"/>
                </a:solidFill>
                <a:latin typeface="Arimo Bold"/>
                <a:ea typeface="Arimo Bold"/>
                <a:cs typeface="Arimo Bold"/>
                <a:sym typeface="Arimo Bold"/>
              </a:rPr>
              <a:t>ROMANS 8:16,NKJV</a:t>
            </a:r>
          </a:p>
          <a:p>
            <a:pPr algn="l">
              <a:lnSpc>
                <a:spcPts val="7019"/>
              </a:lnSpc>
              <a:spcBef>
                <a:spcPct val="0"/>
              </a:spcBef>
            </a:pPr>
            <a:r>
              <a:rPr lang="en-US" b="true" sz="5013">
                <a:solidFill>
                  <a:srgbClr val="FFFFFF"/>
                </a:solidFill>
                <a:latin typeface="Arimo Bold"/>
                <a:ea typeface="Arimo Bold"/>
                <a:cs typeface="Arimo Bold"/>
                <a:sym typeface="Arimo Bold"/>
              </a:rPr>
              <a:t>THE SPIRIT HIMSELF BEARS WITNESS WITH OUR SPIRIT THAT WE ARE CHILDREN OF GOD,</a:t>
            </a:r>
          </a:p>
        </p:txBody>
      </p:sp>
    </p:spTree>
  </p:cSld>
  <p:clrMapOvr>
    <a:masterClrMapping/>
  </p:clrMapOvr>
</p:sld>
</file>

<file path=ppt/slides/slide14.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888313" y="1764412"/>
            <a:ext cx="15658516" cy="1721614"/>
          </a:xfrm>
          <a:prstGeom prst="rect">
            <a:avLst/>
          </a:prstGeom>
        </p:spPr>
        <p:txBody>
          <a:bodyPr anchor="t" rtlCol="false" tIns="0" lIns="0" bIns="0" rIns="0">
            <a:spAutoFit/>
          </a:bodyPr>
          <a:lstStyle/>
          <a:p>
            <a:pPr algn="l">
              <a:lnSpc>
                <a:spcPts val="6957"/>
              </a:lnSpc>
              <a:spcBef>
                <a:spcPct val="0"/>
              </a:spcBef>
            </a:pPr>
          </a:p>
          <a:p>
            <a:pPr algn="l">
              <a:lnSpc>
                <a:spcPts val="6957"/>
              </a:lnSpc>
              <a:spcBef>
                <a:spcPct val="0"/>
              </a:spcBef>
            </a:pPr>
            <a:r>
              <a:rPr lang="en-US" b="true" sz="4969">
                <a:solidFill>
                  <a:srgbClr val="FFFFFF"/>
                </a:solidFill>
                <a:latin typeface="Canva Sans Bold"/>
                <a:ea typeface="Canva Sans Bold"/>
                <a:cs typeface="Canva Sans Bold"/>
                <a:sym typeface="Canva Sans Bold"/>
              </a:rPr>
              <a:t>2. He </a:t>
            </a:r>
            <a:r>
              <a:rPr lang="en-US" b="true" sz="4969">
                <a:solidFill>
                  <a:srgbClr val="5CE1E6"/>
                </a:solidFill>
                <a:latin typeface="Canva Sans Bold"/>
                <a:ea typeface="Canva Sans Bold"/>
                <a:cs typeface="Canva Sans Bold"/>
                <a:sym typeface="Canva Sans Bold"/>
              </a:rPr>
              <a:t>Confirms</a:t>
            </a:r>
            <a:r>
              <a:rPr lang="en-US" b="true" sz="4969">
                <a:solidFill>
                  <a:srgbClr val="FFFFFF"/>
                </a:solidFill>
                <a:latin typeface="Canva Sans Bold"/>
                <a:ea typeface="Canva Sans Bold"/>
                <a:cs typeface="Canva Sans Bold"/>
                <a:sym typeface="Canva Sans Bold"/>
              </a:rPr>
              <a:t> That We Are Truly Saved</a:t>
            </a:r>
          </a:p>
        </p:txBody>
      </p:sp>
      <p:sp>
        <p:nvSpPr>
          <p:cNvPr name="TextBox 3" id="3"/>
          <p:cNvSpPr txBox="true"/>
          <p:nvPr/>
        </p:nvSpPr>
        <p:spPr>
          <a:xfrm rot="0">
            <a:off x="2173108" y="677544"/>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sp>
        <p:nvSpPr>
          <p:cNvPr name="TextBox 4" id="4"/>
          <p:cNvSpPr txBox="true"/>
          <p:nvPr/>
        </p:nvSpPr>
        <p:spPr>
          <a:xfrm rot="0">
            <a:off x="2173108" y="4342022"/>
            <a:ext cx="15086192" cy="5367149"/>
          </a:xfrm>
          <a:prstGeom prst="rect">
            <a:avLst/>
          </a:prstGeom>
        </p:spPr>
        <p:txBody>
          <a:bodyPr anchor="t" rtlCol="false" tIns="0" lIns="0" bIns="0" rIns="0">
            <a:spAutoFit/>
          </a:bodyPr>
          <a:lstStyle/>
          <a:p>
            <a:pPr algn="ctr">
              <a:lnSpc>
                <a:spcPts val="7097"/>
              </a:lnSpc>
            </a:pPr>
            <a:r>
              <a:rPr lang="en-US" b="true" sz="5069">
                <a:solidFill>
                  <a:srgbClr val="FCC252"/>
                </a:solidFill>
                <a:latin typeface="Arimo Bold"/>
                <a:ea typeface="Arimo Bold"/>
                <a:cs typeface="Arimo Bold"/>
                <a:sym typeface="Arimo Bold"/>
              </a:rPr>
              <a:t>EFESO 1</a:t>
            </a:r>
          </a:p>
          <a:p>
            <a:pPr algn="l">
              <a:lnSpc>
                <a:spcPts val="7097"/>
              </a:lnSpc>
              <a:spcBef>
                <a:spcPct val="0"/>
              </a:spcBef>
            </a:pPr>
            <a:r>
              <a:rPr lang="en-US" b="true" sz="5069" u="sng">
                <a:solidFill>
                  <a:srgbClr val="EF2C5F"/>
                </a:solidFill>
                <a:latin typeface="Arimo Bold"/>
                <a:ea typeface="Arimo Bold"/>
                <a:cs typeface="Arimo Bold"/>
                <a:sym typeface="Arimo Bold"/>
              </a:rPr>
              <a:t>14</a:t>
            </a:r>
            <a:r>
              <a:rPr lang="en-US" b="true" sz="5069">
                <a:solidFill>
                  <a:srgbClr val="FFFFFF"/>
                </a:solidFill>
                <a:latin typeface="Arimo Bold"/>
                <a:ea typeface="Arimo Bold"/>
                <a:cs typeface="Arimo Bold"/>
                <a:sym typeface="Arimo Bold"/>
              </a:rPr>
              <a:t> ANG BANAL NA ESPIRITU ANG KATIBAYAN NA MATATANGGAP NATIN MULA SA DIOS ANG IPINANGAKO NIYA SA ATIN BILANG MGA ANAK NIYA, HANGGANG SA MATANGGAP NATIN ANG LUBOS NA KALIGTASAN. AT DAHIL DITO, PAPUPURIHAN SIYA!</a:t>
            </a:r>
          </a:p>
        </p:txBody>
      </p:sp>
    </p:spTree>
  </p:cSld>
  <p:clrMapOvr>
    <a:masterClrMapping/>
  </p:clrMapOvr>
</p:sld>
</file>

<file path=ppt/slides/slide15.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397151" y="417309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Tree>
  </p:cSld>
  <p:clrMapOvr>
    <a:masterClrMapping/>
  </p:clrMapOvr>
</p:sld>
</file>

<file path=ppt/slides/slide16.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497763" y="2622963"/>
            <a:ext cx="15034874" cy="890399"/>
          </a:xfrm>
          <a:prstGeom prst="rect">
            <a:avLst/>
          </a:prstGeom>
        </p:spPr>
        <p:txBody>
          <a:bodyPr anchor="t" rtlCol="false" tIns="0" lIns="0" bIns="0" rIns="0">
            <a:spAutoFit/>
          </a:bodyPr>
          <a:lstStyle/>
          <a:p>
            <a:pPr algn="ctr">
              <a:lnSpc>
                <a:spcPts val="7097"/>
              </a:lnSpc>
              <a:spcBef>
                <a:spcPct val="0"/>
              </a:spcBef>
            </a:pPr>
            <a:r>
              <a:rPr lang="en-US" b="true" sz="5069">
                <a:solidFill>
                  <a:srgbClr val="FFFFFF"/>
                </a:solidFill>
                <a:latin typeface="Arimo Bold"/>
                <a:ea typeface="Arimo Bold"/>
                <a:cs typeface="Arimo Bold"/>
                <a:sym typeface="Arimo Bold"/>
              </a:rPr>
              <a:t>1. The Father </a:t>
            </a:r>
            <a:r>
              <a:rPr lang="en-US" b="true" sz="5069">
                <a:solidFill>
                  <a:srgbClr val="5CE1E6"/>
                </a:solidFill>
                <a:latin typeface="Arimo Bold"/>
                <a:ea typeface="Arimo Bold"/>
                <a:cs typeface="Arimo Bold"/>
                <a:sym typeface="Arimo Bold"/>
              </a:rPr>
              <a:t>Planned </a:t>
            </a:r>
            <a:r>
              <a:rPr lang="en-US" b="true" sz="5069">
                <a:solidFill>
                  <a:srgbClr val="FFFFFF"/>
                </a:solidFill>
                <a:latin typeface="Arimo Bold"/>
                <a:ea typeface="Arimo Bold"/>
                <a:cs typeface="Arimo Bold"/>
                <a:sym typeface="Arimo Bold"/>
              </a:rPr>
              <a:t>Salvation</a:t>
            </a:r>
          </a:p>
        </p:txBody>
      </p:sp>
      <p:sp>
        <p:nvSpPr>
          <p:cNvPr name="TextBox 4" id="4"/>
          <p:cNvSpPr txBox="true"/>
          <p:nvPr/>
        </p:nvSpPr>
        <p:spPr>
          <a:xfrm rot="0">
            <a:off x="1051308" y="5048250"/>
            <a:ext cx="8092692" cy="4470828"/>
          </a:xfrm>
          <a:prstGeom prst="rect">
            <a:avLst/>
          </a:prstGeom>
        </p:spPr>
        <p:txBody>
          <a:bodyPr anchor="t" rtlCol="false" tIns="0" lIns="0" bIns="0" rIns="0">
            <a:spAutoFit/>
          </a:bodyPr>
          <a:lstStyle/>
          <a:p>
            <a:pPr algn="ctr">
              <a:lnSpc>
                <a:spcPts val="5051"/>
              </a:lnSpc>
              <a:spcBef>
                <a:spcPct val="0"/>
              </a:spcBef>
            </a:pPr>
            <a:r>
              <a:rPr lang="en-US" b="true" sz="3608" u="sng">
                <a:solidFill>
                  <a:srgbClr val="FF5757"/>
                </a:solidFill>
                <a:latin typeface="Arimo Bold"/>
                <a:ea typeface="Arimo Bold"/>
                <a:cs typeface="Arimo Bold"/>
                <a:sym typeface="Arimo Bold"/>
              </a:rPr>
              <a:t>4</a:t>
            </a:r>
            <a:r>
              <a:rPr lang="en-US" b="true" sz="3608">
                <a:solidFill>
                  <a:srgbClr val="FFFFFF"/>
                </a:solidFill>
                <a:latin typeface="Arimo Bold"/>
                <a:ea typeface="Arimo Bold"/>
                <a:cs typeface="Arimo Bold"/>
                <a:sym typeface="Arimo Bold"/>
              </a:rPr>
              <a:t> </a:t>
            </a:r>
            <a:r>
              <a:rPr lang="en-US" b="true" sz="3608">
                <a:solidFill>
                  <a:srgbClr val="5CE1E6"/>
                </a:solidFill>
                <a:latin typeface="Arimo Bold"/>
                <a:ea typeface="Arimo Bold"/>
                <a:cs typeface="Arimo Bold"/>
                <a:sym typeface="Arimo Bold"/>
              </a:rPr>
              <a:t>Bago pa likhain ang sanlibutan ay pinili na niya tayo</a:t>
            </a:r>
            <a:r>
              <a:rPr lang="en-US" b="true" sz="3608">
                <a:solidFill>
                  <a:srgbClr val="FFFFFF"/>
                </a:solidFill>
                <a:latin typeface="Arimo Bold"/>
                <a:ea typeface="Arimo Bold"/>
                <a:cs typeface="Arimo Bold"/>
                <a:sym typeface="Arimo Bold"/>
              </a:rPr>
              <a:t> upang maging kanya s</a:t>
            </a:r>
            <a:r>
              <a:rPr lang="en-US" b="true" sz="3608">
                <a:solidFill>
                  <a:srgbClr val="5CE1E6"/>
                </a:solidFill>
                <a:latin typeface="Arimo Bold"/>
                <a:ea typeface="Arimo Bold"/>
                <a:cs typeface="Arimo Bold"/>
                <a:sym typeface="Arimo Bold"/>
              </a:rPr>
              <a:t>a pamamagitan ng ating pakikipag-isa kay Cristo</a:t>
            </a:r>
            <a:r>
              <a:rPr lang="en-US" b="true" sz="3608">
                <a:solidFill>
                  <a:srgbClr val="FFFFFF"/>
                </a:solidFill>
                <a:latin typeface="Arimo Bold"/>
                <a:ea typeface="Arimo Bold"/>
                <a:cs typeface="Arimo Bold"/>
                <a:sym typeface="Arimo Bold"/>
              </a:rPr>
              <a:t> at upang tayo'y maging banal at walang kapintasan sa harap niya. Dahil sa pag-ibig ng Diyos,</a:t>
            </a:r>
          </a:p>
        </p:txBody>
      </p:sp>
      <p:sp>
        <p:nvSpPr>
          <p:cNvPr name="TextBox 5" id="5"/>
          <p:cNvSpPr txBox="true"/>
          <p:nvPr/>
        </p:nvSpPr>
        <p:spPr>
          <a:xfrm rot="0">
            <a:off x="1497763" y="4027713"/>
            <a:ext cx="6528072"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EFESO 1</a:t>
            </a:r>
          </a:p>
        </p:txBody>
      </p:sp>
      <p:sp>
        <p:nvSpPr>
          <p:cNvPr name="TextBox 6" id="6"/>
          <p:cNvSpPr txBox="true"/>
          <p:nvPr/>
        </p:nvSpPr>
        <p:spPr>
          <a:xfrm rot="0">
            <a:off x="9711107" y="5403887"/>
            <a:ext cx="8092692" cy="3194478"/>
          </a:xfrm>
          <a:prstGeom prst="rect">
            <a:avLst/>
          </a:prstGeom>
        </p:spPr>
        <p:txBody>
          <a:bodyPr anchor="t" rtlCol="false" tIns="0" lIns="0" bIns="0" rIns="0">
            <a:spAutoFit/>
          </a:bodyPr>
          <a:lstStyle/>
          <a:p>
            <a:pPr algn="ctr">
              <a:lnSpc>
                <a:spcPts val="5051"/>
              </a:lnSpc>
              <a:spcBef>
                <a:spcPct val="0"/>
              </a:spcBef>
            </a:pPr>
            <a:r>
              <a:rPr lang="en-US" b="true" sz="3608" u="sng">
                <a:solidFill>
                  <a:srgbClr val="FF5757"/>
                </a:solidFill>
                <a:latin typeface="Arimo Bold"/>
                <a:ea typeface="Arimo Bold"/>
                <a:cs typeface="Arimo Bold"/>
                <a:sym typeface="Arimo Bold"/>
              </a:rPr>
              <a:t>4</a:t>
            </a:r>
            <a:r>
              <a:rPr lang="en-US" b="true" sz="3608">
                <a:solidFill>
                  <a:srgbClr val="FFFFFF"/>
                </a:solidFill>
                <a:latin typeface="Arimo Bold"/>
                <a:ea typeface="Arimo Bold"/>
                <a:cs typeface="Arimo Bold"/>
                <a:sym typeface="Arimo Bold"/>
              </a:rPr>
              <a:t>  Even before the world was made, God had already chosen us to be his through our union with Christ, so that we would be holy and without fault before him.</a:t>
            </a:r>
          </a:p>
        </p:txBody>
      </p:sp>
      <p:sp>
        <p:nvSpPr>
          <p:cNvPr name="TextBox 7" id="7"/>
          <p:cNvSpPr txBox="true"/>
          <p:nvPr/>
        </p:nvSpPr>
        <p:spPr>
          <a:xfrm rot="0">
            <a:off x="9951889" y="4281676"/>
            <a:ext cx="7611128"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EPHESIANS 1,GNT</a:t>
            </a:r>
          </a:p>
        </p:txBody>
      </p:sp>
    </p:spTree>
  </p:cSld>
  <p:clrMapOvr>
    <a:masterClrMapping/>
  </p:clrMapOvr>
</p:sld>
</file>

<file path=ppt/slides/slide17.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497763" y="2622963"/>
            <a:ext cx="15034874" cy="890399"/>
          </a:xfrm>
          <a:prstGeom prst="rect">
            <a:avLst/>
          </a:prstGeom>
        </p:spPr>
        <p:txBody>
          <a:bodyPr anchor="t" rtlCol="false" tIns="0" lIns="0" bIns="0" rIns="0">
            <a:spAutoFit/>
          </a:bodyPr>
          <a:lstStyle/>
          <a:p>
            <a:pPr algn="ctr">
              <a:lnSpc>
                <a:spcPts val="7097"/>
              </a:lnSpc>
              <a:spcBef>
                <a:spcPct val="0"/>
              </a:spcBef>
            </a:pPr>
            <a:r>
              <a:rPr lang="en-US" b="true" sz="5069">
                <a:solidFill>
                  <a:srgbClr val="FFFFFF"/>
                </a:solidFill>
                <a:latin typeface="Arimo Bold"/>
                <a:ea typeface="Arimo Bold"/>
                <a:cs typeface="Arimo Bold"/>
                <a:sym typeface="Arimo Bold"/>
              </a:rPr>
              <a:t>1. The Father </a:t>
            </a:r>
            <a:r>
              <a:rPr lang="en-US" b="true" sz="5069">
                <a:solidFill>
                  <a:srgbClr val="5CE1E6"/>
                </a:solidFill>
                <a:latin typeface="Arimo Bold"/>
                <a:ea typeface="Arimo Bold"/>
                <a:cs typeface="Arimo Bold"/>
                <a:sym typeface="Arimo Bold"/>
              </a:rPr>
              <a:t>Planned </a:t>
            </a:r>
            <a:r>
              <a:rPr lang="en-US" b="true" sz="5069">
                <a:solidFill>
                  <a:srgbClr val="FFFFFF"/>
                </a:solidFill>
                <a:latin typeface="Arimo Bold"/>
                <a:ea typeface="Arimo Bold"/>
                <a:cs typeface="Arimo Bold"/>
                <a:sym typeface="Arimo Bold"/>
              </a:rPr>
              <a:t>Salvation</a:t>
            </a:r>
          </a:p>
        </p:txBody>
      </p:sp>
      <p:sp>
        <p:nvSpPr>
          <p:cNvPr name="TextBox 4" id="4"/>
          <p:cNvSpPr txBox="true"/>
          <p:nvPr/>
        </p:nvSpPr>
        <p:spPr>
          <a:xfrm rot="0">
            <a:off x="661666" y="5348342"/>
            <a:ext cx="7591494" cy="4056193"/>
          </a:xfrm>
          <a:prstGeom prst="rect">
            <a:avLst/>
          </a:prstGeom>
        </p:spPr>
        <p:txBody>
          <a:bodyPr anchor="t" rtlCol="false" tIns="0" lIns="0" bIns="0" rIns="0">
            <a:spAutoFit/>
          </a:bodyPr>
          <a:lstStyle/>
          <a:p>
            <a:pPr algn="ctr">
              <a:lnSpc>
                <a:spcPts val="5330"/>
              </a:lnSpc>
              <a:spcBef>
                <a:spcPct val="0"/>
              </a:spcBef>
            </a:pPr>
            <a:r>
              <a:rPr lang="en-US" b="true" sz="3807" u="sng">
                <a:solidFill>
                  <a:srgbClr val="FF5757"/>
                </a:solidFill>
                <a:latin typeface="Arimo Bold"/>
                <a:ea typeface="Arimo Bold"/>
                <a:cs typeface="Arimo Bold"/>
                <a:sym typeface="Arimo Bold"/>
              </a:rPr>
              <a:t>5</a:t>
            </a:r>
            <a:r>
              <a:rPr lang="en-US" b="true" sz="3807">
                <a:solidFill>
                  <a:srgbClr val="FFFFFF"/>
                </a:solidFill>
                <a:latin typeface="Arimo Bold"/>
                <a:ea typeface="Arimo Bold"/>
                <a:cs typeface="Arimo Bold"/>
                <a:sym typeface="Arimo Bold"/>
              </a:rPr>
              <a:t>  Na tayo'y </a:t>
            </a:r>
            <a:r>
              <a:rPr lang="en-US" b="true" sz="3807">
                <a:solidFill>
                  <a:srgbClr val="5CE1E6"/>
                </a:solidFill>
                <a:latin typeface="Arimo Bold"/>
                <a:ea typeface="Arimo Bold"/>
                <a:cs typeface="Arimo Bold"/>
                <a:sym typeface="Arimo Bold"/>
              </a:rPr>
              <a:t>itinalaga</a:t>
            </a:r>
            <a:r>
              <a:rPr lang="en-US" b="true" sz="3807">
                <a:solidFill>
                  <a:srgbClr val="FFFFFF"/>
                </a:solidFill>
                <a:latin typeface="Arimo Bold"/>
                <a:ea typeface="Arimo Bold"/>
                <a:cs typeface="Arimo Bold"/>
                <a:sym typeface="Arimo Bold"/>
              </a:rPr>
              <a:t> niya nang una pa sa pagkukupkop na tulad sa mga anak sa pamamagitan ni Jesucristo sa ganang kaniya, ayon sa minagaling ng kaniyang kalooban</a:t>
            </a:r>
          </a:p>
        </p:txBody>
      </p:sp>
      <p:sp>
        <p:nvSpPr>
          <p:cNvPr name="TextBox 5" id="5"/>
          <p:cNvSpPr txBox="true"/>
          <p:nvPr/>
        </p:nvSpPr>
        <p:spPr>
          <a:xfrm rot="0">
            <a:off x="1028700" y="4281676"/>
            <a:ext cx="6528072"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EFESO 1</a:t>
            </a:r>
          </a:p>
        </p:txBody>
      </p:sp>
      <p:sp>
        <p:nvSpPr>
          <p:cNvPr name="TextBox 6" id="6"/>
          <p:cNvSpPr txBox="true"/>
          <p:nvPr/>
        </p:nvSpPr>
        <p:spPr>
          <a:xfrm rot="0">
            <a:off x="9711107" y="5403887"/>
            <a:ext cx="7548193" cy="3748935"/>
          </a:xfrm>
          <a:prstGeom prst="rect">
            <a:avLst/>
          </a:prstGeom>
        </p:spPr>
        <p:txBody>
          <a:bodyPr anchor="t" rtlCol="false" tIns="0" lIns="0" bIns="0" rIns="0">
            <a:spAutoFit/>
          </a:bodyPr>
          <a:lstStyle/>
          <a:p>
            <a:pPr algn="ctr">
              <a:lnSpc>
                <a:spcPts val="5990"/>
              </a:lnSpc>
              <a:spcBef>
                <a:spcPct val="0"/>
              </a:spcBef>
            </a:pPr>
            <a:r>
              <a:rPr lang="en-US" b="true" sz="4279" u="sng">
                <a:solidFill>
                  <a:srgbClr val="EF2C5F"/>
                </a:solidFill>
                <a:latin typeface="Arimo Bold"/>
                <a:ea typeface="Arimo Bold"/>
                <a:cs typeface="Arimo Bold"/>
                <a:sym typeface="Arimo Bold"/>
              </a:rPr>
              <a:t>5</a:t>
            </a:r>
            <a:r>
              <a:rPr lang="en-US" b="true" sz="4279" u="sng">
                <a:solidFill>
                  <a:srgbClr val="EF2C5F"/>
                </a:solidFill>
                <a:latin typeface="Arimo Bold"/>
                <a:ea typeface="Arimo Bold"/>
                <a:cs typeface="Arimo Bold"/>
                <a:sym typeface="Arimo Bold"/>
              </a:rPr>
              <a:t> </a:t>
            </a:r>
            <a:r>
              <a:rPr lang="en-US" b="true" sz="4279">
                <a:solidFill>
                  <a:srgbClr val="FFFFFF"/>
                </a:solidFill>
                <a:latin typeface="Arimo Bold"/>
                <a:ea typeface="Arimo Bold"/>
                <a:cs typeface="Arimo Bold"/>
                <a:sym typeface="Arimo Bold"/>
              </a:rPr>
              <a:t> having </a:t>
            </a:r>
            <a:r>
              <a:rPr lang="en-US" b="true" sz="4279">
                <a:solidFill>
                  <a:srgbClr val="5CE1E6"/>
                </a:solidFill>
                <a:latin typeface="Arimo Bold"/>
                <a:ea typeface="Arimo Bold"/>
                <a:cs typeface="Arimo Bold"/>
                <a:sym typeface="Arimo Bold"/>
              </a:rPr>
              <a:t>predestined</a:t>
            </a:r>
            <a:r>
              <a:rPr lang="en-US" b="true" sz="4279">
                <a:solidFill>
                  <a:srgbClr val="FFFFFF"/>
                </a:solidFill>
                <a:latin typeface="Arimo Bold"/>
                <a:ea typeface="Arimo Bold"/>
                <a:cs typeface="Arimo Bold"/>
                <a:sym typeface="Arimo Bold"/>
              </a:rPr>
              <a:t> us to adoption as sons by Jesus Christ to Himself, according to the good pleasure of His will,</a:t>
            </a:r>
          </a:p>
        </p:txBody>
      </p:sp>
      <p:sp>
        <p:nvSpPr>
          <p:cNvPr name="TextBox 7" id="7"/>
          <p:cNvSpPr txBox="true"/>
          <p:nvPr/>
        </p:nvSpPr>
        <p:spPr>
          <a:xfrm rot="0">
            <a:off x="9951889" y="4281676"/>
            <a:ext cx="7611128"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EPHESIANS 1,GNT</a:t>
            </a:r>
          </a:p>
        </p:txBody>
      </p:sp>
    </p:spTree>
  </p:cSld>
  <p:clrMapOvr>
    <a:masterClrMapping/>
  </p:clrMapOvr>
</p:sld>
</file>

<file path=ppt/slides/slide1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5291699" y="1313838"/>
            <a:ext cx="6714226" cy="1085980"/>
          </a:xfrm>
          <a:prstGeom prst="rect">
            <a:avLst/>
          </a:prstGeom>
        </p:spPr>
        <p:txBody>
          <a:bodyPr anchor="t" rtlCol="false" tIns="0" lIns="0" bIns="0" rIns="0">
            <a:spAutoFit/>
          </a:bodyPr>
          <a:lstStyle/>
          <a:p>
            <a:pPr algn="ctr">
              <a:lnSpc>
                <a:spcPts val="8917"/>
              </a:lnSpc>
              <a:spcBef>
                <a:spcPct val="0"/>
              </a:spcBef>
            </a:pPr>
            <a:r>
              <a:rPr lang="en-US" b="true" sz="6369">
                <a:solidFill>
                  <a:srgbClr val="5CE1E6"/>
                </a:solidFill>
                <a:latin typeface="Canva Sans Bold"/>
                <a:ea typeface="Canva Sans Bold"/>
                <a:cs typeface="Canva Sans Bold"/>
                <a:sym typeface="Canva Sans Bold"/>
              </a:rPr>
              <a:t>CHOSEN</a:t>
            </a:r>
          </a:p>
        </p:txBody>
      </p:sp>
      <p:sp>
        <p:nvSpPr>
          <p:cNvPr name="TextBox 3" id="3"/>
          <p:cNvSpPr txBox="true"/>
          <p:nvPr/>
        </p:nvSpPr>
        <p:spPr>
          <a:xfrm rot="0">
            <a:off x="1930773" y="2704280"/>
            <a:ext cx="15328527" cy="4471799"/>
          </a:xfrm>
          <a:prstGeom prst="rect">
            <a:avLst/>
          </a:prstGeom>
        </p:spPr>
        <p:txBody>
          <a:bodyPr anchor="t" rtlCol="false" tIns="0" lIns="0" bIns="0" rIns="0">
            <a:spAutoFit/>
          </a:bodyPr>
          <a:lstStyle/>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People who put their faith in Jesus (</a:t>
            </a:r>
            <a:r>
              <a:rPr lang="en-US" b="true" sz="5069">
                <a:solidFill>
                  <a:srgbClr val="FCC252"/>
                </a:solidFill>
                <a:latin typeface="Arimo Bold"/>
                <a:ea typeface="Arimo Bold"/>
                <a:cs typeface="Arimo Bold"/>
                <a:sym typeface="Arimo Bold"/>
              </a:rPr>
              <a:t>in response</a:t>
            </a:r>
            <a:r>
              <a:rPr lang="en-US" b="true" sz="5069">
                <a:solidFill>
                  <a:srgbClr val="FFFFFF"/>
                </a:solidFill>
                <a:latin typeface="Arimo Bold"/>
                <a:ea typeface="Arimo Bold"/>
                <a:cs typeface="Arimo Bold"/>
                <a:sym typeface="Arimo Bold"/>
              </a:rPr>
              <a:t>)</a:t>
            </a:r>
          </a:p>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Being "chosen" happens when someone believes in Christ.</a:t>
            </a:r>
          </a:p>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God's choice is based on Christ</a:t>
            </a:r>
          </a:p>
        </p:txBody>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true" flipV="false" rot="-10327200">
            <a:off x="5005874" y="763192"/>
            <a:ext cx="1357884" cy="4114800"/>
          </a:xfrm>
          <a:custGeom>
            <a:avLst/>
            <a:gdLst/>
            <a:ahLst/>
            <a:cxnLst/>
            <a:rect r="r" b="b" t="t" l="l"/>
            <a:pathLst>
              <a:path h="4114800" w="1357884">
                <a:moveTo>
                  <a:pt x="1357884" y="0"/>
                </a:moveTo>
                <a:lnTo>
                  <a:pt x="0" y="0"/>
                </a:lnTo>
                <a:lnTo>
                  <a:pt x="0" y="4114800"/>
                </a:lnTo>
                <a:lnTo>
                  <a:pt x="1357884" y="4114800"/>
                </a:lnTo>
                <a:lnTo>
                  <a:pt x="1357884"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5250908" y="355410"/>
            <a:ext cx="6714226" cy="1085980"/>
          </a:xfrm>
          <a:prstGeom prst="rect">
            <a:avLst/>
          </a:prstGeom>
        </p:spPr>
        <p:txBody>
          <a:bodyPr anchor="t" rtlCol="false" tIns="0" lIns="0" bIns="0" rIns="0">
            <a:spAutoFit/>
          </a:bodyPr>
          <a:lstStyle/>
          <a:p>
            <a:pPr algn="ctr">
              <a:lnSpc>
                <a:spcPts val="8917"/>
              </a:lnSpc>
              <a:spcBef>
                <a:spcPct val="0"/>
              </a:spcBef>
            </a:pPr>
            <a:r>
              <a:rPr lang="en-US" b="true" sz="6369">
                <a:solidFill>
                  <a:srgbClr val="5CE1E6"/>
                </a:solidFill>
                <a:latin typeface="Canva Sans Bold"/>
                <a:ea typeface="Canva Sans Bold"/>
                <a:cs typeface="Canva Sans Bold"/>
                <a:sym typeface="Canva Sans Bold"/>
              </a:rPr>
              <a:t>CHOSEN</a:t>
            </a:r>
          </a:p>
        </p:txBody>
      </p:sp>
      <p:sp>
        <p:nvSpPr>
          <p:cNvPr name="TextBox 4" id="4"/>
          <p:cNvSpPr txBox="true"/>
          <p:nvPr/>
        </p:nvSpPr>
        <p:spPr>
          <a:xfrm rot="0">
            <a:off x="3596444" y="4261272"/>
            <a:ext cx="10099353"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5CE1E6"/>
                </a:solidFill>
                <a:latin typeface="Canva Sans Bold"/>
                <a:ea typeface="Canva Sans Bold"/>
                <a:cs typeface="Canva Sans Bold"/>
                <a:sym typeface="Canva Sans Bold"/>
              </a:rPr>
              <a:t>PREDESTINED</a:t>
            </a:r>
          </a:p>
        </p:txBody>
      </p:sp>
      <p:sp>
        <p:nvSpPr>
          <p:cNvPr name="TextBox 5" id="5"/>
          <p:cNvSpPr txBox="true"/>
          <p:nvPr/>
        </p:nvSpPr>
        <p:spPr>
          <a:xfrm rot="0">
            <a:off x="2433090" y="1815900"/>
            <a:ext cx="14074863" cy="1248031"/>
          </a:xfrm>
          <a:prstGeom prst="rect">
            <a:avLst/>
          </a:prstGeom>
        </p:spPr>
        <p:txBody>
          <a:bodyPr anchor="t" rtlCol="false" tIns="0" lIns="0" bIns="0" rIns="0">
            <a:spAutoFit/>
          </a:bodyPr>
          <a:lstStyle/>
          <a:p>
            <a:pPr algn="l" marL="765529" indent="-382764" lvl="1">
              <a:lnSpc>
                <a:spcPts val="4964"/>
              </a:lnSpc>
              <a:buFont typeface="Arial"/>
              <a:buChar char="•"/>
            </a:pPr>
            <a:r>
              <a:rPr lang="en-US" b="true" sz="3545">
                <a:solidFill>
                  <a:srgbClr val="FFFFFF"/>
                </a:solidFill>
                <a:latin typeface="Arimo Bold"/>
                <a:ea typeface="Arimo Bold"/>
                <a:cs typeface="Arimo Bold"/>
                <a:sym typeface="Arimo Bold"/>
              </a:rPr>
              <a:t>People who put their faith in Jesus (</a:t>
            </a:r>
            <a:r>
              <a:rPr lang="en-US" b="true" sz="3545">
                <a:solidFill>
                  <a:srgbClr val="FCC252"/>
                </a:solidFill>
                <a:latin typeface="Arimo Bold"/>
                <a:ea typeface="Arimo Bold"/>
                <a:cs typeface="Arimo Bold"/>
                <a:sym typeface="Arimo Bold"/>
              </a:rPr>
              <a:t>in response</a:t>
            </a:r>
            <a:r>
              <a:rPr lang="en-US" b="true" sz="3545">
                <a:solidFill>
                  <a:srgbClr val="FFFFFF"/>
                </a:solidFill>
                <a:latin typeface="Arimo Bold"/>
                <a:ea typeface="Arimo Bold"/>
                <a:cs typeface="Arimo Bold"/>
                <a:sym typeface="Arimo Bold"/>
              </a:rPr>
              <a:t>)</a:t>
            </a:r>
          </a:p>
          <a:p>
            <a:pPr algn="l" marL="765529" indent="-382764" lvl="1">
              <a:lnSpc>
                <a:spcPts val="4964"/>
              </a:lnSpc>
              <a:buFont typeface="Arial"/>
              <a:buChar char="•"/>
            </a:pPr>
            <a:r>
              <a:rPr lang="en-US" b="true" sz="3545">
                <a:solidFill>
                  <a:srgbClr val="FFFFFF"/>
                </a:solidFill>
                <a:latin typeface="Arimo Bold"/>
                <a:ea typeface="Arimo Bold"/>
                <a:cs typeface="Arimo Bold"/>
                <a:sym typeface="Arimo Bold"/>
              </a:rPr>
              <a:t>Being "chosen" happens when someone believes in Christ.</a:t>
            </a:r>
          </a:p>
        </p:txBody>
      </p:sp>
      <p:sp>
        <p:nvSpPr>
          <p:cNvPr name="TextBox 6" id="6"/>
          <p:cNvSpPr txBox="true"/>
          <p:nvPr/>
        </p:nvSpPr>
        <p:spPr>
          <a:xfrm rot="0">
            <a:off x="1820838" y="5283427"/>
            <a:ext cx="14646324" cy="3748790"/>
          </a:xfrm>
          <a:prstGeom prst="rect">
            <a:avLst/>
          </a:prstGeom>
        </p:spPr>
        <p:txBody>
          <a:bodyPr anchor="t" rtlCol="false" tIns="0" lIns="0" bIns="0" rIns="0">
            <a:spAutoFit/>
          </a:bodyPr>
          <a:lstStyle/>
          <a:p>
            <a:pPr algn="l" marL="925097" indent="-462548" lvl="1">
              <a:lnSpc>
                <a:spcPts val="5998"/>
              </a:lnSpc>
              <a:buFont typeface="Arial"/>
              <a:buChar char="•"/>
            </a:pPr>
            <a:r>
              <a:rPr lang="en-US" b="true" sz="4284">
                <a:solidFill>
                  <a:srgbClr val="FFFFFF"/>
                </a:solidFill>
                <a:latin typeface="Arimo Bold"/>
                <a:ea typeface="Arimo Bold"/>
                <a:cs typeface="Arimo Bold"/>
                <a:sym typeface="Arimo Bold"/>
              </a:rPr>
              <a:t>Predestination is about what happens to those who are chosen.</a:t>
            </a:r>
          </a:p>
          <a:p>
            <a:pPr algn="l" marL="925097" indent="-462548" lvl="1">
              <a:lnSpc>
                <a:spcPts val="5998"/>
              </a:lnSpc>
              <a:buFont typeface="Arial"/>
              <a:buChar char="•"/>
            </a:pPr>
            <a:r>
              <a:rPr lang="en-US" b="true" sz="4284">
                <a:solidFill>
                  <a:srgbClr val="FFFFFF"/>
                </a:solidFill>
                <a:latin typeface="Arimo Bold"/>
                <a:ea typeface="Arimo Bold"/>
                <a:cs typeface="Arimo Bold"/>
                <a:sym typeface="Arimo Bold"/>
              </a:rPr>
              <a:t>God has already </a:t>
            </a:r>
            <a:r>
              <a:rPr lang="en-US" b="true" sz="4284">
                <a:solidFill>
                  <a:srgbClr val="FCC252"/>
                </a:solidFill>
                <a:latin typeface="Arimo Bold"/>
                <a:ea typeface="Arimo Bold"/>
                <a:cs typeface="Arimo Bold"/>
                <a:sym typeface="Arimo Bold"/>
              </a:rPr>
              <a:t>determined (predestined)</a:t>
            </a:r>
            <a:r>
              <a:rPr lang="en-US" b="true" sz="4284">
                <a:solidFill>
                  <a:srgbClr val="FFFFFF"/>
                </a:solidFill>
                <a:latin typeface="Arimo Bold"/>
                <a:ea typeface="Arimo Bold"/>
                <a:cs typeface="Arimo Bold"/>
                <a:sym typeface="Arimo Bold"/>
              </a:rPr>
              <a:t> that those who believe in Jesus </a:t>
            </a:r>
            <a:r>
              <a:rPr lang="en-US" b="true" sz="4284">
                <a:solidFill>
                  <a:srgbClr val="FCC252"/>
                </a:solidFill>
                <a:latin typeface="Arimo Bold"/>
                <a:ea typeface="Arimo Bold"/>
                <a:cs typeface="Arimo Bold"/>
                <a:sym typeface="Arimo Bold"/>
              </a:rPr>
              <a:t>will be adopted as His children and will receive eternal life</a:t>
            </a:r>
            <a:r>
              <a:rPr lang="en-US" b="true" sz="4284">
                <a:solidFill>
                  <a:srgbClr val="FFFFFF"/>
                </a:solidFill>
                <a:latin typeface="Arimo Bold"/>
                <a:ea typeface="Arimo Bold"/>
                <a:cs typeface="Arimo Bold"/>
                <a:sym typeface="Arimo Bold"/>
              </a:rPr>
              <a:t>.</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4523769" y="1028700"/>
            <a:ext cx="8634959" cy="7771463"/>
          </a:xfrm>
          <a:custGeom>
            <a:avLst/>
            <a:gdLst/>
            <a:ahLst/>
            <a:cxnLst/>
            <a:rect r="r" b="b" t="t" l="l"/>
            <a:pathLst>
              <a:path h="7771463" w="8634959">
                <a:moveTo>
                  <a:pt x="0" y="0"/>
                </a:moveTo>
                <a:lnTo>
                  <a:pt x="8634959" y="0"/>
                </a:lnTo>
                <a:lnTo>
                  <a:pt x="8634959" y="7771463"/>
                </a:lnTo>
                <a:lnTo>
                  <a:pt x="0" y="7771463"/>
                </a:lnTo>
                <a:lnTo>
                  <a:pt x="0" y="0"/>
                </a:lnTo>
                <a:close/>
              </a:path>
            </a:pathLst>
          </a:custGeom>
          <a:blipFill>
            <a:blip r:embed="rId2"/>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1296207" y="1703681"/>
            <a:ext cx="4630769" cy="7966914"/>
          </a:xfrm>
          <a:custGeom>
            <a:avLst/>
            <a:gdLst/>
            <a:ahLst/>
            <a:cxnLst/>
            <a:rect r="r" b="b" t="t" l="l"/>
            <a:pathLst>
              <a:path h="7966914" w="4630769">
                <a:moveTo>
                  <a:pt x="0" y="0"/>
                </a:moveTo>
                <a:lnTo>
                  <a:pt x="4630769" y="0"/>
                </a:lnTo>
                <a:lnTo>
                  <a:pt x="4630769" y="7966914"/>
                </a:lnTo>
                <a:lnTo>
                  <a:pt x="0" y="796691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0106469" y="2058405"/>
            <a:ext cx="7809685" cy="8228595"/>
          </a:xfrm>
          <a:custGeom>
            <a:avLst/>
            <a:gdLst/>
            <a:ahLst/>
            <a:cxnLst/>
            <a:rect r="r" b="b" t="t" l="l"/>
            <a:pathLst>
              <a:path h="8228595" w="7809685">
                <a:moveTo>
                  <a:pt x="0" y="0"/>
                </a:moveTo>
                <a:lnTo>
                  <a:pt x="7809685" y="0"/>
                </a:lnTo>
                <a:lnTo>
                  <a:pt x="7809685" y="8228595"/>
                </a:lnTo>
                <a:lnTo>
                  <a:pt x="0" y="822859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6558340" y="4228755"/>
            <a:ext cx="2916765" cy="2916765"/>
          </a:xfrm>
          <a:custGeom>
            <a:avLst/>
            <a:gdLst/>
            <a:ahLst/>
            <a:cxnLst/>
            <a:rect r="r" b="b" t="t" l="l"/>
            <a:pathLst>
              <a:path h="2916765" w="2916765">
                <a:moveTo>
                  <a:pt x="0" y="0"/>
                </a:moveTo>
                <a:lnTo>
                  <a:pt x="2916765" y="0"/>
                </a:lnTo>
                <a:lnTo>
                  <a:pt x="2916765" y="2916766"/>
                </a:lnTo>
                <a:lnTo>
                  <a:pt x="0" y="291676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2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529710" y="2846596"/>
            <a:ext cx="16153040" cy="1785749"/>
          </a:xfrm>
          <a:prstGeom prst="rect">
            <a:avLst/>
          </a:prstGeom>
        </p:spPr>
        <p:txBody>
          <a:bodyPr anchor="t" rtlCol="false" tIns="0" lIns="0" bIns="0" rIns="0">
            <a:spAutoFit/>
          </a:bodyPr>
          <a:lstStyle/>
          <a:p>
            <a:pPr algn="l">
              <a:lnSpc>
                <a:spcPts val="7097"/>
              </a:lnSpc>
              <a:spcBef>
                <a:spcPct val="0"/>
              </a:spcBef>
            </a:pPr>
            <a:r>
              <a:rPr lang="en-US" b="true" sz="5069">
                <a:solidFill>
                  <a:srgbClr val="FFFFFF"/>
                </a:solidFill>
                <a:latin typeface="Arimo Bold"/>
                <a:ea typeface="Arimo Bold"/>
                <a:cs typeface="Arimo Bold"/>
                <a:sym typeface="Arimo Bold"/>
              </a:rPr>
              <a:t>1. The Father </a:t>
            </a:r>
            <a:r>
              <a:rPr lang="en-US" b="true" sz="5069">
                <a:solidFill>
                  <a:srgbClr val="5CE1E6"/>
                </a:solidFill>
                <a:latin typeface="Arimo Bold"/>
                <a:ea typeface="Arimo Bold"/>
                <a:cs typeface="Arimo Bold"/>
                <a:sym typeface="Arimo Bold"/>
              </a:rPr>
              <a:t>Planned </a:t>
            </a:r>
            <a:r>
              <a:rPr lang="en-US" b="true" sz="5069">
                <a:solidFill>
                  <a:srgbClr val="FFFFFF"/>
                </a:solidFill>
                <a:latin typeface="Arimo Bold"/>
                <a:ea typeface="Arimo Bold"/>
                <a:cs typeface="Arimo Bold"/>
                <a:sym typeface="Arimo Bold"/>
              </a:rPr>
              <a:t>Salvation</a:t>
            </a:r>
          </a:p>
          <a:p>
            <a:pPr algn="l">
              <a:lnSpc>
                <a:spcPts val="7097"/>
              </a:lnSpc>
              <a:spcBef>
                <a:spcPct val="0"/>
              </a:spcBef>
            </a:pPr>
            <a:r>
              <a:rPr lang="en-US" b="true" sz="5069">
                <a:solidFill>
                  <a:srgbClr val="FFFFFF"/>
                </a:solidFill>
                <a:latin typeface="Arimo Bold"/>
                <a:ea typeface="Arimo Bold"/>
                <a:cs typeface="Arimo Bold"/>
                <a:sym typeface="Arimo Bold"/>
              </a:rPr>
              <a:t>2. The Father </a:t>
            </a:r>
            <a:r>
              <a:rPr lang="en-US" b="true" sz="5069">
                <a:solidFill>
                  <a:srgbClr val="5CE1E6"/>
                </a:solidFill>
                <a:latin typeface="Arimo Bold"/>
                <a:ea typeface="Arimo Bold"/>
                <a:cs typeface="Arimo Bold"/>
                <a:sym typeface="Arimo Bold"/>
              </a:rPr>
              <a:t>Sent Jesus to Accomplish</a:t>
            </a:r>
            <a:r>
              <a:rPr lang="en-US" b="true" sz="5069">
                <a:solidFill>
                  <a:srgbClr val="FFFFFF"/>
                </a:solidFill>
                <a:latin typeface="Arimo Bold"/>
                <a:ea typeface="Arimo Bold"/>
                <a:cs typeface="Arimo Bold"/>
                <a:sym typeface="Arimo Bold"/>
              </a:rPr>
              <a:t> Salvation</a:t>
            </a:r>
          </a:p>
        </p:txBody>
      </p:sp>
    </p:spTree>
  </p:cSld>
  <p:clrMapOvr>
    <a:masterClrMapping/>
  </p:clrMapOvr>
</p:sld>
</file>

<file path=ppt/slides/slide22.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106260" y="1332930"/>
            <a:ext cx="16153040" cy="1785749"/>
          </a:xfrm>
          <a:prstGeom prst="rect">
            <a:avLst/>
          </a:prstGeom>
        </p:spPr>
        <p:txBody>
          <a:bodyPr anchor="t" rtlCol="false" tIns="0" lIns="0" bIns="0" rIns="0">
            <a:spAutoFit/>
          </a:bodyPr>
          <a:lstStyle/>
          <a:p>
            <a:pPr algn="l">
              <a:lnSpc>
                <a:spcPts val="7097"/>
              </a:lnSpc>
              <a:spcBef>
                <a:spcPct val="0"/>
              </a:spcBef>
            </a:pPr>
          </a:p>
          <a:p>
            <a:pPr algn="l">
              <a:lnSpc>
                <a:spcPts val="7097"/>
              </a:lnSpc>
              <a:spcBef>
                <a:spcPct val="0"/>
              </a:spcBef>
            </a:pPr>
            <a:r>
              <a:rPr lang="en-US" b="true" sz="5069">
                <a:solidFill>
                  <a:srgbClr val="FFFFFF"/>
                </a:solidFill>
                <a:latin typeface="Arimo Bold"/>
                <a:ea typeface="Arimo Bold"/>
                <a:cs typeface="Arimo Bold"/>
                <a:sym typeface="Arimo Bold"/>
              </a:rPr>
              <a:t>2. The Father </a:t>
            </a:r>
            <a:r>
              <a:rPr lang="en-US" b="true" sz="5069">
                <a:solidFill>
                  <a:srgbClr val="5CE1E6"/>
                </a:solidFill>
                <a:latin typeface="Arimo Bold"/>
                <a:ea typeface="Arimo Bold"/>
                <a:cs typeface="Arimo Bold"/>
                <a:sym typeface="Arimo Bold"/>
              </a:rPr>
              <a:t>Sent Jesus to Accomplish</a:t>
            </a:r>
            <a:r>
              <a:rPr lang="en-US" b="true" sz="5069">
                <a:solidFill>
                  <a:srgbClr val="FFFFFF"/>
                </a:solidFill>
                <a:latin typeface="Arimo Bold"/>
                <a:ea typeface="Arimo Bold"/>
                <a:cs typeface="Arimo Bold"/>
                <a:sym typeface="Arimo Bold"/>
              </a:rPr>
              <a:t> Salvation</a:t>
            </a:r>
          </a:p>
        </p:txBody>
      </p:sp>
      <p:sp>
        <p:nvSpPr>
          <p:cNvPr name="TextBox 4" id="4"/>
          <p:cNvSpPr txBox="true"/>
          <p:nvPr/>
        </p:nvSpPr>
        <p:spPr>
          <a:xfrm rot="0">
            <a:off x="1468864" y="5270546"/>
            <a:ext cx="7277986" cy="4323162"/>
          </a:xfrm>
          <a:prstGeom prst="rect">
            <a:avLst/>
          </a:prstGeom>
        </p:spPr>
        <p:txBody>
          <a:bodyPr anchor="t" rtlCol="false" tIns="0" lIns="0" bIns="0" rIns="0">
            <a:spAutoFit/>
          </a:bodyPr>
          <a:lstStyle/>
          <a:p>
            <a:pPr algn="l">
              <a:lnSpc>
                <a:spcPts val="6890"/>
              </a:lnSpc>
              <a:spcBef>
                <a:spcPct val="0"/>
              </a:spcBef>
            </a:pPr>
            <a:r>
              <a:rPr lang="en-US" b="true" sz="4921">
                <a:solidFill>
                  <a:srgbClr val="FFFFFF"/>
                </a:solidFill>
                <a:latin typeface="Arimo Bold"/>
                <a:ea typeface="Arimo Bold"/>
                <a:cs typeface="Arimo Bold"/>
                <a:sym typeface="Arimo Bold"/>
              </a:rPr>
              <a:t>"</a:t>
            </a:r>
            <a:r>
              <a:rPr lang="en-US" b="true" sz="4921">
                <a:solidFill>
                  <a:srgbClr val="FFFFFF"/>
                </a:solidFill>
                <a:latin typeface="Arimo Bold"/>
                <a:ea typeface="Arimo Bold"/>
                <a:cs typeface="Arimo Bold"/>
                <a:sym typeface="Arimo Bold"/>
              </a:rPr>
              <a:t>Nakita namin at pinapatotohanang isinugo ng Ama ang kanyang Anak upang iligtas ang sanlibutan"</a:t>
            </a:r>
          </a:p>
        </p:txBody>
      </p:sp>
      <p:sp>
        <p:nvSpPr>
          <p:cNvPr name="TextBox 5" id="5"/>
          <p:cNvSpPr txBox="true"/>
          <p:nvPr/>
        </p:nvSpPr>
        <p:spPr>
          <a:xfrm rot="0">
            <a:off x="4206310" y="3709586"/>
            <a:ext cx="8355873" cy="970410"/>
          </a:xfrm>
          <a:prstGeom prst="rect">
            <a:avLst/>
          </a:prstGeom>
        </p:spPr>
        <p:txBody>
          <a:bodyPr anchor="t" rtlCol="false" tIns="0" lIns="0" bIns="0" rIns="0">
            <a:spAutoFit/>
          </a:bodyPr>
          <a:lstStyle/>
          <a:p>
            <a:pPr algn="ctr">
              <a:lnSpc>
                <a:spcPts val="7937"/>
              </a:lnSpc>
              <a:spcBef>
                <a:spcPct val="0"/>
              </a:spcBef>
            </a:pPr>
            <a:r>
              <a:rPr lang="en-US" b="true" sz="5669" u="sng">
                <a:solidFill>
                  <a:srgbClr val="FCC252"/>
                </a:solidFill>
                <a:latin typeface="Canva Sans Bold"/>
                <a:ea typeface="Canva Sans Bold"/>
                <a:cs typeface="Canva Sans Bold"/>
                <a:sym typeface="Canva Sans Bold"/>
              </a:rPr>
              <a:t>1 JOHN 4:14</a:t>
            </a:r>
          </a:p>
        </p:txBody>
      </p:sp>
      <p:sp>
        <p:nvSpPr>
          <p:cNvPr name="TextBox 6" id="6"/>
          <p:cNvSpPr txBox="true"/>
          <p:nvPr/>
        </p:nvSpPr>
        <p:spPr>
          <a:xfrm rot="0">
            <a:off x="10332738" y="5270902"/>
            <a:ext cx="7277986" cy="3456387"/>
          </a:xfrm>
          <a:prstGeom prst="rect">
            <a:avLst/>
          </a:prstGeom>
        </p:spPr>
        <p:txBody>
          <a:bodyPr anchor="t" rtlCol="false" tIns="0" lIns="0" bIns="0" rIns="0">
            <a:spAutoFit/>
          </a:bodyPr>
          <a:lstStyle/>
          <a:p>
            <a:pPr algn="l">
              <a:lnSpc>
                <a:spcPts val="6890"/>
              </a:lnSpc>
              <a:spcBef>
                <a:spcPct val="0"/>
              </a:spcBef>
            </a:pPr>
            <a:r>
              <a:rPr lang="en-US" b="true" sz="4921">
                <a:solidFill>
                  <a:srgbClr val="FFFFFF"/>
                </a:solidFill>
                <a:latin typeface="Arimo Bold"/>
                <a:ea typeface="Arimo Bold"/>
                <a:cs typeface="Arimo Bold"/>
                <a:sym typeface="Arimo Bold"/>
              </a:rPr>
              <a:t>"And we have seen and testify that the Father has sent the Son </a:t>
            </a:r>
            <a:r>
              <a:rPr lang="en-US" b="true" sz="4921">
                <a:solidFill>
                  <a:srgbClr val="FFFFFF"/>
                </a:solidFill>
                <a:latin typeface="Arimo Bold"/>
                <a:ea typeface="Arimo Bold"/>
                <a:cs typeface="Arimo Bold"/>
                <a:sym typeface="Arimo Bold"/>
              </a:rPr>
              <a:t>as Savior of the world."</a:t>
            </a:r>
          </a:p>
        </p:txBody>
      </p:sp>
    </p:spTree>
  </p:cSld>
  <p:clrMapOvr>
    <a:masterClrMapping/>
  </p:clrMapOvr>
</p:sld>
</file>

<file path=ppt/slides/slide23.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529710" y="2846596"/>
            <a:ext cx="16153040" cy="2681099"/>
          </a:xfrm>
          <a:prstGeom prst="rect">
            <a:avLst/>
          </a:prstGeom>
        </p:spPr>
        <p:txBody>
          <a:bodyPr anchor="t" rtlCol="false" tIns="0" lIns="0" bIns="0" rIns="0">
            <a:spAutoFit/>
          </a:bodyPr>
          <a:lstStyle/>
          <a:p>
            <a:pPr algn="l">
              <a:lnSpc>
                <a:spcPts val="7097"/>
              </a:lnSpc>
              <a:spcBef>
                <a:spcPct val="0"/>
              </a:spcBef>
            </a:pPr>
            <a:r>
              <a:rPr lang="en-US" b="true" sz="5069">
                <a:solidFill>
                  <a:srgbClr val="FFFFFF"/>
                </a:solidFill>
                <a:latin typeface="Arimo Bold"/>
                <a:ea typeface="Arimo Bold"/>
                <a:cs typeface="Arimo Bold"/>
                <a:sym typeface="Arimo Bold"/>
              </a:rPr>
              <a:t>1. The Father </a:t>
            </a:r>
            <a:r>
              <a:rPr lang="en-US" b="true" sz="5069">
                <a:solidFill>
                  <a:srgbClr val="5CE1E6"/>
                </a:solidFill>
                <a:latin typeface="Arimo Bold"/>
                <a:ea typeface="Arimo Bold"/>
                <a:cs typeface="Arimo Bold"/>
                <a:sym typeface="Arimo Bold"/>
              </a:rPr>
              <a:t>Planned </a:t>
            </a:r>
            <a:r>
              <a:rPr lang="en-US" b="true" sz="5069">
                <a:solidFill>
                  <a:srgbClr val="FFFFFF"/>
                </a:solidFill>
                <a:latin typeface="Arimo Bold"/>
                <a:ea typeface="Arimo Bold"/>
                <a:cs typeface="Arimo Bold"/>
                <a:sym typeface="Arimo Bold"/>
              </a:rPr>
              <a:t>Salvation</a:t>
            </a:r>
          </a:p>
          <a:p>
            <a:pPr algn="l">
              <a:lnSpc>
                <a:spcPts val="7097"/>
              </a:lnSpc>
              <a:spcBef>
                <a:spcPct val="0"/>
              </a:spcBef>
            </a:pPr>
            <a:r>
              <a:rPr lang="en-US" b="true" sz="5069">
                <a:solidFill>
                  <a:srgbClr val="FFFFFF"/>
                </a:solidFill>
                <a:latin typeface="Arimo Bold"/>
                <a:ea typeface="Arimo Bold"/>
                <a:cs typeface="Arimo Bold"/>
                <a:sym typeface="Arimo Bold"/>
              </a:rPr>
              <a:t>2. The Father </a:t>
            </a:r>
            <a:r>
              <a:rPr lang="en-US" b="true" sz="5069">
                <a:solidFill>
                  <a:srgbClr val="5CE1E6"/>
                </a:solidFill>
                <a:latin typeface="Arimo Bold"/>
                <a:ea typeface="Arimo Bold"/>
                <a:cs typeface="Arimo Bold"/>
                <a:sym typeface="Arimo Bold"/>
              </a:rPr>
              <a:t>Sent Jesus to Accomplish</a:t>
            </a:r>
            <a:r>
              <a:rPr lang="en-US" b="true" sz="5069">
                <a:solidFill>
                  <a:srgbClr val="FFFFFF"/>
                </a:solidFill>
                <a:latin typeface="Arimo Bold"/>
                <a:ea typeface="Arimo Bold"/>
                <a:cs typeface="Arimo Bold"/>
                <a:sym typeface="Arimo Bold"/>
              </a:rPr>
              <a:t> Salvation</a:t>
            </a:r>
          </a:p>
          <a:p>
            <a:pPr algn="l">
              <a:lnSpc>
                <a:spcPts val="7097"/>
              </a:lnSpc>
              <a:spcBef>
                <a:spcPct val="0"/>
              </a:spcBef>
            </a:pPr>
            <a:r>
              <a:rPr lang="en-US" b="true" sz="5069">
                <a:solidFill>
                  <a:srgbClr val="FFFFFF"/>
                </a:solidFill>
                <a:latin typeface="Arimo Bold"/>
                <a:ea typeface="Arimo Bold"/>
                <a:cs typeface="Arimo Bold"/>
                <a:sym typeface="Arimo Bold"/>
              </a:rPr>
              <a:t>3. The Father </a:t>
            </a:r>
            <a:r>
              <a:rPr lang="en-US" b="true" sz="5069">
                <a:solidFill>
                  <a:srgbClr val="5CE1E6"/>
                </a:solidFill>
                <a:latin typeface="Arimo Bold"/>
                <a:ea typeface="Arimo Bold"/>
                <a:cs typeface="Arimo Bold"/>
                <a:sym typeface="Arimo Bold"/>
              </a:rPr>
              <a:t>Accepts </a:t>
            </a:r>
            <a:r>
              <a:rPr lang="en-US" b="true" sz="5069">
                <a:solidFill>
                  <a:srgbClr val="FFFFFF"/>
                </a:solidFill>
                <a:latin typeface="Arimo Bold"/>
                <a:ea typeface="Arimo Bold"/>
                <a:cs typeface="Arimo Bold"/>
                <a:sym typeface="Arimo Bold"/>
              </a:rPr>
              <a:t>Jesus’ Sacrifice</a:t>
            </a:r>
          </a:p>
        </p:txBody>
      </p:sp>
    </p:spTree>
  </p:cSld>
  <p:clrMapOvr>
    <a:masterClrMapping/>
  </p:clrMapOvr>
</p:sld>
</file>

<file path=ppt/slides/slide24.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465815" y="1332930"/>
            <a:ext cx="16153040" cy="1785749"/>
          </a:xfrm>
          <a:prstGeom prst="rect">
            <a:avLst/>
          </a:prstGeom>
        </p:spPr>
        <p:txBody>
          <a:bodyPr anchor="t" rtlCol="false" tIns="0" lIns="0" bIns="0" rIns="0">
            <a:spAutoFit/>
          </a:bodyPr>
          <a:lstStyle/>
          <a:p>
            <a:pPr algn="l">
              <a:lnSpc>
                <a:spcPts val="7097"/>
              </a:lnSpc>
              <a:spcBef>
                <a:spcPct val="0"/>
              </a:spcBef>
            </a:pPr>
          </a:p>
          <a:p>
            <a:pPr algn="l">
              <a:lnSpc>
                <a:spcPts val="7097"/>
              </a:lnSpc>
              <a:spcBef>
                <a:spcPct val="0"/>
              </a:spcBef>
            </a:pPr>
            <a:r>
              <a:rPr lang="en-US" b="true" sz="5069">
                <a:solidFill>
                  <a:srgbClr val="FFFFFF"/>
                </a:solidFill>
                <a:latin typeface="Arimo Bold"/>
                <a:ea typeface="Arimo Bold"/>
                <a:cs typeface="Arimo Bold"/>
                <a:sym typeface="Arimo Bold"/>
              </a:rPr>
              <a:t>3. The Father </a:t>
            </a:r>
            <a:r>
              <a:rPr lang="en-US" b="true" sz="5069">
                <a:solidFill>
                  <a:srgbClr val="5CE1E6"/>
                </a:solidFill>
                <a:latin typeface="Arimo Bold"/>
                <a:ea typeface="Arimo Bold"/>
                <a:cs typeface="Arimo Bold"/>
                <a:sym typeface="Arimo Bold"/>
              </a:rPr>
              <a:t>Accepts </a:t>
            </a:r>
            <a:r>
              <a:rPr lang="en-US" b="true" sz="5069">
                <a:solidFill>
                  <a:srgbClr val="FFFFFF"/>
                </a:solidFill>
                <a:latin typeface="Arimo Bold"/>
                <a:ea typeface="Arimo Bold"/>
                <a:cs typeface="Arimo Bold"/>
                <a:sym typeface="Arimo Bold"/>
              </a:rPr>
              <a:t>Jesus’ Sacrifice</a:t>
            </a:r>
          </a:p>
        </p:txBody>
      </p:sp>
      <p:sp>
        <p:nvSpPr>
          <p:cNvPr name="TextBox 4" id="4"/>
          <p:cNvSpPr txBox="true"/>
          <p:nvPr/>
        </p:nvSpPr>
        <p:spPr>
          <a:xfrm rot="0">
            <a:off x="1465815" y="4984506"/>
            <a:ext cx="7282085" cy="4278751"/>
          </a:xfrm>
          <a:prstGeom prst="rect">
            <a:avLst/>
          </a:prstGeom>
        </p:spPr>
        <p:txBody>
          <a:bodyPr anchor="t" rtlCol="false" tIns="0" lIns="0" bIns="0" rIns="0">
            <a:spAutoFit/>
          </a:bodyPr>
          <a:lstStyle/>
          <a:p>
            <a:pPr algn="l">
              <a:lnSpc>
                <a:spcPts val="5663"/>
              </a:lnSpc>
              <a:spcBef>
                <a:spcPct val="0"/>
              </a:spcBef>
            </a:pPr>
            <a:r>
              <a:rPr lang="en-US" b="true" sz="4045" u="sng">
                <a:solidFill>
                  <a:srgbClr val="FF5757"/>
                </a:solidFill>
                <a:latin typeface="Arimo Bold"/>
                <a:ea typeface="Arimo Bold"/>
                <a:cs typeface="Arimo Bold"/>
                <a:sym typeface="Arimo Bold"/>
              </a:rPr>
              <a:t>25</a:t>
            </a:r>
            <a:r>
              <a:rPr lang="en-US" b="true" sz="4045">
                <a:solidFill>
                  <a:srgbClr val="FFFFFF"/>
                </a:solidFill>
                <a:latin typeface="Arimo Bold"/>
                <a:ea typeface="Arimo Bold"/>
                <a:cs typeface="Arimo Bold"/>
                <a:sym typeface="Arimo Bold"/>
              </a:rPr>
              <a:t> Siya ang inialay ng Diyos bilang handog, upang sa pamamagitan ng kanyang dugo ay mapatawad ang kasalanan ng lahat ng sumasampalataya sa kanya...</a:t>
            </a:r>
          </a:p>
        </p:txBody>
      </p:sp>
      <p:sp>
        <p:nvSpPr>
          <p:cNvPr name="TextBox 5" id="5"/>
          <p:cNvSpPr txBox="true"/>
          <p:nvPr/>
        </p:nvSpPr>
        <p:spPr>
          <a:xfrm rot="0">
            <a:off x="10336770" y="4984506"/>
            <a:ext cx="7282085" cy="4278751"/>
          </a:xfrm>
          <a:prstGeom prst="rect">
            <a:avLst/>
          </a:prstGeom>
        </p:spPr>
        <p:txBody>
          <a:bodyPr anchor="t" rtlCol="false" tIns="0" lIns="0" bIns="0" rIns="0">
            <a:spAutoFit/>
          </a:bodyPr>
          <a:lstStyle/>
          <a:p>
            <a:pPr algn="l">
              <a:lnSpc>
                <a:spcPts val="5663"/>
              </a:lnSpc>
              <a:spcBef>
                <a:spcPct val="0"/>
              </a:spcBef>
            </a:pPr>
            <a:r>
              <a:rPr lang="en-US" b="true" sz="4045" u="sng">
                <a:solidFill>
                  <a:srgbClr val="FF5757"/>
                </a:solidFill>
                <a:latin typeface="Arimo Bold"/>
                <a:ea typeface="Arimo Bold"/>
                <a:cs typeface="Arimo Bold"/>
                <a:sym typeface="Arimo Bold"/>
              </a:rPr>
              <a:t>25</a:t>
            </a:r>
            <a:r>
              <a:rPr lang="en-US" b="true" sz="4045">
                <a:solidFill>
                  <a:srgbClr val="FFFFFF"/>
                </a:solidFill>
                <a:latin typeface="Arimo Bold"/>
                <a:ea typeface="Arimo Bold"/>
                <a:cs typeface="Arimo Bold"/>
                <a:sym typeface="Arimo Bold"/>
              </a:rPr>
              <a:t> For God presented Jesus as the sacrifice for sin. People are made right with God when they believe that Jesus sacrificed his life, shedding his blood...</a:t>
            </a:r>
          </a:p>
        </p:txBody>
      </p:sp>
      <p:sp>
        <p:nvSpPr>
          <p:cNvPr name="TextBox 6" id="6"/>
          <p:cNvSpPr txBox="true"/>
          <p:nvPr/>
        </p:nvSpPr>
        <p:spPr>
          <a:xfrm rot="0">
            <a:off x="4172162" y="3802455"/>
            <a:ext cx="9151476"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CC252"/>
                </a:solidFill>
                <a:latin typeface="Canva Sans Bold"/>
                <a:ea typeface="Canva Sans Bold"/>
                <a:cs typeface="Canva Sans Bold"/>
                <a:sym typeface="Canva Sans Bold"/>
              </a:rPr>
              <a:t>ROMANS 3:25</a:t>
            </a:r>
          </a:p>
        </p:txBody>
      </p:sp>
    </p:spTree>
  </p:cSld>
  <p:clrMapOvr>
    <a:masterClrMapping/>
  </p:clrMapOvr>
</p:sld>
</file>

<file path=ppt/slides/slide25.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529710" y="2846596"/>
            <a:ext cx="16153040" cy="3576449"/>
          </a:xfrm>
          <a:prstGeom prst="rect">
            <a:avLst/>
          </a:prstGeom>
        </p:spPr>
        <p:txBody>
          <a:bodyPr anchor="t" rtlCol="false" tIns="0" lIns="0" bIns="0" rIns="0">
            <a:spAutoFit/>
          </a:bodyPr>
          <a:lstStyle/>
          <a:p>
            <a:pPr algn="l">
              <a:lnSpc>
                <a:spcPts val="7097"/>
              </a:lnSpc>
              <a:spcBef>
                <a:spcPct val="0"/>
              </a:spcBef>
            </a:pPr>
            <a:r>
              <a:rPr lang="en-US" b="true" sz="5069">
                <a:solidFill>
                  <a:srgbClr val="FFFFFF"/>
                </a:solidFill>
                <a:latin typeface="Arimo Bold"/>
                <a:ea typeface="Arimo Bold"/>
                <a:cs typeface="Arimo Bold"/>
                <a:sym typeface="Arimo Bold"/>
              </a:rPr>
              <a:t>1. The Father </a:t>
            </a:r>
            <a:r>
              <a:rPr lang="en-US" b="true" sz="5069">
                <a:solidFill>
                  <a:srgbClr val="5CE1E6"/>
                </a:solidFill>
                <a:latin typeface="Arimo Bold"/>
                <a:ea typeface="Arimo Bold"/>
                <a:cs typeface="Arimo Bold"/>
                <a:sym typeface="Arimo Bold"/>
              </a:rPr>
              <a:t>Planned </a:t>
            </a:r>
            <a:r>
              <a:rPr lang="en-US" b="true" sz="5069">
                <a:solidFill>
                  <a:srgbClr val="FFFFFF"/>
                </a:solidFill>
                <a:latin typeface="Arimo Bold"/>
                <a:ea typeface="Arimo Bold"/>
                <a:cs typeface="Arimo Bold"/>
                <a:sym typeface="Arimo Bold"/>
              </a:rPr>
              <a:t>Salvation</a:t>
            </a:r>
          </a:p>
          <a:p>
            <a:pPr algn="l">
              <a:lnSpc>
                <a:spcPts val="7097"/>
              </a:lnSpc>
              <a:spcBef>
                <a:spcPct val="0"/>
              </a:spcBef>
            </a:pPr>
            <a:r>
              <a:rPr lang="en-US" b="true" sz="5069">
                <a:solidFill>
                  <a:srgbClr val="FFFFFF"/>
                </a:solidFill>
                <a:latin typeface="Arimo Bold"/>
                <a:ea typeface="Arimo Bold"/>
                <a:cs typeface="Arimo Bold"/>
                <a:sym typeface="Arimo Bold"/>
              </a:rPr>
              <a:t>2. The Father </a:t>
            </a:r>
            <a:r>
              <a:rPr lang="en-US" b="true" sz="5069">
                <a:solidFill>
                  <a:srgbClr val="5CE1E6"/>
                </a:solidFill>
                <a:latin typeface="Arimo Bold"/>
                <a:ea typeface="Arimo Bold"/>
                <a:cs typeface="Arimo Bold"/>
                <a:sym typeface="Arimo Bold"/>
              </a:rPr>
              <a:t>Sent Jesus to Accomplish</a:t>
            </a:r>
            <a:r>
              <a:rPr lang="en-US" b="true" sz="5069">
                <a:solidFill>
                  <a:srgbClr val="FFFFFF"/>
                </a:solidFill>
                <a:latin typeface="Arimo Bold"/>
                <a:ea typeface="Arimo Bold"/>
                <a:cs typeface="Arimo Bold"/>
                <a:sym typeface="Arimo Bold"/>
              </a:rPr>
              <a:t> Salvation</a:t>
            </a:r>
          </a:p>
          <a:p>
            <a:pPr algn="l">
              <a:lnSpc>
                <a:spcPts val="7097"/>
              </a:lnSpc>
              <a:spcBef>
                <a:spcPct val="0"/>
              </a:spcBef>
            </a:pPr>
            <a:r>
              <a:rPr lang="en-US" b="true" sz="5069">
                <a:solidFill>
                  <a:srgbClr val="FFFFFF"/>
                </a:solidFill>
                <a:latin typeface="Arimo Bold"/>
                <a:ea typeface="Arimo Bold"/>
                <a:cs typeface="Arimo Bold"/>
                <a:sym typeface="Arimo Bold"/>
              </a:rPr>
              <a:t>3. The Father </a:t>
            </a:r>
            <a:r>
              <a:rPr lang="en-US" b="true" sz="5069">
                <a:solidFill>
                  <a:srgbClr val="5CE1E6"/>
                </a:solidFill>
                <a:latin typeface="Arimo Bold"/>
                <a:ea typeface="Arimo Bold"/>
                <a:cs typeface="Arimo Bold"/>
                <a:sym typeface="Arimo Bold"/>
              </a:rPr>
              <a:t>Accepts </a:t>
            </a:r>
            <a:r>
              <a:rPr lang="en-US" b="true" sz="5069">
                <a:solidFill>
                  <a:srgbClr val="FFFFFF"/>
                </a:solidFill>
                <a:latin typeface="Arimo Bold"/>
                <a:ea typeface="Arimo Bold"/>
                <a:cs typeface="Arimo Bold"/>
                <a:sym typeface="Arimo Bold"/>
              </a:rPr>
              <a:t>Jesus’ Sacrifice</a:t>
            </a:r>
          </a:p>
          <a:p>
            <a:pPr algn="l">
              <a:lnSpc>
                <a:spcPts val="7097"/>
              </a:lnSpc>
              <a:spcBef>
                <a:spcPct val="0"/>
              </a:spcBef>
            </a:pPr>
            <a:r>
              <a:rPr lang="en-US" b="true" sz="5069">
                <a:solidFill>
                  <a:srgbClr val="FFFFFF"/>
                </a:solidFill>
                <a:latin typeface="Arimo Bold"/>
                <a:ea typeface="Arimo Bold"/>
                <a:cs typeface="Arimo Bold"/>
                <a:sym typeface="Arimo Bold"/>
              </a:rPr>
              <a:t>4. The Father </a:t>
            </a:r>
            <a:r>
              <a:rPr lang="en-US" b="true" sz="5069">
                <a:solidFill>
                  <a:srgbClr val="5CE1E6"/>
                </a:solidFill>
                <a:latin typeface="Arimo Bold"/>
                <a:ea typeface="Arimo Bold"/>
                <a:cs typeface="Arimo Bold"/>
                <a:sym typeface="Arimo Bold"/>
              </a:rPr>
              <a:t>Adopts</a:t>
            </a:r>
            <a:r>
              <a:rPr lang="en-US" b="true" sz="5069">
                <a:solidFill>
                  <a:srgbClr val="FFFFFF"/>
                </a:solidFill>
                <a:latin typeface="Arimo Bold"/>
                <a:ea typeface="Arimo Bold"/>
                <a:cs typeface="Arimo Bold"/>
                <a:sym typeface="Arimo Bold"/>
              </a:rPr>
              <a:t> Believers as His Children</a:t>
            </a:r>
          </a:p>
        </p:txBody>
      </p:sp>
    </p:spTree>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794301" y="914400"/>
            <a:ext cx="19082301"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a:t>
            </a:r>
          </a:p>
        </p:txBody>
      </p:sp>
      <p:sp>
        <p:nvSpPr>
          <p:cNvPr name="TextBox 3" id="3"/>
          <p:cNvSpPr txBox="true"/>
          <p:nvPr/>
        </p:nvSpPr>
        <p:spPr>
          <a:xfrm rot="0">
            <a:off x="1561658" y="1332930"/>
            <a:ext cx="16153040" cy="1785749"/>
          </a:xfrm>
          <a:prstGeom prst="rect">
            <a:avLst/>
          </a:prstGeom>
        </p:spPr>
        <p:txBody>
          <a:bodyPr anchor="t" rtlCol="false" tIns="0" lIns="0" bIns="0" rIns="0">
            <a:spAutoFit/>
          </a:bodyPr>
          <a:lstStyle/>
          <a:p>
            <a:pPr algn="l">
              <a:lnSpc>
                <a:spcPts val="7097"/>
              </a:lnSpc>
              <a:spcBef>
                <a:spcPct val="0"/>
              </a:spcBef>
            </a:pPr>
          </a:p>
          <a:p>
            <a:pPr algn="l">
              <a:lnSpc>
                <a:spcPts val="7097"/>
              </a:lnSpc>
              <a:spcBef>
                <a:spcPct val="0"/>
              </a:spcBef>
            </a:pPr>
            <a:r>
              <a:rPr lang="en-US" b="true" sz="5069">
                <a:solidFill>
                  <a:srgbClr val="FFFFFF"/>
                </a:solidFill>
                <a:latin typeface="Arimo Bold"/>
                <a:ea typeface="Arimo Bold"/>
                <a:cs typeface="Arimo Bold"/>
                <a:sym typeface="Arimo Bold"/>
              </a:rPr>
              <a:t>4. The Father </a:t>
            </a:r>
            <a:r>
              <a:rPr lang="en-US" b="true" sz="5069">
                <a:solidFill>
                  <a:srgbClr val="5CE1E6"/>
                </a:solidFill>
                <a:latin typeface="Arimo Bold"/>
                <a:ea typeface="Arimo Bold"/>
                <a:cs typeface="Arimo Bold"/>
                <a:sym typeface="Arimo Bold"/>
              </a:rPr>
              <a:t>Adopts</a:t>
            </a:r>
            <a:r>
              <a:rPr lang="en-US" b="true" sz="5069">
                <a:solidFill>
                  <a:srgbClr val="FFFFFF"/>
                </a:solidFill>
                <a:latin typeface="Arimo Bold"/>
                <a:ea typeface="Arimo Bold"/>
                <a:cs typeface="Arimo Bold"/>
                <a:sym typeface="Arimo Bold"/>
              </a:rPr>
              <a:t> Believers as His Children</a:t>
            </a:r>
          </a:p>
        </p:txBody>
      </p:sp>
      <p:sp>
        <p:nvSpPr>
          <p:cNvPr name="TextBox 4" id="4"/>
          <p:cNvSpPr txBox="true"/>
          <p:nvPr/>
        </p:nvSpPr>
        <p:spPr>
          <a:xfrm rot="0">
            <a:off x="785980" y="4761951"/>
            <a:ext cx="8852198" cy="5079909"/>
          </a:xfrm>
          <a:prstGeom prst="rect">
            <a:avLst/>
          </a:prstGeom>
        </p:spPr>
        <p:txBody>
          <a:bodyPr anchor="t" rtlCol="false" tIns="0" lIns="0" bIns="0" rIns="0">
            <a:spAutoFit/>
          </a:bodyPr>
          <a:lstStyle/>
          <a:p>
            <a:pPr algn="l">
              <a:lnSpc>
                <a:spcPts val="5080"/>
              </a:lnSpc>
              <a:spcBef>
                <a:spcPct val="0"/>
              </a:spcBef>
            </a:pPr>
            <a:r>
              <a:rPr lang="en-US" b="true" sz="3628" u="sng">
                <a:solidFill>
                  <a:srgbClr val="EF2C5F"/>
                </a:solidFill>
                <a:latin typeface="Canva Sans Bold"/>
                <a:ea typeface="Canva Sans Bold"/>
                <a:cs typeface="Canva Sans Bold"/>
                <a:sym typeface="Canva Sans Bold"/>
              </a:rPr>
              <a:t>15</a:t>
            </a:r>
            <a:r>
              <a:rPr lang="en-US" b="true" sz="3628">
                <a:solidFill>
                  <a:srgbClr val="FFFFFF"/>
                </a:solidFill>
                <a:latin typeface="Canva Sans Bold"/>
                <a:ea typeface="Canva Sans Bold"/>
                <a:cs typeface="Canva Sans Bold"/>
                <a:sym typeface="Canva Sans Bold"/>
              </a:rPr>
              <a:t> Sapagkat hindi espiritu ng pagkaalipin ang inyong tinanggap upang kayo'y mamuhay sa takot. Sa halip, ang inyong tinanggap ay ang </a:t>
            </a:r>
            <a:r>
              <a:rPr lang="en-US" b="true" sz="3628">
                <a:solidFill>
                  <a:srgbClr val="5CE1E6"/>
                </a:solidFill>
                <a:latin typeface="Canva Sans Bold"/>
                <a:ea typeface="Canva Sans Bold"/>
                <a:cs typeface="Canva Sans Bold"/>
                <a:sym typeface="Canva Sans Bold"/>
              </a:rPr>
              <a:t>Espiritu ng pagkupkop</a:t>
            </a:r>
            <a:r>
              <a:rPr lang="en-US" b="true" sz="3628">
                <a:solidFill>
                  <a:srgbClr val="FFFFFF"/>
                </a:solidFill>
                <a:latin typeface="Canva Sans Bold"/>
                <a:ea typeface="Canva Sans Bold"/>
                <a:cs typeface="Canva Sans Bold"/>
                <a:sym typeface="Canva Sans Bold"/>
              </a:rPr>
              <a:t> upang kayo'y gawing mga anak ng Diyos, kaya tayo'y tumatawag sa kanya ng, “Ama, Ama ko!” </a:t>
            </a:r>
          </a:p>
        </p:txBody>
      </p:sp>
      <p:sp>
        <p:nvSpPr>
          <p:cNvPr name="TextBox 5" id="5"/>
          <p:cNvSpPr txBox="true"/>
          <p:nvPr/>
        </p:nvSpPr>
        <p:spPr>
          <a:xfrm rot="0">
            <a:off x="10468815" y="4761951"/>
            <a:ext cx="6999237" cy="4441734"/>
          </a:xfrm>
          <a:prstGeom prst="rect">
            <a:avLst/>
          </a:prstGeom>
        </p:spPr>
        <p:txBody>
          <a:bodyPr anchor="t" rtlCol="false" tIns="0" lIns="0" bIns="0" rIns="0">
            <a:spAutoFit/>
          </a:bodyPr>
          <a:lstStyle/>
          <a:p>
            <a:pPr algn="l">
              <a:lnSpc>
                <a:spcPts val="5080"/>
              </a:lnSpc>
              <a:spcBef>
                <a:spcPct val="0"/>
              </a:spcBef>
            </a:pPr>
            <a:r>
              <a:rPr lang="en-US" b="true" sz="3628" u="sng">
                <a:solidFill>
                  <a:srgbClr val="EF2C5F"/>
                </a:solidFill>
                <a:latin typeface="Canva Sans Bold"/>
                <a:ea typeface="Canva Sans Bold"/>
                <a:cs typeface="Canva Sans Bold"/>
                <a:sym typeface="Canva Sans Bold"/>
              </a:rPr>
              <a:t>15</a:t>
            </a:r>
            <a:r>
              <a:rPr lang="en-US" b="true" sz="3628">
                <a:solidFill>
                  <a:srgbClr val="FFFFFF"/>
                </a:solidFill>
                <a:latin typeface="Canva Sans Bold"/>
                <a:ea typeface="Canva Sans Bold"/>
                <a:cs typeface="Canva Sans Bold"/>
                <a:sym typeface="Canva Sans Bold"/>
              </a:rPr>
              <a:t> So you have not received a spirit that makes you fearful slaves. Instead, you received God’s Spirit when he </a:t>
            </a:r>
            <a:r>
              <a:rPr lang="en-US" b="true" sz="3628">
                <a:solidFill>
                  <a:srgbClr val="5CE1E6"/>
                </a:solidFill>
                <a:latin typeface="Canva Sans Bold"/>
                <a:ea typeface="Canva Sans Bold"/>
                <a:cs typeface="Canva Sans Bold"/>
                <a:sym typeface="Canva Sans Bold"/>
              </a:rPr>
              <a:t>adopted you </a:t>
            </a:r>
            <a:r>
              <a:rPr lang="en-US" b="true" sz="3628">
                <a:solidFill>
                  <a:srgbClr val="FFFFFF"/>
                </a:solidFill>
                <a:latin typeface="Canva Sans Bold"/>
                <a:ea typeface="Canva Sans Bold"/>
                <a:cs typeface="Canva Sans Bold"/>
                <a:sym typeface="Canva Sans Bold"/>
              </a:rPr>
              <a:t>as his own children.[</a:t>
            </a:r>
            <a:r>
              <a:rPr lang="en-US" b="true" sz="3628" u="sng">
                <a:solidFill>
                  <a:srgbClr val="FFFFFF"/>
                </a:solidFill>
                <a:latin typeface="Canva Sans Bold"/>
                <a:ea typeface="Canva Sans Bold"/>
                <a:cs typeface="Canva Sans Bold"/>
                <a:sym typeface="Canva Sans Bold"/>
                <a:hlinkClick r:id="rId2" tooltip="https://www.biblegateway.com/passage/?search=Roma%208&amp;version=MBBTAG;NLT#fen-NLT-28093h"/>
              </a:rPr>
              <a:t>h</a:t>
            </a:r>
            <a:r>
              <a:rPr lang="en-US" b="true" sz="3628">
                <a:solidFill>
                  <a:srgbClr val="FFFFFF"/>
                </a:solidFill>
                <a:latin typeface="Canva Sans Bold"/>
                <a:ea typeface="Canva Sans Bold"/>
                <a:cs typeface="Canva Sans Bold"/>
                <a:sym typeface="Canva Sans Bold"/>
              </a:rPr>
              <a:t>] Now we call him, “Abba, Father.”</a:t>
            </a:r>
          </a:p>
        </p:txBody>
      </p:sp>
      <p:sp>
        <p:nvSpPr>
          <p:cNvPr name="TextBox 6" id="6"/>
          <p:cNvSpPr txBox="true"/>
          <p:nvPr/>
        </p:nvSpPr>
        <p:spPr>
          <a:xfrm rot="0">
            <a:off x="4999356" y="3538740"/>
            <a:ext cx="7494986" cy="970410"/>
          </a:xfrm>
          <a:prstGeom prst="rect">
            <a:avLst/>
          </a:prstGeom>
        </p:spPr>
        <p:txBody>
          <a:bodyPr anchor="t" rtlCol="false" tIns="0" lIns="0" bIns="0" rIns="0">
            <a:spAutoFit/>
          </a:bodyPr>
          <a:lstStyle/>
          <a:p>
            <a:pPr algn="ctr">
              <a:lnSpc>
                <a:spcPts val="7937"/>
              </a:lnSpc>
              <a:spcBef>
                <a:spcPct val="0"/>
              </a:spcBef>
            </a:pPr>
            <a:r>
              <a:rPr lang="en-US" b="true" sz="5669">
                <a:solidFill>
                  <a:srgbClr val="FCC252"/>
                </a:solidFill>
                <a:latin typeface="Canva Sans Bold"/>
                <a:ea typeface="Canva Sans Bold"/>
                <a:cs typeface="Canva Sans Bold"/>
                <a:sym typeface="Canva Sans Bold"/>
              </a:rPr>
              <a:t>ROMANS 8</a:t>
            </a:r>
          </a:p>
        </p:txBody>
      </p:sp>
    </p:spTree>
  </p:cSld>
  <p:clrMapOvr>
    <a:masterClrMapping/>
  </p:clrMapOvr>
</p:sld>
</file>

<file path=ppt/slides/slide27.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693222" y="1600770"/>
            <a:ext cx="14901555" cy="6971160"/>
          </a:xfrm>
          <a:prstGeom prst="rect">
            <a:avLst/>
          </a:prstGeom>
        </p:spPr>
        <p:txBody>
          <a:bodyPr anchor="t" rtlCol="false" tIns="0" lIns="0" bIns="0" rIns="0">
            <a:spAutoFit/>
          </a:bodyPr>
          <a:lstStyle/>
          <a:p>
            <a:pPr algn="ctr">
              <a:lnSpc>
                <a:spcPts val="7937"/>
              </a:lnSpc>
              <a:spcBef>
                <a:spcPct val="0"/>
              </a:spcBef>
            </a:pPr>
            <a:r>
              <a:rPr lang="en-US" b="true" sz="5669">
                <a:solidFill>
                  <a:srgbClr val="FFFFFF"/>
                </a:solidFill>
                <a:latin typeface="Canva Sans Bold"/>
                <a:ea typeface="Canva Sans Bold"/>
                <a:cs typeface="Canva Sans Bold"/>
                <a:sym typeface="Canva Sans Bold"/>
              </a:rPr>
              <a:t>God the Father’s role in salvation is to </a:t>
            </a:r>
            <a:r>
              <a:rPr lang="en-US" b="true" sz="5669">
                <a:solidFill>
                  <a:srgbClr val="5CE1E6"/>
                </a:solidFill>
                <a:latin typeface="Canva Sans Bold"/>
                <a:ea typeface="Canva Sans Bold"/>
                <a:cs typeface="Canva Sans Bold"/>
                <a:sym typeface="Canva Sans Bold"/>
              </a:rPr>
              <a:t>plan</a:t>
            </a:r>
            <a:r>
              <a:rPr lang="en-US" b="true" sz="5669">
                <a:solidFill>
                  <a:srgbClr val="FFFFFF"/>
                </a:solidFill>
                <a:latin typeface="Canva Sans Bold"/>
                <a:ea typeface="Canva Sans Bold"/>
                <a:cs typeface="Canva Sans Bold"/>
                <a:sym typeface="Canva Sans Bold"/>
              </a:rPr>
              <a:t> it, </a:t>
            </a:r>
            <a:r>
              <a:rPr lang="en-US" b="true" sz="5669">
                <a:solidFill>
                  <a:srgbClr val="5CE1E6"/>
                </a:solidFill>
                <a:latin typeface="Canva Sans Bold"/>
                <a:ea typeface="Canva Sans Bold"/>
                <a:cs typeface="Canva Sans Bold"/>
                <a:sym typeface="Canva Sans Bold"/>
              </a:rPr>
              <a:t>send</a:t>
            </a:r>
            <a:r>
              <a:rPr lang="en-US" b="true" sz="5669">
                <a:solidFill>
                  <a:srgbClr val="FFFFFF"/>
                </a:solidFill>
                <a:latin typeface="Canva Sans Bold"/>
                <a:ea typeface="Canva Sans Bold"/>
                <a:cs typeface="Canva Sans Bold"/>
                <a:sym typeface="Canva Sans Bold"/>
              </a:rPr>
              <a:t> Jesus to accomplish it, </a:t>
            </a:r>
            <a:r>
              <a:rPr lang="en-US" b="true" sz="5669">
                <a:solidFill>
                  <a:srgbClr val="5CE1E6"/>
                </a:solidFill>
                <a:latin typeface="Canva Sans Bold"/>
                <a:ea typeface="Canva Sans Bold"/>
                <a:cs typeface="Canva Sans Bold"/>
                <a:sym typeface="Canva Sans Bold"/>
              </a:rPr>
              <a:t>accept</a:t>
            </a:r>
            <a:r>
              <a:rPr lang="en-US" b="true" sz="5669">
                <a:solidFill>
                  <a:srgbClr val="FFFFFF"/>
                </a:solidFill>
                <a:latin typeface="Canva Sans Bold"/>
                <a:ea typeface="Canva Sans Bold"/>
                <a:cs typeface="Canva Sans Bold"/>
                <a:sym typeface="Canva Sans Bold"/>
              </a:rPr>
              <a:t> His sacrifice, draw people to faith, and </a:t>
            </a:r>
            <a:r>
              <a:rPr lang="en-US" b="true" sz="5669">
                <a:solidFill>
                  <a:srgbClr val="5CE1E6"/>
                </a:solidFill>
                <a:latin typeface="Canva Sans Bold"/>
                <a:ea typeface="Canva Sans Bold"/>
                <a:cs typeface="Canva Sans Bold"/>
                <a:sym typeface="Canva Sans Bold"/>
              </a:rPr>
              <a:t>adopt</a:t>
            </a:r>
            <a:r>
              <a:rPr lang="en-US" b="true" sz="5669">
                <a:solidFill>
                  <a:srgbClr val="FFFFFF"/>
                </a:solidFill>
                <a:latin typeface="Canva Sans Bold"/>
                <a:ea typeface="Canva Sans Bold"/>
                <a:cs typeface="Canva Sans Bold"/>
                <a:sym typeface="Canva Sans Bold"/>
              </a:rPr>
              <a:t> them as His children. He is the loving source of our salvation, working through Jesus and the Holy Spirit to bring us back to Him.</a:t>
            </a:r>
          </a:p>
        </p:txBody>
      </p:sp>
    </p:spTree>
  </p:cSld>
  <p:clrMapOvr>
    <a:masterClrMapping/>
  </p:clrMapOvr>
</p:sld>
</file>

<file path=ppt/slides/slide2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456804" y="1502663"/>
            <a:ext cx="15374392" cy="7157849"/>
          </a:xfrm>
          <a:prstGeom prst="rect">
            <a:avLst/>
          </a:prstGeom>
        </p:spPr>
        <p:txBody>
          <a:bodyPr anchor="t" rtlCol="false" tIns="0" lIns="0" bIns="0" rIns="0">
            <a:spAutoFit/>
          </a:bodyPr>
          <a:lstStyle/>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Assures us that our </a:t>
            </a:r>
            <a:r>
              <a:rPr lang="en-US" b="true" sz="5069">
                <a:solidFill>
                  <a:srgbClr val="5CE1E6"/>
                </a:solidFill>
                <a:latin typeface="Arimo Bold"/>
                <a:ea typeface="Arimo Bold"/>
                <a:cs typeface="Arimo Bold"/>
                <a:sym typeface="Arimo Bold"/>
              </a:rPr>
              <a:t>salvation is not accidental</a:t>
            </a:r>
            <a:r>
              <a:rPr lang="en-US" b="true" sz="5069">
                <a:solidFill>
                  <a:srgbClr val="FFFFFF"/>
                </a:solidFill>
                <a:latin typeface="Arimo Bold"/>
                <a:ea typeface="Arimo Bold"/>
                <a:cs typeface="Arimo Bold"/>
                <a:sym typeface="Arimo Bold"/>
              </a:rPr>
              <a:t> – God planned it before creation </a:t>
            </a:r>
          </a:p>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Helps believers appreciate the </a:t>
            </a:r>
            <a:r>
              <a:rPr lang="en-US" b="true" sz="5069">
                <a:solidFill>
                  <a:srgbClr val="5CE1E6"/>
                </a:solidFill>
                <a:latin typeface="Arimo Bold"/>
                <a:ea typeface="Arimo Bold"/>
                <a:cs typeface="Arimo Bold"/>
                <a:sym typeface="Arimo Bold"/>
              </a:rPr>
              <a:t>great cost of salvation</a:t>
            </a:r>
            <a:r>
              <a:rPr lang="en-US" b="true" sz="5069">
                <a:solidFill>
                  <a:srgbClr val="FFFFFF"/>
                </a:solidFill>
                <a:latin typeface="Arimo Bold"/>
                <a:ea typeface="Arimo Bold"/>
                <a:cs typeface="Arimo Bold"/>
                <a:sym typeface="Arimo Bold"/>
              </a:rPr>
              <a:t> – Jesus sacrificed Himself to accomplish it.</a:t>
            </a:r>
          </a:p>
          <a:p>
            <a:pPr algn="l" marL="1094592" indent="-547296" lvl="1">
              <a:lnSpc>
                <a:spcPts val="7097"/>
              </a:lnSpc>
              <a:buFont typeface="Arial"/>
              <a:buChar char="•"/>
            </a:pPr>
            <a:r>
              <a:rPr lang="en-US" b="true" sz="5069">
                <a:solidFill>
                  <a:srgbClr val="FFFFFF"/>
                </a:solidFill>
                <a:latin typeface="Arimo Bold"/>
                <a:ea typeface="Arimo Bold"/>
                <a:cs typeface="Arimo Bold"/>
                <a:sym typeface="Arimo Bold"/>
              </a:rPr>
              <a:t>Gives believers </a:t>
            </a:r>
            <a:r>
              <a:rPr lang="en-US" b="true" sz="5069">
                <a:solidFill>
                  <a:srgbClr val="5CE1E6"/>
                </a:solidFill>
                <a:latin typeface="Arimo Bold"/>
                <a:ea typeface="Arimo Bold"/>
                <a:cs typeface="Arimo Bold"/>
                <a:sym typeface="Arimo Bold"/>
              </a:rPr>
              <a:t>confidence to share</a:t>
            </a:r>
            <a:r>
              <a:rPr lang="en-US" b="true" sz="5069">
                <a:solidFill>
                  <a:srgbClr val="FFFFFF"/>
                </a:solidFill>
                <a:latin typeface="Arimo Bold"/>
                <a:ea typeface="Arimo Bold"/>
                <a:cs typeface="Arimo Bold"/>
                <a:sym typeface="Arimo Bold"/>
              </a:rPr>
              <a:t> the Gospel – We are chosen to be His messengers.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6574769" y="4659502"/>
            <a:ext cx="4532959" cy="4079663"/>
          </a:xfrm>
          <a:custGeom>
            <a:avLst/>
            <a:gdLst/>
            <a:ahLst/>
            <a:cxnLst/>
            <a:rect r="r" b="b" t="t" l="l"/>
            <a:pathLst>
              <a:path h="4079663" w="4532959">
                <a:moveTo>
                  <a:pt x="0" y="0"/>
                </a:moveTo>
                <a:lnTo>
                  <a:pt x="4532959" y="0"/>
                </a:lnTo>
                <a:lnTo>
                  <a:pt x="4532959" y="4079663"/>
                </a:lnTo>
                <a:lnTo>
                  <a:pt x="0" y="4079663"/>
                </a:lnTo>
                <a:lnTo>
                  <a:pt x="0" y="0"/>
                </a:lnTo>
                <a:close/>
              </a:path>
            </a:pathLst>
          </a:custGeom>
          <a:blipFill>
            <a:blip r:embed="rId2"/>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6" id="6"/>
          <p:cNvSpPr txBox="true"/>
          <p:nvPr/>
        </p:nvSpPr>
        <p:spPr>
          <a:xfrm rot="0">
            <a:off x="1738405" y="2192461"/>
            <a:ext cx="14205688" cy="1953646"/>
          </a:xfrm>
          <a:prstGeom prst="rect">
            <a:avLst/>
          </a:prstGeom>
        </p:spPr>
        <p:txBody>
          <a:bodyPr anchor="t" rtlCol="false" tIns="0" lIns="0" bIns="0" rIns="0">
            <a:spAutoFit/>
          </a:bodyPr>
          <a:lstStyle/>
          <a:p>
            <a:pPr algn="ctr">
              <a:lnSpc>
                <a:spcPts val="7818"/>
              </a:lnSpc>
              <a:spcBef>
                <a:spcPct val="0"/>
              </a:spcBef>
            </a:pPr>
            <a:r>
              <a:rPr lang="en-US" b="true" sz="5584">
                <a:solidFill>
                  <a:srgbClr val="FFFFFF"/>
                </a:solidFill>
                <a:latin typeface="Canva Sans Bold"/>
                <a:ea typeface="Canva Sans Bold"/>
                <a:cs typeface="Canva Sans Bold"/>
                <a:sym typeface="Canva Sans Bold"/>
              </a:rPr>
              <a:t>GOD EXISTS IN THREE </a:t>
            </a:r>
            <a:r>
              <a:rPr lang="en-US" b="true" sz="5584">
                <a:solidFill>
                  <a:srgbClr val="FCC252"/>
                </a:solidFill>
                <a:latin typeface="Canva Sans Bold"/>
                <a:ea typeface="Canva Sans Bold"/>
                <a:cs typeface="Canva Sans Bold"/>
                <a:sym typeface="Canva Sans Bold"/>
              </a:rPr>
              <a:t>PERSONS</a:t>
            </a:r>
            <a:r>
              <a:rPr lang="en-US" b="true" sz="5584">
                <a:solidFill>
                  <a:srgbClr val="FFFFFF"/>
                </a:solidFill>
                <a:latin typeface="Canva Sans Bold"/>
                <a:ea typeface="Canva Sans Bold"/>
                <a:cs typeface="Canva Sans Bold"/>
                <a:sym typeface="Canva Sans Bold"/>
              </a:rPr>
              <a:t>—FATHER, SON, AND HOLY SPIRIT.</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303581" y="9031142"/>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028700" y="1490204"/>
            <a:ext cx="15075336" cy="965965"/>
          </a:xfrm>
          <a:prstGeom prst="rect">
            <a:avLst/>
          </a:prstGeom>
        </p:spPr>
        <p:txBody>
          <a:bodyPr anchor="t" rtlCol="false" tIns="0" lIns="0" bIns="0" rIns="0">
            <a:spAutoFit/>
          </a:bodyPr>
          <a:lstStyle/>
          <a:p>
            <a:pPr algn="ctr">
              <a:lnSpc>
                <a:spcPts val="7657"/>
              </a:lnSpc>
              <a:spcBef>
                <a:spcPct val="0"/>
              </a:spcBef>
            </a:pPr>
            <a:r>
              <a:rPr lang="en-US" b="true" sz="5469">
                <a:solidFill>
                  <a:srgbClr val="FFFFFF"/>
                </a:solidFill>
                <a:latin typeface="Arimo Bold"/>
                <a:ea typeface="Arimo Bold"/>
                <a:cs typeface="Arimo Bold"/>
                <a:sym typeface="Arimo Bold"/>
              </a:rPr>
              <a:t>DIFFERENT ROLES OF GOD THE FATHER:</a:t>
            </a:r>
          </a:p>
        </p:txBody>
      </p:sp>
      <p:sp>
        <p:nvSpPr>
          <p:cNvPr name="TextBox 6" id="6"/>
          <p:cNvSpPr txBox="true"/>
          <p:nvPr/>
        </p:nvSpPr>
        <p:spPr>
          <a:xfrm rot="0">
            <a:off x="3332847" y="2760969"/>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3225078" y="3698617"/>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FFFFF"/>
                </a:solidFill>
                <a:latin typeface="Canva Sans Bold"/>
                <a:ea typeface="Canva Sans Bold"/>
                <a:cs typeface="Canva Sans Bold"/>
                <a:sym typeface="Canva Sans Bold"/>
              </a:rPr>
              <a:t>i) </a:t>
            </a:r>
            <a:r>
              <a:rPr lang="en-US" b="true" sz="3569">
                <a:solidFill>
                  <a:srgbClr val="FFFFFF"/>
                </a:solidFill>
                <a:latin typeface="Canva Sans Bold"/>
                <a:ea typeface="Canva Sans Bold"/>
                <a:cs typeface="Canva Sans Bold"/>
                <a:sym typeface="Canva Sans Bold"/>
              </a:rPr>
              <a:t>"Originator" and "Planner"</a:t>
            </a:r>
          </a:p>
        </p:txBody>
      </p:sp>
      <p:sp>
        <p:nvSpPr>
          <p:cNvPr name="TextBox 8" id="8"/>
          <p:cNvSpPr txBox="true"/>
          <p:nvPr/>
        </p:nvSpPr>
        <p:spPr>
          <a:xfrm rot="0">
            <a:off x="5317052" y="4760466"/>
            <a:ext cx="12415192" cy="1223774"/>
          </a:xfrm>
          <a:prstGeom prst="rect">
            <a:avLst/>
          </a:prstGeom>
        </p:spPr>
        <p:txBody>
          <a:bodyPr anchor="t" rtlCol="false" tIns="0" lIns="0" bIns="0" rIns="0">
            <a:spAutoFit/>
          </a:bodyPr>
          <a:lstStyle/>
          <a:p>
            <a:pPr algn="l" marL="770750" indent="-385375" lvl="1">
              <a:lnSpc>
                <a:spcPts val="4997"/>
              </a:lnSpc>
              <a:buFont typeface="Arial"/>
              <a:buChar char="•"/>
            </a:pPr>
            <a:r>
              <a:rPr lang="en-US" b="true" sz="3569">
                <a:solidFill>
                  <a:srgbClr val="FFFFFF"/>
                </a:solidFill>
                <a:latin typeface="Canva Sans Bold"/>
                <a:ea typeface="Canva Sans Bold"/>
                <a:cs typeface="Canva Sans Bold"/>
                <a:sym typeface="Canva Sans Bold"/>
              </a:rPr>
              <a:t>Originator = The One Who Starts It</a:t>
            </a:r>
          </a:p>
          <a:p>
            <a:pPr algn="l" marL="770750" indent="-385375" lvl="1">
              <a:lnSpc>
                <a:spcPts val="4997"/>
              </a:lnSpc>
              <a:buFont typeface="Arial"/>
              <a:buChar char="•"/>
            </a:pPr>
            <a:r>
              <a:rPr lang="en-US" b="true" sz="3569">
                <a:solidFill>
                  <a:srgbClr val="FFFFFF"/>
                </a:solidFill>
                <a:latin typeface="Canva Sans Bold"/>
                <a:ea typeface="Canva Sans Bold"/>
                <a:cs typeface="Canva Sans Bold"/>
                <a:sym typeface="Canva Sans Bold"/>
              </a:rPr>
              <a:t>Planner = The One Who Organizes It</a:t>
            </a:r>
          </a:p>
        </p:txBody>
      </p:sp>
      <p:sp>
        <p:nvSpPr>
          <p:cNvPr name="Freeform 9" id="9"/>
          <p:cNvSpPr/>
          <p:nvPr/>
        </p:nvSpPr>
        <p:spPr>
          <a:xfrm flipH="false" flipV="false" rot="0">
            <a:off x="7809339" y="6372877"/>
            <a:ext cx="2669322" cy="2402390"/>
          </a:xfrm>
          <a:custGeom>
            <a:avLst/>
            <a:gdLst/>
            <a:ahLst/>
            <a:cxnLst/>
            <a:rect r="r" b="b" t="t" l="l"/>
            <a:pathLst>
              <a:path h="2402390" w="2669322">
                <a:moveTo>
                  <a:pt x="0" y="0"/>
                </a:moveTo>
                <a:lnTo>
                  <a:pt x="2669322" y="0"/>
                </a:lnTo>
                <a:lnTo>
                  <a:pt x="2669322" y="2402390"/>
                </a:lnTo>
                <a:lnTo>
                  <a:pt x="0" y="2402390"/>
                </a:lnTo>
                <a:lnTo>
                  <a:pt x="0" y="0"/>
                </a:lnTo>
                <a:close/>
              </a:path>
            </a:pathLst>
          </a:custGeom>
          <a:blipFill>
            <a:blip r:embed="rId2"/>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303581" y="9031142"/>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grpSp>
        <p:nvGrpSpPr>
          <p:cNvPr name="Group 5" id="5"/>
          <p:cNvGrpSpPr/>
          <p:nvPr/>
        </p:nvGrpSpPr>
        <p:grpSpPr>
          <a:xfrm rot="0">
            <a:off x="1853343" y="1655502"/>
            <a:ext cx="15075336" cy="3535939"/>
            <a:chOff x="0" y="0"/>
            <a:chExt cx="20100448" cy="4714585"/>
          </a:xfrm>
        </p:grpSpPr>
        <p:sp>
          <p:nvSpPr>
            <p:cNvPr name="TextBox 6" id="6"/>
            <p:cNvSpPr txBox="true"/>
            <p:nvPr/>
          </p:nvSpPr>
          <p:spPr>
            <a:xfrm rot="0">
              <a:off x="0" y="-133350"/>
              <a:ext cx="20100448" cy="1243503"/>
            </a:xfrm>
            <a:prstGeom prst="rect">
              <a:avLst/>
            </a:prstGeom>
          </p:spPr>
          <p:txBody>
            <a:bodyPr anchor="t" rtlCol="false" tIns="0" lIns="0" bIns="0" rIns="0">
              <a:spAutoFit/>
            </a:bodyPr>
            <a:lstStyle/>
            <a:p>
              <a:pPr algn="ctr">
                <a:lnSpc>
                  <a:spcPts val="7657"/>
                </a:lnSpc>
                <a:spcBef>
                  <a:spcPct val="0"/>
                </a:spcBef>
              </a:pPr>
              <a:r>
                <a:rPr lang="en-US" b="true" sz="5469">
                  <a:solidFill>
                    <a:srgbClr val="FFFFFF"/>
                  </a:solidFill>
                  <a:latin typeface="Arimo Bold"/>
                  <a:ea typeface="Arimo Bold"/>
                  <a:cs typeface="Arimo Bold"/>
                  <a:sym typeface="Arimo Bold"/>
                </a:rPr>
                <a:t>DIFFERENT ROLES OF GOD THE FATHER:</a:t>
              </a:r>
            </a:p>
          </p:txBody>
        </p:sp>
        <p:sp>
          <p:nvSpPr>
            <p:cNvPr name="TextBox 7" id="7"/>
            <p:cNvSpPr txBox="true"/>
            <p:nvPr/>
          </p:nvSpPr>
          <p:spPr>
            <a:xfrm rot="0">
              <a:off x="3072196" y="1545128"/>
              <a:ext cx="15378044" cy="3169457"/>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a:p>
              <a:pPr algn="l" marL="986645" indent="-493322" lvl="1">
                <a:lnSpc>
                  <a:spcPts val="6397"/>
                </a:lnSpc>
                <a:spcBef>
                  <a:spcPct val="0"/>
                </a:spcBef>
                <a:buAutoNum type="arabicPeriod" startAt="1"/>
              </a:pPr>
              <a:r>
                <a:rPr lang="en-US" b="true" sz="4569">
                  <a:solidFill>
                    <a:srgbClr val="FCC252"/>
                  </a:solidFill>
                  <a:latin typeface="Canva Sans Bold"/>
                  <a:ea typeface="Canva Sans Bold"/>
                  <a:cs typeface="Canva Sans Bold"/>
                  <a:sym typeface="Canva Sans Bold"/>
                </a:rPr>
                <a:t> SALVATION</a:t>
              </a:r>
            </a:p>
            <a:p>
              <a:pPr algn="l">
                <a:lnSpc>
                  <a:spcPts val="6397"/>
                </a:lnSpc>
                <a:spcBef>
                  <a:spcPct val="0"/>
                </a:spcBef>
              </a:pPr>
            </a:p>
          </p:txBody>
        </p:sp>
      </p:grpSp>
    </p:spTree>
  </p:cSld>
  <p:clrMapOvr>
    <a:masterClrMapping/>
  </p:clrMapOvr>
</p:sld>
</file>

<file path=ppt/slides/slide6.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977202" y="2023576"/>
            <a:ext cx="13368071" cy="3749169"/>
          </a:xfrm>
          <a:prstGeom prst="rect">
            <a:avLst/>
          </a:prstGeom>
        </p:spPr>
        <p:txBody>
          <a:bodyPr anchor="t" rtlCol="false" tIns="0" lIns="0" bIns="0" rIns="0">
            <a:spAutoFit/>
          </a:bodyPr>
          <a:lstStyle/>
          <a:p>
            <a:pPr algn="l">
              <a:lnSpc>
                <a:spcPts val="5977"/>
              </a:lnSpc>
            </a:pPr>
          </a:p>
          <a:p>
            <a:pPr algn="l" marL="921876" indent="-460938" lvl="1">
              <a:lnSpc>
                <a:spcPts val="5977"/>
              </a:lnSpc>
              <a:buFont typeface="Arial"/>
              <a:buChar char="•"/>
            </a:pPr>
            <a:r>
              <a:rPr lang="en-US" b="true" sz="4269">
                <a:solidFill>
                  <a:srgbClr val="FFFFFF"/>
                </a:solidFill>
                <a:latin typeface="Arimo Bold"/>
                <a:ea typeface="Arimo Bold"/>
                <a:cs typeface="Arimo Bold"/>
                <a:sym typeface="Arimo Bold"/>
              </a:rPr>
              <a:t>God the Father is the source and initiator of salvation. He planned it, sent </a:t>
            </a:r>
            <a:r>
              <a:rPr lang="en-US" b="true" sz="4269">
                <a:solidFill>
                  <a:srgbClr val="FCC252"/>
                </a:solidFill>
                <a:latin typeface="Arimo Bold"/>
                <a:ea typeface="Arimo Bold"/>
                <a:cs typeface="Arimo Bold"/>
                <a:sym typeface="Arimo Bold"/>
              </a:rPr>
              <a:t>His Son</a:t>
            </a:r>
            <a:r>
              <a:rPr lang="en-US" b="true" sz="4269">
                <a:solidFill>
                  <a:srgbClr val="FFFFFF"/>
                </a:solidFill>
                <a:latin typeface="Arimo Bold"/>
                <a:ea typeface="Arimo Bold"/>
                <a:cs typeface="Arimo Bold"/>
                <a:sym typeface="Arimo Bold"/>
              </a:rPr>
              <a:t> </a:t>
            </a:r>
            <a:r>
              <a:rPr lang="en-US" b="true" sz="4269">
                <a:solidFill>
                  <a:srgbClr val="FCC252"/>
                </a:solidFill>
                <a:latin typeface="Arimo Bold"/>
                <a:ea typeface="Arimo Bold"/>
                <a:cs typeface="Arimo Bold"/>
                <a:sym typeface="Arimo Bold"/>
              </a:rPr>
              <a:t>to accomplish it</a:t>
            </a:r>
            <a:r>
              <a:rPr lang="en-US" b="true" sz="4269">
                <a:solidFill>
                  <a:srgbClr val="FFFFFF"/>
                </a:solidFill>
                <a:latin typeface="Arimo Bold"/>
                <a:ea typeface="Arimo Bold"/>
                <a:cs typeface="Arimo Bold"/>
                <a:sym typeface="Arimo Bold"/>
              </a:rPr>
              <a:t>, and gives </a:t>
            </a:r>
            <a:r>
              <a:rPr lang="en-US" b="true" sz="4269">
                <a:solidFill>
                  <a:srgbClr val="8C52FF"/>
                </a:solidFill>
                <a:latin typeface="Arimo Bold"/>
                <a:ea typeface="Arimo Bold"/>
                <a:cs typeface="Arimo Bold"/>
                <a:sym typeface="Arimo Bold"/>
              </a:rPr>
              <a:t>the Holy Spirit to apply it.</a:t>
            </a:r>
          </a:p>
        </p:txBody>
      </p:sp>
      <p:sp>
        <p:nvSpPr>
          <p:cNvPr name="TextBox 3" id="3"/>
          <p:cNvSpPr txBox="true"/>
          <p:nvPr/>
        </p:nvSpPr>
        <p:spPr>
          <a:xfrm rot="0">
            <a:off x="-294625" y="1197946"/>
            <a:ext cx="17911726" cy="920880"/>
          </a:xfrm>
          <a:prstGeom prst="rect">
            <a:avLst/>
          </a:prstGeom>
        </p:spPr>
        <p:txBody>
          <a:bodyPr anchor="t" rtlCol="false" tIns="0" lIns="0" bIns="0" rIns="0">
            <a:spAutoFit/>
          </a:bodyPr>
          <a:lstStyle/>
          <a:p>
            <a:pPr algn="ctr">
              <a:lnSpc>
                <a:spcPts val="7517"/>
              </a:lnSpc>
              <a:spcBef>
                <a:spcPct val="0"/>
              </a:spcBef>
            </a:pPr>
            <a:r>
              <a:rPr lang="en-US" b="true" sz="5369">
                <a:solidFill>
                  <a:srgbClr val="FFFFFF"/>
                </a:solidFill>
                <a:latin typeface="Canva Sans Bold"/>
                <a:ea typeface="Canva Sans Bold"/>
                <a:cs typeface="Canva Sans Bold"/>
                <a:sym typeface="Canva Sans Bold"/>
              </a:rPr>
              <a:t>GOD THE FATHER’S ROLE IN SALVATION</a:t>
            </a: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2362077" y="2112808"/>
            <a:ext cx="14568197" cy="3807084"/>
          </a:xfrm>
          <a:prstGeom prst="rect">
            <a:avLst/>
          </a:prstGeom>
        </p:spPr>
        <p:txBody>
          <a:bodyPr anchor="t" rtlCol="false" tIns="0" lIns="0" bIns="0" rIns="0">
            <a:spAutoFit/>
          </a:bodyPr>
          <a:lstStyle/>
          <a:p>
            <a:pPr algn="l" marL="1158262" indent="-579131" lvl="1">
              <a:lnSpc>
                <a:spcPts val="7510"/>
              </a:lnSpc>
              <a:buFont typeface="Arial"/>
              <a:buChar char="•"/>
            </a:pPr>
            <a:r>
              <a:rPr lang="en-US" b="true" sz="5364">
                <a:solidFill>
                  <a:srgbClr val="FFFFFF"/>
                </a:solidFill>
                <a:latin typeface="Arimo Bold"/>
                <a:ea typeface="Arimo Bold"/>
                <a:cs typeface="Arimo Bold"/>
                <a:sym typeface="Arimo Bold"/>
              </a:rPr>
              <a:t>Although Jesus completed the work of salvation on the cross, the Holy Spirit applies it in the lives of believers in the following ways:</a:t>
            </a:r>
          </a:p>
        </p:txBody>
      </p:sp>
      <p:sp>
        <p:nvSpPr>
          <p:cNvPr name="TextBox 3" id="3"/>
          <p:cNvSpPr txBox="true"/>
          <p:nvPr/>
        </p:nvSpPr>
        <p:spPr>
          <a:xfrm rot="0">
            <a:off x="-477962" y="933450"/>
            <a:ext cx="19644568" cy="86182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grpSp>
        <p:nvGrpSpPr>
          <p:cNvPr name="Group 4" id="4"/>
          <p:cNvGrpSpPr/>
          <p:nvPr/>
        </p:nvGrpSpPr>
        <p:grpSpPr>
          <a:xfrm rot="0">
            <a:off x="1303581" y="9031142"/>
            <a:ext cx="15625097" cy="921422"/>
            <a:chOff x="0" y="0"/>
            <a:chExt cx="20833463" cy="1228563"/>
          </a:xfrm>
        </p:grpSpPr>
        <p:sp>
          <p:nvSpPr>
            <p:cNvPr name="TextBox 5" id="5"/>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6" id="6"/>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605753" y="1985930"/>
            <a:ext cx="18374061" cy="845314"/>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Canva Sans Bold"/>
                <a:ea typeface="Canva Sans Bold"/>
                <a:cs typeface="Canva Sans Bold"/>
                <a:sym typeface="Canva Sans Bold"/>
              </a:rPr>
              <a:t>1. He Opens the Hearts of People to the Gospel</a:t>
            </a:r>
          </a:p>
        </p:txBody>
      </p:sp>
      <p:sp>
        <p:nvSpPr>
          <p:cNvPr name="TextBox 3" id="3"/>
          <p:cNvSpPr txBox="true"/>
          <p:nvPr/>
        </p:nvSpPr>
        <p:spPr>
          <a:xfrm rot="0">
            <a:off x="2200979" y="102488"/>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sp>
        <p:nvSpPr>
          <p:cNvPr name="TextBox 4" id="4"/>
          <p:cNvSpPr txBox="true"/>
          <p:nvPr/>
        </p:nvSpPr>
        <p:spPr>
          <a:xfrm rot="0">
            <a:off x="1028700" y="3846638"/>
            <a:ext cx="7702439" cy="5394704"/>
          </a:xfrm>
          <a:prstGeom prst="rect">
            <a:avLst/>
          </a:prstGeom>
        </p:spPr>
        <p:txBody>
          <a:bodyPr anchor="t" rtlCol="false" tIns="0" lIns="0" bIns="0" rIns="0">
            <a:spAutoFit/>
          </a:bodyPr>
          <a:lstStyle/>
          <a:p>
            <a:pPr algn="ctr">
              <a:lnSpc>
                <a:spcPts val="6104"/>
              </a:lnSpc>
              <a:spcBef>
                <a:spcPct val="0"/>
              </a:spcBef>
            </a:pPr>
            <a:r>
              <a:rPr lang="en-US" b="true" sz="4360">
                <a:solidFill>
                  <a:srgbClr val="FCC252"/>
                </a:solidFill>
                <a:latin typeface="Arimo Bold"/>
                <a:ea typeface="Arimo Bold"/>
                <a:cs typeface="Arimo Bold"/>
                <a:sym typeface="Arimo Bold"/>
              </a:rPr>
              <a:t>Juan 16:8 – Tcb</a:t>
            </a:r>
          </a:p>
          <a:p>
            <a:pPr algn="ctr">
              <a:lnSpc>
                <a:spcPts val="6104"/>
              </a:lnSpc>
              <a:spcBef>
                <a:spcPct val="0"/>
              </a:spcBef>
            </a:pPr>
            <a:r>
              <a:rPr lang="en-US" b="true" sz="4360">
                <a:solidFill>
                  <a:srgbClr val="FFFFFF"/>
                </a:solidFill>
                <a:latin typeface="Arimo Bold"/>
                <a:ea typeface="Arimo Bold"/>
                <a:cs typeface="Arimo Bold"/>
                <a:sym typeface="Arimo Bold"/>
              </a:rPr>
              <a:t>“Pagdating niya,</a:t>
            </a:r>
            <a:r>
              <a:rPr lang="en-US" b="true" sz="4360">
                <a:solidFill>
                  <a:srgbClr val="5CE1E6"/>
                </a:solidFill>
                <a:latin typeface="Arimo Bold"/>
                <a:ea typeface="Arimo Bold"/>
                <a:cs typeface="Arimo Bold"/>
                <a:sym typeface="Arimo Bold"/>
              </a:rPr>
              <a:t> ipapakita Niya sa mga taong makamundo na makasalanan sila </a:t>
            </a:r>
            <a:r>
              <a:rPr lang="en-US" b="true" sz="4360">
                <a:solidFill>
                  <a:srgbClr val="FFFFFF"/>
                </a:solidFill>
                <a:latin typeface="Arimo Bold"/>
                <a:ea typeface="Arimo Bold"/>
                <a:cs typeface="Arimo Bold"/>
                <a:sym typeface="Arimo Bold"/>
              </a:rPr>
              <a:t>at ako namaʼy matuwid. At ipapakita rin niya na hahatulan sila ng Dios.”</a:t>
            </a:r>
          </a:p>
        </p:txBody>
      </p:sp>
      <p:sp>
        <p:nvSpPr>
          <p:cNvPr name="TextBox 5" id="5"/>
          <p:cNvSpPr txBox="true"/>
          <p:nvPr/>
        </p:nvSpPr>
        <p:spPr>
          <a:xfrm rot="0">
            <a:off x="9556861" y="3846638"/>
            <a:ext cx="7702439" cy="3851654"/>
          </a:xfrm>
          <a:prstGeom prst="rect">
            <a:avLst/>
          </a:prstGeom>
        </p:spPr>
        <p:txBody>
          <a:bodyPr anchor="t" rtlCol="false" tIns="0" lIns="0" bIns="0" rIns="0">
            <a:spAutoFit/>
          </a:bodyPr>
          <a:lstStyle/>
          <a:p>
            <a:pPr algn="ctr">
              <a:lnSpc>
                <a:spcPts val="6104"/>
              </a:lnSpc>
              <a:spcBef>
                <a:spcPct val="0"/>
              </a:spcBef>
            </a:pPr>
            <a:r>
              <a:rPr lang="en-US" b="true" sz="4360">
                <a:solidFill>
                  <a:srgbClr val="FCC252"/>
                </a:solidFill>
                <a:latin typeface="Arimo Bold"/>
                <a:ea typeface="Arimo Bold"/>
                <a:cs typeface="Arimo Bold"/>
                <a:sym typeface="Arimo Bold"/>
              </a:rPr>
              <a:t>John 16:8, nkjv – </a:t>
            </a:r>
          </a:p>
          <a:p>
            <a:pPr algn="ctr">
              <a:lnSpc>
                <a:spcPts val="6104"/>
              </a:lnSpc>
              <a:spcBef>
                <a:spcPct val="0"/>
              </a:spcBef>
            </a:pPr>
            <a:r>
              <a:rPr lang="en-US" b="true" sz="4360">
                <a:solidFill>
                  <a:srgbClr val="FFFFFF"/>
                </a:solidFill>
                <a:latin typeface="Arimo Bold"/>
                <a:ea typeface="Arimo Bold"/>
                <a:cs typeface="Arimo Bold"/>
                <a:sym typeface="Arimo Bold"/>
              </a:rPr>
              <a:t>“ And when He has come, </a:t>
            </a:r>
            <a:r>
              <a:rPr lang="en-US" b="true" sz="4360">
                <a:solidFill>
                  <a:srgbClr val="5CE1E6"/>
                </a:solidFill>
                <a:latin typeface="Arimo Bold"/>
                <a:ea typeface="Arimo Bold"/>
                <a:cs typeface="Arimo Bold"/>
                <a:sym typeface="Arimo Bold"/>
              </a:rPr>
              <a:t>He will convict the world of sin</a:t>
            </a:r>
            <a:r>
              <a:rPr lang="en-US" b="true" sz="4360">
                <a:solidFill>
                  <a:srgbClr val="FFFFFF"/>
                </a:solidFill>
                <a:latin typeface="Arimo Bold"/>
                <a:ea typeface="Arimo Bold"/>
                <a:cs typeface="Arimo Bold"/>
                <a:sym typeface="Arimo Bold"/>
              </a:rPr>
              <a:t>, and of righteousness, and of judgment"</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605753" y="1985930"/>
            <a:ext cx="18374061" cy="845314"/>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Canva Sans Bold"/>
                <a:ea typeface="Canva Sans Bold"/>
                <a:cs typeface="Canva Sans Bold"/>
                <a:sym typeface="Canva Sans Bold"/>
              </a:rPr>
              <a:t>1. He Opens the Hearts of People to the Gospel</a:t>
            </a:r>
          </a:p>
        </p:txBody>
      </p:sp>
      <p:sp>
        <p:nvSpPr>
          <p:cNvPr name="TextBox 3" id="3"/>
          <p:cNvSpPr txBox="true"/>
          <p:nvPr/>
        </p:nvSpPr>
        <p:spPr>
          <a:xfrm rot="0">
            <a:off x="2200979" y="102488"/>
            <a:ext cx="13886043" cy="1757174"/>
          </a:xfrm>
          <a:prstGeom prst="rect">
            <a:avLst/>
          </a:prstGeom>
        </p:spPr>
        <p:txBody>
          <a:bodyPr anchor="t" rtlCol="false" tIns="0" lIns="0" bIns="0" rIns="0">
            <a:spAutoFit/>
          </a:bodyPr>
          <a:lstStyle/>
          <a:p>
            <a:pPr algn="ctr">
              <a:lnSpc>
                <a:spcPts val="7097"/>
              </a:lnSpc>
              <a:spcBef>
                <a:spcPct val="0"/>
              </a:spcBef>
            </a:pPr>
            <a:r>
              <a:rPr lang="en-US" b="true" sz="5069">
                <a:solidFill>
                  <a:srgbClr val="FCC252"/>
                </a:solidFill>
                <a:latin typeface="Canva Sans Bold"/>
                <a:ea typeface="Canva Sans Bold"/>
                <a:cs typeface="Canva Sans Bold"/>
                <a:sym typeface="Canva Sans Bold"/>
              </a:rPr>
              <a:t>HOW DOES THE HOLY SPIRIT APPLY SALVATION?</a:t>
            </a:r>
          </a:p>
        </p:txBody>
      </p:sp>
      <p:sp>
        <p:nvSpPr>
          <p:cNvPr name="TextBox 4" id="4"/>
          <p:cNvSpPr txBox="true"/>
          <p:nvPr/>
        </p:nvSpPr>
        <p:spPr>
          <a:xfrm rot="0">
            <a:off x="540850" y="3394589"/>
            <a:ext cx="7702439" cy="3851654"/>
          </a:xfrm>
          <a:prstGeom prst="rect">
            <a:avLst/>
          </a:prstGeom>
        </p:spPr>
        <p:txBody>
          <a:bodyPr anchor="t" rtlCol="false" tIns="0" lIns="0" bIns="0" rIns="0">
            <a:spAutoFit/>
          </a:bodyPr>
          <a:lstStyle/>
          <a:p>
            <a:pPr algn="ctr">
              <a:lnSpc>
                <a:spcPts val="6104"/>
              </a:lnSpc>
              <a:spcBef>
                <a:spcPct val="0"/>
              </a:spcBef>
            </a:pPr>
            <a:r>
              <a:rPr lang="en-US" b="true" sz="4360">
                <a:solidFill>
                  <a:srgbClr val="FCC252"/>
                </a:solidFill>
                <a:latin typeface="Arimo Bold"/>
                <a:ea typeface="Arimo Bold"/>
                <a:cs typeface="Arimo Bold"/>
                <a:sym typeface="Arimo Bold"/>
              </a:rPr>
              <a:t>Juan 16:9 – Tcb</a:t>
            </a:r>
          </a:p>
          <a:p>
            <a:pPr algn="ctr">
              <a:lnSpc>
                <a:spcPts val="6104"/>
              </a:lnSpc>
              <a:spcBef>
                <a:spcPct val="0"/>
              </a:spcBef>
            </a:pPr>
            <a:r>
              <a:rPr lang="en-US" b="true" sz="4360">
                <a:solidFill>
                  <a:srgbClr val="FFFFFF"/>
                </a:solidFill>
                <a:latin typeface="Arimo Bold"/>
                <a:ea typeface="Arimo Bold"/>
                <a:cs typeface="Arimo Bold"/>
                <a:sym typeface="Arimo Bold"/>
              </a:rPr>
              <a:t>“Ipapakita niya sa mga tao na makasalanan sila dahil hindi sila sumampalataya sa akin.”</a:t>
            </a:r>
          </a:p>
        </p:txBody>
      </p:sp>
      <p:sp>
        <p:nvSpPr>
          <p:cNvPr name="TextBox 5" id="5"/>
          <p:cNvSpPr txBox="true"/>
          <p:nvPr/>
        </p:nvSpPr>
        <p:spPr>
          <a:xfrm rot="0">
            <a:off x="9556861" y="3394589"/>
            <a:ext cx="7702439" cy="3080129"/>
          </a:xfrm>
          <a:prstGeom prst="rect">
            <a:avLst/>
          </a:prstGeom>
        </p:spPr>
        <p:txBody>
          <a:bodyPr anchor="t" rtlCol="false" tIns="0" lIns="0" bIns="0" rIns="0">
            <a:spAutoFit/>
          </a:bodyPr>
          <a:lstStyle/>
          <a:p>
            <a:pPr algn="ctr">
              <a:lnSpc>
                <a:spcPts val="6104"/>
              </a:lnSpc>
              <a:spcBef>
                <a:spcPct val="0"/>
              </a:spcBef>
            </a:pPr>
            <a:r>
              <a:rPr lang="en-US" b="true" sz="4360">
                <a:solidFill>
                  <a:srgbClr val="FCC252"/>
                </a:solidFill>
                <a:latin typeface="Arimo Bold"/>
                <a:ea typeface="Arimo Bold"/>
                <a:cs typeface="Arimo Bold"/>
                <a:sym typeface="Arimo Bold"/>
              </a:rPr>
              <a:t>John 16:9, nkjv – </a:t>
            </a:r>
          </a:p>
          <a:p>
            <a:pPr algn="ctr">
              <a:lnSpc>
                <a:spcPts val="6104"/>
              </a:lnSpc>
              <a:spcBef>
                <a:spcPct val="0"/>
              </a:spcBef>
            </a:pPr>
            <a:r>
              <a:rPr lang="en-US" b="true" sz="4360">
                <a:solidFill>
                  <a:srgbClr val="FFFFFF"/>
                </a:solidFill>
                <a:latin typeface="Arimo Bold"/>
                <a:ea typeface="Arimo Bold"/>
                <a:cs typeface="Arimo Bold"/>
                <a:sym typeface="Arimo Bold"/>
              </a:rPr>
              <a:t>“ and of judgment: </a:t>
            </a:r>
            <a:r>
              <a:rPr lang="en-US" b="true" sz="4360" u="sng">
                <a:solidFill>
                  <a:srgbClr val="FF5757"/>
                </a:solidFill>
                <a:latin typeface="Arimo Bold"/>
                <a:ea typeface="Arimo Bold"/>
                <a:cs typeface="Arimo Bold"/>
                <a:sym typeface="Arimo Bold"/>
              </a:rPr>
              <a:t>9</a:t>
            </a:r>
            <a:r>
              <a:rPr lang="en-US" b="true" sz="4360">
                <a:solidFill>
                  <a:srgbClr val="FFFFFF"/>
                </a:solidFill>
                <a:latin typeface="Arimo Bold"/>
                <a:ea typeface="Arimo Bold"/>
                <a:cs typeface="Arimo Bold"/>
                <a:sym typeface="Arimo Bold"/>
              </a:rPr>
              <a:t> of sin, because they do not believe in Me; "</a:t>
            </a:r>
          </a:p>
        </p:txBody>
      </p:sp>
      <p:grpSp>
        <p:nvGrpSpPr>
          <p:cNvPr name="Group 6" id="6"/>
          <p:cNvGrpSpPr/>
          <p:nvPr/>
        </p:nvGrpSpPr>
        <p:grpSpPr>
          <a:xfrm rot="0">
            <a:off x="1303581" y="9031142"/>
            <a:ext cx="15625097" cy="921422"/>
            <a:chOff x="0" y="0"/>
            <a:chExt cx="20833463" cy="1228563"/>
          </a:xfrm>
        </p:grpSpPr>
        <p:sp>
          <p:nvSpPr>
            <p:cNvPr name="TextBox 7" id="7"/>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8" id="8"/>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DAGiCO60h18</dc:identifier>
  <dcterms:modified xsi:type="dcterms:W3CDTF">2011-08-01T06:04:30Z</dcterms:modified>
  <cp:revision>1</cp:revision>
  <dc:title>Doctrine #6 - #2</dc:title>
</cp:coreProperties>
</file>