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Lobster" panose="00000500000000000000" pitchFamily="2" charset="0"/>
      <p:regular r:id="rId13"/>
    </p:embeddedFont>
    <p:embeddedFont>
      <p:font typeface="Merriweather" panose="00000500000000000000" pitchFamily="2" charset="0"/>
      <p:regular r:id="rId14"/>
      <p:bold r:id="rId15"/>
      <p:italic r:id="rId16"/>
      <p:boldItalic r:id="rId17"/>
    </p:embeddedFont>
    <p:embeddedFont>
      <p:font typeface="Merriweather ExtraBold" panose="020B0604020202020204" charset="0"/>
      <p:bold r:id="rId18"/>
      <p:boldItalic r:id="rId19"/>
    </p:embeddedFont>
    <p:embeddedFont>
      <p:font typeface="Roboto" panose="02000000000000000000" pitchFamily="2" charset="0"/>
      <p:regular r:id="rId20"/>
      <p:bold r:id="rId21"/>
      <p:italic r:id="rId22"/>
      <p:boldItalic r:id="rId23"/>
    </p:embeddedFont>
    <p:embeddedFont>
      <p:font typeface="Verdana" panose="020B060403050404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1186" y="29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entimeter.com/app/presentation/alv4o2hhaz1htc51vreg2ndn97a2r1hz/edit?question=dmxy7ic49iab"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6dfe67b6f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6dfe67b6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t>Bienvenidos todos, un placer tenerles aquí el día de hoy, antes de comenzar les quiero expresar que este entreno está diseñado para que adquiera o refuerce conocimiento pero a la vez sientase comodo de poder levantarse al baño si es necesario, estos están localizados al salir del salón a mano izquierda, por favor poner en silencio sus celulares, a continuación se les proporcionará material que se utilizará casi que al final, así que bueno empecemos la diversión. </a:t>
            </a:r>
            <a:endParaRPr sz="1200" b="1"/>
          </a:p>
          <a:p>
            <a:pPr marL="0" lvl="0" indent="0" algn="l" rtl="0">
              <a:spcBef>
                <a:spcPts val="0"/>
              </a:spcBef>
              <a:spcAft>
                <a:spcPts val="0"/>
              </a:spcAft>
              <a:buNone/>
            </a:pPr>
            <a:endParaRPr sz="1200" b="1"/>
          </a:p>
          <a:p>
            <a:pPr marL="0" lvl="0" indent="0" algn="l" rtl="0">
              <a:spcBef>
                <a:spcPts val="0"/>
              </a:spcBef>
              <a:spcAft>
                <a:spcPts val="0"/>
              </a:spcAft>
              <a:buNone/>
            </a:pPr>
            <a:r>
              <a:rPr lang="en" sz="1200" i="1"/>
              <a:t>English: Welcome everyone, it's a pleasure to have you here today. Before we begin, I want to express that this training is designed for you to gain or reinforce knowledge, but at the same time, feel comfortable to get up to go to the bathroom if necessary. These are located to the left as you exit the room. Please silence your cell phones. Next, you will be provided with material that will be used almost at the end, so let's get the fun started.</a:t>
            </a:r>
            <a:endParaRPr sz="1200" i="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6f704b856f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6f704b856f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a:solidFill>
                  <a:srgbClr val="111111"/>
                </a:solidFill>
                <a:latin typeface="Merriweather"/>
                <a:ea typeface="Merriweather"/>
                <a:cs typeface="Merriweather"/>
                <a:sym typeface="Merriweather"/>
              </a:rPr>
              <a:t>Para cerrar me despido con esta frase “ Sigue creciendo, sigue Brillando, Gracias por sembrar la semilla de la intención hoy. Que tus metas florezcan con propósito y alegría.  Para preguntas y mas mi correo electronico es:                                                                              </a:t>
            </a:r>
            <a:endParaRPr sz="1800">
              <a:solidFill>
                <a:srgbClr val="111111"/>
              </a:solidFill>
              <a:latin typeface="Merriweather"/>
              <a:ea typeface="Merriweather"/>
              <a:cs typeface="Merriweather"/>
              <a:sym typeface="Merriweather"/>
            </a:endParaRPr>
          </a:p>
          <a:p>
            <a:pPr marL="0" lvl="0" indent="0" algn="l" rtl="0">
              <a:lnSpc>
                <a:spcPct val="115000"/>
              </a:lnSpc>
              <a:spcBef>
                <a:spcPts val="1200"/>
              </a:spcBef>
              <a:spcAft>
                <a:spcPts val="0"/>
              </a:spcAft>
              <a:buClr>
                <a:schemeClr val="dk1"/>
              </a:buClr>
              <a:buSzPts val="1100"/>
              <a:buFont typeface="Arial"/>
              <a:buNone/>
            </a:pPr>
            <a:r>
              <a:rPr lang="en" sz="1500" i="1">
                <a:solidFill>
                  <a:srgbClr val="111111"/>
                </a:solidFill>
                <a:latin typeface="Merriweather"/>
                <a:ea typeface="Merriweather"/>
                <a:cs typeface="Merriweather"/>
                <a:sym typeface="Merriweather"/>
              </a:rPr>
              <a:t>English</a:t>
            </a:r>
            <a:endParaRPr sz="1500" i="1">
              <a:solidFill>
                <a:srgbClr val="111111"/>
              </a:solidFill>
              <a:latin typeface="Merriweather"/>
              <a:ea typeface="Merriweather"/>
              <a:cs typeface="Merriweather"/>
              <a:sym typeface="Merriweather"/>
            </a:endParaRPr>
          </a:p>
          <a:p>
            <a:pPr marL="0" lvl="0" indent="0" algn="l" rtl="0">
              <a:lnSpc>
                <a:spcPct val="115000"/>
              </a:lnSpc>
              <a:spcBef>
                <a:spcPts val="1200"/>
              </a:spcBef>
              <a:spcAft>
                <a:spcPts val="0"/>
              </a:spcAft>
              <a:buClr>
                <a:schemeClr val="dk1"/>
              </a:buClr>
              <a:buSzPts val="1100"/>
              <a:buFont typeface="Arial"/>
              <a:buNone/>
            </a:pPr>
            <a:r>
              <a:rPr lang="en" sz="1500" i="1">
                <a:solidFill>
                  <a:srgbClr val="111111"/>
                </a:solidFill>
                <a:latin typeface="Merriweather"/>
                <a:ea typeface="Merriweather"/>
                <a:cs typeface="Merriweather"/>
                <a:sym typeface="Merriweather"/>
              </a:rPr>
              <a:t>To close, I say goodbye with this phrase: "Keep growing, keep shining. Thank you for planting the seed of intention today. May your goals blossom with purpose and joy. For questions and more, my email address is:</a:t>
            </a:r>
            <a:endParaRPr sz="1500" i="1">
              <a:solidFill>
                <a:srgbClr val="111111"/>
              </a:solidFill>
              <a:latin typeface="Merriweather"/>
              <a:ea typeface="Merriweather"/>
              <a:cs typeface="Merriweather"/>
              <a:sym typeface="Merriweather"/>
            </a:endParaRPr>
          </a:p>
          <a:p>
            <a:pPr marL="0" lvl="0" indent="0" algn="l" rtl="0">
              <a:lnSpc>
                <a:spcPct val="115000"/>
              </a:lnSpc>
              <a:spcBef>
                <a:spcPts val="1200"/>
              </a:spcBef>
              <a:spcAft>
                <a:spcPts val="1200"/>
              </a:spcAft>
              <a:buClr>
                <a:schemeClr val="dk1"/>
              </a:buClr>
              <a:buSzPts val="1100"/>
              <a:buFont typeface="Arial"/>
              <a:buNone/>
            </a:pPr>
            <a:r>
              <a:rPr lang="en" sz="1800">
                <a:solidFill>
                  <a:srgbClr val="111111"/>
                </a:solidFill>
                <a:latin typeface="Merriweather"/>
                <a:ea typeface="Merriweather"/>
                <a:cs typeface="Merriweather"/>
                <a:sym typeface="Merriweather"/>
              </a:rPr>
              <a:t>                                                                    </a:t>
            </a:r>
            <a:r>
              <a:rPr lang="en" sz="1800">
                <a:solidFill>
                  <a:srgbClr val="111111"/>
                </a:solidFill>
                <a:latin typeface="Merriweather ExtraBold"/>
                <a:ea typeface="Merriweather ExtraBold"/>
                <a:cs typeface="Merriweather ExtraBold"/>
                <a:sym typeface="Merriweather ExtraBold"/>
              </a:rPr>
              <a:t>         </a:t>
            </a:r>
            <a:endParaRPr sz="18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6dfe67b6fd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6dfe67b6f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rPr>
              <a:t>Hola a todos ! Buen dia, para quienes no me conocen, mi nombre es Ivonne Caceres, </a:t>
            </a:r>
            <a:r>
              <a:rPr lang="en" sz="1200" b="1">
                <a:solidFill>
                  <a:schemeClr val="dk1"/>
                </a:solidFill>
                <a:highlight>
                  <a:srgbClr val="F2F2F2"/>
                </a:highlight>
              </a:rPr>
              <a:t>abogada en mi pais natal, inicie en educación infantil desde 2018. mi viaje comenzó con el nacimiento de mis hijos, lo que me  inspiró a pasar de derecho de familia a nutrir las mentes jóvenes. Comenzando como asistente en un entorno de cuidado infantil familiar, Luego navegando en diferentes roles dentro de un centro grupal como maestra principal, subdirectora , Directora, actualmente soy proveedora de mi propio cuidado familiar, además entrenadora Bilingüe certificada por el registry . Con esto en mente, pasemos a la siguiente actividad.</a:t>
            </a:r>
            <a:endParaRPr sz="1200" b="1">
              <a:solidFill>
                <a:schemeClr val="dk1"/>
              </a:solidFill>
              <a:highlight>
                <a:srgbClr val="F2F2F2"/>
              </a:highlight>
            </a:endParaRPr>
          </a:p>
          <a:p>
            <a:pPr marL="0" lvl="0" indent="0" algn="l" rtl="0">
              <a:spcBef>
                <a:spcPts val="0"/>
              </a:spcBef>
              <a:spcAft>
                <a:spcPts val="0"/>
              </a:spcAft>
              <a:buNone/>
            </a:pPr>
            <a:endParaRPr sz="1150">
              <a:solidFill>
                <a:schemeClr val="dk1"/>
              </a:solidFill>
              <a:highlight>
                <a:srgbClr val="F2F2F2"/>
              </a:highlight>
            </a:endParaRPr>
          </a:p>
          <a:p>
            <a:pPr marL="0" lvl="0" indent="0" algn="l" rtl="0">
              <a:spcBef>
                <a:spcPts val="0"/>
              </a:spcBef>
              <a:spcAft>
                <a:spcPts val="0"/>
              </a:spcAft>
              <a:buNone/>
            </a:pPr>
            <a:r>
              <a:rPr lang="en" sz="1150" i="1">
                <a:solidFill>
                  <a:schemeClr val="dk1"/>
                </a:solidFill>
                <a:highlight>
                  <a:srgbClr val="F2F2F2"/>
                </a:highlight>
              </a:rPr>
              <a:t>English</a:t>
            </a:r>
            <a:endParaRPr sz="1150" i="1">
              <a:solidFill>
                <a:schemeClr val="dk1"/>
              </a:solidFill>
              <a:highlight>
                <a:srgbClr val="F2F2F2"/>
              </a:highlight>
            </a:endParaRPr>
          </a:p>
          <a:p>
            <a:pPr marL="0" lvl="0" indent="0" algn="l" rtl="0">
              <a:spcBef>
                <a:spcPts val="0"/>
              </a:spcBef>
              <a:spcAft>
                <a:spcPts val="0"/>
              </a:spcAft>
              <a:buNone/>
            </a:pPr>
            <a:r>
              <a:rPr lang="en" sz="1150" i="1">
                <a:solidFill>
                  <a:schemeClr val="dk1"/>
                </a:solidFill>
                <a:highlight>
                  <a:srgbClr val="F2F2F2"/>
                </a:highlight>
              </a:rPr>
              <a:t>Hello everyone! Good morning, for those who don't know me, my name is Ivonne Caceres, a lawyer in my home country. I started in early childhood education in 2018. My journey began with the birth of my children, which inspired me to move from family law to nurturing young minds. Starting as an assistant in a family childcare setting, then navigating different roles within a group center as a lead teacher, assistant director, director, I am currently a provider of my own family childcare, as well as a certified bilingual coach by the registry. </a:t>
            </a:r>
            <a:endParaRPr sz="1150" i="1">
              <a:solidFill>
                <a:schemeClr val="dk1"/>
              </a:solidFill>
              <a:highlight>
                <a:srgbClr val="F2F2F2"/>
              </a:highlight>
            </a:endParaRPr>
          </a:p>
          <a:p>
            <a:pPr marL="0" lvl="0" indent="0" algn="l" rtl="0">
              <a:spcBef>
                <a:spcPts val="0"/>
              </a:spcBef>
              <a:spcAft>
                <a:spcPts val="0"/>
              </a:spcAft>
              <a:buNone/>
            </a:pPr>
            <a:r>
              <a:rPr lang="en" sz="1150" i="1">
                <a:solidFill>
                  <a:schemeClr val="dk1"/>
                </a:solidFill>
                <a:highlight>
                  <a:srgbClr val="F2F2F2"/>
                </a:highlight>
              </a:rPr>
              <a:t>With that in mind, let’s move on to the next activity</a:t>
            </a:r>
            <a:endParaRPr sz="1150" i="1">
              <a:solidFill>
                <a:schemeClr val="dk1"/>
              </a:solidFill>
              <a:highlight>
                <a:srgbClr val="F2F2F2"/>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dfe67b6fd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dfe67b6f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t>Esta es nuestra agenda para hoy:</a:t>
            </a:r>
            <a:endParaRPr sz="1400" b="1"/>
          </a:p>
          <a:p>
            <a:pPr marL="457200" lvl="0" indent="-317500" algn="l" rtl="0">
              <a:spcBef>
                <a:spcPts val="0"/>
              </a:spcBef>
              <a:spcAft>
                <a:spcPts val="0"/>
              </a:spcAft>
              <a:buSzPts val="1400"/>
              <a:buAutoNum type="arabicPeriod"/>
            </a:pPr>
            <a:r>
              <a:rPr lang="en" sz="1400" b="1"/>
              <a:t>Introduccion</a:t>
            </a:r>
            <a:endParaRPr sz="1400" b="1"/>
          </a:p>
          <a:p>
            <a:pPr marL="457200" lvl="0" indent="-317500" algn="l" rtl="0">
              <a:spcBef>
                <a:spcPts val="0"/>
              </a:spcBef>
              <a:spcAft>
                <a:spcPts val="0"/>
              </a:spcAft>
              <a:buSzPts val="1400"/>
              <a:buAutoNum type="arabicPeriod"/>
            </a:pPr>
            <a:r>
              <a:rPr lang="en" sz="1400" b="1"/>
              <a:t>Actividad</a:t>
            </a:r>
            <a:endParaRPr sz="1400" b="1"/>
          </a:p>
          <a:p>
            <a:pPr marL="457200" lvl="0" indent="-317500" algn="l" rtl="0">
              <a:spcBef>
                <a:spcPts val="0"/>
              </a:spcBef>
              <a:spcAft>
                <a:spcPts val="0"/>
              </a:spcAft>
              <a:buSzPts val="1400"/>
              <a:buAutoNum type="arabicPeriod"/>
            </a:pPr>
            <a:r>
              <a:rPr lang="en" sz="1400" b="1"/>
              <a:t>Porque es importante establecer metas?</a:t>
            </a:r>
            <a:endParaRPr sz="1400" b="1"/>
          </a:p>
          <a:p>
            <a:pPr marL="457200" lvl="0" indent="-317500" algn="l" rtl="0">
              <a:spcBef>
                <a:spcPts val="0"/>
              </a:spcBef>
              <a:spcAft>
                <a:spcPts val="0"/>
              </a:spcAft>
              <a:buSzPts val="1400"/>
              <a:buAutoNum type="arabicPeriod"/>
            </a:pPr>
            <a:r>
              <a:rPr lang="en" sz="1400" b="1"/>
              <a:t>Utilización de la herramienta de objetivos SMART</a:t>
            </a:r>
            <a:endParaRPr sz="1400" b="1"/>
          </a:p>
          <a:p>
            <a:pPr marL="0" lvl="0" indent="0" algn="l" rtl="0">
              <a:spcBef>
                <a:spcPts val="0"/>
              </a:spcBef>
              <a:spcAft>
                <a:spcPts val="0"/>
              </a:spcAft>
              <a:buNone/>
            </a:pPr>
            <a:endParaRPr sz="1400" b="1"/>
          </a:p>
          <a:p>
            <a:pPr marL="0" lvl="0" indent="0" algn="l" rtl="0">
              <a:spcBef>
                <a:spcPts val="0"/>
              </a:spcBef>
              <a:spcAft>
                <a:spcPts val="0"/>
              </a:spcAft>
              <a:buNone/>
            </a:pPr>
            <a:endParaRPr sz="1400" i="1"/>
          </a:p>
          <a:p>
            <a:pPr marL="0" lvl="0" indent="0" algn="l" rtl="0">
              <a:spcBef>
                <a:spcPts val="0"/>
              </a:spcBef>
              <a:spcAft>
                <a:spcPts val="0"/>
              </a:spcAft>
              <a:buNone/>
            </a:pPr>
            <a:r>
              <a:rPr lang="en" sz="1400" i="1"/>
              <a:t>English:</a:t>
            </a:r>
            <a:endParaRPr sz="1400" i="1"/>
          </a:p>
          <a:p>
            <a:pPr marL="0" lvl="0" indent="0" algn="l" rtl="0">
              <a:spcBef>
                <a:spcPts val="0"/>
              </a:spcBef>
              <a:spcAft>
                <a:spcPts val="0"/>
              </a:spcAft>
              <a:buNone/>
            </a:pPr>
            <a:r>
              <a:rPr lang="en" sz="1400" i="1"/>
              <a:t>Our Agenda for today: </a:t>
            </a:r>
            <a:endParaRPr sz="1400" i="1"/>
          </a:p>
          <a:p>
            <a:pPr marL="0" lvl="0" indent="0" algn="l" rtl="0">
              <a:spcBef>
                <a:spcPts val="0"/>
              </a:spcBef>
              <a:spcAft>
                <a:spcPts val="0"/>
              </a:spcAft>
              <a:buNone/>
            </a:pPr>
            <a:r>
              <a:rPr lang="en" sz="1400" i="1"/>
              <a:t>1 Introduction </a:t>
            </a:r>
            <a:endParaRPr sz="1400" i="1"/>
          </a:p>
          <a:p>
            <a:pPr marL="0" lvl="0" indent="0" algn="l" rtl="0">
              <a:spcBef>
                <a:spcPts val="0"/>
              </a:spcBef>
              <a:spcAft>
                <a:spcPts val="0"/>
              </a:spcAft>
              <a:buNone/>
            </a:pPr>
            <a:r>
              <a:rPr lang="en" sz="1400" i="1"/>
              <a:t>2 Activity</a:t>
            </a:r>
            <a:endParaRPr sz="1400" i="1"/>
          </a:p>
          <a:p>
            <a:pPr marL="0" lvl="0" indent="0" algn="l" rtl="0">
              <a:spcBef>
                <a:spcPts val="0"/>
              </a:spcBef>
              <a:spcAft>
                <a:spcPts val="0"/>
              </a:spcAft>
              <a:buNone/>
            </a:pPr>
            <a:r>
              <a:rPr lang="en" sz="1400" i="1"/>
              <a:t>3 </a:t>
            </a:r>
            <a:r>
              <a:rPr lang="en" sz="1400" i="1">
                <a:solidFill>
                  <a:srgbClr val="222222"/>
                </a:solidFill>
                <a:highlight>
                  <a:srgbClr val="FFFFFF"/>
                </a:highlight>
              </a:rPr>
              <a:t>Why Goal Setting Matters?</a:t>
            </a:r>
            <a:endParaRPr sz="1400" i="1">
              <a:solidFill>
                <a:srgbClr val="222222"/>
              </a:solidFill>
              <a:highlight>
                <a:srgbClr val="FFFFFF"/>
              </a:highlight>
            </a:endParaRPr>
          </a:p>
          <a:p>
            <a:pPr marL="0" lvl="0" indent="0" algn="l" rtl="0">
              <a:spcBef>
                <a:spcPts val="0"/>
              </a:spcBef>
              <a:spcAft>
                <a:spcPts val="0"/>
              </a:spcAft>
              <a:buNone/>
            </a:pPr>
            <a:r>
              <a:rPr lang="en" sz="1400" i="1">
                <a:solidFill>
                  <a:srgbClr val="222222"/>
                </a:solidFill>
                <a:highlight>
                  <a:srgbClr val="FFFFFF"/>
                </a:highlight>
              </a:rPr>
              <a:t>4 SMART Goal Setting</a:t>
            </a:r>
            <a:endParaRPr sz="1400" i="1">
              <a:solidFill>
                <a:srgbClr val="222222"/>
              </a:solidFill>
              <a:highlight>
                <a:srgbClr val="FFFFFF"/>
              </a:highlight>
            </a:endParaRPr>
          </a:p>
          <a:p>
            <a:pPr marL="0" lvl="0" indent="0" algn="l" rtl="0">
              <a:spcBef>
                <a:spcPts val="0"/>
              </a:spcBef>
              <a:spcAft>
                <a:spcPts val="0"/>
              </a:spcAft>
              <a:buNone/>
            </a:pPr>
            <a:r>
              <a:rPr lang="en" sz="1400" i="1">
                <a:solidFill>
                  <a:srgbClr val="222222"/>
                </a:solidFill>
                <a:highlight>
                  <a:srgbClr val="FFFFFF"/>
                </a:highlight>
              </a:rPr>
              <a:t>5 Vision Board Activity</a:t>
            </a:r>
            <a:endParaRPr sz="1400" i="1">
              <a:solidFill>
                <a:srgbClr val="222222"/>
              </a:solidFill>
              <a:highlight>
                <a:srgbClr val="FFFFFF"/>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6f704b856f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6f704b856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rPr>
              <a:t>“Vamos a sacar nuestros teléfonos, abrir la cámara y escanear este código QR. Al hacerlo, vamos a responder la siguiente pregunta:</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¿Cuáles son tres palabras que describen cómo te sientes hoy?</a:t>
            </a:r>
            <a:endParaRPr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Todos los sentimientos son válidos y bienvenidos. En la pantalla veremos una nube de palabras: la palabra más grande será la que más personas en esta sala tienen en común, mientras que la más pequeña será la menos compartida. Esta actividad nos ayuda a reconocer cómo llegamos hoy, y a honrar el espacio emocional que cada uno de nosotros ocupa.</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u="sng">
                <a:solidFill>
                  <a:schemeClr val="hlink"/>
                </a:solidFill>
                <a:hlinkClick r:id="rId3"/>
              </a:rPr>
              <a:t>Tres palabras/ Three words - Mentimeter</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None/>
            </a:pPr>
            <a:r>
              <a:rPr lang="en" i="1">
                <a:solidFill>
                  <a:schemeClr val="dk1"/>
                </a:solidFill>
              </a:rPr>
              <a:t>English:</a:t>
            </a:r>
            <a:endParaRPr i="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i="1">
                <a:solidFill>
                  <a:schemeClr val="dk1"/>
                </a:solidFill>
              </a:rPr>
              <a:t>Let’s take out our phones, open the camera, and scan this QR code. Once you’re in, you’ll be prompted to answer the following question:</a:t>
            </a:r>
            <a:endParaRPr i="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i="1">
                <a:solidFill>
                  <a:schemeClr val="dk1"/>
                </a:solidFill>
              </a:rPr>
              <a:t>What three words describe how you’re arriving today?</a:t>
            </a:r>
            <a:endParaRPr b="1" i="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i="1">
                <a:solidFill>
                  <a:schemeClr val="dk1"/>
                </a:solidFill>
              </a:rPr>
              <a:t>All feelings are valid and welcome. On the screen, you’ll see a word cloud: the largest word will represent what most of us have in common, while the smallest word will reflect the least shared feeling. This activity helps us acknowledge how we’re showing up today and honor the emotional space each of us occupies</a:t>
            </a:r>
            <a:endParaRPr i="1">
              <a:solidFill>
                <a:schemeClr val="dk1"/>
              </a:solidFill>
            </a:endParaRPr>
          </a:p>
          <a:p>
            <a:pPr marL="0" lvl="0" indent="0" algn="l" rtl="0">
              <a:spcBef>
                <a:spcPts val="1200"/>
              </a:spcBef>
              <a:spcAft>
                <a:spcPts val="0"/>
              </a:spcAft>
              <a:buNone/>
            </a:pPr>
            <a:endParaRPr sz="900">
              <a:solidFill>
                <a:srgbClr val="222222"/>
              </a:solidFill>
              <a:highlight>
                <a:srgbClr val="FFFFFF"/>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6f704b856f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6f704b856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rgbClr val="222222"/>
                </a:solidFill>
                <a:highlight>
                  <a:srgbClr val="FFFFFF"/>
                </a:highlight>
              </a:rPr>
              <a:t>Continuemos con una pregunta clave: ¿Por qué es importante establecer metas? Como educadores, nos dedicamos a nutrir las mentes jóvenes, pero ¿con qué frecuencia reflexionamos sobre cómo nutrirnos a nosotros mismos? Establecer metas claras nos ayuda a mantener la motivación, el equilibrio y la intencionalidad tanto en nuestra vida profesional como personal. Las investigaciones demuestran que quienes establecen metas definidas tienen más probabilidades de experimentar mayor satisfacción y menos estrés.</a:t>
            </a:r>
            <a:endParaRPr b="1">
              <a:solidFill>
                <a:srgbClr val="222222"/>
              </a:solidFill>
              <a:highlight>
                <a:srgbClr val="FFFFFF"/>
              </a:highlight>
            </a:endParaRPr>
          </a:p>
          <a:p>
            <a:pPr marL="0" lvl="0" indent="0" algn="l" rtl="0">
              <a:spcBef>
                <a:spcPts val="0"/>
              </a:spcBef>
              <a:spcAft>
                <a:spcPts val="0"/>
              </a:spcAft>
              <a:buClr>
                <a:schemeClr val="dk1"/>
              </a:buClr>
              <a:buSzPts val="1100"/>
              <a:buFont typeface="Arial"/>
              <a:buNone/>
            </a:pPr>
            <a:endParaRPr b="1">
              <a:solidFill>
                <a:srgbClr val="222222"/>
              </a:solidFill>
              <a:highlight>
                <a:srgbClr val="FFFFFF"/>
              </a:highlight>
            </a:endParaRPr>
          </a:p>
          <a:p>
            <a:pPr marL="0" lvl="0" indent="0" algn="l" rtl="0">
              <a:spcBef>
                <a:spcPts val="0"/>
              </a:spcBef>
              <a:spcAft>
                <a:spcPts val="0"/>
              </a:spcAft>
              <a:buClr>
                <a:schemeClr val="dk1"/>
              </a:buClr>
              <a:buSzPts val="1100"/>
              <a:buFont typeface="Arial"/>
              <a:buNone/>
            </a:pPr>
            <a:r>
              <a:rPr lang="en" b="1">
                <a:solidFill>
                  <a:srgbClr val="222222"/>
                </a:solidFill>
                <a:highlight>
                  <a:srgbClr val="FFFFFF"/>
                </a:highlight>
              </a:rPr>
              <a:t>Antes de profundizar en el marco SMART y nuestra actividad del Tablero de Visión, dediquemos un momento a conectar con el propósito más profundo que subyace al establecimiento de metas. Las metas no son sólo tareas, sino semillas de intención. Guían nuestra energía, aclaran nuestras prioridades y nos ayudan a crecer con propósito.</a:t>
            </a:r>
            <a:endParaRPr b="1">
              <a:solidFill>
                <a:srgbClr val="222222"/>
              </a:solidFill>
              <a:highlight>
                <a:srgbClr val="FFFFFF"/>
              </a:highlight>
            </a:endParaRPr>
          </a:p>
          <a:p>
            <a:pPr marL="0" lvl="0" indent="0" algn="l" rtl="0">
              <a:spcBef>
                <a:spcPts val="0"/>
              </a:spcBef>
              <a:spcAft>
                <a:spcPts val="0"/>
              </a:spcAft>
              <a:buNone/>
            </a:pPr>
            <a:endParaRPr b="1">
              <a:solidFill>
                <a:srgbClr val="222222"/>
              </a:solidFill>
              <a:highlight>
                <a:srgbClr val="FFFFFF"/>
              </a:highlight>
            </a:endParaRPr>
          </a:p>
          <a:p>
            <a:pPr marL="0" lvl="0" indent="0" algn="l" rtl="0">
              <a:lnSpc>
                <a:spcPct val="115000"/>
              </a:lnSpc>
              <a:spcBef>
                <a:spcPts val="1200"/>
              </a:spcBef>
              <a:spcAft>
                <a:spcPts val="0"/>
              </a:spcAft>
              <a:buNone/>
            </a:pPr>
            <a:r>
              <a:rPr lang="en" i="1">
                <a:solidFill>
                  <a:schemeClr val="dk1"/>
                </a:solidFill>
              </a:rPr>
              <a:t>English:</a:t>
            </a:r>
            <a:endParaRPr i="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i="1">
                <a:solidFill>
                  <a:schemeClr val="dk1"/>
                </a:solidFill>
              </a:rPr>
              <a:t>Let’s continue by engaging in a powerful question: Why does setting goals matter? As educators, we dedicate ourselves to nurturing young minds—but how often do we reflect on nurturing ourselves? Establishing clear goals helps us stay motivated, balanced, and intentional in both our professional and personal lives. Research shows that those who set defined goals are more likely to experience greater satisfaction and lower stress.</a:t>
            </a:r>
            <a:endParaRPr i="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i="1">
                <a:solidFill>
                  <a:schemeClr val="dk1"/>
                </a:solidFill>
              </a:rPr>
              <a:t>Before we dive into the SMART framework and our Vision Board activity, let’s take a moment to connect with the deeper purpose behind goal-setting. Goals aren’t just tasks—they’re seeds of intention. They guide our energy, clarify our priorities, and help us grow with purpose.</a:t>
            </a:r>
            <a:endParaRPr i="1">
              <a:solidFill>
                <a:schemeClr val="dk1"/>
              </a:solidFill>
            </a:endParaRPr>
          </a:p>
          <a:p>
            <a:pPr marL="0" lvl="0" indent="0" algn="l" rtl="0">
              <a:spcBef>
                <a:spcPts val="1200"/>
              </a:spcBef>
              <a:spcAft>
                <a:spcPts val="0"/>
              </a:spcAft>
              <a:buNone/>
            </a:pPr>
            <a:endParaRPr sz="900" i="1">
              <a:solidFill>
                <a:srgbClr val="222222"/>
              </a:solidFill>
              <a:highlight>
                <a:srgbClr val="FFFFFF"/>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6f704b856f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6f704b856f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t>Aquí tenemos algunos ejemplos de Metas Profesionales </a:t>
            </a:r>
            <a:endParaRPr sz="1200"/>
          </a:p>
          <a:p>
            <a:pPr marL="0" lvl="0" indent="0" algn="l" rtl="0">
              <a:spcBef>
                <a:spcPts val="0"/>
              </a:spcBef>
              <a:spcAft>
                <a:spcPts val="0"/>
              </a:spcAft>
              <a:buClr>
                <a:schemeClr val="dk1"/>
              </a:buClr>
              <a:buSzPts val="1100"/>
              <a:buFont typeface="Arial"/>
              <a:buNone/>
            </a:pPr>
            <a:r>
              <a:rPr lang="en" sz="1200"/>
              <a:t>Yo puedo escribir o decir bueno quiero Mejorar la gestión del aula: </a:t>
            </a:r>
            <a:endParaRPr sz="1200"/>
          </a:p>
          <a:p>
            <a:pPr marL="0" lvl="0" indent="0" algn="l" rtl="0">
              <a:spcBef>
                <a:spcPts val="0"/>
              </a:spcBef>
              <a:spcAft>
                <a:spcPts val="0"/>
              </a:spcAft>
              <a:buClr>
                <a:schemeClr val="dk1"/>
              </a:buClr>
              <a:buSzPts val="1100"/>
              <a:buFont typeface="Arial"/>
              <a:buNone/>
            </a:pPr>
            <a:r>
              <a:rPr lang="en" sz="1200"/>
              <a:t>O buscar Desarrollo profesional adicional.</a:t>
            </a:r>
            <a:endParaRPr sz="1200"/>
          </a:p>
          <a:p>
            <a:pPr marL="0" lvl="0" indent="0" algn="l" rtl="0">
              <a:spcBef>
                <a:spcPts val="0"/>
              </a:spcBef>
              <a:spcAft>
                <a:spcPts val="0"/>
              </a:spcAft>
              <a:buClr>
                <a:schemeClr val="dk1"/>
              </a:buClr>
              <a:buSzPts val="1100"/>
              <a:buFont typeface="Arial"/>
              <a:buNone/>
            </a:pPr>
            <a:r>
              <a:rPr lang="en" sz="1300">
                <a:solidFill>
                  <a:schemeClr val="dk1"/>
                </a:solidFill>
              </a:rPr>
              <a:t>Suena simple no?</a:t>
            </a:r>
            <a:endParaRPr sz="1300">
              <a:solidFill>
                <a:schemeClr val="dk1"/>
              </a:solidFill>
            </a:endParaRPr>
          </a:p>
          <a:p>
            <a:pPr marL="0" lvl="0" indent="0" algn="l" rtl="0">
              <a:spcBef>
                <a:spcPts val="0"/>
              </a:spcBef>
              <a:spcAft>
                <a:spcPts val="0"/>
              </a:spcAft>
              <a:buClr>
                <a:schemeClr val="dk1"/>
              </a:buClr>
              <a:buSzPts val="1100"/>
              <a:buFont typeface="Arial"/>
              <a:buNone/>
            </a:pPr>
            <a:r>
              <a:rPr lang="en" sz="1300">
                <a:solidFill>
                  <a:schemeClr val="dk1"/>
                </a:solidFill>
              </a:rPr>
              <a:t>Levanten su mano quienes han escrito o por lo menos pensado a la ligera algo así?</a:t>
            </a:r>
            <a:endParaRPr sz="1300">
              <a:solidFill>
                <a:schemeClr val="dk1"/>
              </a:solidFill>
            </a:endParaRPr>
          </a:p>
          <a:p>
            <a:pPr marL="0" lvl="0" indent="0" algn="l" rtl="0">
              <a:spcBef>
                <a:spcPts val="0"/>
              </a:spcBef>
              <a:spcAft>
                <a:spcPts val="0"/>
              </a:spcAft>
              <a:buClr>
                <a:schemeClr val="dk1"/>
              </a:buClr>
              <a:buSzPts val="1100"/>
              <a:buFont typeface="Arial"/>
              <a:buNone/>
            </a:pPr>
            <a:r>
              <a:rPr lang="en" sz="1200"/>
              <a:t>Muy bien , continuamos ahora bien qué tal si les digo que podemos escribir esta meta de la siguiente manera:</a:t>
            </a:r>
            <a:endParaRPr sz="1200"/>
          </a:p>
          <a:p>
            <a:pPr marL="0" lvl="0" indent="0" algn="l" rtl="0">
              <a:spcBef>
                <a:spcPts val="0"/>
              </a:spcBef>
              <a:spcAft>
                <a:spcPts val="0"/>
              </a:spcAft>
              <a:buClr>
                <a:schemeClr val="dk1"/>
              </a:buClr>
              <a:buSzPts val="1100"/>
              <a:buFont typeface="Arial"/>
              <a:buNone/>
            </a:pPr>
            <a:endParaRPr sz="1200"/>
          </a:p>
          <a:p>
            <a:pPr marL="0" lvl="0" indent="0" algn="l" rtl="0">
              <a:spcBef>
                <a:spcPts val="0"/>
              </a:spcBef>
              <a:spcAft>
                <a:spcPts val="0"/>
              </a:spcAft>
              <a:buClr>
                <a:schemeClr val="dk1"/>
              </a:buClr>
              <a:buSzPts val="1100"/>
              <a:buFont typeface="Arial"/>
              <a:buNone/>
            </a:pPr>
            <a:r>
              <a:rPr lang="en" sz="1200">
                <a:solidFill>
                  <a:schemeClr val="dk1"/>
                </a:solidFill>
              </a:rPr>
              <a:t>“Implementará una nueva estrategia de gestión del comportamiento, como un sistema de refuerzo positivo, y haré un seguimiento de su eficacia durante las próximas 8 semanas.”</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o</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t> Me inscribire en un seminario web o taller de educación infantil cada 2 meses durante el próximo año para mantenerse al día sobre las mejores prácticas.</a:t>
            </a:r>
            <a:endParaRPr sz="1200"/>
          </a:p>
          <a:p>
            <a:pPr marL="0" lvl="0" indent="0" algn="l" rtl="0">
              <a:spcBef>
                <a:spcPts val="0"/>
              </a:spcBef>
              <a:spcAft>
                <a:spcPts val="0"/>
              </a:spcAft>
              <a:buNone/>
            </a:pPr>
            <a:endParaRPr sz="1200"/>
          </a:p>
          <a:p>
            <a:pPr marL="0" lvl="0" indent="0" algn="l" rtl="0">
              <a:spcBef>
                <a:spcPts val="0"/>
              </a:spcBef>
              <a:spcAft>
                <a:spcPts val="0"/>
              </a:spcAft>
              <a:buClr>
                <a:schemeClr val="dk1"/>
              </a:buClr>
              <a:buSzPts val="1100"/>
              <a:buFont typeface="Arial"/>
              <a:buNone/>
            </a:pPr>
            <a:r>
              <a:rPr lang="en" sz="1300">
                <a:solidFill>
                  <a:schemeClr val="dk1"/>
                </a:solidFill>
              </a:rPr>
              <a:t>Alguien quiere compartir otro ejemplo de meta profesional? </a:t>
            </a:r>
            <a:endParaRPr sz="1300">
              <a:solidFill>
                <a:schemeClr val="dk1"/>
              </a:solidFill>
            </a:endParaRPr>
          </a:p>
          <a:p>
            <a:pPr marL="0" lvl="0" indent="0" algn="l" rtl="0">
              <a:spcBef>
                <a:spcPts val="0"/>
              </a:spcBef>
              <a:spcAft>
                <a:spcPts val="0"/>
              </a:spcAft>
              <a:buClr>
                <a:schemeClr val="dk1"/>
              </a:buClr>
              <a:buSzPts val="1100"/>
              <a:buFont typeface="Arial"/>
              <a:buNone/>
            </a:pPr>
            <a:r>
              <a:rPr lang="en" sz="1300">
                <a:solidFill>
                  <a:schemeClr val="dk1"/>
                </a:solidFill>
              </a:rPr>
              <a:t>Si nadie contesta decir: </a:t>
            </a:r>
            <a:endParaRPr sz="13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Mejorar la comunicación con los padres. Alguien me podria decir con mas detalle esta meta? O asi esta bien? respuesta: Enviaré una actualización semanal por correo electrónico o aplicación de comunicación a los padres durante los próximos 3 meses para mejorar la participación y la transparencia.</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350" b="1" i="1">
                <a:solidFill>
                  <a:srgbClr val="111111"/>
                </a:solidFill>
                <a:highlight>
                  <a:srgbClr val="F7F7F7"/>
                </a:highlight>
                <a:latin typeface="Roboto"/>
                <a:ea typeface="Roboto"/>
                <a:cs typeface="Roboto"/>
                <a:sym typeface="Roboto"/>
              </a:rPr>
              <a:t>English: </a:t>
            </a:r>
            <a:endParaRPr sz="1350" b="1" i="1">
              <a:solidFill>
                <a:srgbClr val="111111"/>
              </a:solidFill>
              <a:highlight>
                <a:srgbClr val="F7F7F7"/>
              </a:highlight>
              <a:latin typeface="Roboto"/>
              <a:ea typeface="Roboto"/>
              <a:cs typeface="Roboto"/>
              <a:sym typeface="Roboto"/>
            </a:endParaRPr>
          </a:p>
          <a:p>
            <a:pPr marL="0" lvl="0" indent="0" algn="l" rtl="0">
              <a:spcBef>
                <a:spcPts val="0"/>
              </a:spcBef>
              <a:spcAft>
                <a:spcPts val="0"/>
              </a:spcAft>
              <a:buNone/>
            </a:pPr>
            <a:r>
              <a:rPr lang="en" sz="1350" b="1" i="1">
                <a:solidFill>
                  <a:srgbClr val="111111"/>
                </a:solidFill>
                <a:highlight>
                  <a:srgbClr val="F7F7F7"/>
                </a:highlight>
                <a:latin typeface="Roboto"/>
                <a:ea typeface="Roboto"/>
                <a:cs typeface="Roboto"/>
                <a:sym typeface="Roboto"/>
              </a:rPr>
              <a:t>Here we have some examples of Professional Goals.I can write or say, well, I want to improve classroom management:Or seek additional professional development.Sounds simple, right?Raise your hand if you have written or at least thought lightly about something like this?Very well, let's continue. Now, what if I tell you we can write this goal in the following way:"I will implement a new behavior management strategy, such as a positive reinforcement system, and I will track its effectiveness over the next 8 weeks."or"I will enroll in a webinar or workshop on early childhood education every 2 months over the next year to stay updated on best practices."Does anyone want to share another example of a professional goal?If no one responds, say:Improve communication with parents. Could someone tell me more about this goal? Or is this fine? Response: </a:t>
            </a:r>
            <a:r>
              <a:rPr lang="en" sz="1350">
                <a:solidFill>
                  <a:srgbClr val="111111"/>
                </a:solidFill>
                <a:highlight>
                  <a:srgbClr val="F7F7F7"/>
                </a:highlight>
                <a:latin typeface="Roboto"/>
                <a:ea typeface="Roboto"/>
                <a:cs typeface="Roboto"/>
                <a:sym typeface="Roboto"/>
              </a:rPr>
              <a:t>I will send a weekly update via email or communication app to the parents over the next 3 months to improve participation and transparency.</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6f704b856f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6f704b856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t>Ahora pasamos a ver algunos ejemplos de metas personales como:</a:t>
            </a:r>
            <a:endParaRPr sz="1200"/>
          </a:p>
          <a:p>
            <a:pPr marL="0" lvl="0" indent="0" algn="l" rtl="0">
              <a:spcBef>
                <a:spcPts val="0"/>
              </a:spcBef>
              <a:spcAft>
                <a:spcPts val="0"/>
              </a:spcAft>
              <a:buClr>
                <a:schemeClr val="dk1"/>
              </a:buClr>
              <a:buSzPts val="1100"/>
              <a:buFont typeface="Arial"/>
              <a:buNone/>
            </a:pPr>
            <a:r>
              <a:rPr lang="en" sz="1200"/>
              <a:t>Me propongo Priorizar el autocuidado:</a:t>
            </a:r>
            <a:endParaRPr sz="1200"/>
          </a:p>
          <a:p>
            <a:pPr marL="0" lvl="0" indent="0" algn="l" rtl="0">
              <a:spcBef>
                <a:spcPts val="0"/>
              </a:spcBef>
              <a:spcAft>
                <a:spcPts val="0"/>
              </a:spcAft>
              <a:buClr>
                <a:schemeClr val="dk1"/>
              </a:buClr>
              <a:buSzPts val="1100"/>
              <a:buFont typeface="Arial"/>
              <a:buNone/>
            </a:pPr>
            <a:r>
              <a:rPr lang="en" sz="1200"/>
              <a:t>O </a:t>
            </a:r>
            <a:endParaRPr sz="1200"/>
          </a:p>
          <a:p>
            <a:pPr marL="0" lvl="0" indent="0" algn="l" rtl="0">
              <a:spcBef>
                <a:spcPts val="0"/>
              </a:spcBef>
              <a:spcAft>
                <a:spcPts val="0"/>
              </a:spcAft>
              <a:buClr>
                <a:schemeClr val="dk1"/>
              </a:buClr>
              <a:buSzPts val="1100"/>
              <a:buFont typeface="Arial"/>
              <a:buNone/>
            </a:pPr>
            <a:r>
              <a:rPr lang="en" sz="1200"/>
              <a:t>Me propongo establecer hábitos saludables.</a:t>
            </a:r>
            <a:endParaRPr sz="1200"/>
          </a:p>
          <a:p>
            <a:pPr marL="0" lvl="0" indent="0" algn="l" rtl="0">
              <a:spcBef>
                <a:spcPts val="0"/>
              </a:spcBef>
              <a:spcAft>
                <a:spcPts val="0"/>
              </a:spcAft>
              <a:buClr>
                <a:schemeClr val="dk1"/>
              </a:buClr>
              <a:buSzPts val="1100"/>
              <a:buFont typeface="Arial"/>
              <a:buNone/>
            </a:pPr>
            <a:r>
              <a:rPr lang="en" sz="1200">
                <a:solidFill>
                  <a:schemeClr val="dk1"/>
                </a:solidFill>
              </a:rPr>
              <a:t>De la misma manera Suena sencillo no?</a:t>
            </a:r>
            <a:endParaRPr sz="1200"/>
          </a:p>
          <a:p>
            <a:pPr marL="0" lvl="0" indent="0" algn="l" rtl="0">
              <a:spcBef>
                <a:spcPts val="0"/>
              </a:spcBef>
              <a:spcAft>
                <a:spcPts val="0"/>
              </a:spcAft>
              <a:buClr>
                <a:schemeClr val="dk1"/>
              </a:buClr>
              <a:buSzPts val="1100"/>
              <a:buFont typeface="Arial"/>
              <a:buNone/>
            </a:pPr>
            <a:r>
              <a:rPr lang="en" sz="1200"/>
              <a:t>Levanten su mano quienes practican algún método para cumplir sus metas? Muy bien,</a:t>
            </a:r>
            <a:endParaRPr sz="1200"/>
          </a:p>
          <a:p>
            <a:pPr marL="0" lvl="0" indent="0" algn="l" rtl="0">
              <a:spcBef>
                <a:spcPts val="0"/>
              </a:spcBef>
              <a:spcAft>
                <a:spcPts val="0"/>
              </a:spcAft>
              <a:buClr>
                <a:schemeClr val="dk1"/>
              </a:buClr>
              <a:buSzPts val="1100"/>
              <a:buFont typeface="Arial"/>
              <a:buNone/>
            </a:pPr>
            <a:endParaRPr sz="1200"/>
          </a:p>
          <a:p>
            <a:pPr marL="0" lvl="0" indent="0" algn="l" rtl="0">
              <a:spcBef>
                <a:spcPts val="0"/>
              </a:spcBef>
              <a:spcAft>
                <a:spcPts val="0"/>
              </a:spcAft>
              <a:buClr>
                <a:schemeClr val="dk1"/>
              </a:buClr>
              <a:buSzPts val="1100"/>
              <a:buFont typeface="Arial"/>
              <a:buNone/>
            </a:pPr>
            <a:r>
              <a:rPr lang="en" sz="1200"/>
              <a:t>Pero que tal si reescribimos una meta asi como esta:</a:t>
            </a:r>
            <a:endParaRPr sz="1200"/>
          </a:p>
          <a:p>
            <a:pPr marL="0" lvl="0" indent="0" algn="l" rtl="0">
              <a:spcBef>
                <a:spcPts val="0"/>
              </a:spcBef>
              <a:spcAft>
                <a:spcPts val="0"/>
              </a:spcAft>
              <a:buClr>
                <a:schemeClr val="dk1"/>
              </a:buClr>
              <a:buSzPts val="1100"/>
              <a:buFont typeface="Arial"/>
              <a:buNone/>
            </a:pPr>
            <a:endParaRPr sz="1200"/>
          </a:p>
          <a:p>
            <a:pPr marL="0" lvl="0" indent="0" algn="l" rtl="0">
              <a:spcBef>
                <a:spcPts val="0"/>
              </a:spcBef>
              <a:spcAft>
                <a:spcPts val="0"/>
              </a:spcAft>
              <a:buClr>
                <a:schemeClr val="dk1"/>
              </a:buClr>
              <a:buSzPts val="1100"/>
              <a:buFont typeface="Arial"/>
              <a:buNone/>
            </a:pPr>
            <a:r>
              <a:rPr lang="en" sz="1200"/>
              <a:t> “Reservaré 15 minutos cada mañana para practicar meditacion - reflexion o ejercicios de respiración profunda durante el mes de octubre  para reducir el estrés”.</a:t>
            </a:r>
            <a:endParaRPr sz="1200"/>
          </a:p>
          <a:p>
            <a:pPr marL="0" lvl="0" indent="0" algn="l" rtl="0">
              <a:spcBef>
                <a:spcPts val="0"/>
              </a:spcBef>
              <a:spcAft>
                <a:spcPts val="0"/>
              </a:spcAft>
              <a:buClr>
                <a:schemeClr val="dk1"/>
              </a:buClr>
              <a:buSzPts val="1100"/>
              <a:buFont typeface="Arial"/>
              <a:buNone/>
            </a:pPr>
            <a:endParaRPr sz="1200"/>
          </a:p>
          <a:p>
            <a:pPr marL="0" lvl="0" indent="0" algn="l" rtl="0">
              <a:spcBef>
                <a:spcPts val="0"/>
              </a:spcBef>
              <a:spcAft>
                <a:spcPts val="0"/>
              </a:spcAft>
              <a:buClr>
                <a:schemeClr val="dk1"/>
              </a:buClr>
              <a:buSzPts val="1100"/>
              <a:buFont typeface="Arial"/>
              <a:buNone/>
            </a:pPr>
            <a:r>
              <a:rPr lang="en" sz="1200">
                <a:solidFill>
                  <a:schemeClr val="dk1"/>
                </a:solidFill>
              </a:rPr>
              <a:t> “Prepararé un almuerzo nutritivo la noche anterior al trabajo al menos 4 días a la semana durante los próximos 2 meses para mantener la energía durante todo el día”.</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Alguien quiere compartir otro ejemplo de meta personal? </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En caso que nadie diga nada Decir: Balancear lo personal con lo profesional. Ahora bien quien podria darme esta meta con mas detalle? </a:t>
            </a:r>
            <a:endParaRPr sz="1200">
              <a:solidFill>
                <a:schemeClr val="dk1"/>
              </a:solidFill>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sz="1350" b="1" i="1">
                <a:solidFill>
                  <a:srgbClr val="111111"/>
                </a:solidFill>
                <a:highlight>
                  <a:srgbClr val="F7F7F7"/>
                </a:highlight>
                <a:latin typeface="Roboto"/>
                <a:ea typeface="Roboto"/>
                <a:cs typeface="Roboto"/>
                <a:sym typeface="Roboto"/>
              </a:rPr>
              <a:t>English: Here we observe some examples of personal goals such as: I aim to prioritize self-care: Or I aim to establish healthy habits. Sounds simple, right? Raise your hand if you've use or practice any method to accomplish your goals? Pretty good,  But what if we write a goal like this: "I will reserve 15 minutes each morning to practice meditation, reflection, or deep breathing exercises during the month of October to reduce stress." "I will prepare a nutritious lunch the night before work at least 4 days a week for the next 2 months to maintain energy throughout the day."</a:t>
            </a:r>
            <a:endParaRPr b="1" i="1"/>
          </a:p>
          <a:p>
            <a:pPr marL="0" lvl="0" indent="0" algn="l" rtl="0">
              <a:spcBef>
                <a:spcPts val="0"/>
              </a:spcBef>
              <a:spcAft>
                <a:spcPts val="0"/>
              </a:spcAft>
              <a:buClr>
                <a:schemeClr val="dk1"/>
              </a:buClr>
              <a:buSzPts val="1100"/>
              <a:buFont typeface="Arial"/>
              <a:buNone/>
            </a:pPr>
            <a:r>
              <a:rPr lang="en" sz="1350" b="1" i="1">
                <a:solidFill>
                  <a:srgbClr val="111111"/>
                </a:solidFill>
                <a:highlight>
                  <a:srgbClr val="F7F7F7"/>
                </a:highlight>
                <a:latin typeface="Roboto"/>
                <a:ea typeface="Roboto"/>
                <a:cs typeface="Roboto"/>
                <a:sym typeface="Roboto"/>
              </a:rPr>
              <a:t>Does anyone want to share another example of a personal goal? If nobody answer say: balance personal and professional. Now can somebody tell me this goal with more details?</a:t>
            </a:r>
            <a:endParaRPr b="1" i="1"/>
          </a:p>
          <a:p>
            <a:pPr marL="0" lvl="0" indent="0" algn="l" rtl="0">
              <a:spcBef>
                <a:spcPts val="0"/>
              </a:spcBef>
              <a:spcAft>
                <a:spcPts val="0"/>
              </a:spcAft>
              <a:buNone/>
            </a:pPr>
            <a:endParaRPr b="1" i="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6f704b856f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6f704b856f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rPr>
              <a:t>Manteniendo esa perspectiva, ahora vamos a explorar un método llamado el </a:t>
            </a:r>
            <a:r>
              <a:rPr lang="en" b="1">
                <a:solidFill>
                  <a:schemeClr val="dk1"/>
                </a:solidFill>
              </a:rPr>
              <a:t>marco de objetivos SMART</a:t>
            </a:r>
            <a:r>
              <a:rPr lang="en">
                <a:solidFill>
                  <a:schemeClr val="dk1"/>
                </a:solidFill>
              </a:rPr>
              <a:t>, que nos ayuda a crear metas claras, medibles y alcanzables.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Levante la mano, ¿quién ya está familiarizado con este método?</a:t>
            </a:r>
            <a:endParaRPr sz="1200" b="1" i="1">
              <a:solidFill>
                <a:srgbClr val="111111"/>
              </a:solidFill>
              <a:latin typeface="Verdana"/>
              <a:ea typeface="Verdana"/>
              <a:cs typeface="Verdana"/>
              <a:sym typeface="Verdana"/>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Muy bien. Pero algunos de ustedes quizás se pregunten: </a:t>
            </a:r>
            <a:r>
              <a:rPr lang="en" i="1">
                <a:solidFill>
                  <a:schemeClr val="dk1"/>
                </a:solidFill>
              </a:rPr>
              <a:t>¿Qué significa SMART?</a:t>
            </a:r>
            <a:r>
              <a:rPr lang="en">
                <a:solidFill>
                  <a:schemeClr val="dk1"/>
                </a:solidFill>
              </a:rPr>
              <a:t> SMART es un acrónimo que representa cinco criterios clave para establecer metas efectivas:</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 b="1">
                <a:solidFill>
                  <a:schemeClr val="dk1"/>
                </a:solidFill>
              </a:rPr>
              <a:t>S de Específico</a:t>
            </a:r>
            <a:r>
              <a:rPr lang="en">
                <a:solidFill>
                  <a:schemeClr val="dk1"/>
                </a:solidFill>
              </a:rPr>
              <a:t>: Indica claramente el objetivo (por ejemplo, salir del trabajo a tiempo para lograr equilibrio entre la vida laboral y personal).</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M de Medible</a:t>
            </a:r>
            <a:r>
              <a:rPr lang="en">
                <a:solidFill>
                  <a:schemeClr val="dk1"/>
                </a:solidFill>
              </a:rPr>
              <a:t>: Define con qué frecuencia (por ejemplo, tres días a la semana).</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A de Alcanzable</a:t>
            </a:r>
            <a:r>
              <a:rPr lang="en">
                <a:solidFill>
                  <a:schemeClr val="dk1"/>
                </a:solidFill>
              </a:rPr>
              <a:t>: Realista dentro de las expectativas laborales.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R de Relevante</a:t>
            </a:r>
            <a:r>
              <a:rPr lang="en">
                <a:solidFill>
                  <a:schemeClr val="dk1"/>
                </a:solidFill>
              </a:rPr>
              <a:t>: Apoya el bienestar y reduce el agotamiento.</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T con límite de tiempo</a:t>
            </a:r>
            <a:r>
              <a:rPr lang="en">
                <a:solidFill>
                  <a:schemeClr val="dk1"/>
                </a:solidFill>
              </a:rPr>
              <a:t>: Establecido fecha limite para observar resultados.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Como podemos observar, los ejemplos anteriores siguen el marco SMART: ✔ </a:t>
            </a:r>
            <a:r>
              <a:rPr lang="en" b="1">
                <a:solidFill>
                  <a:schemeClr val="dk1"/>
                </a:solidFill>
              </a:rPr>
              <a:t>Específico</a:t>
            </a:r>
            <a:r>
              <a:rPr lang="en">
                <a:solidFill>
                  <a:schemeClr val="dk1"/>
                </a:solidFill>
              </a:rPr>
              <a:t>: Claro y enfocado. ✔ </a:t>
            </a:r>
            <a:r>
              <a:rPr lang="en" b="1">
                <a:solidFill>
                  <a:schemeClr val="dk1"/>
                </a:solidFill>
              </a:rPr>
              <a:t>Medible</a:t>
            </a:r>
            <a:r>
              <a:rPr lang="en">
                <a:solidFill>
                  <a:schemeClr val="dk1"/>
                </a:solidFill>
              </a:rPr>
              <a:t>: Definido para monitorear el progreso. ✔ </a:t>
            </a:r>
            <a:r>
              <a:rPr lang="en" b="1">
                <a:solidFill>
                  <a:schemeClr val="dk1"/>
                </a:solidFill>
              </a:rPr>
              <a:t>Alcanzable</a:t>
            </a:r>
            <a:r>
              <a:rPr lang="en">
                <a:solidFill>
                  <a:schemeClr val="dk1"/>
                </a:solidFill>
              </a:rPr>
              <a:t>: Realista considerando la carga de trabajo. ✔ </a:t>
            </a:r>
            <a:r>
              <a:rPr lang="en" b="1">
                <a:solidFill>
                  <a:schemeClr val="dk1"/>
                </a:solidFill>
              </a:rPr>
              <a:t>Relevante</a:t>
            </a:r>
            <a:r>
              <a:rPr lang="en">
                <a:solidFill>
                  <a:schemeClr val="dk1"/>
                </a:solidFill>
              </a:rPr>
              <a:t>: Favorece el bienestar profesional o personal. ✔ </a:t>
            </a:r>
            <a:r>
              <a:rPr lang="en" b="1">
                <a:solidFill>
                  <a:schemeClr val="dk1"/>
                </a:solidFill>
              </a:rPr>
              <a:t>Limitado en el tiempo</a:t>
            </a:r>
            <a:r>
              <a:rPr lang="en">
                <a:solidFill>
                  <a:schemeClr val="dk1"/>
                </a:solidFill>
              </a:rPr>
              <a:t>: Tiene una fecha límite para observar resultados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200" b="1" i="1">
                <a:solidFill>
                  <a:srgbClr val="111111"/>
                </a:solidFill>
                <a:latin typeface="Verdana"/>
                <a:ea typeface="Verdana"/>
                <a:cs typeface="Verdana"/>
                <a:sym typeface="Verdana"/>
              </a:rPr>
              <a:t>English</a:t>
            </a:r>
            <a:endParaRPr sz="1200" b="1" i="1">
              <a:solidFill>
                <a:srgbClr val="111111"/>
              </a:solidFill>
              <a:latin typeface="Verdana"/>
              <a:ea typeface="Verdana"/>
              <a:cs typeface="Verdana"/>
              <a:sym typeface="Verdana"/>
            </a:endParaRPr>
          </a:p>
          <a:p>
            <a:pPr marL="0" lvl="0" indent="0" algn="l" rtl="0">
              <a:lnSpc>
                <a:spcPct val="115000"/>
              </a:lnSpc>
              <a:spcBef>
                <a:spcPts val="1200"/>
              </a:spcBef>
              <a:spcAft>
                <a:spcPts val="0"/>
              </a:spcAft>
              <a:buClr>
                <a:schemeClr val="dk1"/>
              </a:buClr>
              <a:buSzPts val="1100"/>
              <a:buFont typeface="Arial"/>
              <a:buNone/>
            </a:pPr>
            <a:r>
              <a:rPr lang="en" i="1">
                <a:solidFill>
                  <a:schemeClr val="dk1"/>
                </a:solidFill>
              </a:rPr>
              <a:t>Keeping that perspective, let’s now explore a method called the </a:t>
            </a:r>
            <a:r>
              <a:rPr lang="en" b="1" i="1">
                <a:solidFill>
                  <a:schemeClr val="dk1"/>
                </a:solidFill>
              </a:rPr>
              <a:t>SMART framework</a:t>
            </a:r>
            <a:r>
              <a:rPr lang="en" i="1">
                <a:solidFill>
                  <a:schemeClr val="dk1"/>
                </a:solidFill>
              </a:rPr>
              <a:t>, which helps us create goals that are clear, measurable, and achievable.</a:t>
            </a:r>
            <a:endParaRPr i="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i="1">
                <a:solidFill>
                  <a:schemeClr val="dk1"/>
                </a:solidFill>
              </a:rPr>
              <a:t>Raise your hand if you’re already familiar with this method</a:t>
            </a:r>
            <a:endParaRPr sz="1200" b="1" i="1">
              <a:solidFill>
                <a:srgbClr val="111111"/>
              </a:solidFill>
              <a:latin typeface="Verdana"/>
              <a:ea typeface="Verdana"/>
              <a:cs typeface="Verdana"/>
              <a:sym typeface="Verdana"/>
            </a:endParaRPr>
          </a:p>
          <a:p>
            <a:pPr marL="0" lvl="0" indent="0" algn="l" rtl="0">
              <a:lnSpc>
                <a:spcPct val="115000"/>
              </a:lnSpc>
              <a:spcBef>
                <a:spcPts val="1200"/>
              </a:spcBef>
              <a:spcAft>
                <a:spcPts val="0"/>
              </a:spcAft>
              <a:buClr>
                <a:schemeClr val="dk1"/>
              </a:buClr>
              <a:buSzPts val="1100"/>
              <a:buFont typeface="Arial"/>
              <a:buNone/>
            </a:pPr>
            <a:r>
              <a:rPr lang="en" i="1">
                <a:solidFill>
                  <a:schemeClr val="dk1"/>
                </a:solidFill>
              </a:rPr>
              <a:t>Great! But some of you may be wondering: What does SMART stand for? SMART is an acronym that represents five key criteria for effective goal setting:</a:t>
            </a:r>
            <a:endParaRPr i="1">
              <a:solidFill>
                <a:schemeClr val="dk1"/>
              </a:solidFill>
            </a:endParaRPr>
          </a:p>
          <a:p>
            <a:pPr marL="457200" lvl="0" indent="-298450" algn="l" rtl="0">
              <a:lnSpc>
                <a:spcPct val="115000"/>
              </a:lnSpc>
              <a:spcBef>
                <a:spcPts val="1200"/>
              </a:spcBef>
              <a:spcAft>
                <a:spcPts val="0"/>
              </a:spcAft>
              <a:buClr>
                <a:schemeClr val="dk1"/>
              </a:buClr>
              <a:buSzPts val="1100"/>
              <a:buChar char="●"/>
            </a:pPr>
            <a:r>
              <a:rPr lang="en" b="1" i="1">
                <a:solidFill>
                  <a:schemeClr val="dk1"/>
                </a:solidFill>
              </a:rPr>
              <a:t>S for Specific</a:t>
            </a:r>
            <a:r>
              <a:rPr lang="en" i="1">
                <a:solidFill>
                  <a:schemeClr val="dk1"/>
                </a:solidFill>
              </a:rPr>
              <a:t>: Clearly states the goal (e.g., leaving work on time for better work-life balance).</a:t>
            </a:r>
            <a:endParaRPr i="1">
              <a:solidFill>
                <a:schemeClr val="dk1"/>
              </a:solidFill>
            </a:endParaRPr>
          </a:p>
          <a:p>
            <a:pPr marL="457200" lvl="0" indent="-298450" algn="l" rtl="0">
              <a:lnSpc>
                <a:spcPct val="115000"/>
              </a:lnSpc>
              <a:spcBef>
                <a:spcPts val="0"/>
              </a:spcBef>
              <a:spcAft>
                <a:spcPts val="0"/>
              </a:spcAft>
              <a:buClr>
                <a:schemeClr val="dk1"/>
              </a:buClr>
              <a:buSzPts val="1100"/>
              <a:buChar char="●"/>
            </a:pPr>
            <a:r>
              <a:rPr lang="en" b="1" i="1">
                <a:solidFill>
                  <a:schemeClr val="dk1"/>
                </a:solidFill>
              </a:rPr>
              <a:t>M for Measurable</a:t>
            </a:r>
            <a:r>
              <a:rPr lang="en" i="1">
                <a:solidFill>
                  <a:schemeClr val="dk1"/>
                </a:solidFill>
              </a:rPr>
              <a:t>: Defines how often (e.g., three days a week).</a:t>
            </a:r>
            <a:endParaRPr i="1">
              <a:solidFill>
                <a:schemeClr val="dk1"/>
              </a:solidFill>
            </a:endParaRPr>
          </a:p>
          <a:p>
            <a:pPr marL="457200" lvl="0" indent="-298450" algn="l" rtl="0">
              <a:lnSpc>
                <a:spcPct val="115000"/>
              </a:lnSpc>
              <a:spcBef>
                <a:spcPts val="0"/>
              </a:spcBef>
              <a:spcAft>
                <a:spcPts val="0"/>
              </a:spcAft>
              <a:buClr>
                <a:schemeClr val="dk1"/>
              </a:buClr>
              <a:buSzPts val="1100"/>
              <a:buChar char="●"/>
            </a:pPr>
            <a:r>
              <a:rPr lang="en" b="1" i="1">
                <a:solidFill>
                  <a:schemeClr val="dk1"/>
                </a:solidFill>
              </a:rPr>
              <a:t>A for Achievable</a:t>
            </a:r>
            <a:r>
              <a:rPr lang="en" i="1">
                <a:solidFill>
                  <a:schemeClr val="dk1"/>
                </a:solidFill>
              </a:rPr>
              <a:t>: Realistic within your work expectations.</a:t>
            </a:r>
            <a:endParaRPr i="1">
              <a:solidFill>
                <a:schemeClr val="dk1"/>
              </a:solidFill>
            </a:endParaRPr>
          </a:p>
          <a:p>
            <a:pPr marL="457200" lvl="0" indent="-298450" algn="l" rtl="0">
              <a:lnSpc>
                <a:spcPct val="115000"/>
              </a:lnSpc>
              <a:spcBef>
                <a:spcPts val="0"/>
              </a:spcBef>
              <a:spcAft>
                <a:spcPts val="0"/>
              </a:spcAft>
              <a:buClr>
                <a:schemeClr val="dk1"/>
              </a:buClr>
              <a:buSzPts val="1100"/>
              <a:buChar char="●"/>
            </a:pPr>
            <a:r>
              <a:rPr lang="en" b="1" i="1">
                <a:solidFill>
                  <a:schemeClr val="dk1"/>
                </a:solidFill>
              </a:rPr>
              <a:t>R for Relevant</a:t>
            </a:r>
            <a:r>
              <a:rPr lang="en" i="1">
                <a:solidFill>
                  <a:schemeClr val="dk1"/>
                </a:solidFill>
              </a:rPr>
              <a:t>: Supports well-being and reduces burnout.</a:t>
            </a:r>
            <a:endParaRPr i="1">
              <a:solidFill>
                <a:schemeClr val="dk1"/>
              </a:solidFill>
            </a:endParaRPr>
          </a:p>
          <a:p>
            <a:pPr marL="457200" lvl="0" indent="-298450" algn="l" rtl="0">
              <a:lnSpc>
                <a:spcPct val="115000"/>
              </a:lnSpc>
              <a:spcBef>
                <a:spcPts val="0"/>
              </a:spcBef>
              <a:spcAft>
                <a:spcPts val="0"/>
              </a:spcAft>
              <a:buClr>
                <a:schemeClr val="dk1"/>
              </a:buClr>
              <a:buSzPts val="1100"/>
              <a:buChar char="●"/>
            </a:pPr>
            <a:r>
              <a:rPr lang="en" b="1" i="1">
                <a:solidFill>
                  <a:schemeClr val="dk1"/>
                </a:solidFill>
              </a:rPr>
              <a:t>T for Time-bound</a:t>
            </a:r>
            <a:r>
              <a:rPr lang="en" i="1">
                <a:solidFill>
                  <a:schemeClr val="dk1"/>
                </a:solidFill>
              </a:rPr>
              <a:t>: has a deadline to observe results.</a:t>
            </a:r>
            <a:endParaRPr i="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i="1">
                <a:solidFill>
                  <a:schemeClr val="dk1"/>
                </a:solidFill>
              </a:rPr>
              <a:t>As we can see, the examples above follow the SMART framework: ✔ </a:t>
            </a:r>
            <a:r>
              <a:rPr lang="en" b="1" i="1">
                <a:solidFill>
                  <a:schemeClr val="dk1"/>
                </a:solidFill>
              </a:rPr>
              <a:t>Specific</a:t>
            </a:r>
            <a:r>
              <a:rPr lang="en" i="1">
                <a:solidFill>
                  <a:schemeClr val="dk1"/>
                </a:solidFill>
              </a:rPr>
              <a:t>: Clear and focused. ✔ </a:t>
            </a:r>
            <a:r>
              <a:rPr lang="en" b="1" i="1">
                <a:solidFill>
                  <a:schemeClr val="dk1"/>
                </a:solidFill>
              </a:rPr>
              <a:t>Measurable</a:t>
            </a:r>
            <a:r>
              <a:rPr lang="en" i="1">
                <a:solidFill>
                  <a:schemeClr val="dk1"/>
                </a:solidFill>
              </a:rPr>
              <a:t>: Defined so progress can be tracked. ✔ </a:t>
            </a:r>
            <a:r>
              <a:rPr lang="en" b="1" i="1">
                <a:solidFill>
                  <a:schemeClr val="dk1"/>
                </a:solidFill>
              </a:rPr>
              <a:t>Achievable</a:t>
            </a:r>
            <a:r>
              <a:rPr lang="en" i="1">
                <a:solidFill>
                  <a:schemeClr val="dk1"/>
                </a:solidFill>
              </a:rPr>
              <a:t>: Realistic given workload and commitments. ✔ </a:t>
            </a:r>
            <a:r>
              <a:rPr lang="en" b="1" i="1">
                <a:solidFill>
                  <a:schemeClr val="dk1"/>
                </a:solidFill>
              </a:rPr>
              <a:t>Relevant</a:t>
            </a:r>
            <a:r>
              <a:rPr lang="en" i="1">
                <a:solidFill>
                  <a:schemeClr val="dk1"/>
                </a:solidFill>
              </a:rPr>
              <a:t>: Supports personal or professional well-being. ✔ </a:t>
            </a:r>
            <a:r>
              <a:rPr lang="en" b="1" i="1">
                <a:solidFill>
                  <a:schemeClr val="dk1"/>
                </a:solidFill>
              </a:rPr>
              <a:t>Time-bound</a:t>
            </a:r>
            <a:r>
              <a:rPr lang="en" i="1">
                <a:solidFill>
                  <a:schemeClr val="dk1"/>
                </a:solidFill>
              </a:rPr>
              <a:t>: Has a deadline to observe results.</a:t>
            </a:r>
            <a:endParaRPr i="1">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200" b="1" i="1">
              <a:solidFill>
                <a:srgbClr val="111111"/>
              </a:solidFill>
              <a:latin typeface="Verdana"/>
              <a:ea typeface="Verdana"/>
              <a:cs typeface="Verdana"/>
              <a:sym typeface="Verdana"/>
            </a:endParaRPr>
          </a:p>
          <a:p>
            <a:pPr marL="0" lvl="0" indent="0" algn="l" rtl="0">
              <a:lnSpc>
                <a:spcPct val="115000"/>
              </a:lnSpc>
              <a:spcBef>
                <a:spcPts val="1200"/>
              </a:spcBef>
              <a:spcAft>
                <a:spcPts val="0"/>
              </a:spcAft>
              <a:buClr>
                <a:schemeClr val="dk1"/>
              </a:buClr>
              <a:buSzPts val="1100"/>
              <a:buFont typeface="Arial"/>
              <a:buNone/>
            </a:pPr>
            <a:endParaRPr sz="1200" b="1" i="1">
              <a:solidFill>
                <a:srgbClr val="111111"/>
              </a:solidFill>
              <a:latin typeface="Verdana"/>
              <a:ea typeface="Verdana"/>
              <a:cs typeface="Verdana"/>
              <a:sym typeface="Verdana"/>
            </a:endParaRPr>
          </a:p>
          <a:p>
            <a:pPr marL="0" lvl="0" indent="0" algn="l" rtl="0">
              <a:spcBef>
                <a:spcPts val="1200"/>
              </a:spcBef>
              <a:spcAft>
                <a:spcPts val="0"/>
              </a:spcAft>
              <a:buNone/>
            </a:pPr>
            <a:endParaRPr sz="1200" b="1" i="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6f704b856f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6f704b856f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rPr>
              <a:t> “Teniendo ya claro ese concepto, ahora realizaremos una </a:t>
            </a:r>
            <a:r>
              <a:rPr lang="en" b="1">
                <a:solidFill>
                  <a:schemeClr val="dk1"/>
                </a:solidFill>
              </a:rPr>
              <a:t>actividad del tablero de visión</a:t>
            </a:r>
            <a:r>
              <a:rPr lang="en">
                <a:solidFill>
                  <a:schemeClr val="dk1"/>
                </a:solidFill>
              </a:rPr>
              <a:t>, donde vamos a proyectarnos hacia el futuro. Declararemos nuestras intenciones, visualizamos nuestro crecimiento y daremos forma a las metas que realmente nos importan.</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Cada imagen, cada palabra que elijamos será una representación de nuestro camino. No se trata solo de crear un collage bonito, sino de sembrar la semilla de la intención y alinearnos con el marco SMART: metas que sean </a:t>
            </a:r>
            <a:r>
              <a:rPr lang="en" b="1">
                <a:solidFill>
                  <a:schemeClr val="dk1"/>
                </a:solidFill>
              </a:rPr>
              <a:t>Específicas, Medibles, Alcanzables, Relevantes y con un Tiempo definido</a:t>
            </a:r>
            <a:r>
              <a:rPr lang="en">
                <a:solidFill>
                  <a:schemeClr val="dk1"/>
                </a:solidFill>
              </a:rPr>
              <a:t>.</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Permitámonos soñar en grande y construir con propósito.”</a:t>
            </a:r>
            <a:endParaRPr>
              <a:solidFill>
                <a:schemeClr val="dk1"/>
              </a:solidFill>
            </a:endParaRPr>
          </a:p>
          <a:p>
            <a:pPr marL="0" lvl="0" indent="0" algn="l" rtl="0">
              <a:spcBef>
                <a:spcPts val="1200"/>
              </a:spcBef>
              <a:spcAft>
                <a:spcPts val="0"/>
              </a:spcAft>
              <a:buNone/>
            </a:pPr>
            <a:r>
              <a:rPr lang="en" sz="1200" i="1"/>
              <a:t>English </a:t>
            </a:r>
            <a:endParaRPr sz="1200" i="1"/>
          </a:p>
          <a:p>
            <a:pPr marL="0" lvl="0" indent="0" algn="l" rtl="0">
              <a:lnSpc>
                <a:spcPct val="115000"/>
              </a:lnSpc>
              <a:spcBef>
                <a:spcPts val="1200"/>
              </a:spcBef>
              <a:spcAft>
                <a:spcPts val="0"/>
              </a:spcAft>
              <a:buClr>
                <a:schemeClr val="dk1"/>
              </a:buClr>
              <a:buSzPts val="1100"/>
              <a:buFont typeface="Arial"/>
              <a:buNone/>
            </a:pPr>
            <a:r>
              <a:rPr lang="en" i="1">
                <a:solidFill>
                  <a:schemeClr val="dk1"/>
                </a:solidFill>
              </a:rPr>
              <a:t>Now that we’ve clarified the concept, we’ll move into a </a:t>
            </a:r>
            <a:r>
              <a:rPr lang="en" b="1" i="1">
                <a:solidFill>
                  <a:schemeClr val="dk1"/>
                </a:solidFill>
              </a:rPr>
              <a:t>Vision Board activity</a:t>
            </a:r>
            <a:r>
              <a:rPr lang="en" i="1">
                <a:solidFill>
                  <a:schemeClr val="dk1"/>
                </a:solidFill>
              </a:rPr>
              <a:t>, where we’ll project ourselves into the future. We’ll declare our intentions, visualize our growth, and shape the goals that truly matter to us.</a:t>
            </a:r>
            <a:endParaRPr i="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i="1">
                <a:solidFill>
                  <a:schemeClr val="dk1"/>
                </a:solidFill>
              </a:rPr>
              <a:t>Each image, each word we choose will represent our path. This isn’t just about creating a beautiful collage—it’s about planting the seed of intention and aligning with the SMART framework: goals that are </a:t>
            </a:r>
            <a:r>
              <a:rPr lang="en" b="1" i="1">
                <a:solidFill>
                  <a:schemeClr val="dk1"/>
                </a:solidFill>
              </a:rPr>
              <a:t>Specific, Measurable, Achievable, Relevant, and Time-bound</a:t>
            </a:r>
            <a:r>
              <a:rPr lang="en" i="1">
                <a:solidFill>
                  <a:schemeClr val="dk1"/>
                </a:solidFill>
              </a:rPr>
              <a:t>.</a:t>
            </a:r>
            <a:endParaRPr i="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i="1">
                <a:solidFill>
                  <a:schemeClr val="dk1"/>
                </a:solidFill>
              </a:rPr>
              <a:t>Let’s allow ourselves to dream big and build with purpose.</a:t>
            </a:r>
            <a:endParaRPr i="1">
              <a:solidFill>
                <a:schemeClr val="dk1"/>
              </a:solidFill>
            </a:endParaRPr>
          </a:p>
          <a:p>
            <a:pPr marL="0" lvl="0" indent="0" algn="l" rtl="0">
              <a:spcBef>
                <a:spcPts val="1200"/>
              </a:spcBef>
              <a:spcAft>
                <a:spcPts val="0"/>
              </a:spcAft>
              <a:buNone/>
            </a:pP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www.youtube.com/watch?v=Cij1tmJm8Zc"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hyperlink" Target="https://www.menti.com/alfgerjgdab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844850" y="756250"/>
            <a:ext cx="4311900" cy="2455500"/>
          </a:xfrm>
          <a:prstGeom prst="rect">
            <a:avLst/>
          </a:prstGeom>
          <a:solidFill>
            <a:srgbClr val="F6D9BD"/>
          </a:solidFill>
          <a:ln w="9525" cap="flat" cmpd="sng">
            <a:solidFill>
              <a:srgbClr val="F6D9BD"/>
            </a:solidFill>
            <a:prstDash val="solid"/>
            <a:round/>
            <a:headEnd type="none" w="sm" len="sm"/>
            <a:tailEnd type="none" w="sm" len="sm"/>
          </a:ln>
        </p:spPr>
        <p:txBody>
          <a:bodyPr spcFirstLastPara="1" wrap="square" lIns="91425" tIns="91425" rIns="82600" bIns="91425" anchor="ctr" anchorCtr="0">
            <a:noAutofit/>
          </a:bodyPr>
          <a:lstStyle/>
          <a:p>
            <a:pPr marL="0" lvl="0" indent="0" algn="ctr" rtl="0">
              <a:spcBef>
                <a:spcPts val="0"/>
              </a:spcBef>
              <a:spcAft>
                <a:spcPts val="0"/>
              </a:spcAft>
              <a:buNone/>
            </a:pPr>
            <a:r>
              <a:rPr lang="en" sz="2500" b="1">
                <a:solidFill>
                  <a:srgbClr val="990000"/>
                </a:solidFill>
              </a:rPr>
              <a:t>Estableciendo metas profesionales y personales para tu bienestar en la educación infantil temprana. </a:t>
            </a:r>
            <a:endParaRPr sz="2500">
              <a:solidFill>
                <a:srgbClr val="202024"/>
              </a:solidFill>
            </a:endParaRPr>
          </a:p>
        </p:txBody>
      </p:sp>
      <p:pic>
        <p:nvPicPr>
          <p:cNvPr id="55" name="Google Shape;55;p13" descr="Feel the energy and passion of **Latin Salsa** on the shores of **Miami Beach**! In this video, talented musicians play **congas, guitar, and trumpet**, creating an irresistible rhythm that will make you want to dance. With a bright beachside setting and vibrant tropical atmosphere, this is a musical experience you don’t want to miss!  &#10;&#10;If you love **Latin music, salsa, or lively beach vibes**, make sure to **like, comment, and subscribe** for more amazing content! Don’t forget to share it with your friends who love **music and salsa dancing!**  &#10;&#10;🔔 **Subscribe for more live Latin music!**  &#10;📢 **Share with your salsa-loving friends!**  &#10;💃 **Feel the rhythm and dance along!**  &#10;&#10;---&#10;#SalsaMusic #LatinMusic #MiamiBeach #LiveSalsa #SalsaDancing #TropicalVibes #SalsaBand #LatinBeats #BeachParty #LiveMusic #DanceMusic #CongaBeats #GuitarMelody #MiamiVibes #SalsaGroove #LatinJazz #EnergeticMusic #FiestaLatina #Reggaeton #Bachata #CubanSalsa #FeelTheRhythm #PartyMusic #MusicLovers" title="Energetic Salsa on Miami Beach – Feel the Rhythm of Live Latin Music! | Exoduss">
            <a:hlinkClick r:id="rId4"/>
          </p:cNvPr>
          <p:cNvPicPr preferRelativeResize="0"/>
          <p:nvPr/>
        </p:nvPicPr>
        <p:blipFill>
          <a:blip r:embed="rId5">
            <a:alphaModFix/>
          </a:blip>
          <a:stretch>
            <a:fillRect/>
          </a:stretch>
        </p:blipFill>
        <p:spPr>
          <a:xfrm>
            <a:off x="5247600" y="953225"/>
            <a:ext cx="3696900" cy="3021950"/>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1000"/>
                                        <p:tgtEl>
                                          <p:spTgt spid="54"/>
                                        </p:tgtEl>
                                        <p:attrNameLst>
                                          <p:attrName>ppt_w</p:attrName>
                                        </p:attrNameLst>
                                      </p:cBhvr>
                                      <p:tavLst>
                                        <p:tav tm="0">
                                          <p:val>
                                            <p:strVal val="0"/>
                                          </p:val>
                                        </p:tav>
                                        <p:tav tm="100000">
                                          <p:val>
                                            <p:strVal val="#ppt_w"/>
                                          </p:val>
                                        </p:tav>
                                      </p:tavLst>
                                    </p:anim>
                                    <p:anim calcmode="lin" valueType="num">
                                      <p:cBhvr additive="base">
                                        <p:cTn id="8" dur="1000"/>
                                        <p:tgtEl>
                                          <p:spTgt spid="54"/>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5"/>
        <p:cNvGrpSpPr/>
        <p:nvPr/>
      </p:nvGrpSpPr>
      <p:grpSpPr>
        <a:xfrm>
          <a:off x="0" y="0"/>
          <a:ext cx="0" cy="0"/>
          <a:chOff x="0" y="0"/>
          <a:chExt cx="0" cy="0"/>
        </a:xfrm>
      </p:grpSpPr>
      <p:sp>
        <p:nvSpPr>
          <p:cNvPr id="126" name="Google Shape;126;p22"/>
          <p:cNvSpPr txBox="1">
            <a:spLocks noGrp="1"/>
          </p:cNvSpPr>
          <p:nvPr>
            <p:ph type="body" idx="1"/>
          </p:nvPr>
        </p:nvSpPr>
        <p:spPr>
          <a:xfrm>
            <a:off x="4086550" y="726300"/>
            <a:ext cx="5128200" cy="3419400"/>
          </a:xfrm>
          <a:prstGeom prst="rect">
            <a:avLst/>
          </a:prstGeom>
        </p:spPr>
        <p:txBody>
          <a:bodyPr spcFirstLastPara="1" wrap="square" lIns="91425" tIns="91425" rIns="91425" bIns="91425" anchor="ctr" anchorCtr="0">
            <a:normAutofit fontScale="25000" lnSpcReduction="20000"/>
          </a:bodyPr>
          <a:lstStyle/>
          <a:p>
            <a:pPr marL="0" lvl="0" indent="0" algn="l" rtl="0">
              <a:spcBef>
                <a:spcPts val="0"/>
              </a:spcBef>
              <a:spcAft>
                <a:spcPts val="0"/>
              </a:spcAft>
              <a:buNone/>
            </a:pPr>
            <a:r>
              <a:rPr lang="en" sz="3450">
                <a:solidFill>
                  <a:srgbClr val="111111"/>
                </a:solidFill>
                <a:latin typeface="Merriweather ExtraBold"/>
                <a:ea typeface="Merriweather ExtraBold"/>
                <a:cs typeface="Merriweather ExtraBold"/>
                <a:sym typeface="Merriweather ExtraBold"/>
              </a:rPr>
              <a:t>              </a:t>
            </a:r>
            <a:r>
              <a:rPr lang="en" sz="8623">
                <a:solidFill>
                  <a:srgbClr val="111111"/>
                </a:solidFill>
                <a:latin typeface="Merriweather ExtraBold"/>
                <a:ea typeface="Merriweather ExtraBold"/>
                <a:cs typeface="Merriweather ExtraBold"/>
                <a:sym typeface="Merriweather ExtraBold"/>
              </a:rPr>
              <a:t> </a:t>
            </a:r>
            <a:r>
              <a:rPr lang="en" sz="8623" b="1">
                <a:solidFill>
                  <a:srgbClr val="111111"/>
                </a:solidFill>
              </a:rPr>
              <a:t> </a:t>
            </a:r>
            <a:r>
              <a:rPr lang="en" sz="14423" b="1">
                <a:solidFill>
                  <a:srgbClr val="38761D"/>
                </a:solidFill>
              </a:rPr>
              <a:t>Sigue creciendo,</a:t>
            </a:r>
            <a:r>
              <a:rPr lang="en" sz="14423" b="1">
                <a:solidFill>
                  <a:srgbClr val="6AA84F"/>
                </a:solidFill>
              </a:rPr>
              <a:t> </a:t>
            </a:r>
            <a:endParaRPr sz="14423" b="1">
              <a:solidFill>
                <a:srgbClr val="6AA84F"/>
              </a:solidFill>
            </a:endParaRPr>
          </a:p>
          <a:p>
            <a:pPr marL="0" lvl="0" indent="0" algn="ctr" rtl="0">
              <a:spcBef>
                <a:spcPts val="1200"/>
              </a:spcBef>
              <a:spcAft>
                <a:spcPts val="0"/>
              </a:spcAft>
              <a:buNone/>
            </a:pPr>
            <a:r>
              <a:rPr lang="en" sz="14423" b="1">
                <a:solidFill>
                  <a:srgbClr val="7F6000"/>
                </a:solidFill>
              </a:rPr>
              <a:t>Sigue brillando </a:t>
            </a:r>
            <a:r>
              <a:rPr lang="en" sz="11023">
                <a:solidFill>
                  <a:srgbClr val="BF9000"/>
                </a:solidFill>
                <a:latin typeface="Merriweather ExtraBold"/>
                <a:ea typeface="Merriweather ExtraBold"/>
                <a:cs typeface="Merriweather ExtraBold"/>
                <a:sym typeface="Merriweather ExtraBold"/>
              </a:rPr>
              <a:t>🌿</a:t>
            </a:r>
            <a:endParaRPr sz="11023">
              <a:solidFill>
                <a:srgbClr val="BF9000"/>
              </a:solidFill>
              <a:latin typeface="Merriweather ExtraBold"/>
              <a:ea typeface="Merriweather ExtraBold"/>
              <a:cs typeface="Merriweather ExtraBold"/>
              <a:sym typeface="Merriweather ExtraBold"/>
            </a:endParaRPr>
          </a:p>
          <a:p>
            <a:pPr marL="0" lvl="0" indent="0" algn="ctr" rtl="0">
              <a:spcBef>
                <a:spcPts val="1200"/>
              </a:spcBef>
              <a:spcAft>
                <a:spcPts val="0"/>
              </a:spcAft>
              <a:buNone/>
            </a:pPr>
            <a:endParaRPr sz="9373">
              <a:solidFill>
                <a:srgbClr val="111111"/>
              </a:solidFill>
              <a:latin typeface="Merriweather ExtraBold"/>
              <a:ea typeface="Merriweather ExtraBold"/>
              <a:cs typeface="Merriweather ExtraBold"/>
              <a:sym typeface="Merriweather ExtraBold"/>
            </a:endParaRPr>
          </a:p>
          <a:p>
            <a:pPr marL="0" lvl="0" indent="0" algn="ctr" rtl="0">
              <a:spcBef>
                <a:spcPts val="1200"/>
              </a:spcBef>
              <a:spcAft>
                <a:spcPts val="0"/>
              </a:spcAft>
              <a:buNone/>
            </a:pPr>
            <a:r>
              <a:rPr lang="en" sz="9373">
                <a:solidFill>
                  <a:srgbClr val="111111"/>
                </a:solidFill>
                <a:latin typeface="Lobster"/>
                <a:ea typeface="Lobster"/>
                <a:cs typeface="Lobster"/>
                <a:sym typeface="Lobster"/>
              </a:rPr>
              <a:t>Gracias por sembrar la semilla de la intención hoy.</a:t>
            </a:r>
            <a:endParaRPr sz="9373">
              <a:solidFill>
                <a:srgbClr val="111111"/>
              </a:solidFill>
              <a:latin typeface="Lobster"/>
              <a:ea typeface="Lobster"/>
              <a:cs typeface="Lobster"/>
              <a:sym typeface="Lobster"/>
            </a:endParaRPr>
          </a:p>
          <a:p>
            <a:pPr marL="0" lvl="0" indent="0" algn="ctr" rtl="0">
              <a:spcBef>
                <a:spcPts val="1200"/>
              </a:spcBef>
              <a:spcAft>
                <a:spcPts val="0"/>
              </a:spcAft>
              <a:buNone/>
            </a:pPr>
            <a:r>
              <a:rPr lang="en" sz="9373">
                <a:solidFill>
                  <a:srgbClr val="111111"/>
                </a:solidFill>
                <a:latin typeface="Lobster"/>
                <a:ea typeface="Lobster"/>
                <a:cs typeface="Lobster"/>
                <a:sym typeface="Lobster"/>
              </a:rPr>
              <a:t>Que tus metas florezcan con propósito y alegría</a:t>
            </a:r>
            <a:r>
              <a:rPr lang="en" sz="7573">
                <a:solidFill>
                  <a:srgbClr val="111111"/>
                </a:solidFill>
                <a:latin typeface="Lobster"/>
                <a:ea typeface="Lobster"/>
                <a:cs typeface="Lobster"/>
                <a:sym typeface="Lobster"/>
              </a:rPr>
              <a:t>.</a:t>
            </a:r>
            <a:endParaRPr sz="7573">
              <a:solidFill>
                <a:srgbClr val="111111"/>
              </a:solidFill>
              <a:latin typeface="Lobster"/>
              <a:ea typeface="Lobster"/>
              <a:cs typeface="Lobster"/>
              <a:sym typeface="Lobster"/>
            </a:endParaRPr>
          </a:p>
          <a:p>
            <a:pPr marL="0" lvl="0" indent="0" algn="ctr" rtl="0">
              <a:spcBef>
                <a:spcPts val="1200"/>
              </a:spcBef>
              <a:spcAft>
                <a:spcPts val="0"/>
              </a:spcAft>
              <a:buNone/>
            </a:pPr>
            <a:endParaRPr sz="7573" b="1">
              <a:solidFill>
                <a:srgbClr val="111111"/>
              </a:solidFill>
              <a:latin typeface="Lobster"/>
              <a:ea typeface="Lobster"/>
              <a:cs typeface="Lobster"/>
              <a:sym typeface="Lobster"/>
            </a:endParaRPr>
          </a:p>
          <a:p>
            <a:pPr marL="0" lvl="0" indent="0" algn="ctr" rtl="0">
              <a:spcBef>
                <a:spcPts val="1200"/>
              </a:spcBef>
              <a:spcAft>
                <a:spcPts val="0"/>
              </a:spcAft>
              <a:buNone/>
            </a:pPr>
            <a:endParaRPr sz="2012" b="1">
              <a:solidFill>
                <a:srgbClr val="111111"/>
              </a:solidFill>
              <a:latin typeface="Lobster"/>
              <a:ea typeface="Lobster"/>
              <a:cs typeface="Lobster"/>
              <a:sym typeface="Lobster"/>
            </a:endParaRPr>
          </a:p>
          <a:p>
            <a:pPr marL="0" lvl="0" indent="0" algn="l" rtl="0">
              <a:spcBef>
                <a:spcPts val="1200"/>
              </a:spcBef>
              <a:spcAft>
                <a:spcPts val="0"/>
              </a:spcAft>
              <a:buNone/>
            </a:pPr>
            <a:endParaRPr sz="2012" b="1">
              <a:solidFill>
                <a:srgbClr val="111111"/>
              </a:solidFill>
              <a:latin typeface="Lobster"/>
              <a:ea typeface="Lobster"/>
              <a:cs typeface="Lobster"/>
              <a:sym typeface="Lobster"/>
            </a:endParaRPr>
          </a:p>
          <a:p>
            <a:pPr marL="0" lvl="0" indent="0" algn="l" rtl="0">
              <a:spcBef>
                <a:spcPts val="1200"/>
              </a:spcBef>
              <a:spcAft>
                <a:spcPts val="0"/>
              </a:spcAft>
              <a:buNone/>
            </a:pPr>
            <a:endParaRPr sz="3450">
              <a:solidFill>
                <a:srgbClr val="111111"/>
              </a:solidFill>
              <a:latin typeface="Merriweather ExtraBold"/>
              <a:ea typeface="Merriweather ExtraBold"/>
              <a:cs typeface="Merriweather ExtraBold"/>
              <a:sym typeface="Merriweather ExtraBold"/>
            </a:endParaRPr>
          </a:p>
          <a:p>
            <a:pPr marL="0" lvl="0" indent="0" algn="l" rtl="0">
              <a:spcBef>
                <a:spcPts val="1200"/>
              </a:spcBef>
              <a:spcAft>
                <a:spcPts val="1200"/>
              </a:spcAft>
              <a:buNone/>
            </a:pPr>
            <a:endParaRPr sz="1350">
              <a:solidFill>
                <a:srgbClr val="111111"/>
              </a:solidFill>
              <a:highlight>
                <a:srgbClr val="F7F7F7"/>
              </a:highlight>
              <a:latin typeface="Roboto"/>
              <a:ea typeface="Roboto"/>
              <a:cs typeface="Roboto"/>
              <a:sym typeface="Roboto"/>
            </a:endParaRPr>
          </a:p>
        </p:txBody>
      </p:sp>
      <p:sp>
        <p:nvSpPr>
          <p:cNvPr id="127" name="Google Shape;127;p22"/>
          <p:cNvSpPr txBox="1"/>
          <p:nvPr/>
        </p:nvSpPr>
        <p:spPr>
          <a:xfrm>
            <a:off x="4086550" y="4301325"/>
            <a:ext cx="4988100" cy="63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solidFill>
                  <a:srgbClr val="660000"/>
                </a:solidFill>
              </a:rPr>
              <a:t>Para mas informacion: blossomlanefamilycare@gmail.com</a:t>
            </a:r>
            <a:endParaRPr sz="1700" b="1">
              <a:solidFill>
                <a:srgbClr val="660000"/>
              </a:solidFill>
            </a:endParaRPr>
          </a:p>
        </p:txBody>
      </p:sp>
      <p:pic>
        <p:nvPicPr>
          <p:cNvPr id="128" name="Google Shape;128;p22"/>
          <p:cNvPicPr preferRelativeResize="0"/>
          <p:nvPr/>
        </p:nvPicPr>
        <p:blipFill>
          <a:blip r:embed="rId4">
            <a:alphaModFix/>
          </a:blip>
          <a:stretch>
            <a:fillRect/>
          </a:stretch>
        </p:blipFill>
        <p:spPr>
          <a:xfrm>
            <a:off x="340275" y="265750"/>
            <a:ext cx="3795650" cy="4671575"/>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1000"/>
                                        <p:tgtEl>
                                          <p:spTgt spid="126"/>
                                        </p:tgtEl>
                                        <p:attrNameLst>
                                          <p:attrName>ppt_y</p:attrName>
                                        </p:attrNameLst>
                                      </p:cBhvr>
                                      <p:tavLst>
                                        <p:tav tm="0">
                                          <p:val>
                                            <p:strVal val="#ppt_y-1"/>
                                          </p:val>
                                        </p:tav>
                                        <p:tav tm="100000">
                                          <p:val>
                                            <p:strVal val="#ppt_y"/>
                                          </p:val>
                                        </p:tav>
                                      </p:tavLst>
                                    </p:anim>
                                  </p:childTnLst>
                                </p:cTn>
                              </p:par>
                              <p:par>
                                <p:cTn id="8" presetID="2" presetClass="entr" presetSubtype="2" fill="hold" nodeType="withEffect">
                                  <p:stCondLst>
                                    <p:cond delay="0"/>
                                  </p:stCondLst>
                                  <p:childTnLst>
                                    <p:set>
                                      <p:cBhvr>
                                        <p:cTn id="9" dur="1" fill="hold">
                                          <p:stCondLst>
                                            <p:cond delay="0"/>
                                          </p:stCondLst>
                                        </p:cTn>
                                        <p:tgtEl>
                                          <p:spTgt spid="127"/>
                                        </p:tgtEl>
                                        <p:attrNameLst>
                                          <p:attrName>style.visibility</p:attrName>
                                        </p:attrNameLst>
                                      </p:cBhvr>
                                      <p:to>
                                        <p:strVal val="visible"/>
                                      </p:to>
                                    </p:set>
                                    <p:anim calcmode="lin" valueType="num">
                                      <p:cBhvr additive="base">
                                        <p:cTn id="10" dur="1000"/>
                                        <p:tgtEl>
                                          <p:spTgt spid="12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1339425" y="1621375"/>
            <a:ext cx="3232500" cy="12297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3400" b="1">
                <a:solidFill>
                  <a:srgbClr val="990000"/>
                </a:solidFill>
              </a:rPr>
              <a:t>Facilitadora</a:t>
            </a:r>
            <a:endParaRPr sz="3400" b="1">
              <a:solidFill>
                <a:srgbClr val="990000"/>
              </a:solidFill>
            </a:endParaRPr>
          </a:p>
        </p:txBody>
      </p:sp>
      <p:pic>
        <p:nvPicPr>
          <p:cNvPr id="61" name="Google Shape;61;p14" title="IMG_1988.jpg"/>
          <p:cNvPicPr preferRelativeResize="0"/>
          <p:nvPr/>
        </p:nvPicPr>
        <p:blipFill>
          <a:blip r:embed="rId4">
            <a:alphaModFix/>
          </a:blip>
          <a:stretch>
            <a:fillRect/>
          </a:stretch>
        </p:blipFill>
        <p:spPr>
          <a:xfrm>
            <a:off x="4850100" y="727300"/>
            <a:ext cx="2488700" cy="3017824"/>
          </a:xfrm>
          <a:prstGeom prst="rect">
            <a:avLst/>
          </a:prstGeom>
          <a:noFill/>
          <a:ln w="76200"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pic>
      <p:sp>
        <p:nvSpPr>
          <p:cNvPr id="62" name="Google Shape;62;p14"/>
          <p:cNvSpPr txBox="1"/>
          <p:nvPr/>
        </p:nvSpPr>
        <p:spPr>
          <a:xfrm>
            <a:off x="4720850" y="4256775"/>
            <a:ext cx="25365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i="1">
                <a:solidFill>
                  <a:srgbClr val="660000"/>
                </a:solidFill>
              </a:rPr>
              <a:t>I</a:t>
            </a:r>
            <a:r>
              <a:rPr lang="en" sz="2100" b="1" i="1">
                <a:solidFill>
                  <a:srgbClr val="660000"/>
                </a:solidFill>
              </a:rPr>
              <a:t>vonne Cáceres</a:t>
            </a:r>
            <a:endParaRPr sz="2100" b="1" i="1">
              <a:solidFill>
                <a:srgbClr val="660000"/>
              </a:solidFill>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1000"/>
                                        <p:tgtEl>
                                          <p:spTgt spid="60"/>
                                        </p:tgtEl>
                                        <p:attrNameLst>
                                          <p:attrName>ppt_w</p:attrName>
                                        </p:attrNameLst>
                                      </p:cBhvr>
                                      <p:tavLst>
                                        <p:tav tm="0">
                                          <p:val>
                                            <p:strVal val="0"/>
                                          </p:val>
                                        </p:tav>
                                        <p:tav tm="100000">
                                          <p:val>
                                            <p:strVal val="#ppt_w"/>
                                          </p:val>
                                        </p:tav>
                                      </p:tavLst>
                                    </p:anim>
                                    <p:anim calcmode="lin" valueType="num">
                                      <p:cBhvr additive="base">
                                        <p:cTn id="8" dur="1000"/>
                                        <p:tgtEl>
                                          <p:spTgt spid="60"/>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1000"/>
                                        <p:tgtEl>
                                          <p:spTgt spid="61"/>
                                        </p:tgtEl>
                                        <p:attrNameLst>
                                          <p:attrName>ppt_w</p:attrName>
                                        </p:attrNameLst>
                                      </p:cBhvr>
                                      <p:tavLst>
                                        <p:tav tm="0">
                                          <p:val>
                                            <p:strVal val="0"/>
                                          </p:val>
                                        </p:tav>
                                        <p:tav tm="100000">
                                          <p:val>
                                            <p:strVal val="#ppt_w"/>
                                          </p:val>
                                        </p:tav>
                                      </p:tavLst>
                                    </p:anim>
                                    <p:anim calcmode="lin" valueType="num">
                                      <p:cBhvr additive="base">
                                        <p:cTn id="13" dur="1000"/>
                                        <p:tgtEl>
                                          <p:spTgt spid="61"/>
                                        </p:tgtEl>
                                        <p:attrNameLst>
                                          <p:attrName>ppt_h</p:attrName>
                                        </p:attrNameLst>
                                      </p:cBhvr>
                                      <p:tavLst>
                                        <p:tav tm="0">
                                          <p:val>
                                            <p:strVal val="0"/>
                                          </p:val>
                                        </p:tav>
                                        <p:tav tm="100000">
                                          <p:val>
                                            <p:strVal val="#ppt_h"/>
                                          </p:val>
                                        </p:tav>
                                      </p:tavLst>
                                    </p:anim>
                                  </p:childTnLst>
                                </p:cTn>
                              </p:par>
                            </p:childTnLst>
                          </p:cTn>
                        </p:par>
                        <p:par>
                          <p:cTn id="14" fill="hold">
                            <p:stCondLst>
                              <p:cond delay="2000"/>
                            </p:stCondLst>
                            <p:childTnLst>
                              <p:par>
                                <p:cTn id="15" presetID="23" presetClass="entr" presetSubtype="16" fill="hold"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additive="base">
                                        <p:cTn id="17" dur="1000"/>
                                        <p:tgtEl>
                                          <p:spTgt spid="62"/>
                                        </p:tgtEl>
                                        <p:attrNameLst>
                                          <p:attrName>ppt_w</p:attrName>
                                        </p:attrNameLst>
                                      </p:cBhvr>
                                      <p:tavLst>
                                        <p:tav tm="0">
                                          <p:val>
                                            <p:strVal val="0"/>
                                          </p:val>
                                        </p:tav>
                                        <p:tav tm="100000">
                                          <p:val>
                                            <p:strVal val="#ppt_w"/>
                                          </p:val>
                                        </p:tav>
                                      </p:tavLst>
                                    </p:anim>
                                    <p:anim calcmode="lin" valueType="num">
                                      <p:cBhvr additive="base">
                                        <p:cTn id="18" dur="1000"/>
                                        <p:tgtEl>
                                          <p:spTgt spid="6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518675" y="1735975"/>
            <a:ext cx="2114100" cy="9738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800" b="1">
                <a:solidFill>
                  <a:srgbClr val="990000"/>
                </a:solidFill>
              </a:rPr>
              <a:t>Agenda</a:t>
            </a:r>
            <a:endParaRPr sz="3800" b="1">
              <a:solidFill>
                <a:srgbClr val="990000"/>
              </a:solidFill>
            </a:endParaRPr>
          </a:p>
        </p:txBody>
      </p:sp>
      <p:sp>
        <p:nvSpPr>
          <p:cNvPr id="68" name="Google Shape;68;p15"/>
          <p:cNvSpPr txBox="1">
            <a:spLocks noGrp="1"/>
          </p:cNvSpPr>
          <p:nvPr>
            <p:ph type="body" idx="1"/>
          </p:nvPr>
        </p:nvSpPr>
        <p:spPr>
          <a:xfrm>
            <a:off x="2136525" y="167175"/>
            <a:ext cx="7192500" cy="4716900"/>
          </a:xfrm>
          <a:prstGeom prst="rect">
            <a:avLst/>
          </a:prstGeom>
        </p:spPr>
        <p:txBody>
          <a:bodyPr spcFirstLastPara="1" wrap="square" lIns="91425" tIns="91425" rIns="91425" bIns="91425" anchor="t" anchorCtr="0">
            <a:normAutofit fontScale="70000" lnSpcReduction="10000"/>
          </a:bodyPr>
          <a:lstStyle/>
          <a:p>
            <a:pPr marL="0" lvl="0" indent="0" algn="l" rtl="0">
              <a:spcBef>
                <a:spcPts val="0"/>
              </a:spcBef>
              <a:spcAft>
                <a:spcPts val="0"/>
              </a:spcAft>
              <a:buNone/>
            </a:pPr>
            <a:endParaRPr/>
          </a:p>
          <a:p>
            <a:pPr marL="457200" lvl="0" indent="0" algn="l" rtl="0">
              <a:spcBef>
                <a:spcPts val="1200"/>
              </a:spcBef>
              <a:spcAft>
                <a:spcPts val="0"/>
              </a:spcAft>
              <a:buNone/>
            </a:pPr>
            <a:r>
              <a:rPr lang="en"/>
              <a:t>    </a:t>
            </a:r>
            <a:r>
              <a:rPr lang="en" sz="2544"/>
              <a:t>       </a:t>
            </a:r>
            <a:r>
              <a:rPr lang="en" sz="2744" b="1">
                <a:solidFill>
                  <a:srgbClr val="5B0F00"/>
                </a:solidFill>
              </a:rPr>
              <a:t>Introducción </a:t>
            </a:r>
            <a:endParaRPr sz="2744" b="1">
              <a:solidFill>
                <a:srgbClr val="5B0F00"/>
              </a:solidFill>
            </a:endParaRPr>
          </a:p>
          <a:p>
            <a:pPr marL="457200" lvl="0" indent="0" algn="l" rtl="0">
              <a:spcBef>
                <a:spcPts val="1200"/>
              </a:spcBef>
              <a:spcAft>
                <a:spcPts val="0"/>
              </a:spcAft>
              <a:buNone/>
            </a:pPr>
            <a:endParaRPr sz="2744" b="1">
              <a:solidFill>
                <a:srgbClr val="5B0F00"/>
              </a:solidFill>
            </a:endParaRPr>
          </a:p>
          <a:p>
            <a:pPr marL="457200" lvl="0" indent="0" algn="l" rtl="0">
              <a:spcBef>
                <a:spcPts val="1200"/>
              </a:spcBef>
              <a:spcAft>
                <a:spcPts val="0"/>
              </a:spcAft>
              <a:buNone/>
            </a:pPr>
            <a:r>
              <a:rPr lang="en" sz="2744" b="1">
                <a:solidFill>
                  <a:srgbClr val="5B0F00"/>
                </a:solidFill>
              </a:rPr>
              <a:t>         Actividad </a:t>
            </a:r>
            <a:endParaRPr sz="2744" b="1">
              <a:solidFill>
                <a:srgbClr val="5B0F00"/>
              </a:solidFill>
            </a:endParaRPr>
          </a:p>
          <a:p>
            <a:pPr marL="457200" lvl="0" indent="0" algn="l" rtl="0">
              <a:spcBef>
                <a:spcPts val="1200"/>
              </a:spcBef>
              <a:spcAft>
                <a:spcPts val="0"/>
              </a:spcAft>
              <a:buNone/>
            </a:pPr>
            <a:r>
              <a:rPr lang="en" sz="2744" b="1">
                <a:solidFill>
                  <a:srgbClr val="5B0F00"/>
                </a:solidFill>
              </a:rPr>
              <a:t>            </a:t>
            </a:r>
            <a:endParaRPr sz="2744" b="1">
              <a:solidFill>
                <a:srgbClr val="5B0F00"/>
              </a:solidFill>
            </a:endParaRPr>
          </a:p>
          <a:p>
            <a:pPr marL="457200" lvl="0" indent="0" algn="l" rtl="0">
              <a:spcBef>
                <a:spcPts val="1200"/>
              </a:spcBef>
              <a:spcAft>
                <a:spcPts val="0"/>
              </a:spcAft>
              <a:buNone/>
            </a:pPr>
            <a:r>
              <a:rPr lang="en" sz="2744" b="1">
                <a:solidFill>
                  <a:srgbClr val="5B0F00"/>
                </a:solidFill>
              </a:rPr>
              <a:t>          Porque es importante establecer metas?</a:t>
            </a:r>
            <a:endParaRPr sz="2744" b="1">
              <a:solidFill>
                <a:srgbClr val="5B0F00"/>
              </a:solidFill>
            </a:endParaRPr>
          </a:p>
          <a:p>
            <a:pPr marL="457200" lvl="0" indent="0" algn="l" rtl="0">
              <a:spcBef>
                <a:spcPts val="1200"/>
              </a:spcBef>
              <a:spcAft>
                <a:spcPts val="0"/>
              </a:spcAft>
              <a:buNone/>
            </a:pPr>
            <a:endParaRPr sz="2744" b="1">
              <a:solidFill>
                <a:srgbClr val="5B0F00"/>
              </a:solidFill>
            </a:endParaRPr>
          </a:p>
          <a:p>
            <a:pPr marL="457200" lvl="0" indent="0" algn="l" rtl="0">
              <a:spcBef>
                <a:spcPts val="1200"/>
              </a:spcBef>
              <a:spcAft>
                <a:spcPts val="0"/>
              </a:spcAft>
              <a:buNone/>
            </a:pPr>
            <a:r>
              <a:rPr lang="en" sz="2744" b="1">
                <a:solidFill>
                  <a:srgbClr val="5B0F00"/>
                </a:solidFill>
              </a:rPr>
              <a:t>         Utilización de la herramienta de objetivos SMART </a:t>
            </a:r>
            <a:endParaRPr sz="2744" b="1">
              <a:solidFill>
                <a:srgbClr val="5B0F00"/>
              </a:solidFill>
            </a:endParaRPr>
          </a:p>
          <a:p>
            <a:pPr marL="457200" lvl="0" indent="0" algn="l" rtl="0">
              <a:spcBef>
                <a:spcPts val="1200"/>
              </a:spcBef>
              <a:spcAft>
                <a:spcPts val="0"/>
              </a:spcAft>
              <a:buNone/>
            </a:pPr>
            <a:endParaRPr sz="2744" b="1">
              <a:solidFill>
                <a:srgbClr val="5B0F00"/>
              </a:solidFill>
            </a:endParaRPr>
          </a:p>
          <a:p>
            <a:pPr marL="457200" lvl="0" indent="0" algn="l" rtl="0">
              <a:spcBef>
                <a:spcPts val="1200"/>
              </a:spcBef>
              <a:spcAft>
                <a:spcPts val="1200"/>
              </a:spcAft>
              <a:buNone/>
            </a:pPr>
            <a:r>
              <a:rPr lang="en" sz="2744" b="1">
                <a:solidFill>
                  <a:srgbClr val="5B0F00"/>
                </a:solidFill>
              </a:rPr>
              <a:t>          Actividad de tablero visual de metas</a:t>
            </a:r>
            <a:endParaRPr sz="2744" b="1">
              <a:solidFill>
                <a:srgbClr val="5B0F00"/>
              </a:solidFill>
            </a:endParaRPr>
          </a:p>
        </p:txBody>
      </p:sp>
      <p:pic>
        <p:nvPicPr>
          <p:cNvPr id="69" name="Google Shape;69;p15" descr="File:Eo circle yellow number-2.svg - Wikipedia"/>
          <p:cNvPicPr preferRelativeResize="0"/>
          <p:nvPr/>
        </p:nvPicPr>
        <p:blipFill rotWithShape="1">
          <a:blip r:embed="rId4">
            <a:alphaModFix/>
          </a:blip>
          <a:srcRect r="-24610"/>
          <a:stretch/>
        </p:blipFill>
        <p:spPr>
          <a:xfrm>
            <a:off x="2500674" y="1337325"/>
            <a:ext cx="895851" cy="631649"/>
          </a:xfrm>
          <a:prstGeom prst="rect">
            <a:avLst/>
          </a:prstGeom>
          <a:noFill/>
          <a:ln>
            <a:noFill/>
          </a:ln>
        </p:spPr>
      </p:pic>
      <p:pic>
        <p:nvPicPr>
          <p:cNvPr id="70" name="Google Shape;70;p15" descr="File:Eo circle purple number-3.svg - Wikimedia Commons"/>
          <p:cNvPicPr preferRelativeResize="0"/>
          <p:nvPr/>
        </p:nvPicPr>
        <p:blipFill>
          <a:blip r:embed="rId5">
            <a:alphaModFix/>
          </a:blip>
          <a:stretch>
            <a:fillRect/>
          </a:stretch>
        </p:blipFill>
        <p:spPr>
          <a:xfrm>
            <a:off x="2556575" y="2209800"/>
            <a:ext cx="631649" cy="631649"/>
          </a:xfrm>
          <a:prstGeom prst="rect">
            <a:avLst/>
          </a:prstGeom>
          <a:noFill/>
          <a:ln>
            <a:noFill/>
          </a:ln>
        </p:spPr>
      </p:pic>
      <p:pic>
        <p:nvPicPr>
          <p:cNvPr id="71" name="Google Shape;71;p15" descr="File:Eo circle green number-4.svg - Wikimedia Commons"/>
          <p:cNvPicPr preferRelativeResize="0"/>
          <p:nvPr/>
        </p:nvPicPr>
        <p:blipFill>
          <a:blip r:embed="rId6">
            <a:alphaModFix/>
          </a:blip>
          <a:stretch>
            <a:fillRect/>
          </a:stretch>
        </p:blipFill>
        <p:spPr>
          <a:xfrm>
            <a:off x="2556574" y="3200400"/>
            <a:ext cx="631649" cy="631649"/>
          </a:xfrm>
          <a:prstGeom prst="rect">
            <a:avLst/>
          </a:prstGeom>
          <a:noFill/>
          <a:ln>
            <a:noFill/>
          </a:ln>
        </p:spPr>
      </p:pic>
      <p:pic>
        <p:nvPicPr>
          <p:cNvPr id="72" name="Google Shape;72;p15" descr="File:Eo circle blue number-5.svg - Wikimedia Commons"/>
          <p:cNvPicPr preferRelativeResize="0"/>
          <p:nvPr/>
        </p:nvPicPr>
        <p:blipFill>
          <a:blip r:embed="rId7">
            <a:alphaModFix/>
          </a:blip>
          <a:stretch>
            <a:fillRect/>
          </a:stretch>
        </p:blipFill>
        <p:spPr>
          <a:xfrm>
            <a:off x="2632774" y="4114800"/>
            <a:ext cx="631649" cy="631649"/>
          </a:xfrm>
          <a:prstGeom prst="rect">
            <a:avLst/>
          </a:prstGeom>
          <a:noFill/>
          <a:ln>
            <a:noFill/>
          </a:ln>
        </p:spPr>
      </p:pic>
      <p:pic>
        <p:nvPicPr>
          <p:cNvPr id="73" name="Google Shape;73;p15" descr="File:Eo circle red white number-1.svg - Wikipedia"/>
          <p:cNvPicPr preferRelativeResize="0"/>
          <p:nvPr/>
        </p:nvPicPr>
        <p:blipFill>
          <a:blip r:embed="rId8">
            <a:alphaModFix/>
          </a:blip>
          <a:stretch>
            <a:fillRect/>
          </a:stretch>
        </p:blipFill>
        <p:spPr>
          <a:xfrm>
            <a:off x="2470499" y="464850"/>
            <a:ext cx="631649" cy="6316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1000"/>
                                        <p:tgtEl>
                                          <p:spTgt spid="67"/>
                                        </p:tgtEl>
                                        <p:attrNameLst>
                                          <p:attrName>ppt_w</p:attrName>
                                        </p:attrNameLst>
                                      </p:cBhvr>
                                      <p:tavLst>
                                        <p:tav tm="0">
                                          <p:val>
                                            <p:strVal val="0"/>
                                          </p:val>
                                        </p:tav>
                                        <p:tav tm="100000">
                                          <p:val>
                                            <p:strVal val="#ppt_w"/>
                                          </p:val>
                                        </p:tav>
                                      </p:tavLst>
                                    </p:anim>
                                    <p:anim calcmode="lin" valueType="num">
                                      <p:cBhvr additive="base">
                                        <p:cTn id="8" dur="1000"/>
                                        <p:tgtEl>
                                          <p:spTgt spid="67"/>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additive="base">
                                        <p:cTn id="12" dur="1000"/>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Google Shape;78;p16"/>
          <p:cNvSpPr txBox="1">
            <a:spLocks noGrp="1"/>
          </p:cNvSpPr>
          <p:nvPr>
            <p:ph type="body" idx="1"/>
          </p:nvPr>
        </p:nvSpPr>
        <p:spPr>
          <a:xfrm>
            <a:off x="110975" y="17025"/>
            <a:ext cx="6100500" cy="2062500"/>
          </a:xfrm>
          <a:prstGeom prst="rect">
            <a:avLst/>
          </a:prstGeom>
          <a:noFill/>
        </p:spPr>
        <p:txBody>
          <a:bodyPr spcFirstLastPara="1" wrap="square" lIns="91425" tIns="91425" rIns="91425" bIns="91425" anchor="ctr" anchorCtr="0">
            <a:noAutofit/>
          </a:bodyPr>
          <a:lstStyle/>
          <a:p>
            <a:pPr marL="0" lvl="0" indent="0" algn="ctr" rtl="0">
              <a:spcBef>
                <a:spcPts val="1200"/>
              </a:spcBef>
              <a:spcAft>
                <a:spcPts val="0"/>
              </a:spcAft>
              <a:buNone/>
            </a:pPr>
            <a:r>
              <a:rPr lang="en" sz="2300" i="1">
                <a:solidFill>
                  <a:schemeClr val="dk1"/>
                </a:solidFill>
              </a:rPr>
              <a:t> </a:t>
            </a:r>
            <a:endParaRPr sz="2300" i="1">
              <a:solidFill>
                <a:schemeClr val="dk1"/>
              </a:solidFill>
            </a:endParaRPr>
          </a:p>
          <a:p>
            <a:pPr marL="0" lvl="0" indent="0" algn="ctr" rtl="0">
              <a:spcBef>
                <a:spcPts val="1200"/>
              </a:spcBef>
              <a:spcAft>
                <a:spcPts val="0"/>
              </a:spcAft>
              <a:buNone/>
            </a:pPr>
            <a:r>
              <a:rPr lang="en" sz="3800" b="1" i="1" u="sng">
                <a:solidFill>
                  <a:srgbClr val="5B0F00"/>
                </a:solidFill>
              </a:rPr>
              <a:t> Actividad</a:t>
            </a:r>
            <a:endParaRPr sz="2300" b="1" i="1" u="sng">
              <a:solidFill>
                <a:srgbClr val="5B0F00"/>
              </a:solidFill>
            </a:endParaRPr>
          </a:p>
          <a:p>
            <a:pPr marL="0" lvl="0" indent="0" algn="l" rtl="0">
              <a:spcBef>
                <a:spcPts val="1200"/>
              </a:spcBef>
              <a:spcAft>
                <a:spcPts val="0"/>
              </a:spcAft>
              <a:buClr>
                <a:schemeClr val="dk1"/>
              </a:buClr>
              <a:buSzPts val="1100"/>
              <a:buFont typeface="Arial"/>
              <a:buNone/>
            </a:pPr>
            <a:r>
              <a:rPr lang="en" sz="2300" i="1">
                <a:solidFill>
                  <a:srgbClr val="5B0F00"/>
                </a:solidFill>
              </a:rPr>
              <a:t>Cuales son las tres palabras que describen cómo te sientes hoy? What three words describe how you’re arriving today?</a:t>
            </a:r>
            <a:endParaRPr sz="2300" i="1">
              <a:solidFill>
                <a:srgbClr val="5B0F00"/>
              </a:solidFill>
            </a:endParaRPr>
          </a:p>
          <a:p>
            <a:pPr marL="0" lvl="0" indent="0" algn="l" rtl="0">
              <a:spcBef>
                <a:spcPts val="1200"/>
              </a:spcBef>
              <a:spcAft>
                <a:spcPts val="1200"/>
              </a:spcAft>
              <a:buNone/>
            </a:pPr>
            <a:endParaRPr/>
          </a:p>
        </p:txBody>
      </p:sp>
      <p:sp>
        <p:nvSpPr>
          <p:cNvPr id="79" name="Google Shape;79;p16"/>
          <p:cNvSpPr txBox="1"/>
          <p:nvPr/>
        </p:nvSpPr>
        <p:spPr>
          <a:xfrm>
            <a:off x="3536650" y="4635250"/>
            <a:ext cx="4230600" cy="43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a:solidFill>
                  <a:schemeClr val="dk1"/>
                </a:solidFill>
                <a:hlinkClick r:id="rId4">
                  <a:extLst>
                    <a:ext uri="{A12FA001-AC4F-418D-AE19-62706E023703}">
                      <ahyp:hlinkClr xmlns:ahyp="http://schemas.microsoft.com/office/drawing/2018/hyperlinkcolor" val="tx"/>
                    </a:ext>
                  </a:extLst>
                </a:hlinkClick>
              </a:rPr>
              <a:t>https://www.menti.com/alfgerjgdabu</a:t>
            </a:r>
            <a:r>
              <a:rPr lang="en" sz="1800">
                <a:solidFill>
                  <a:schemeClr val="dk1"/>
                </a:solidFill>
              </a:rPr>
              <a:t> </a:t>
            </a:r>
            <a:endParaRPr sz="1800">
              <a:solidFill>
                <a:schemeClr val="dk1"/>
              </a:solidFill>
            </a:endParaRPr>
          </a:p>
        </p:txBody>
      </p:sp>
      <p:pic>
        <p:nvPicPr>
          <p:cNvPr id="80" name="Google Shape;80;p16" title="Feeling in Spanish.jpg"/>
          <p:cNvPicPr preferRelativeResize="0"/>
          <p:nvPr/>
        </p:nvPicPr>
        <p:blipFill>
          <a:blip r:embed="rId5">
            <a:alphaModFix/>
          </a:blip>
          <a:stretch>
            <a:fillRect/>
          </a:stretch>
        </p:blipFill>
        <p:spPr>
          <a:xfrm>
            <a:off x="6151602" y="280727"/>
            <a:ext cx="2932475" cy="4394475"/>
          </a:xfrm>
          <a:prstGeom prst="rect">
            <a:avLst/>
          </a:prstGeom>
          <a:noFill/>
          <a:ln>
            <a:noFill/>
          </a:ln>
        </p:spPr>
      </p:pic>
      <p:pic>
        <p:nvPicPr>
          <p:cNvPr id="81" name="Google Shape;81;p16" title="mentimeter_qr_code (4).png"/>
          <p:cNvPicPr preferRelativeResize="0"/>
          <p:nvPr/>
        </p:nvPicPr>
        <p:blipFill>
          <a:blip r:embed="rId6">
            <a:alphaModFix/>
          </a:blip>
          <a:stretch>
            <a:fillRect/>
          </a:stretch>
        </p:blipFill>
        <p:spPr>
          <a:xfrm>
            <a:off x="1021275" y="2344375"/>
            <a:ext cx="2290875" cy="2290875"/>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1000"/>
                                        <p:tgtEl>
                                          <p:spTgt spid="78"/>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1000"/>
                                        <p:tgtEl>
                                          <p:spTgt spid="80"/>
                                        </p:tgtEl>
                                        <p:attrNameLst>
                                          <p:attrName>ppt_w</p:attrName>
                                        </p:attrNameLst>
                                      </p:cBhvr>
                                      <p:tavLst>
                                        <p:tav tm="0">
                                          <p:val>
                                            <p:strVal val="0"/>
                                          </p:val>
                                        </p:tav>
                                        <p:tav tm="100000">
                                          <p:val>
                                            <p:strVal val="#ppt_w"/>
                                          </p:val>
                                        </p:tav>
                                      </p:tavLst>
                                    </p:anim>
                                    <p:anim calcmode="lin" valueType="num">
                                      <p:cBhvr additive="base">
                                        <p:cTn id="12" dur="1000"/>
                                        <p:tgtEl>
                                          <p:spTgt spid="80"/>
                                        </p:tgtEl>
                                        <p:attrNameLst>
                                          <p:attrName>ppt_h</p:attrName>
                                        </p:attrNameLst>
                                      </p:cBhvr>
                                      <p:tavLst>
                                        <p:tav tm="0">
                                          <p:val>
                                            <p:strVal val="0"/>
                                          </p:val>
                                        </p:tav>
                                        <p:tav tm="100000">
                                          <p:val>
                                            <p:strVal val="#ppt_h"/>
                                          </p:val>
                                        </p:tav>
                                      </p:tavLst>
                                    </p:anim>
                                  </p:childTnLst>
                                </p:cTn>
                              </p:par>
                            </p:childTnLst>
                          </p:cTn>
                        </p:par>
                        <p:par>
                          <p:cTn id="13" fill="hold">
                            <p:stCondLst>
                              <p:cond delay="2000"/>
                            </p:stCondLst>
                            <p:childTnLst>
                              <p:par>
                                <p:cTn id="14" presetID="2" presetClass="entr" presetSubtype="8" fill="hold"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additive="base">
                                        <p:cTn id="16" dur="1000"/>
                                        <p:tgtEl>
                                          <p:spTgt spid="7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1258025"/>
            <a:ext cx="8520600" cy="149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640" b="1">
                <a:solidFill>
                  <a:srgbClr val="990000"/>
                </a:solidFill>
              </a:rPr>
              <a:t>Porque es importante establecer metas?</a:t>
            </a:r>
            <a:endParaRPr sz="3640" b="1">
              <a:solidFill>
                <a:srgbClr val="990000"/>
              </a:solidFill>
            </a:endParaRPr>
          </a:p>
        </p:txBody>
      </p:sp>
      <p:pic>
        <p:nvPicPr>
          <p:cNvPr id="87" name="Google Shape;87;p17"/>
          <p:cNvPicPr preferRelativeResize="0"/>
          <p:nvPr/>
        </p:nvPicPr>
        <p:blipFill>
          <a:blip r:embed="rId4">
            <a:alphaModFix/>
          </a:blip>
          <a:stretch>
            <a:fillRect/>
          </a:stretch>
        </p:blipFill>
        <p:spPr>
          <a:xfrm>
            <a:off x="2773124" y="2893550"/>
            <a:ext cx="3597749" cy="2249950"/>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1000"/>
                                        <p:tgtEl>
                                          <p:spTgt spid="86"/>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 calcmode="lin" valueType="num">
                                      <p:cBhvr additive="base">
                                        <p:cTn id="11" dur="1000"/>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11700" y="64025"/>
            <a:ext cx="8520600"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Clr>
                <a:schemeClr val="dk1"/>
              </a:buClr>
              <a:buSzPct val="40043"/>
              <a:buFont typeface="Arial"/>
              <a:buNone/>
            </a:pPr>
            <a:r>
              <a:rPr lang="en" sz="2747" b="1" u="sng">
                <a:solidFill>
                  <a:srgbClr val="660000"/>
                </a:solidFill>
              </a:rPr>
              <a:t>Ejemplos de Metas Profesionales</a:t>
            </a:r>
            <a:endParaRPr sz="2747" b="1" u="sng">
              <a:solidFill>
                <a:srgbClr val="660000"/>
              </a:solidFill>
            </a:endParaRPr>
          </a:p>
          <a:p>
            <a:pPr marL="0" lvl="0" indent="0" algn="ctr" rtl="0">
              <a:spcBef>
                <a:spcPts val="1200"/>
              </a:spcBef>
              <a:spcAft>
                <a:spcPts val="0"/>
              </a:spcAft>
              <a:buNone/>
            </a:pPr>
            <a:endParaRPr/>
          </a:p>
        </p:txBody>
      </p:sp>
      <p:pic>
        <p:nvPicPr>
          <p:cNvPr id="93" name="Google Shape;93;p18" descr="Achievement and Business Goal Success Concept. (Provided by Getty Images)"/>
          <p:cNvPicPr preferRelativeResize="0"/>
          <p:nvPr/>
        </p:nvPicPr>
        <p:blipFill>
          <a:blip r:embed="rId4">
            <a:alphaModFix/>
          </a:blip>
          <a:stretch>
            <a:fillRect/>
          </a:stretch>
        </p:blipFill>
        <p:spPr>
          <a:xfrm>
            <a:off x="6153650" y="3188375"/>
            <a:ext cx="2905452" cy="1937900"/>
          </a:xfrm>
          <a:prstGeom prst="rect">
            <a:avLst/>
          </a:prstGeom>
          <a:noFill/>
          <a:ln>
            <a:noFill/>
          </a:ln>
        </p:spPr>
      </p:pic>
      <p:sp>
        <p:nvSpPr>
          <p:cNvPr id="94" name="Google Shape;94;p18"/>
          <p:cNvSpPr txBox="1">
            <a:spLocks noGrp="1"/>
          </p:cNvSpPr>
          <p:nvPr>
            <p:ph type="body" idx="1"/>
          </p:nvPr>
        </p:nvSpPr>
        <p:spPr>
          <a:xfrm>
            <a:off x="0" y="809225"/>
            <a:ext cx="9042300" cy="876600"/>
          </a:xfrm>
          <a:prstGeom prst="rect">
            <a:avLst/>
          </a:prstGeom>
        </p:spPr>
        <p:txBody>
          <a:bodyPr spcFirstLastPara="1" wrap="square" lIns="91425" tIns="91425" rIns="91425" bIns="91425" anchor="t" anchorCtr="0">
            <a:normAutofit fontScale="25000" lnSpcReduction="20000"/>
          </a:bodyPr>
          <a:lstStyle/>
          <a:p>
            <a:pPr marL="0" lvl="0" indent="0" algn="ctr" rtl="0">
              <a:spcBef>
                <a:spcPts val="0"/>
              </a:spcBef>
              <a:spcAft>
                <a:spcPts val="0"/>
              </a:spcAft>
              <a:buNone/>
            </a:pPr>
            <a:r>
              <a:rPr lang="en" sz="7200" b="1">
                <a:solidFill>
                  <a:schemeClr val="dk1"/>
                </a:solidFill>
              </a:rPr>
              <a:t>• Mejorar las estrategias de gestión del aula.</a:t>
            </a:r>
            <a:endParaRPr sz="7200" b="1">
              <a:solidFill>
                <a:schemeClr val="dk1"/>
              </a:solidFill>
            </a:endParaRPr>
          </a:p>
          <a:p>
            <a:pPr marL="0" lvl="0" indent="0" algn="l" rtl="0">
              <a:spcBef>
                <a:spcPts val="1200"/>
              </a:spcBef>
              <a:spcAft>
                <a:spcPts val="0"/>
              </a:spcAft>
              <a:buNone/>
            </a:pPr>
            <a:endParaRPr sz="1858" b="1">
              <a:solidFill>
                <a:schemeClr val="dk1"/>
              </a:solidFill>
              <a:latin typeface="Verdana"/>
              <a:ea typeface="Verdana"/>
              <a:cs typeface="Verdana"/>
              <a:sym typeface="Verdana"/>
            </a:endParaRPr>
          </a:p>
          <a:p>
            <a:pPr marL="0" lvl="0" indent="0" algn="l" rtl="0">
              <a:spcBef>
                <a:spcPts val="1200"/>
              </a:spcBef>
              <a:spcAft>
                <a:spcPts val="1200"/>
              </a:spcAft>
              <a:buNone/>
            </a:pPr>
            <a:endParaRPr/>
          </a:p>
        </p:txBody>
      </p:sp>
      <p:sp>
        <p:nvSpPr>
          <p:cNvPr id="95" name="Google Shape;95;p18"/>
          <p:cNvSpPr txBox="1"/>
          <p:nvPr/>
        </p:nvSpPr>
        <p:spPr>
          <a:xfrm>
            <a:off x="1405375" y="1446200"/>
            <a:ext cx="5722800" cy="932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200"/>
              </a:spcAft>
              <a:buClr>
                <a:schemeClr val="dk1"/>
              </a:buClr>
              <a:buSzPts val="1100"/>
              <a:buFont typeface="Arial"/>
              <a:buNone/>
            </a:pPr>
            <a:r>
              <a:rPr lang="en" sz="1500" i="1">
                <a:solidFill>
                  <a:schemeClr val="dk1"/>
                </a:solidFill>
              </a:rPr>
              <a:t>“Implementare una nueva estrategia de gestión de comportamiento, como un sistema de refuerzo positivo, y haré un seguimiento de su eficacia durante las próximas ocho semanas”.</a:t>
            </a:r>
            <a:endParaRPr sz="1500">
              <a:solidFill>
                <a:schemeClr val="dk2"/>
              </a:solidFill>
            </a:endParaRPr>
          </a:p>
        </p:txBody>
      </p:sp>
      <p:sp>
        <p:nvSpPr>
          <p:cNvPr id="96" name="Google Shape;96;p18"/>
          <p:cNvSpPr txBox="1"/>
          <p:nvPr/>
        </p:nvSpPr>
        <p:spPr>
          <a:xfrm>
            <a:off x="190650" y="3517550"/>
            <a:ext cx="5888400" cy="1173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600">
                <a:solidFill>
                  <a:schemeClr val="dk1"/>
                </a:solidFill>
              </a:rPr>
              <a:t>“</a:t>
            </a:r>
            <a:r>
              <a:rPr lang="en" sz="1500" i="1">
                <a:solidFill>
                  <a:schemeClr val="dk1"/>
                </a:solidFill>
              </a:rPr>
              <a:t>Me inscribire en un seminario web o taller de educacion infantil cada dos meses durante el próximo año para mantenerme al día sobre las mejores prácticas en Educacion Infantil temprana.”</a:t>
            </a:r>
            <a:endParaRPr sz="1500" i="1">
              <a:solidFill>
                <a:schemeClr val="dk1"/>
              </a:solidFill>
            </a:endParaRPr>
          </a:p>
          <a:p>
            <a:pPr marL="0" lvl="0" indent="0" algn="l" rtl="0">
              <a:spcBef>
                <a:spcPts val="1200"/>
              </a:spcBef>
              <a:spcAft>
                <a:spcPts val="0"/>
              </a:spcAft>
              <a:buNone/>
            </a:pPr>
            <a:endParaRPr sz="1800">
              <a:solidFill>
                <a:schemeClr val="dk2"/>
              </a:solidFill>
            </a:endParaRPr>
          </a:p>
        </p:txBody>
      </p:sp>
      <p:sp>
        <p:nvSpPr>
          <p:cNvPr id="97" name="Google Shape;97;p18"/>
          <p:cNvSpPr txBox="1"/>
          <p:nvPr/>
        </p:nvSpPr>
        <p:spPr>
          <a:xfrm>
            <a:off x="119900" y="2708075"/>
            <a:ext cx="6754500" cy="480300"/>
          </a:xfrm>
          <a:prstGeom prst="rect">
            <a:avLst/>
          </a:prstGeom>
          <a:noFill/>
          <a:ln>
            <a:noFill/>
          </a:ln>
        </p:spPr>
        <p:txBody>
          <a:bodyPr spcFirstLastPara="1" wrap="square" lIns="91425" tIns="91425" rIns="91425" bIns="91425" anchor="ctr" anchorCtr="0">
            <a:noAutofit/>
          </a:bodyPr>
          <a:lstStyle/>
          <a:p>
            <a:pPr marL="457200" lvl="0" indent="-342900" algn="ctr" rtl="0">
              <a:lnSpc>
                <a:spcPct val="115000"/>
              </a:lnSpc>
              <a:spcBef>
                <a:spcPts val="0"/>
              </a:spcBef>
              <a:spcAft>
                <a:spcPts val="0"/>
              </a:spcAft>
              <a:buClr>
                <a:schemeClr val="dk1"/>
              </a:buClr>
              <a:buSzPts val="1800"/>
              <a:buChar char="●"/>
            </a:pPr>
            <a:r>
              <a:rPr lang="en" sz="1800" b="1">
                <a:solidFill>
                  <a:schemeClr val="dk1"/>
                </a:solidFill>
              </a:rPr>
              <a:t>Buscar desarrollo profesional adicional .</a:t>
            </a:r>
            <a:endParaRPr sz="1800">
              <a:solidFill>
                <a:schemeClr val="dk2"/>
              </a:solidFill>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1000"/>
                                        <p:tgtEl>
                                          <p:spTgt spid="92"/>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fade">
                                      <p:cBhvr>
                                        <p:cTn id="11" dur="1000"/>
                                        <p:tgtEl>
                                          <p:spTgt spid="93"/>
                                        </p:tgtEl>
                                      </p:cBhvr>
                                    </p:animEffect>
                                  </p:childTnLst>
                                </p:cTn>
                              </p:par>
                            </p:childTnLst>
                          </p:cTn>
                        </p:par>
                        <p:par>
                          <p:cTn id="12" fill="hold">
                            <p:stCondLst>
                              <p:cond delay="2000"/>
                            </p:stCondLst>
                            <p:childTnLst>
                              <p:par>
                                <p:cTn id="13" presetID="2" presetClass="entr" presetSubtype="2" fill="hold"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1000"/>
                                        <p:tgtEl>
                                          <p:spTgt spid="94"/>
                                        </p:tgtEl>
                                        <p:attrNameLst>
                                          <p:attrName>ppt_x</p:attrName>
                                        </p:attrNameLst>
                                      </p:cBhvr>
                                      <p:tavLst>
                                        <p:tav tm="0">
                                          <p:val>
                                            <p:strVal val="#ppt_x+1"/>
                                          </p:val>
                                        </p:tav>
                                        <p:tav tm="100000">
                                          <p:val>
                                            <p:strVal val="#ppt_x"/>
                                          </p:val>
                                        </p:tav>
                                      </p:tavLst>
                                    </p:anim>
                                  </p:childTnLst>
                                </p:cTn>
                              </p:par>
                            </p:childTnLst>
                          </p:cTn>
                        </p:par>
                        <p:par>
                          <p:cTn id="16" fill="hold">
                            <p:stCondLst>
                              <p:cond delay="3000"/>
                            </p:stCondLst>
                            <p:childTnLst>
                              <p:par>
                                <p:cTn id="17" presetID="2" presetClass="entr" presetSubtype="2" fill="hold" nodeType="afterEffect">
                                  <p:stCondLst>
                                    <p:cond delay="0"/>
                                  </p:stCondLst>
                                  <p:childTnLst>
                                    <p:set>
                                      <p:cBhvr>
                                        <p:cTn id="18" dur="1" fill="hold">
                                          <p:stCondLst>
                                            <p:cond delay="0"/>
                                          </p:stCondLst>
                                        </p:cTn>
                                        <p:tgtEl>
                                          <p:spTgt spid="97"/>
                                        </p:tgtEl>
                                        <p:attrNameLst>
                                          <p:attrName>style.visibility</p:attrName>
                                        </p:attrNameLst>
                                      </p:cBhvr>
                                      <p:to>
                                        <p:strVal val="visible"/>
                                      </p:to>
                                    </p:set>
                                    <p:anim calcmode="lin" valueType="num">
                                      <p:cBhvr additive="base">
                                        <p:cTn id="19" dur="1000"/>
                                        <p:tgtEl>
                                          <p:spTgt spid="97"/>
                                        </p:tgtEl>
                                        <p:attrNameLst>
                                          <p:attrName>ppt_x</p:attrName>
                                        </p:attrNameLst>
                                      </p:cBhvr>
                                      <p:tavLst>
                                        <p:tav tm="0">
                                          <p:val>
                                            <p:strVal val="#ppt_x+1"/>
                                          </p:val>
                                        </p:tav>
                                        <p:tav tm="100000">
                                          <p:val>
                                            <p:strVal val="#ppt_x"/>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95"/>
                                        </p:tgtEl>
                                        <p:attrNameLst>
                                          <p:attrName>style.visibility</p:attrName>
                                        </p:attrNameLst>
                                      </p:cBhvr>
                                      <p:to>
                                        <p:strVal val="visible"/>
                                      </p:to>
                                    </p:set>
                                    <p:anim calcmode="lin" valueType="num">
                                      <p:cBhvr additive="base">
                                        <p:cTn id="24" dur="1000"/>
                                        <p:tgtEl>
                                          <p:spTgt spid="95"/>
                                        </p:tgtEl>
                                        <p:attrNameLst>
                                          <p:attrName>ppt_x</p:attrName>
                                        </p:attrNameLst>
                                      </p:cBhvr>
                                      <p:tavLst>
                                        <p:tav tm="0">
                                          <p:val>
                                            <p:strVal val="#ppt_x-1"/>
                                          </p:val>
                                        </p:tav>
                                        <p:tav tm="100000">
                                          <p:val>
                                            <p:strVal val="#ppt_x"/>
                                          </p:val>
                                        </p:tav>
                                      </p:tavLst>
                                    </p:anim>
                                  </p:childTnLst>
                                </p:cTn>
                              </p:par>
                            </p:childTnLst>
                          </p:cTn>
                        </p:par>
                        <p:par>
                          <p:cTn id="25" fill="hold">
                            <p:stCondLst>
                              <p:cond delay="1000"/>
                            </p:stCondLst>
                            <p:childTnLst>
                              <p:par>
                                <p:cTn id="26" presetID="2" presetClass="entr" presetSubtype="8" fill="hold" nodeType="afterEffect">
                                  <p:stCondLst>
                                    <p:cond delay="0"/>
                                  </p:stCondLst>
                                  <p:childTnLst>
                                    <p:set>
                                      <p:cBhvr>
                                        <p:cTn id="27" dur="1" fill="hold">
                                          <p:stCondLst>
                                            <p:cond delay="0"/>
                                          </p:stCondLst>
                                        </p:cTn>
                                        <p:tgtEl>
                                          <p:spTgt spid="96"/>
                                        </p:tgtEl>
                                        <p:attrNameLst>
                                          <p:attrName>style.visibility</p:attrName>
                                        </p:attrNameLst>
                                      </p:cBhvr>
                                      <p:to>
                                        <p:strVal val="visible"/>
                                      </p:to>
                                    </p:set>
                                    <p:anim calcmode="lin" valueType="num">
                                      <p:cBhvr additive="base">
                                        <p:cTn id="28" dur="1000"/>
                                        <p:tgtEl>
                                          <p:spTgt spid="9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u="sng">
                <a:solidFill>
                  <a:srgbClr val="990000"/>
                </a:solidFill>
              </a:rPr>
              <a:t>Ejemplos de Metas Personales</a:t>
            </a:r>
            <a:endParaRPr b="1" u="sng">
              <a:solidFill>
                <a:srgbClr val="990000"/>
              </a:solidFill>
            </a:endParaRPr>
          </a:p>
        </p:txBody>
      </p:sp>
      <p:sp>
        <p:nvSpPr>
          <p:cNvPr id="103" name="Google Shape;103;p19"/>
          <p:cNvSpPr txBox="1">
            <a:spLocks noGrp="1"/>
          </p:cNvSpPr>
          <p:nvPr>
            <p:ph type="body" idx="1"/>
          </p:nvPr>
        </p:nvSpPr>
        <p:spPr>
          <a:xfrm>
            <a:off x="237400" y="1108525"/>
            <a:ext cx="85947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Clr>
                <a:schemeClr val="dk1"/>
              </a:buClr>
              <a:buSzPts val="1100"/>
              <a:buFont typeface="Arial"/>
              <a:buNone/>
            </a:pPr>
            <a:r>
              <a:rPr lang="en">
                <a:solidFill>
                  <a:srgbClr val="111111"/>
                </a:solidFill>
              </a:rPr>
              <a:t>•</a:t>
            </a:r>
            <a:r>
              <a:rPr lang="en" b="1">
                <a:solidFill>
                  <a:srgbClr val="111111"/>
                </a:solidFill>
              </a:rPr>
              <a:t> Me propongo priorizar las rutinas de autocuidado.</a:t>
            </a:r>
            <a:endParaRPr b="1">
              <a:solidFill>
                <a:srgbClr val="660000"/>
              </a:solidFill>
            </a:endParaRPr>
          </a:p>
        </p:txBody>
      </p:sp>
      <p:pic>
        <p:nvPicPr>
          <p:cNvPr id="104" name="Google Shape;104;p19"/>
          <p:cNvPicPr preferRelativeResize="0"/>
          <p:nvPr/>
        </p:nvPicPr>
        <p:blipFill>
          <a:blip r:embed="rId4">
            <a:alphaModFix/>
          </a:blip>
          <a:stretch>
            <a:fillRect/>
          </a:stretch>
        </p:blipFill>
        <p:spPr>
          <a:xfrm>
            <a:off x="105700" y="3674675"/>
            <a:ext cx="2617801" cy="1495875"/>
          </a:xfrm>
          <a:prstGeom prst="rect">
            <a:avLst/>
          </a:prstGeom>
          <a:noFill/>
          <a:ln>
            <a:noFill/>
          </a:ln>
        </p:spPr>
      </p:pic>
      <p:sp>
        <p:nvSpPr>
          <p:cNvPr id="105" name="Google Shape;105;p19"/>
          <p:cNvSpPr txBox="1"/>
          <p:nvPr/>
        </p:nvSpPr>
        <p:spPr>
          <a:xfrm>
            <a:off x="237400" y="2742950"/>
            <a:ext cx="8594700" cy="400800"/>
          </a:xfrm>
          <a:prstGeom prst="rect">
            <a:avLst/>
          </a:prstGeom>
          <a:noFill/>
          <a:ln>
            <a:noFill/>
          </a:ln>
        </p:spPr>
        <p:txBody>
          <a:bodyPr spcFirstLastPara="1" wrap="square" lIns="91425" tIns="91425" rIns="91425" bIns="91425" anchor="t" anchorCtr="0">
            <a:noAutofit/>
          </a:bodyPr>
          <a:lstStyle/>
          <a:p>
            <a:pPr marL="457200" lvl="0" indent="-342900" algn="ctr" rtl="0">
              <a:lnSpc>
                <a:spcPct val="115000"/>
              </a:lnSpc>
              <a:spcBef>
                <a:spcPts val="0"/>
              </a:spcBef>
              <a:spcAft>
                <a:spcPts val="0"/>
              </a:spcAft>
              <a:buClr>
                <a:srgbClr val="111111"/>
              </a:buClr>
              <a:buSzPts val="1800"/>
              <a:buChar char="●"/>
            </a:pPr>
            <a:r>
              <a:rPr lang="en" sz="1800" b="1">
                <a:solidFill>
                  <a:srgbClr val="111111"/>
                </a:solidFill>
              </a:rPr>
              <a:t>Me propongo establecer hábitos saludables.</a:t>
            </a:r>
            <a:endParaRPr sz="1800" b="1">
              <a:solidFill>
                <a:schemeClr val="dk2"/>
              </a:solidFill>
            </a:endParaRPr>
          </a:p>
        </p:txBody>
      </p:sp>
      <p:sp>
        <p:nvSpPr>
          <p:cNvPr id="106" name="Google Shape;106;p19"/>
          <p:cNvSpPr txBox="1"/>
          <p:nvPr/>
        </p:nvSpPr>
        <p:spPr>
          <a:xfrm>
            <a:off x="1129875" y="1750500"/>
            <a:ext cx="7181400" cy="73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500" i="1">
                <a:solidFill>
                  <a:schemeClr val="dk1"/>
                </a:solidFill>
              </a:rPr>
              <a:t> “Reservaré 15 minutos cada mañana para practicar meditacion - reflexion  o  ejercicios de respiración profunda durante el  mes de Octubre para reducir el estrés”.</a:t>
            </a:r>
            <a:endParaRPr sz="1500" i="1">
              <a:solidFill>
                <a:schemeClr val="dk2"/>
              </a:solidFill>
            </a:endParaRPr>
          </a:p>
        </p:txBody>
      </p:sp>
      <p:sp>
        <p:nvSpPr>
          <p:cNvPr id="107" name="Google Shape;107;p19"/>
          <p:cNvSpPr txBox="1"/>
          <p:nvPr/>
        </p:nvSpPr>
        <p:spPr>
          <a:xfrm>
            <a:off x="2891800" y="3674675"/>
            <a:ext cx="5940300" cy="73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500" i="1">
                <a:solidFill>
                  <a:schemeClr val="dk1"/>
                </a:solidFill>
              </a:rPr>
              <a:t>“Prepararé un almuerzo nutritivo la noche anterior al trabajo al menos 4 días a la semana durante los próximos dos meses para mantener la energía durante todo el día”.</a:t>
            </a:r>
            <a:endParaRPr sz="1500" i="1">
              <a:solidFill>
                <a:schemeClr val="dk1"/>
              </a:solidFill>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1000"/>
                                        <p:tgtEl>
                                          <p:spTgt spid="104"/>
                                        </p:tgtEl>
                                        <p:attrNameLst>
                                          <p:attrName>ppt_w</p:attrName>
                                        </p:attrNameLst>
                                      </p:cBhvr>
                                      <p:tavLst>
                                        <p:tav tm="0">
                                          <p:val>
                                            <p:strVal val="0"/>
                                          </p:val>
                                        </p:tav>
                                        <p:tav tm="100000">
                                          <p:val>
                                            <p:strVal val="#ppt_w"/>
                                          </p:val>
                                        </p:tav>
                                      </p:tavLst>
                                    </p:anim>
                                    <p:anim calcmode="lin" valueType="num">
                                      <p:cBhvr additive="base">
                                        <p:cTn id="12" dur="1000"/>
                                        <p:tgtEl>
                                          <p:spTgt spid="104"/>
                                        </p:tgtEl>
                                        <p:attrNameLst>
                                          <p:attrName>ppt_h</p:attrName>
                                        </p:attrNameLst>
                                      </p:cBhvr>
                                      <p:tavLst>
                                        <p:tav tm="0">
                                          <p:val>
                                            <p:strVal val="0"/>
                                          </p:val>
                                        </p:tav>
                                        <p:tav tm="100000">
                                          <p:val>
                                            <p:strVal val="#ppt_h"/>
                                          </p:val>
                                        </p:tav>
                                      </p:tavLst>
                                    </p:anim>
                                  </p:childTnLst>
                                </p:cTn>
                              </p:par>
                            </p:childTnLst>
                          </p:cTn>
                        </p:par>
                        <p:par>
                          <p:cTn id="13" fill="hold">
                            <p:stCondLst>
                              <p:cond delay="2000"/>
                            </p:stCondLst>
                            <p:childTnLst>
                              <p:par>
                                <p:cTn id="14" presetID="2" presetClass="entr" presetSubtype="2" fill="hold" nodeType="afterEffect">
                                  <p:stCondLst>
                                    <p:cond delay="0"/>
                                  </p:stCondLst>
                                  <p:childTnLst>
                                    <p:set>
                                      <p:cBhvr>
                                        <p:cTn id="15" dur="1" fill="hold">
                                          <p:stCondLst>
                                            <p:cond delay="0"/>
                                          </p:stCondLst>
                                        </p:cTn>
                                        <p:tgtEl>
                                          <p:spTgt spid="103"/>
                                        </p:tgtEl>
                                        <p:attrNameLst>
                                          <p:attrName>style.visibility</p:attrName>
                                        </p:attrNameLst>
                                      </p:cBhvr>
                                      <p:to>
                                        <p:strVal val="visible"/>
                                      </p:to>
                                    </p:set>
                                    <p:anim calcmode="lin" valueType="num">
                                      <p:cBhvr additive="base">
                                        <p:cTn id="16" dur="1000"/>
                                        <p:tgtEl>
                                          <p:spTgt spid="103"/>
                                        </p:tgtEl>
                                        <p:attrNameLst>
                                          <p:attrName>ppt_x</p:attrName>
                                        </p:attrNameLst>
                                      </p:cBhvr>
                                      <p:tavLst>
                                        <p:tav tm="0">
                                          <p:val>
                                            <p:strVal val="#ppt_x+1"/>
                                          </p:val>
                                        </p:tav>
                                        <p:tav tm="100000">
                                          <p:val>
                                            <p:strVal val="#ppt_x"/>
                                          </p:val>
                                        </p:tav>
                                      </p:tavLst>
                                    </p:anim>
                                  </p:childTnLst>
                                </p:cTn>
                              </p:par>
                            </p:childTnLst>
                          </p:cTn>
                        </p:par>
                        <p:par>
                          <p:cTn id="17" fill="hold">
                            <p:stCondLst>
                              <p:cond delay="3000"/>
                            </p:stCondLst>
                            <p:childTnLst>
                              <p:par>
                                <p:cTn id="18" presetID="2" presetClass="entr" presetSubtype="2" fill="hold" nodeType="afterEffect">
                                  <p:stCondLst>
                                    <p:cond delay="0"/>
                                  </p:stCondLst>
                                  <p:childTnLst>
                                    <p:set>
                                      <p:cBhvr>
                                        <p:cTn id="19" dur="1" fill="hold">
                                          <p:stCondLst>
                                            <p:cond delay="0"/>
                                          </p:stCondLst>
                                        </p:cTn>
                                        <p:tgtEl>
                                          <p:spTgt spid="105"/>
                                        </p:tgtEl>
                                        <p:attrNameLst>
                                          <p:attrName>style.visibility</p:attrName>
                                        </p:attrNameLst>
                                      </p:cBhvr>
                                      <p:to>
                                        <p:strVal val="visible"/>
                                      </p:to>
                                    </p:set>
                                    <p:anim calcmode="lin" valueType="num">
                                      <p:cBhvr additive="base">
                                        <p:cTn id="20" dur="1000"/>
                                        <p:tgtEl>
                                          <p:spTgt spid="105"/>
                                        </p:tgtEl>
                                        <p:attrNameLst>
                                          <p:attrName>ppt_x</p:attrName>
                                        </p:attrNameLst>
                                      </p:cBhvr>
                                      <p:tavLst>
                                        <p:tav tm="0">
                                          <p:val>
                                            <p:strVal val="#ppt_x+1"/>
                                          </p:val>
                                        </p:tav>
                                        <p:tav tm="100000">
                                          <p:val>
                                            <p:strVal val="#ppt_x"/>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6"/>
                                        </p:tgtEl>
                                        <p:attrNameLst>
                                          <p:attrName>style.visibility</p:attrName>
                                        </p:attrNameLst>
                                      </p:cBhvr>
                                      <p:to>
                                        <p:strVal val="visible"/>
                                      </p:to>
                                    </p:set>
                                    <p:anim calcmode="lin" valueType="num">
                                      <p:cBhvr additive="base">
                                        <p:cTn id="25" dur="1000"/>
                                        <p:tgtEl>
                                          <p:spTgt spid="106"/>
                                        </p:tgtEl>
                                        <p:attrNameLst>
                                          <p:attrName>ppt_x</p:attrName>
                                        </p:attrNameLst>
                                      </p:cBhvr>
                                      <p:tavLst>
                                        <p:tav tm="0">
                                          <p:val>
                                            <p:strVal val="#ppt_x-1"/>
                                          </p:val>
                                        </p:tav>
                                        <p:tav tm="100000">
                                          <p:val>
                                            <p:strVal val="#ppt_x"/>
                                          </p:val>
                                        </p:tav>
                                      </p:tavLst>
                                    </p:anim>
                                  </p:childTnLst>
                                </p:cTn>
                              </p:par>
                            </p:childTnLst>
                          </p:cTn>
                        </p:par>
                        <p:par>
                          <p:cTn id="26" fill="hold">
                            <p:stCondLst>
                              <p:cond delay="1000"/>
                            </p:stCondLst>
                            <p:childTnLst>
                              <p:par>
                                <p:cTn id="27" presetID="2" presetClass="entr" presetSubtype="8" fill="hold" nodeType="afterEffect">
                                  <p:stCondLst>
                                    <p:cond delay="0"/>
                                  </p:stCondLst>
                                  <p:childTnLst>
                                    <p:set>
                                      <p:cBhvr>
                                        <p:cTn id="28" dur="1" fill="hold">
                                          <p:stCondLst>
                                            <p:cond delay="0"/>
                                          </p:stCondLst>
                                        </p:cTn>
                                        <p:tgtEl>
                                          <p:spTgt spid="107"/>
                                        </p:tgtEl>
                                        <p:attrNameLst>
                                          <p:attrName>style.visibility</p:attrName>
                                        </p:attrNameLst>
                                      </p:cBhvr>
                                      <p:to>
                                        <p:strVal val="visible"/>
                                      </p:to>
                                    </p:set>
                                    <p:anim calcmode="lin" valueType="num">
                                      <p:cBhvr additive="base">
                                        <p:cTn id="29" dur="1000"/>
                                        <p:tgtEl>
                                          <p:spTgt spid="10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100" b="1" u="sng">
                <a:solidFill>
                  <a:srgbClr val="111111"/>
                </a:solidFill>
              </a:rPr>
              <a:t>Marco de establecimiento de objetivos</a:t>
            </a:r>
            <a:r>
              <a:rPr lang="en" sz="2100" u="sng">
                <a:solidFill>
                  <a:srgbClr val="111111"/>
                </a:solidFill>
              </a:rPr>
              <a:t>  </a:t>
            </a:r>
            <a:r>
              <a:rPr lang="en" sz="2100" b="1" u="sng"/>
              <a:t>SMART </a:t>
            </a:r>
            <a:endParaRPr sz="2100" b="1" u="sng"/>
          </a:p>
        </p:txBody>
      </p:sp>
      <p:sp>
        <p:nvSpPr>
          <p:cNvPr id="113" name="Google Shape;113;p20"/>
          <p:cNvSpPr txBox="1">
            <a:spLocks noGrp="1"/>
          </p:cNvSpPr>
          <p:nvPr>
            <p:ph type="body" idx="1"/>
          </p:nvPr>
        </p:nvSpPr>
        <p:spPr>
          <a:xfrm>
            <a:off x="237400" y="1108525"/>
            <a:ext cx="8594700" cy="3723600"/>
          </a:xfrm>
          <a:prstGeom prst="rect">
            <a:avLst/>
          </a:prstGeom>
        </p:spPr>
        <p:txBody>
          <a:bodyPr spcFirstLastPara="1" wrap="square" lIns="91425" tIns="91425" rIns="91425" bIns="91425" anchor="t" anchorCtr="0">
            <a:normAutofit/>
          </a:bodyPr>
          <a:lstStyle/>
          <a:p>
            <a:pPr marL="2286000" lvl="0" indent="457200" algn="l" rtl="0">
              <a:spcBef>
                <a:spcPts val="0"/>
              </a:spcBef>
              <a:spcAft>
                <a:spcPts val="0"/>
              </a:spcAft>
              <a:buNone/>
            </a:pPr>
            <a:r>
              <a:rPr lang="en" sz="2750" b="1">
                <a:solidFill>
                  <a:srgbClr val="FF0000"/>
                </a:solidFill>
              </a:rPr>
              <a:t>S</a:t>
            </a:r>
            <a:r>
              <a:rPr lang="en" sz="1550" b="1">
                <a:solidFill>
                  <a:srgbClr val="111111"/>
                </a:solidFill>
              </a:rPr>
              <a:t>	</a:t>
            </a:r>
            <a:r>
              <a:rPr lang="en" sz="1750" b="1">
                <a:solidFill>
                  <a:srgbClr val="111111"/>
                </a:solidFill>
              </a:rPr>
              <a:t>E</a:t>
            </a:r>
            <a:r>
              <a:rPr lang="en" sz="1750" b="1" u="sng">
                <a:solidFill>
                  <a:srgbClr val="111111"/>
                </a:solidFill>
              </a:rPr>
              <a:t>s</a:t>
            </a:r>
            <a:r>
              <a:rPr lang="en" sz="1750" b="1">
                <a:solidFill>
                  <a:srgbClr val="111111"/>
                </a:solidFill>
              </a:rPr>
              <a:t>pecífico</a:t>
            </a:r>
            <a:endParaRPr sz="1750">
              <a:solidFill>
                <a:srgbClr val="111111"/>
              </a:solidFill>
            </a:endParaRPr>
          </a:p>
          <a:p>
            <a:pPr marL="2286000" lvl="0" indent="457200" algn="l" rtl="0">
              <a:spcBef>
                <a:spcPts val="1200"/>
              </a:spcBef>
              <a:spcAft>
                <a:spcPts val="0"/>
              </a:spcAft>
              <a:buNone/>
            </a:pPr>
            <a:r>
              <a:rPr lang="en" sz="2750" b="1">
                <a:solidFill>
                  <a:srgbClr val="FF0000"/>
                </a:solidFill>
              </a:rPr>
              <a:t>M</a:t>
            </a:r>
            <a:r>
              <a:rPr lang="en" sz="1750" b="1">
                <a:solidFill>
                  <a:srgbClr val="111111"/>
                </a:solidFill>
              </a:rPr>
              <a:t>	</a:t>
            </a:r>
            <a:r>
              <a:rPr lang="en" sz="1750" b="1" u="sng">
                <a:solidFill>
                  <a:srgbClr val="111111"/>
                </a:solidFill>
              </a:rPr>
              <a:t>M</a:t>
            </a:r>
            <a:r>
              <a:rPr lang="en" sz="1750" b="1">
                <a:solidFill>
                  <a:srgbClr val="111111"/>
                </a:solidFill>
              </a:rPr>
              <a:t>edible</a:t>
            </a:r>
            <a:endParaRPr sz="1750" b="1">
              <a:solidFill>
                <a:srgbClr val="111111"/>
              </a:solidFill>
            </a:endParaRPr>
          </a:p>
          <a:p>
            <a:pPr marL="2286000" lvl="0" indent="457200" algn="l" rtl="0">
              <a:spcBef>
                <a:spcPts val="1200"/>
              </a:spcBef>
              <a:spcAft>
                <a:spcPts val="0"/>
              </a:spcAft>
              <a:buNone/>
            </a:pPr>
            <a:r>
              <a:rPr lang="en" sz="2650" b="1">
                <a:solidFill>
                  <a:srgbClr val="FF0000"/>
                </a:solidFill>
              </a:rPr>
              <a:t>A</a:t>
            </a:r>
            <a:r>
              <a:rPr lang="en" sz="1550" b="1">
                <a:solidFill>
                  <a:srgbClr val="111111"/>
                </a:solidFill>
              </a:rPr>
              <a:t>	 </a:t>
            </a:r>
            <a:r>
              <a:rPr lang="en" sz="1750" b="1" u="sng">
                <a:solidFill>
                  <a:srgbClr val="111111"/>
                </a:solidFill>
              </a:rPr>
              <a:t>A</a:t>
            </a:r>
            <a:r>
              <a:rPr lang="en" sz="1750" b="1">
                <a:solidFill>
                  <a:srgbClr val="111111"/>
                </a:solidFill>
              </a:rPr>
              <a:t>lcanzable</a:t>
            </a:r>
            <a:endParaRPr sz="1550">
              <a:solidFill>
                <a:srgbClr val="111111"/>
              </a:solidFill>
            </a:endParaRPr>
          </a:p>
          <a:p>
            <a:pPr marL="2286000" lvl="0" indent="457200" algn="l" rtl="0">
              <a:spcBef>
                <a:spcPts val="1200"/>
              </a:spcBef>
              <a:spcAft>
                <a:spcPts val="0"/>
              </a:spcAft>
              <a:buNone/>
            </a:pPr>
            <a:r>
              <a:rPr lang="en" sz="2550" b="1">
                <a:solidFill>
                  <a:srgbClr val="FF0000"/>
                </a:solidFill>
              </a:rPr>
              <a:t>R</a:t>
            </a:r>
            <a:r>
              <a:rPr lang="en" sz="2550" b="1">
                <a:solidFill>
                  <a:srgbClr val="111111"/>
                </a:solidFill>
              </a:rPr>
              <a:t>	</a:t>
            </a:r>
            <a:r>
              <a:rPr lang="en" sz="1750" b="1" u="sng">
                <a:solidFill>
                  <a:srgbClr val="111111"/>
                </a:solidFill>
              </a:rPr>
              <a:t>R</a:t>
            </a:r>
            <a:r>
              <a:rPr lang="en" sz="1750" b="1">
                <a:solidFill>
                  <a:srgbClr val="111111"/>
                </a:solidFill>
              </a:rPr>
              <a:t>elevante</a:t>
            </a:r>
            <a:endParaRPr sz="1750" b="1">
              <a:solidFill>
                <a:srgbClr val="111111"/>
              </a:solidFill>
            </a:endParaRPr>
          </a:p>
          <a:p>
            <a:pPr marL="1371600" lvl="0" indent="457200" algn="l" rtl="0">
              <a:spcBef>
                <a:spcPts val="1200"/>
              </a:spcBef>
              <a:spcAft>
                <a:spcPts val="1200"/>
              </a:spcAft>
              <a:buNone/>
            </a:pPr>
            <a:r>
              <a:rPr lang="en" sz="1550" b="1">
                <a:solidFill>
                  <a:srgbClr val="111111"/>
                </a:solidFill>
              </a:rPr>
              <a:t>               </a:t>
            </a:r>
            <a:r>
              <a:rPr lang="en" sz="2450" b="1">
                <a:solidFill>
                  <a:srgbClr val="111111"/>
                </a:solidFill>
              </a:rPr>
              <a:t> </a:t>
            </a:r>
            <a:r>
              <a:rPr lang="en" sz="2450" b="1">
                <a:solidFill>
                  <a:srgbClr val="FF0000"/>
                </a:solidFill>
              </a:rPr>
              <a:t>T</a:t>
            </a:r>
            <a:r>
              <a:rPr lang="en" sz="1550" b="1">
                <a:solidFill>
                  <a:srgbClr val="111111"/>
                </a:solidFill>
              </a:rPr>
              <a:t>	</a:t>
            </a:r>
            <a:r>
              <a:rPr lang="en" sz="1750" b="1">
                <a:solidFill>
                  <a:srgbClr val="111111"/>
                </a:solidFill>
              </a:rPr>
              <a:t>Con límite de </a:t>
            </a:r>
            <a:r>
              <a:rPr lang="en" sz="1750" b="1" u="sng">
                <a:solidFill>
                  <a:srgbClr val="111111"/>
                </a:solidFill>
              </a:rPr>
              <a:t>t</a:t>
            </a:r>
            <a:r>
              <a:rPr lang="en" sz="1750" b="1">
                <a:solidFill>
                  <a:srgbClr val="111111"/>
                </a:solidFill>
              </a:rPr>
              <a:t>iempo</a:t>
            </a:r>
            <a:endParaRPr sz="2458" b="1">
              <a:solidFill>
                <a:srgbClr val="660000"/>
              </a:solidFill>
            </a:endParaRPr>
          </a:p>
        </p:txBody>
      </p:sp>
      <p:pic>
        <p:nvPicPr>
          <p:cNvPr id="114" name="Google Shape;114;p20"/>
          <p:cNvPicPr preferRelativeResize="0"/>
          <p:nvPr/>
        </p:nvPicPr>
        <p:blipFill>
          <a:blip r:embed="rId4">
            <a:alphaModFix/>
          </a:blip>
          <a:stretch>
            <a:fillRect/>
          </a:stretch>
        </p:blipFill>
        <p:spPr>
          <a:xfrm>
            <a:off x="62548" y="3329900"/>
            <a:ext cx="2471199" cy="1813599"/>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additive="base">
                                        <p:cTn id="7" dur="1000"/>
                                        <p:tgtEl>
                                          <p:spTgt spid="112"/>
                                        </p:tgtEl>
                                        <p:attrNameLst>
                                          <p:attrName>ppt_w</p:attrName>
                                        </p:attrNameLst>
                                      </p:cBhvr>
                                      <p:tavLst>
                                        <p:tav tm="0">
                                          <p:val>
                                            <p:strVal val="0"/>
                                          </p:val>
                                        </p:tav>
                                        <p:tav tm="100000">
                                          <p:val>
                                            <p:strVal val="#ppt_w"/>
                                          </p:val>
                                        </p:tav>
                                      </p:tavLst>
                                    </p:anim>
                                    <p:anim calcmode="lin" valueType="num">
                                      <p:cBhvr additive="base">
                                        <p:cTn id="8" dur="1000"/>
                                        <p:tgtEl>
                                          <p:spTgt spid="112"/>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additive="base">
                                        <p:cTn id="12" dur="1000"/>
                                        <p:tgtEl>
                                          <p:spTgt spid="114"/>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2" presetClass="entr" presetSubtype="2" fill="hold"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1000"/>
                                        <p:tgtEl>
                                          <p:spTgt spid="11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311700" y="445025"/>
            <a:ext cx="8520600" cy="91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850" b="1">
                <a:solidFill>
                  <a:srgbClr val="111111"/>
                </a:solidFill>
              </a:rPr>
              <a:t>Actividad de tablero de visión</a:t>
            </a:r>
            <a:endParaRPr sz="5300" b="1"/>
          </a:p>
        </p:txBody>
      </p:sp>
      <p:pic>
        <p:nvPicPr>
          <p:cNvPr id="120" name="Google Shape;120;p21"/>
          <p:cNvPicPr preferRelativeResize="0"/>
          <p:nvPr/>
        </p:nvPicPr>
        <p:blipFill rotWithShape="1">
          <a:blip r:embed="rId4">
            <a:alphaModFix/>
          </a:blip>
          <a:srcRect l="3856" t="1930" r="10262" b="-1929"/>
          <a:stretch/>
        </p:blipFill>
        <p:spPr>
          <a:xfrm>
            <a:off x="1295400" y="1512725"/>
            <a:ext cx="3099550" cy="3478375"/>
          </a:xfrm>
          <a:prstGeom prst="rect">
            <a:avLst/>
          </a:prstGeom>
          <a:noFill/>
          <a:ln>
            <a:noFill/>
          </a:ln>
        </p:spPr>
      </p:pic>
      <p:pic>
        <p:nvPicPr>
          <p:cNvPr id="121" name="Google Shape;121;p21"/>
          <p:cNvPicPr preferRelativeResize="0"/>
          <p:nvPr/>
        </p:nvPicPr>
        <p:blipFill>
          <a:blip r:embed="rId5">
            <a:alphaModFix/>
          </a:blip>
          <a:stretch>
            <a:fillRect/>
          </a:stretch>
        </p:blipFill>
        <p:spPr>
          <a:xfrm>
            <a:off x="4749050" y="1438750"/>
            <a:ext cx="2424459" cy="3478375"/>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119"/>
                                        </p:tgtEl>
                                        <p:attrNameLst>
                                          <p:attrName>r</p:attrName>
                                        </p:attrNameLst>
                                      </p:cBhvr>
                                    </p:animRot>
                                  </p:childTnLst>
                                </p:cTn>
                              </p:par>
                              <p:par>
                                <p:cTn id="7" presetID="2" presetClass="entr" presetSubtype="4" fill="hold" nodeType="withEffect">
                                  <p:stCondLst>
                                    <p:cond delay="0"/>
                                  </p:stCondLst>
                                  <p:childTnLst>
                                    <p:set>
                                      <p:cBhvr>
                                        <p:cTn id="8" dur="1" fill="hold">
                                          <p:stCondLst>
                                            <p:cond delay="0"/>
                                          </p:stCondLst>
                                        </p:cTn>
                                        <p:tgtEl>
                                          <p:spTgt spid="120"/>
                                        </p:tgtEl>
                                        <p:attrNameLst>
                                          <p:attrName>style.visibility</p:attrName>
                                        </p:attrNameLst>
                                      </p:cBhvr>
                                      <p:to>
                                        <p:strVal val="visible"/>
                                      </p:to>
                                    </p:set>
                                    <p:anim calcmode="lin" valueType="num">
                                      <p:cBhvr additive="base">
                                        <p:cTn id="9" dur="1000"/>
                                        <p:tgtEl>
                                          <p:spTgt spid="120"/>
                                        </p:tgtEl>
                                        <p:attrNameLst>
                                          <p:attrName>ppt_y</p:attrName>
                                        </p:attrNameLst>
                                      </p:cBhvr>
                                      <p:tavLst>
                                        <p:tav tm="0">
                                          <p:val>
                                            <p:strVal val="#ppt_y+1"/>
                                          </p:val>
                                        </p:tav>
                                        <p:tav tm="100000">
                                          <p:val>
                                            <p:strVal val="#ppt_y"/>
                                          </p:val>
                                        </p:tav>
                                      </p:tavLst>
                                    </p:anim>
                                  </p:childTnLst>
                                </p:cTn>
                              </p:par>
                              <p:par>
                                <p:cTn id="10" presetID="2" presetClass="entr" presetSubtype="1" fill="hold" nodeType="withEffect">
                                  <p:stCondLst>
                                    <p:cond delay="0"/>
                                  </p:stCondLst>
                                  <p:childTnLst>
                                    <p:set>
                                      <p:cBhvr>
                                        <p:cTn id="11" dur="1" fill="hold">
                                          <p:stCondLst>
                                            <p:cond delay="0"/>
                                          </p:stCondLst>
                                        </p:cTn>
                                        <p:tgtEl>
                                          <p:spTgt spid="121"/>
                                        </p:tgtEl>
                                        <p:attrNameLst>
                                          <p:attrName>style.visibility</p:attrName>
                                        </p:attrNameLst>
                                      </p:cBhvr>
                                      <p:to>
                                        <p:strVal val="visible"/>
                                      </p:to>
                                    </p:set>
                                    <p:anim calcmode="lin" valueType="num">
                                      <p:cBhvr additive="base">
                                        <p:cTn id="12" dur="1000"/>
                                        <p:tgtEl>
                                          <p:spTgt spid="1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2651</Words>
  <Application>Microsoft Office PowerPoint</Application>
  <PresentationFormat>On-screen Show (16:9)</PresentationFormat>
  <Paragraphs>152</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Verdana</vt:lpstr>
      <vt:lpstr>Roboto</vt:lpstr>
      <vt:lpstr>Merriweather ExtraBold</vt:lpstr>
      <vt:lpstr>Lobster</vt:lpstr>
      <vt:lpstr>Arial</vt:lpstr>
      <vt:lpstr>Merriweather</vt:lpstr>
      <vt:lpstr>Simple Light</vt:lpstr>
      <vt:lpstr>Estableciendo metas profesionales y personales para tu bienestar en la educación infantil temprana. </vt:lpstr>
      <vt:lpstr>Facilitadora</vt:lpstr>
      <vt:lpstr>Agenda</vt:lpstr>
      <vt:lpstr>PowerPoint Presentation</vt:lpstr>
      <vt:lpstr>Porque es importante establecer metas?</vt:lpstr>
      <vt:lpstr>Ejemplos de Metas Profesionales </vt:lpstr>
      <vt:lpstr>Ejemplos de Metas Personales</vt:lpstr>
      <vt:lpstr>Marco de establecimiento de objetivos  SMART </vt:lpstr>
      <vt:lpstr>Actividad de tablero de visión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Sara Daniel</dc:creator>
  <cp:lastModifiedBy>Sara Daniel</cp:lastModifiedBy>
  <cp:revision>1</cp:revision>
  <dcterms:modified xsi:type="dcterms:W3CDTF">2025-09-18T14:23:39Z</dcterms:modified>
</cp:coreProperties>
</file>