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17" r:id="rId5"/>
    <p:sldId id="318" r:id="rId6"/>
    <p:sldId id="307" r:id="rId7"/>
    <p:sldId id="319" r:id="rId8"/>
    <p:sldId id="278" r:id="rId9"/>
    <p:sldId id="309" r:id="rId10"/>
    <p:sldId id="320" r:id="rId11"/>
    <p:sldId id="263" r:id="rId12"/>
    <p:sldId id="310" r:id="rId13"/>
    <p:sldId id="311" r:id="rId14"/>
    <p:sldId id="321" r:id="rId15"/>
    <p:sldId id="324" r:id="rId16"/>
    <p:sldId id="322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007" autoAdjust="0"/>
  </p:normalViewPr>
  <p:slideViewPr>
    <p:cSldViewPr snapToGrid="0">
      <p:cViewPr varScale="1">
        <p:scale>
          <a:sx n="68" d="100"/>
          <a:sy n="68" d="100"/>
        </p:scale>
        <p:origin x="2196" y="288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9/5/2025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Ablemos</a:t>
            </a:r>
            <a:r>
              <a:rPr lang="en-US" dirty="0"/>
              <a:t> de </a:t>
            </a:r>
            <a:r>
              <a:rPr lang="en-US" dirty="0" err="1"/>
              <a:t>polisas</a:t>
            </a:r>
            <a:r>
              <a:rPr lang="en-US" dirty="0"/>
              <a:t>, </a:t>
            </a:r>
            <a:r>
              <a:rPr lang="en-US" dirty="0" err="1"/>
              <a:t>contratos</a:t>
            </a:r>
            <a:r>
              <a:rPr lang="en-US" dirty="0"/>
              <a:t>, </a:t>
            </a:r>
            <a:r>
              <a:rPr lang="en-US" dirty="0" err="1"/>
              <a:t>acuerdos</a:t>
            </a:r>
            <a:r>
              <a:rPr lang="en-US" dirty="0"/>
              <a:t>,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son </a:t>
            </a:r>
            <a:r>
              <a:rPr lang="en-US" dirty="0" err="1"/>
              <a:t>legales</a:t>
            </a:r>
            <a:r>
              <a:rPr lang="en-US" dirty="0"/>
              <a:t> </a:t>
            </a:r>
            <a:r>
              <a:rPr lang="en-US" dirty="0" err="1"/>
              <a:t>regulados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estado</a:t>
            </a:r>
            <a:r>
              <a:rPr lang="en-US" dirty="0"/>
              <a:t>,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agencias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sea </a:t>
            </a:r>
            <a:r>
              <a:rPr lang="en-US" dirty="0" err="1"/>
              <a:t>Lisencia</a:t>
            </a:r>
            <a:r>
              <a:rPr lang="en-US" dirty="0"/>
              <a:t> o </a:t>
            </a:r>
            <a:r>
              <a:rPr lang="en-US" dirty="0" err="1"/>
              <a:t>certificacion</a:t>
            </a:r>
            <a:r>
              <a:rPr lang="en-US" dirty="0"/>
              <a:t>.  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Let's talk about policies, contracts, agreements, these are legal documents regulated by the state and other agencies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 </a:t>
            </a:r>
            <a:r>
              <a:rPr lang="en-US" err="1"/>
              <a:t>tener</a:t>
            </a:r>
            <a:r>
              <a:rPr lang="en-US"/>
              <a:t> </a:t>
            </a:r>
            <a:r>
              <a:rPr lang="en-US" err="1"/>
              <a:t>alta</a:t>
            </a:r>
            <a:r>
              <a:rPr lang="en-US"/>
              <a:t> Calidad temenos que </a:t>
            </a:r>
            <a:r>
              <a:rPr lang="en-US" err="1"/>
              <a:t>alinear</a:t>
            </a:r>
            <a:r>
              <a:rPr lang="en-US"/>
              <a:t> y </a:t>
            </a:r>
            <a:r>
              <a:rPr lang="en-US" err="1"/>
              <a:t>cubrir</a:t>
            </a:r>
            <a:r>
              <a:rPr lang="en-US"/>
              <a:t> mas </a:t>
            </a:r>
            <a:r>
              <a:rPr lang="en-US" err="1"/>
              <a:t>reglamentos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solidFill>
                  <a:srgbClr val="543E34"/>
                </a:solidFill>
              </a:rPr>
              <a:t>Parent- Provider Contract</a:t>
            </a:r>
            <a:endParaRPr lang="en-US"/>
          </a:p>
          <a:p>
            <a:endParaRPr lang="en-US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Provider information </a:t>
            </a:r>
            <a:endParaRPr lang="en-US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Hours of care provided </a:t>
            </a:r>
            <a:endParaRPr lang="en-US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Who will pay</a:t>
            </a:r>
            <a:endParaRPr lang="en-US">
              <a:solidFill>
                <a:srgbClr val="543E34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Charges</a:t>
            </a:r>
            <a:endParaRPr lang="en-US"/>
          </a:p>
          <a:p>
            <a:endParaRPr lang="en-US"/>
          </a:p>
          <a:p>
            <a:r>
              <a:rPr lang="en-US"/>
              <a:t>To have high quality we have to align and cover more regulations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Recordarles</a:t>
            </a:r>
            <a:r>
              <a:rPr lang="en-US"/>
              <a:t> a </a:t>
            </a:r>
            <a:r>
              <a:rPr lang="en-US" err="1"/>
              <a:t>los</a:t>
            </a:r>
            <a:r>
              <a:rPr lang="en-US"/>
              <a:t> padres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horarios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alimentos</a:t>
            </a:r>
            <a:r>
              <a:rPr lang="en-US"/>
              <a:t>,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niños</a:t>
            </a:r>
            <a:r>
              <a:rPr lang="en-US"/>
              <a:t> </a:t>
            </a:r>
            <a:r>
              <a:rPr lang="en-US" err="1"/>
              <a:t>menores</a:t>
            </a:r>
            <a:r>
              <a:rPr lang="en-US"/>
              <a:t> de 18 mese son </a:t>
            </a:r>
            <a:r>
              <a:rPr lang="en-US" err="1"/>
              <a:t>diferentes</a:t>
            </a:r>
            <a:r>
              <a:rPr lang="en-US"/>
              <a:t> </a:t>
            </a:r>
            <a:r>
              <a:rPr lang="en-US" err="1"/>
              <a:t>muy</a:t>
            </a:r>
            <a:r>
              <a:rPr lang="en-US"/>
              <a:t> variables</a:t>
            </a:r>
          </a:p>
          <a:p>
            <a:endParaRPr lang="en-US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Why we need a schedule?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State licensing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Food program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Parents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Remind parents about meal times, children under 18 months are very different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1685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Making sure all documents are consistent with each other </a:t>
            </a:r>
          </a:p>
          <a:p>
            <a:endParaRPr lang="en-US"/>
          </a:p>
          <a:p>
            <a:r>
              <a:rPr lang="en-US"/>
              <a:t>MEDICAL LOG BOOK, </a:t>
            </a:r>
            <a:r>
              <a:rPr lang="en-US" err="1"/>
              <a:t>mencionar</a:t>
            </a:r>
            <a:r>
              <a:rPr lang="en-US"/>
              <a:t> </a:t>
            </a:r>
            <a:r>
              <a:rPr lang="en-US" err="1"/>
              <a:t>todos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medios</a:t>
            </a:r>
            <a:r>
              <a:rPr lang="en-US"/>
              <a:t> de </a:t>
            </a:r>
            <a:r>
              <a:rPr lang="en-US" err="1"/>
              <a:t>comunicacion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/>
              <a:t>MEDICAL LOG BOOK, mention all means of communication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9052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Abierta</a:t>
            </a:r>
            <a:r>
              <a:rPr lang="en-US"/>
              <a:t> al </a:t>
            </a:r>
            <a:r>
              <a:rPr lang="en-US" err="1"/>
              <a:t>tema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/>
              <a:t>Open to the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1245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57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Poco </a:t>
            </a:r>
            <a:r>
              <a:rPr lang="en-US" dirty="0" err="1"/>
              <a:t>quien</a:t>
            </a:r>
            <a:r>
              <a:rPr lang="en-US" dirty="0"/>
              <a:t> soy y que me a </a:t>
            </a:r>
            <a:r>
              <a:rPr lang="en-US" dirty="0" err="1"/>
              <a:t>llebado</a:t>
            </a:r>
            <a:r>
              <a:rPr lang="en-US" dirty="0"/>
              <a:t> a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area del Desarrollo </a:t>
            </a:r>
            <a:r>
              <a:rPr lang="en-US" dirty="0" err="1"/>
              <a:t>infantil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24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años</a:t>
            </a:r>
            <a:r>
              <a:rPr lang="en-US" dirty="0">
                <a:ea typeface="Calibri" panose="020F0502020204030204"/>
                <a:cs typeface="Calibri" panose="020F0502020204030204"/>
              </a:rPr>
              <a:t>. 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Tell a story</a:t>
            </a:r>
          </a:p>
          <a:p>
            <a:endParaRPr lang="en-US" dirty="0"/>
          </a:p>
          <a:p>
            <a:r>
              <a:rPr lang="en-US" dirty="0"/>
              <a:t>A little bit about who I am and what led me to be in this area of child development.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923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Desglosamos</a:t>
            </a:r>
            <a:r>
              <a:rPr lang="en-US" dirty="0"/>
              <a:t> un poco que </a:t>
            </a:r>
            <a:r>
              <a:rPr lang="en-US" dirty="0" err="1"/>
              <a:t>contenido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para </a:t>
            </a:r>
            <a:r>
              <a:rPr lang="en-US" dirty="0" err="1"/>
              <a:t>hacer</a:t>
            </a:r>
            <a:r>
              <a:rPr lang="en-US" dirty="0"/>
              <a:t> las </a:t>
            </a:r>
            <a:r>
              <a:rPr lang="en-US" dirty="0" err="1"/>
              <a:t>practicas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diarias</a:t>
            </a:r>
            <a:r>
              <a:rPr lang="en-US" dirty="0"/>
              <a:t>, </a:t>
            </a:r>
            <a:r>
              <a:rPr lang="en-US" dirty="0" err="1"/>
              <a:t>semanales</a:t>
            </a:r>
            <a:r>
              <a:rPr lang="en-US" dirty="0"/>
              <a:t>, </a:t>
            </a:r>
            <a:r>
              <a:rPr lang="en-US" dirty="0" err="1"/>
              <a:t>mensuales</a:t>
            </a:r>
            <a:r>
              <a:rPr lang="en-US" dirty="0"/>
              <a:t>, o </a:t>
            </a:r>
            <a:r>
              <a:rPr lang="en-US" dirty="0" err="1"/>
              <a:t>anuales</a:t>
            </a:r>
            <a:r>
              <a:rPr lang="en-US" dirty="0"/>
              <a:t>. </a:t>
            </a:r>
            <a:r>
              <a:rPr lang="en-US" dirty="0" err="1"/>
              <a:t>Protejiendo</a:t>
            </a:r>
            <a:r>
              <a:rPr lang="en-US" dirty="0"/>
              <a:t> a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Familias</a:t>
            </a:r>
            <a:r>
              <a:rPr lang="en-US" dirty="0"/>
              <a:t> a Nuestro </a:t>
            </a:r>
            <a:r>
              <a:rPr lang="en-US" dirty="0" err="1"/>
              <a:t>hogar</a:t>
            </a:r>
            <a:r>
              <a:rPr lang="en-US" dirty="0"/>
              <a:t>, </a:t>
            </a:r>
            <a:r>
              <a:rPr lang="en-US" dirty="0" err="1"/>
              <a:t>nuestra</a:t>
            </a:r>
            <a:r>
              <a:rPr lang="en-US" dirty="0"/>
              <a:t> persona </a:t>
            </a:r>
            <a:r>
              <a:rPr lang="en-US" dirty="0" err="1"/>
              <a:t>en</a:t>
            </a:r>
            <a:r>
              <a:rPr lang="en-US" dirty="0"/>
              <a:t> general, </a:t>
            </a:r>
            <a:r>
              <a:rPr lang="en-US" dirty="0" err="1"/>
              <a:t>tener</a:t>
            </a:r>
            <a:r>
              <a:rPr lang="en-US" dirty="0"/>
              <a:t> un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ser </a:t>
            </a:r>
            <a:r>
              <a:rPr lang="en-US" dirty="0" err="1"/>
              <a:t>dueños</a:t>
            </a:r>
            <a:r>
              <a:rPr lang="en-US" dirty="0"/>
              <a:t> de </a:t>
            </a:r>
            <a:r>
              <a:rPr lang="en-US" dirty="0" err="1"/>
              <a:t>umn</a:t>
            </a:r>
            <a:r>
              <a:rPr lang="en-US" dirty="0"/>
              <a:t> </a:t>
            </a:r>
            <a:r>
              <a:rPr lang="en-US" dirty="0" err="1"/>
              <a:t>negocio</a:t>
            </a:r>
            <a:r>
              <a:rPr lang="en-US" dirty="0"/>
              <a:t>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Let's break down a little what content these documents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Revisar</a:t>
            </a:r>
            <a:r>
              <a:rPr lang="en-US" dirty="0"/>
              <a:t> </a:t>
            </a:r>
            <a:r>
              <a:rPr lang="en-US" dirty="0" err="1"/>
              <a:t>minuciosamente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,</a:t>
            </a:r>
          </a:p>
          <a:p>
            <a:r>
              <a:rPr lang="en-US" dirty="0"/>
              <a:t> que las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entiendan</a:t>
            </a:r>
            <a:r>
              <a:rPr lang="en-US" dirty="0"/>
              <a:t> las </a:t>
            </a:r>
            <a:r>
              <a:rPr lang="en-US" dirty="0" err="1"/>
              <a:t>responsabilidades</a:t>
            </a:r>
            <a:r>
              <a:rPr lang="en-US" dirty="0"/>
              <a:t> de </a:t>
            </a:r>
            <a:r>
              <a:rPr lang="en-US" dirty="0" err="1"/>
              <a:t>cumplir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, </a:t>
            </a:r>
            <a:r>
              <a:rPr lang="en-US" dirty="0" err="1"/>
              <a:t>pagos</a:t>
            </a:r>
            <a:r>
              <a:rPr lang="en-US" dirty="0"/>
              <a:t> </a:t>
            </a:r>
            <a:r>
              <a:rPr lang="en-US" dirty="0" err="1"/>
              <a:t>dias</a:t>
            </a:r>
            <a:r>
              <a:rPr lang="en-US" dirty="0"/>
              <a:t> </a:t>
            </a:r>
            <a:r>
              <a:rPr lang="en-US" dirty="0" err="1"/>
              <a:t>feriados</a:t>
            </a:r>
            <a:r>
              <a:rPr lang="en-US" dirty="0"/>
              <a:t>, </a:t>
            </a:r>
            <a:r>
              <a:rPr lang="en-US" dirty="0" err="1"/>
              <a:t>vacaciones</a:t>
            </a:r>
            <a:r>
              <a:rPr lang="en-US" dirty="0"/>
              <a:t>, 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Las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consecuencias</a:t>
            </a:r>
            <a:r>
              <a:rPr lang="en-US" dirty="0">
                <a:ea typeface="Calibri" panose="020F0502020204030204"/>
                <a:cs typeface="Calibri" panose="020F0502020204030204"/>
              </a:rPr>
              <a:t> que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tu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como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dueña</a:t>
            </a:r>
            <a:r>
              <a:rPr lang="en-US" dirty="0">
                <a:ea typeface="Calibri" panose="020F0502020204030204"/>
                <a:cs typeface="Calibri" panose="020F0502020204030204"/>
              </a:rPr>
              <a:t> de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una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Guarderia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tendrias</a:t>
            </a:r>
            <a:r>
              <a:rPr lang="en-US" dirty="0">
                <a:ea typeface="Calibri" panose="020F0502020204030204"/>
                <a:cs typeface="Calibri" panose="020F0502020204030204"/>
              </a:rPr>
              <a:t>,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ya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sean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economicas</a:t>
            </a:r>
            <a:r>
              <a:rPr lang="en-US" dirty="0">
                <a:ea typeface="Calibri" panose="020F0502020204030204"/>
                <a:cs typeface="Calibri" panose="020F0502020204030204"/>
              </a:rPr>
              <a:t> o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en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ea typeface="Calibri" panose="020F0502020204030204"/>
                <a:cs typeface="Calibri" panose="020F0502020204030204"/>
              </a:rPr>
              <a:t>licencia</a:t>
            </a:r>
            <a:r>
              <a:rPr lang="en-US" dirty="0">
                <a:ea typeface="Calibri" panose="020F0502020204030204"/>
                <a:cs typeface="Calibri" panose="020F0502020204030204"/>
              </a:rPr>
              <a:t>.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Review everything thoroughly and ensure families understand their responsibilities in complying with these documents.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138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encontraremos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y 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pueden</a:t>
            </a:r>
            <a:r>
              <a:rPr lang="en-US" dirty="0"/>
              <a:t> ser </a:t>
            </a:r>
            <a:r>
              <a:rPr lang="en-US" dirty="0" err="1"/>
              <a:t>cambiables</a:t>
            </a:r>
            <a:r>
              <a:rPr lang="en-US" dirty="0"/>
              <a:t> a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nesecidades</a:t>
            </a:r>
            <a:r>
              <a:rPr lang="en-US" dirty="0"/>
              <a:t>. </a:t>
            </a:r>
            <a:r>
              <a:rPr lang="en-US" dirty="0" err="1"/>
              <a:t>Revisar</a:t>
            </a:r>
            <a:r>
              <a:rPr lang="en-US" dirty="0"/>
              <a:t> que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negocio</a:t>
            </a:r>
            <a:r>
              <a:rPr lang="en-US" dirty="0"/>
              <a:t> </a:t>
            </a:r>
            <a:r>
              <a:rPr lang="en-US" dirty="0" err="1"/>
              <a:t>quieres</a:t>
            </a:r>
            <a:r>
              <a:rPr lang="en-US" dirty="0"/>
              <a:t> </a:t>
            </a:r>
            <a:r>
              <a:rPr lang="en-US" dirty="0" err="1"/>
              <a:t>tener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What will we find in all documents and if they can be changed?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informacion</a:t>
            </a:r>
            <a:r>
              <a:rPr lang="en-US" dirty="0"/>
              <a:t> para que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educadora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sigas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principios</a:t>
            </a:r>
            <a:r>
              <a:rPr lang="en-US" dirty="0"/>
              <a:t>, y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padres Sabran que </a:t>
            </a:r>
            <a:r>
              <a:rPr lang="en-US" dirty="0" err="1"/>
              <a:t>Guarderia</a:t>
            </a:r>
            <a:r>
              <a:rPr lang="en-US" dirty="0"/>
              <a:t> es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dejan</a:t>
            </a:r>
            <a:r>
              <a:rPr lang="en-US" dirty="0"/>
              <a:t> a sus </a:t>
            </a:r>
            <a:r>
              <a:rPr lang="en-US" dirty="0" err="1"/>
              <a:t>hijos</a:t>
            </a:r>
            <a:r>
              <a:rPr lang="en-US" dirty="0"/>
              <a:t>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This information is important so that you as an educator always follow your principles, and in this way parents will know which daycare is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Describe who you are as a childcare center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What you believed about caring for children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How you will ensure safety for children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How you will support children’s growth, learning and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que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documentos</a:t>
            </a:r>
            <a:r>
              <a:rPr lang="en-US" dirty="0"/>
              <a:t> a </a:t>
            </a:r>
            <a:r>
              <a:rPr lang="en-US" dirty="0" err="1"/>
              <a:t>sido</a:t>
            </a:r>
            <a:r>
              <a:rPr lang="en-US" dirty="0"/>
              <a:t> mas </a:t>
            </a:r>
            <a:r>
              <a:rPr lang="en-US" dirty="0" err="1"/>
              <a:t>dificil</a:t>
            </a:r>
            <a:r>
              <a:rPr lang="en-US" dirty="0"/>
              <a:t> de </a:t>
            </a:r>
            <a:r>
              <a:rPr lang="en-US" dirty="0" err="1"/>
              <a:t>enforzar</a:t>
            </a:r>
            <a:r>
              <a:rPr lang="en-US" dirty="0"/>
              <a:t> o </a:t>
            </a:r>
            <a:r>
              <a:rPr lang="en-US" dirty="0" err="1"/>
              <a:t>creen</a:t>
            </a:r>
            <a:r>
              <a:rPr lang="en-US" dirty="0"/>
              <a:t> que se les </a:t>
            </a:r>
            <a:r>
              <a:rPr lang="en-US" dirty="0" err="1"/>
              <a:t>dificultaria</a:t>
            </a:r>
            <a:r>
              <a:rPr lang="en-US" dirty="0"/>
              <a:t> mas?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olvidar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motivacion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es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eso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mision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Share as a group which part of these documents has been the most difficult to enforce or which do you think would be difficult?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543E34"/>
                </a:solidFill>
              </a:rPr>
              <a:t>Talk at your table other about their philosophy, mission and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939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Entender</a:t>
            </a:r>
            <a:r>
              <a:rPr lang="en-US"/>
              <a:t> y </a:t>
            </a:r>
            <a:r>
              <a:rPr lang="en-US" err="1"/>
              <a:t>dejarles</a:t>
            </a:r>
            <a:r>
              <a:rPr lang="en-US"/>
              <a:t> saber a familiars y </a:t>
            </a:r>
            <a:r>
              <a:rPr lang="en-US" err="1"/>
              <a:t>amistades</a:t>
            </a:r>
            <a:r>
              <a:rPr lang="en-US"/>
              <a:t> que </a:t>
            </a:r>
            <a:r>
              <a:rPr lang="en-US" err="1"/>
              <a:t>seguimos</a:t>
            </a:r>
            <a:r>
              <a:rPr lang="en-US"/>
              <a:t> </a:t>
            </a:r>
            <a:r>
              <a:rPr lang="en-US" err="1"/>
              <a:t>reglas</a:t>
            </a:r>
            <a:r>
              <a:rPr lang="en-US"/>
              <a:t> del </a:t>
            </a:r>
            <a:r>
              <a:rPr lang="en-US" err="1"/>
              <a:t>estado</a:t>
            </a:r>
            <a:r>
              <a:rPr lang="en-US"/>
              <a:t> para </a:t>
            </a:r>
            <a:r>
              <a:rPr lang="en-US" err="1"/>
              <a:t>trabajar</a:t>
            </a:r>
            <a:r>
              <a:rPr lang="en-US"/>
              <a:t> bajo </a:t>
            </a:r>
            <a:r>
              <a:rPr lang="en-US" err="1"/>
              <a:t>licencia</a:t>
            </a:r>
            <a:r>
              <a:rPr lang="en-US"/>
              <a:t>,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herrores</a:t>
            </a:r>
            <a:r>
              <a:rPr lang="en-US"/>
              <a:t> mas </a:t>
            </a:r>
            <a:r>
              <a:rPr lang="en-US" err="1"/>
              <a:t>comnunes</a:t>
            </a:r>
            <a:r>
              <a:rPr lang="en-US"/>
              <a:t> son? </a:t>
            </a:r>
            <a:r>
              <a:rPr lang="en-US" err="1"/>
              <a:t>Dialogar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grupo</a:t>
            </a:r>
            <a:r>
              <a:rPr lang="en-US"/>
              <a:t> </a:t>
            </a:r>
            <a:r>
              <a:rPr lang="en-US" err="1"/>
              <a:t>cual</a:t>
            </a:r>
            <a:r>
              <a:rPr lang="en-US"/>
              <a:t> </a:t>
            </a:r>
            <a:r>
              <a:rPr lang="en-US" err="1"/>
              <a:t>creen</a:t>
            </a:r>
            <a:r>
              <a:rPr lang="en-US"/>
              <a:t> que seria?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Understanding and letting family and friends know that we follow state rules for working under license. What are the most common mistakes? Discuss in a group what you think they would be?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Forms needed prior to enrollment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Hours of operation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Childcare rules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Licensing and state regulations 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Provide DCF information 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What ages 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Nutrition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Activities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Emergency contact</a:t>
            </a:r>
            <a:endParaRPr lang="en-US">
              <a:solidFill>
                <a:srgbClr val="543E34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solidFill>
                  <a:srgbClr val="543E34"/>
                </a:solidFill>
              </a:rPr>
              <a:t>Paid vacation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Tener claro </a:t>
            </a:r>
            <a:r>
              <a:rPr lang="en-US" dirty="0" err="1"/>
              <a:t>quien</a:t>
            </a:r>
            <a:r>
              <a:rPr lang="en-US" dirty="0"/>
              <a:t>, </a:t>
            </a:r>
            <a:r>
              <a:rPr lang="en-US" dirty="0" err="1"/>
              <a:t>cuando</a:t>
            </a:r>
            <a:r>
              <a:rPr lang="en-US" dirty="0"/>
              <a:t> se </a:t>
            </a:r>
            <a:r>
              <a:rPr lang="en-US" dirty="0" err="1"/>
              <a:t>paga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servicio</a:t>
            </a:r>
            <a:r>
              <a:rPr lang="en-US" dirty="0"/>
              <a:t> de </a:t>
            </a:r>
            <a:r>
              <a:rPr lang="en-US" dirty="0" err="1"/>
              <a:t>cuido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Rate sheets</a:t>
            </a:r>
          </a:p>
          <a:p>
            <a:r>
              <a:rPr lang="en-US" dirty="0"/>
              <a:t>Be clear about who and when you pay for the care service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br>
              <a:rPr lang="en-US"/>
            </a:br>
            <a:r>
              <a:rPr lang="en-US" err="1"/>
              <a:t>Firmado</a:t>
            </a:r>
            <a:r>
              <a:rPr lang="en-US"/>
              <a:t>, </a:t>
            </a:r>
            <a:r>
              <a:rPr lang="en-US" err="1"/>
              <a:t>sellado</a:t>
            </a:r>
            <a:r>
              <a:rPr lang="en-US"/>
              <a:t> y </a:t>
            </a:r>
            <a:r>
              <a:rPr lang="en-US" err="1"/>
              <a:t>protegido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+mj-lt"/>
                <a:cs typeface="+mj-lt"/>
              </a:rPr>
              <a:t>Contrato</a:t>
            </a:r>
            <a:r>
              <a:rPr lang="en-US">
                <a:ea typeface="+mj-lt"/>
                <a:cs typeface="+mj-lt"/>
              </a:rPr>
              <a:t> entre padres y </a:t>
            </a:r>
            <a:r>
              <a:rPr lang="en-US" err="1">
                <a:ea typeface="+mj-lt"/>
                <a:cs typeface="+mj-lt"/>
              </a:rPr>
              <a:t>proveedores</a:t>
            </a:r>
            <a:endParaRPr lang="en-US" err="1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798761A-B671-4825-623F-F4726F2BDF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86370" y="2184328"/>
            <a:ext cx="5588182" cy="3904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sz="2800" b="1" err="1">
                <a:ea typeface="+mn-lt"/>
                <a:cs typeface="+mn-lt"/>
              </a:rPr>
              <a:t>Información</a:t>
            </a:r>
            <a:r>
              <a:rPr lang="en-US" sz="2800" b="1">
                <a:ea typeface="+mn-lt"/>
                <a:cs typeface="+mn-lt"/>
              </a:rPr>
              <a:t> del </a:t>
            </a:r>
            <a:r>
              <a:rPr lang="en-US" sz="2800" b="1" err="1">
                <a:ea typeface="+mn-lt"/>
                <a:cs typeface="+mn-lt"/>
              </a:rPr>
              <a:t>proveedor</a:t>
            </a:r>
            <a:r>
              <a:rPr lang="en-US" sz="2800" b="1">
                <a:ea typeface="+mn-lt"/>
                <a:cs typeface="+mn-lt"/>
              </a:rPr>
              <a:t> </a:t>
            </a:r>
            <a:endParaRPr lang="en-US" b="1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800" b="1">
              <a:ea typeface="+mn-lt"/>
              <a:cs typeface="+mn-lt"/>
            </a:endParaRPr>
          </a:p>
          <a:p>
            <a:pPr marL="457200" indent="-457200">
              <a:buChar char="•"/>
            </a:pPr>
            <a:r>
              <a:rPr lang="en-US" sz="2800" b="1" err="1">
                <a:ea typeface="+mn-lt"/>
                <a:cs typeface="+mn-lt"/>
              </a:rPr>
              <a:t>Horario</a:t>
            </a:r>
            <a:r>
              <a:rPr lang="en-US" sz="2800" b="1">
                <a:ea typeface="+mn-lt"/>
                <a:cs typeface="+mn-lt"/>
              </a:rPr>
              <a:t> de </a:t>
            </a:r>
            <a:r>
              <a:rPr lang="en-US" sz="2800" b="1" err="1">
                <a:ea typeface="+mn-lt"/>
                <a:cs typeface="+mn-lt"/>
              </a:rPr>
              <a:t>atención</a:t>
            </a:r>
            <a:r>
              <a:rPr lang="en-US" sz="2800" b="1">
                <a:ea typeface="+mn-lt"/>
                <a:cs typeface="+mn-lt"/>
              </a:rPr>
              <a:t> </a:t>
            </a:r>
            <a:endParaRPr lang="en-US" b="1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800" b="1">
              <a:ea typeface="+mn-lt"/>
              <a:cs typeface="+mn-lt"/>
            </a:endParaRPr>
          </a:p>
          <a:p>
            <a:pPr marL="457200" indent="-457200">
              <a:buChar char="•"/>
            </a:pPr>
            <a:r>
              <a:rPr lang="en-US" sz="2800" b="1">
                <a:ea typeface="+mn-lt"/>
                <a:cs typeface="+mn-lt"/>
              </a:rPr>
              <a:t>¿</a:t>
            </a:r>
            <a:r>
              <a:rPr lang="en-US" sz="2800" b="1" err="1">
                <a:ea typeface="+mn-lt"/>
                <a:cs typeface="+mn-lt"/>
              </a:rPr>
              <a:t>Quién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paga</a:t>
            </a:r>
            <a:r>
              <a:rPr lang="en-US" sz="2800" b="1">
                <a:ea typeface="+mn-lt"/>
                <a:cs typeface="+mn-lt"/>
              </a:rPr>
              <a:t>? </a:t>
            </a:r>
            <a:endParaRPr lang="en-US" b="1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800" b="1">
              <a:ea typeface="+mn-lt"/>
              <a:cs typeface="+mn-lt"/>
            </a:endParaRPr>
          </a:p>
          <a:p>
            <a:pPr marL="457200" indent="-457200">
              <a:buChar char="•"/>
            </a:pPr>
            <a:r>
              <a:rPr lang="en-US" sz="2800" b="1">
                <a:ea typeface="+mn-lt"/>
                <a:cs typeface="+mn-lt"/>
              </a:rPr>
              <a:t>Costos</a:t>
            </a:r>
            <a:endParaRPr lang="en-US" b="1"/>
          </a:p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4408BA-4428-7F6C-26F3-3024D87F09E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 bwMode="auto">
          <a:xfrm>
            <a:off x="491319" y="5190754"/>
            <a:ext cx="3888325" cy="15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YoungStar logo">
            <a:extLst>
              <a:ext uri="{FF2B5EF4-FFF2-40B4-BE49-F238E27FC236}">
                <a16:creationId xmlns:a16="http://schemas.microsoft.com/office/drawing/2014/main" id="{5015D54F-F16F-58AE-DC65-4A934CCAD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8E7E-ADE2-1DDF-3D52-CEDAD2B5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>
            <a:normAutofit/>
          </a:bodyPr>
          <a:lstStyle/>
          <a:p>
            <a:r>
              <a:rPr lang="en-US" err="1">
                <a:ea typeface="+mj-lt"/>
                <a:cs typeface="+mj-lt"/>
              </a:rPr>
              <a:t>Horario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diario</a:t>
            </a:r>
            <a:endParaRPr lang="en-US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36DDF-3364-F1C0-A61C-C020C9424C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Sagona Book"/>
                <a:ea typeface="+mn-lt"/>
                <a:cs typeface="+mn-lt"/>
              </a:rPr>
              <a:t>¿Por </a:t>
            </a:r>
            <a:r>
              <a:rPr lang="en-US" sz="2400" err="1">
                <a:latin typeface="Sagona Book"/>
                <a:ea typeface="+mn-lt"/>
                <a:cs typeface="+mn-lt"/>
              </a:rPr>
              <a:t>qué</a:t>
            </a:r>
            <a:r>
              <a:rPr lang="en-US" sz="2400">
                <a:latin typeface="Sagona Book"/>
                <a:ea typeface="+mn-lt"/>
                <a:cs typeface="+mn-lt"/>
              </a:rPr>
              <a:t> </a:t>
            </a:r>
            <a:r>
              <a:rPr lang="en-US" sz="2400" err="1">
                <a:latin typeface="Sagona Book"/>
                <a:ea typeface="+mn-lt"/>
                <a:cs typeface="+mn-lt"/>
              </a:rPr>
              <a:t>necesitamos</a:t>
            </a:r>
            <a:r>
              <a:rPr lang="en-US" sz="2400">
                <a:latin typeface="Sagona Book"/>
                <a:ea typeface="+mn-lt"/>
                <a:cs typeface="+mn-lt"/>
              </a:rPr>
              <a:t> un </a:t>
            </a:r>
            <a:r>
              <a:rPr lang="en-US" sz="2400" err="1">
                <a:latin typeface="Sagona Book"/>
                <a:ea typeface="+mn-lt"/>
                <a:cs typeface="+mn-lt"/>
              </a:rPr>
              <a:t>horario</a:t>
            </a:r>
            <a:r>
              <a:rPr lang="en-US" sz="2400">
                <a:latin typeface="Sagona Book"/>
                <a:ea typeface="+mn-lt"/>
                <a:cs typeface="+mn-lt"/>
              </a:rPr>
              <a:t>?</a:t>
            </a:r>
          </a:p>
          <a:p>
            <a:endParaRPr lang="en-US" sz="2400">
              <a:latin typeface="Sagona Book"/>
            </a:endParaRPr>
          </a:p>
          <a:p>
            <a:pPr marL="342900" indent="-342900">
              <a:buChar char="•"/>
            </a:pPr>
            <a:r>
              <a:rPr lang="en-US" sz="2400" err="1">
                <a:latin typeface="Sagona Book"/>
                <a:ea typeface="+mn-lt"/>
                <a:cs typeface="+mn-lt"/>
              </a:rPr>
              <a:t>Licencias</a:t>
            </a:r>
            <a:r>
              <a:rPr lang="en-US" sz="2400">
                <a:latin typeface="Sagona Book"/>
                <a:ea typeface="+mn-lt"/>
                <a:cs typeface="+mn-lt"/>
              </a:rPr>
              <a:t> </a:t>
            </a:r>
            <a:r>
              <a:rPr lang="en-US" sz="2400" err="1">
                <a:latin typeface="Sagona Book"/>
                <a:ea typeface="+mn-lt"/>
                <a:cs typeface="+mn-lt"/>
              </a:rPr>
              <a:t>estatales</a:t>
            </a:r>
            <a:endParaRPr lang="en-US" sz="2400">
              <a:latin typeface="Sagona Book"/>
            </a:endParaRPr>
          </a:p>
          <a:p>
            <a:pPr marL="342900" indent="-342900">
              <a:buChar char="•"/>
            </a:pPr>
            <a:endParaRPr lang="en-US" sz="2400">
              <a:latin typeface="Sagona Book"/>
            </a:endParaRPr>
          </a:p>
          <a:p>
            <a:pPr marL="342900" indent="-342900">
              <a:buChar char="•"/>
            </a:pPr>
            <a:r>
              <a:rPr lang="en-US" sz="2400" err="1">
                <a:latin typeface="Sagona Book"/>
                <a:ea typeface="+mn-lt"/>
                <a:cs typeface="+mn-lt"/>
              </a:rPr>
              <a:t>Programa</a:t>
            </a:r>
            <a:r>
              <a:rPr lang="en-US" sz="2400">
                <a:latin typeface="Sagona Book"/>
                <a:ea typeface="+mn-lt"/>
                <a:cs typeface="+mn-lt"/>
              </a:rPr>
              <a:t> de </a:t>
            </a:r>
            <a:r>
              <a:rPr lang="en-US" sz="2400" err="1">
                <a:latin typeface="Sagona Book"/>
                <a:ea typeface="+mn-lt"/>
                <a:cs typeface="+mn-lt"/>
              </a:rPr>
              <a:t>alimentación</a:t>
            </a:r>
            <a:endParaRPr lang="en-US" sz="2400">
              <a:latin typeface="Sagona Book"/>
            </a:endParaRPr>
          </a:p>
          <a:p>
            <a:pPr marL="342900" indent="-342900">
              <a:buChar char="•"/>
            </a:pPr>
            <a:endParaRPr lang="en-US" sz="2400">
              <a:latin typeface="Sagona Book"/>
            </a:endParaRPr>
          </a:p>
          <a:p>
            <a:pPr marL="342900" indent="-342900">
              <a:buChar char="•"/>
            </a:pPr>
            <a:r>
              <a:rPr lang="en-US" sz="2400">
                <a:latin typeface="Sagona Book"/>
                <a:ea typeface="+mn-lt"/>
                <a:cs typeface="+mn-lt"/>
              </a:rPr>
              <a:t>Padres</a:t>
            </a:r>
            <a:endParaRPr lang="en-US" sz="2400">
              <a:latin typeface="Sagona Book"/>
            </a:endParaRPr>
          </a:p>
          <a:p>
            <a:endParaRPr lang="en-US"/>
          </a:p>
        </p:txBody>
      </p:sp>
      <p:pic>
        <p:nvPicPr>
          <p:cNvPr id="2052" name="Picture 4" descr="Preschool Daily Schedule Guide + Visual Schedule and Routine Templates">
            <a:extLst>
              <a:ext uri="{FF2B5EF4-FFF2-40B4-BE49-F238E27FC236}">
                <a16:creationId xmlns:a16="http://schemas.microsoft.com/office/drawing/2014/main" id="{0A2787D6-8560-2C0A-6EC8-8D216D1D346C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5753" y="791570"/>
            <a:ext cx="4576952" cy="592357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3949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9A74-6052-7103-DEA7-A021993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49" y="2294626"/>
            <a:ext cx="6513864" cy="1518249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3600" err="1">
                <a:ea typeface="+mj-lt"/>
                <a:cs typeface="+mj-lt"/>
              </a:rPr>
              <a:t>Asegurarse</a:t>
            </a:r>
            <a:r>
              <a:rPr lang="en-US" sz="3600">
                <a:ea typeface="+mj-lt"/>
                <a:cs typeface="+mj-lt"/>
              </a:rPr>
              <a:t> de que </a:t>
            </a:r>
            <a:r>
              <a:rPr lang="en-US" sz="3600" err="1">
                <a:ea typeface="+mj-lt"/>
                <a:cs typeface="+mj-lt"/>
              </a:rPr>
              <a:t>todos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los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documentos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sean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alineados</a:t>
            </a:r>
            <a:r>
              <a:rPr lang="en-US" sz="3600">
                <a:ea typeface="+mj-lt"/>
                <a:cs typeface="+mj-lt"/>
              </a:rPr>
              <a:t> entre </a:t>
            </a:r>
            <a:r>
              <a:rPr lang="en-US" sz="3600" err="1">
                <a:ea typeface="+mj-lt"/>
                <a:cs typeface="+mj-lt"/>
              </a:rPr>
              <a:t>sí</a:t>
            </a:r>
            <a:endParaRPr lang="en-US" sz="3600"/>
          </a:p>
        </p:txBody>
      </p:sp>
      <p:pic>
        <p:nvPicPr>
          <p:cNvPr id="6" name="Picture 5" descr="Stack of files">
            <a:extLst>
              <a:ext uri="{FF2B5EF4-FFF2-40B4-BE49-F238E27FC236}">
                <a16:creationId xmlns:a16="http://schemas.microsoft.com/office/drawing/2014/main" id="{1B4BDD5C-B368-98BF-A96A-34B1D1A3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66" r="25099" b="1"/>
          <a:stretch>
            <a:fillRect/>
          </a:stretch>
        </p:blipFill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43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8706-E485-6B63-7A34-334DFE81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 anchor="ctr">
            <a:normAutofit/>
          </a:bodyPr>
          <a:lstStyle/>
          <a:p>
            <a:r>
              <a:rPr lang="en-US" sz="4400"/>
              <a:t>¿</a:t>
            </a:r>
            <a:r>
              <a:rPr lang="en-US" sz="4400" err="1"/>
              <a:t>Preguntas</a:t>
            </a:r>
            <a:r>
              <a:rPr lang="en-US" sz="4400"/>
              <a:t>?</a:t>
            </a:r>
          </a:p>
        </p:txBody>
      </p:sp>
      <p:pic>
        <p:nvPicPr>
          <p:cNvPr id="8" name="Picture 7" descr="Child raising hand in classroom">
            <a:extLst>
              <a:ext uri="{FF2B5EF4-FFF2-40B4-BE49-F238E27FC236}">
                <a16:creationId xmlns:a16="http://schemas.microsoft.com/office/drawing/2014/main" id="{72DA5CBD-F7E7-E26F-D860-D3348D977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84" r="21937" b="-3"/>
          <a:stretch>
            <a:fillRect/>
          </a:stretch>
        </p:blipFill>
        <p:spPr>
          <a:xfrm>
            <a:off x="6643315" y="671051"/>
            <a:ext cx="4620545" cy="5159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37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78C9-9BA7-0F08-4D4F-FE206AA3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err="1"/>
              <a:t>Información</a:t>
            </a:r>
            <a:r>
              <a:rPr lang="en-US" sz="4000" b="1"/>
              <a:t> Contacto</a:t>
            </a:r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383E29C9-D69E-316B-9842-50B036962E6E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389838446"/>
              </p:ext>
            </p:extLst>
          </p:nvPr>
        </p:nvGraphicFramePr>
        <p:xfrm>
          <a:off x="1009650" y="2239433"/>
          <a:ext cx="10360024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60024">
                  <a:extLst>
                    <a:ext uri="{9D8B030D-6E8A-4147-A177-3AD203B41FA5}">
                      <a16:colId xmlns:a16="http://schemas.microsoft.com/office/drawing/2014/main" val="1736356365"/>
                    </a:ext>
                  </a:extLst>
                </a:gridCol>
              </a:tblGrid>
              <a:tr h="741679">
                <a:tc>
                  <a:txBody>
                    <a:bodyPr/>
                    <a:lstStyle/>
                    <a:p>
                      <a:r>
                        <a:rPr lang="en-US" sz="4400" b="0">
                          <a:latin typeface="Sagona Book"/>
                        </a:rPr>
                        <a:t>Anita Ramirez España </a:t>
                      </a:r>
                    </a:p>
                    <a:p>
                      <a:r>
                        <a:rPr lang="en-US" sz="4400" b="0">
                          <a:latin typeface="Sagona Book"/>
                        </a:rPr>
                        <a:t>414-439-5375</a:t>
                      </a:r>
                    </a:p>
                    <a:p>
                      <a:r>
                        <a:rPr lang="en-US" sz="4400" b="0">
                          <a:latin typeface="Sagona Book"/>
                        </a:rPr>
                        <a:t>ramirezanita@sbcglobal.net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85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33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6101-1B6A-1EBD-33D3-7B386D5F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914400"/>
            <a:ext cx="6077276" cy="5029200"/>
          </a:xfrm>
        </p:spPr>
        <p:txBody>
          <a:bodyPr anchor="ctr">
            <a:normAutofit/>
          </a:bodyPr>
          <a:lstStyle/>
          <a:p>
            <a:br>
              <a:rPr lang="en-US"/>
            </a:br>
            <a:r>
              <a:rPr lang="en-US" err="1"/>
              <a:t>Introducción</a:t>
            </a:r>
            <a:r>
              <a:rPr lang="en-US"/>
              <a:t>:</a:t>
            </a:r>
            <a:br>
              <a:rPr lang="en-US"/>
            </a:br>
            <a:br>
              <a:rPr lang="en-US"/>
            </a:br>
            <a:r>
              <a:rPr lang="en-US"/>
              <a:t>Anita Ramirez, Dueña</a:t>
            </a: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5" name="Content Placeholder 4" descr="A person with dark hair and makeup&#10;&#10;AI-generated content may be incorrect.">
            <a:extLst>
              <a:ext uri="{FF2B5EF4-FFF2-40B4-BE49-F238E27FC236}">
                <a16:creationId xmlns:a16="http://schemas.microsoft.com/office/drawing/2014/main" id="{CDAE7C25-ABFC-2C73-EB42-1A8BFF4CFD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152" r="1" b="20028"/>
          <a:stretch>
            <a:fillRect/>
          </a:stretch>
        </p:blipFill>
        <p:spPr>
          <a:xfrm>
            <a:off x="7401941" y="10"/>
            <a:ext cx="4790059" cy="6587057"/>
          </a:xfrm>
          <a:noFill/>
        </p:spPr>
      </p:pic>
    </p:spTree>
    <p:extLst>
      <p:ext uri="{BB962C8B-B14F-4D97-AF65-F5344CB8AC3E}">
        <p14:creationId xmlns:p14="http://schemas.microsoft.com/office/powerpoint/2010/main" val="265284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366863"/>
              </p:ext>
            </p:extLst>
          </p:nvPr>
        </p:nvGraphicFramePr>
        <p:xfrm>
          <a:off x="6096000" y="1121433"/>
          <a:ext cx="5765410" cy="5049614"/>
        </p:xfrm>
        <a:graphic>
          <a:graphicData uri="http://schemas.openxmlformats.org/drawingml/2006/table">
            <a:tbl>
              <a:tblPr firstRow="1" bandRow="1"/>
              <a:tblGrid>
                <a:gridCol w="5765410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827553">
                <a:tc>
                  <a:txBody>
                    <a:bodyPr/>
                    <a:lstStyle/>
                    <a:p>
                      <a:pPr algn="r" defTabSz="914400">
                        <a:tabLst/>
                        <a:defRPr/>
                      </a:pPr>
                      <a:endParaRPr lang="en-US" sz="2400" b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4674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latin typeface="Sagona Book"/>
                      </a:endParaRPr>
                    </a:p>
                    <a:p>
                      <a:pPr marL="0" lvl="0" algn="ctr" defTabSz="914400">
                        <a:buNone/>
                      </a:pP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Introducción</a:t>
                      </a:r>
                      <a:endParaRPr lang="en-US" sz="2800">
                        <a:latin typeface="Sagona Book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1011454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Muestras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de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contratos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y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pólizas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Sagona Book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567836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800" b="0" i="0" u="none" strike="noStrike" kern="1200" noProof="0">
                        <a:solidFill>
                          <a:schemeClr val="tx1"/>
                        </a:solidFill>
                        <a:latin typeface="Sagona Book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Actividad para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aplicar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en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tu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centro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de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cuidado</a:t>
                      </a:r>
                      <a:r>
                        <a:rPr lang="en-US" sz="2800" b="0" i="0" u="none" strike="noStrike" kern="1200" noProof="0">
                          <a:solidFill>
                            <a:schemeClr val="tx1"/>
                          </a:solidFill>
                          <a:latin typeface="Sagona Book"/>
                        </a:rPr>
                        <a:t> </a:t>
                      </a:r>
                      <a:r>
                        <a:rPr lang="en-US" sz="2800" b="0" i="0" u="none" strike="noStrike" kern="1200" noProof="0" err="1">
                          <a:solidFill>
                            <a:schemeClr val="tx1"/>
                          </a:solidFill>
                          <a:latin typeface="Sagona Book"/>
                        </a:rPr>
                        <a:t>infantil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Sagona Book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64333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1F71-2DDF-3B3B-C8DC-DB4B763CD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4784598" cy="5029200"/>
          </a:xfrm>
        </p:spPr>
        <p:txBody>
          <a:bodyPr anchor="ctr">
            <a:normAutofit/>
          </a:bodyPr>
          <a:lstStyle/>
          <a:p>
            <a:r>
              <a:rPr lang="en-US" err="1">
                <a:ea typeface="+mj-lt"/>
                <a:cs typeface="+mj-lt"/>
              </a:rPr>
              <a:t>Revisar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modelo</a:t>
            </a:r>
            <a:r>
              <a:rPr lang="en-US">
                <a:ea typeface="+mj-lt"/>
                <a:cs typeface="+mj-lt"/>
              </a:rPr>
              <a:t> de </a:t>
            </a:r>
            <a:r>
              <a:rPr lang="en-US" err="1">
                <a:ea typeface="+mj-lt"/>
                <a:cs typeface="+mj-lt"/>
              </a:rPr>
              <a:t>acuerdo</a:t>
            </a:r>
            <a:r>
              <a:rPr lang="en-US">
                <a:ea typeface="+mj-lt"/>
                <a:cs typeface="+mj-lt"/>
              </a:rPr>
              <a:t> de </a:t>
            </a:r>
            <a:r>
              <a:rPr lang="en-US" err="1">
                <a:ea typeface="+mj-lt"/>
                <a:cs typeface="+mj-lt"/>
              </a:rPr>
              <a:t>contrato</a:t>
            </a:r>
            <a:r>
              <a:rPr lang="en-US"/>
              <a:t> </a:t>
            </a:r>
          </a:p>
        </p:txBody>
      </p:sp>
      <p:pic>
        <p:nvPicPr>
          <p:cNvPr id="8" name="Content Placeholder 7" descr="Woman signing contract">
            <a:extLst>
              <a:ext uri="{FF2B5EF4-FFF2-40B4-BE49-F238E27FC236}">
                <a16:creationId xmlns:a16="http://schemas.microsoft.com/office/drawing/2014/main" id="{A827FE0D-2557-8987-7EBD-4FC1788407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836102" y="1584563"/>
            <a:ext cx="5984845" cy="3988921"/>
          </a:xfrm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6B7645E-0678-3A2E-6C93-BA5EB2D5C4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242FE4-05B8-1B1C-9138-574F4A9E5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>
            <a:normAutofit/>
          </a:bodyPr>
          <a:lstStyle/>
          <a:p>
            <a:r>
              <a:rPr lang="en-US">
                <a:ea typeface="+mj-lt"/>
                <a:cs typeface="+mj-lt"/>
              </a:rPr>
              <a:t>¿</a:t>
            </a:r>
            <a:r>
              <a:rPr lang="en-US" err="1">
                <a:ea typeface="+mj-lt"/>
                <a:cs typeface="+mj-lt"/>
              </a:rPr>
              <a:t>Qué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debe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contener</a:t>
            </a:r>
            <a:r>
              <a:rPr lang="en-US">
                <a:ea typeface="+mj-lt"/>
                <a:cs typeface="+mj-lt"/>
              </a:rPr>
              <a:t> un manual de políticas?</a:t>
            </a: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Philosophy, Mission, and Vision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DA37B-399A-B9F0-7A7D-2A891EB7FF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10284871" cy="33565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err="1">
                <a:latin typeface="Sagona Book"/>
                <a:ea typeface="+mn-lt"/>
                <a:cs typeface="+mn-lt"/>
              </a:rPr>
              <a:t>Describa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su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trabajo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como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centro</a:t>
            </a:r>
            <a:r>
              <a:rPr lang="en-US" sz="2800">
                <a:latin typeface="Sagona Book"/>
                <a:ea typeface="+mn-lt"/>
                <a:cs typeface="+mn-lt"/>
              </a:rPr>
              <a:t> de </a:t>
            </a:r>
            <a:r>
              <a:rPr lang="en-US" sz="2800" err="1">
                <a:latin typeface="Sagona Book"/>
                <a:ea typeface="+mn-lt"/>
                <a:cs typeface="+mn-lt"/>
              </a:rPr>
              <a:t>cuidado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infantil</a:t>
            </a:r>
            <a:r>
              <a:rPr lang="en-US" sz="2800">
                <a:latin typeface="Sagona Book"/>
                <a:ea typeface="+mn-lt"/>
                <a:cs typeface="+mn-lt"/>
              </a:rPr>
              <a:t>.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800">
                <a:latin typeface="Sagona Book"/>
                <a:ea typeface="+mn-lt"/>
                <a:cs typeface="+mn-lt"/>
              </a:rPr>
              <a:t>Sus </a:t>
            </a:r>
            <a:r>
              <a:rPr lang="en-US" sz="2800" err="1">
                <a:latin typeface="Sagona Book"/>
                <a:ea typeface="+mn-lt"/>
                <a:cs typeface="+mn-lt"/>
              </a:rPr>
              <a:t>creencias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sobre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el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cuidado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infantil</a:t>
            </a:r>
            <a:r>
              <a:rPr lang="en-US" sz="2800">
                <a:latin typeface="Sagona Book"/>
                <a:ea typeface="+mn-lt"/>
                <a:cs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err="1">
                <a:latin typeface="Sagona Book"/>
                <a:ea typeface="+mn-lt"/>
                <a:cs typeface="+mn-lt"/>
              </a:rPr>
              <a:t>Cómo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garantizarán</a:t>
            </a:r>
            <a:r>
              <a:rPr lang="en-US" sz="2800">
                <a:latin typeface="Sagona Book"/>
                <a:ea typeface="+mn-lt"/>
                <a:cs typeface="+mn-lt"/>
              </a:rPr>
              <a:t> la </a:t>
            </a:r>
            <a:r>
              <a:rPr lang="en-US" sz="2800" err="1">
                <a:latin typeface="Sagona Book"/>
                <a:ea typeface="+mn-lt"/>
                <a:cs typeface="+mn-lt"/>
              </a:rPr>
              <a:t>seguridad</a:t>
            </a:r>
            <a:r>
              <a:rPr lang="en-US" sz="2800">
                <a:latin typeface="Sagona Book"/>
                <a:ea typeface="+mn-lt"/>
                <a:cs typeface="+mn-lt"/>
              </a:rPr>
              <a:t> de </a:t>
            </a:r>
            <a:r>
              <a:rPr lang="en-US" sz="2800" err="1">
                <a:latin typeface="Sagona Book"/>
                <a:ea typeface="+mn-lt"/>
                <a:cs typeface="+mn-lt"/>
              </a:rPr>
              <a:t>los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niños</a:t>
            </a:r>
            <a:r>
              <a:rPr lang="en-US" sz="2800">
                <a:latin typeface="Sagona Book"/>
                <a:ea typeface="+mn-lt"/>
                <a:cs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err="1">
                <a:latin typeface="Sagona Book"/>
                <a:ea typeface="+mn-lt"/>
                <a:cs typeface="+mn-lt"/>
              </a:rPr>
              <a:t>Cómo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apoyarán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el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crecimiento</a:t>
            </a:r>
            <a:r>
              <a:rPr lang="en-US" sz="2800">
                <a:latin typeface="Sagona Book"/>
                <a:ea typeface="+mn-lt"/>
                <a:cs typeface="+mn-lt"/>
              </a:rPr>
              <a:t>, </a:t>
            </a:r>
            <a:r>
              <a:rPr lang="en-US" sz="2800" err="1">
                <a:latin typeface="Sagona Book"/>
                <a:ea typeface="+mn-lt"/>
                <a:cs typeface="+mn-lt"/>
              </a:rPr>
              <a:t>el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aprendizaje</a:t>
            </a:r>
            <a:r>
              <a:rPr lang="en-US" sz="2800">
                <a:latin typeface="Sagona Book"/>
                <a:ea typeface="+mn-lt"/>
                <a:cs typeface="+mn-lt"/>
              </a:rPr>
              <a:t> y </a:t>
            </a:r>
            <a:r>
              <a:rPr lang="en-US" sz="2800" err="1">
                <a:latin typeface="Sagona Book"/>
                <a:ea typeface="+mn-lt"/>
                <a:cs typeface="+mn-lt"/>
              </a:rPr>
              <a:t>el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desarrollo</a:t>
            </a:r>
            <a:r>
              <a:rPr lang="en-US" sz="2800">
                <a:latin typeface="Sagona Book"/>
                <a:ea typeface="+mn-lt"/>
                <a:cs typeface="+mn-lt"/>
              </a:rPr>
              <a:t> de </a:t>
            </a:r>
            <a:r>
              <a:rPr lang="en-US" sz="2800" err="1">
                <a:latin typeface="Sagona Book"/>
                <a:ea typeface="+mn-lt"/>
                <a:cs typeface="+mn-lt"/>
              </a:rPr>
              <a:t>los</a:t>
            </a:r>
            <a:r>
              <a:rPr lang="en-US" sz="2800">
                <a:latin typeface="Sagona Book"/>
                <a:ea typeface="+mn-lt"/>
                <a:cs typeface="+mn-lt"/>
              </a:rPr>
              <a:t> </a:t>
            </a:r>
            <a:r>
              <a:rPr lang="en-US" sz="2800" err="1">
                <a:latin typeface="Sagona Book"/>
                <a:ea typeface="+mn-lt"/>
                <a:cs typeface="+mn-lt"/>
              </a:rPr>
              <a:t>niños</a:t>
            </a:r>
            <a:r>
              <a:rPr lang="en-US" sz="2800">
                <a:latin typeface="Sagona Book"/>
                <a:ea typeface="+mn-lt"/>
                <a:cs typeface="+mn-lt"/>
              </a:rPr>
              <a:t>.</a:t>
            </a:r>
            <a:endParaRPr lang="en-US" sz="2800">
              <a:latin typeface="Sagona Book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A815-8BE0-4E88-2A95-9E724AC3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>
            <a:normAutofit/>
          </a:bodyPr>
          <a:lstStyle/>
          <a:p>
            <a:r>
              <a:rPr lang="en-US" sz="4000" err="1">
                <a:ea typeface="+mj-lt"/>
                <a:cs typeface="+mj-lt"/>
              </a:rPr>
              <a:t>Ejemplo</a:t>
            </a:r>
            <a:r>
              <a:rPr lang="en-US" sz="4000">
                <a:ea typeface="+mj-lt"/>
                <a:cs typeface="+mj-lt"/>
              </a:rPr>
              <a:t> de </a:t>
            </a:r>
            <a:r>
              <a:rPr lang="en-US" sz="4000" err="1">
                <a:ea typeface="+mj-lt"/>
                <a:cs typeface="+mj-lt"/>
              </a:rPr>
              <a:t>declaración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1F50A-0788-E0A5-2E96-7A79704475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6381242" cy="39044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/>
          </a:p>
          <a:p>
            <a:r>
              <a:rPr lang="en-US" sz="4000">
                <a:latin typeface="Sagona Book"/>
                <a:ea typeface="+mn-lt"/>
                <a:cs typeface="+mn-lt"/>
              </a:rPr>
              <a:t>Habla </a:t>
            </a:r>
            <a:r>
              <a:rPr lang="en-US" sz="4000" err="1">
                <a:latin typeface="Sagona Book"/>
                <a:ea typeface="+mn-lt"/>
                <a:cs typeface="+mn-lt"/>
              </a:rPr>
              <a:t>en</a:t>
            </a:r>
            <a:r>
              <a:rPr lang="en-US" sz="4000">
                <a:latin typeface="Sagona Book"/>
                <a:ea typeface="+mn-lt"/>
                <a:cs typeface="+mn-lt"/>
              </a:rPr>
              <a:t> </a:t>
            </a:r>
            <a:r>
              <a:rPr lang="en-US" sz="4000" err="1">
                <a:latin typeface="Sagona Book"/>
                <a:ea typeface="+mn-lt"/>
                <a:cs typeface="+mn-lt"/>
              </a:rPr>
              <a:t>tu</a:t>
            </a:r>
            <a:r>
              <a:rPr lang="en-US" sz="4000">
                <a:latin typeface="Sagona Book"/>
                <a:ea typeface="+mn-lt"/>
                <a:cs typeface="+mn-lt"/>
              </a:rPr>
              <a:t> mesa </a:t>
            </a:r>
            <a:r>
              <a:rPr lang="en-US" sz="4000" err="1">
                <a:latin typeface="Sagona Book"/>
                <a:ea typeface="+mn-lt"/>
                <a:cs typeface="+mn-lt"/>
              </a:rPr>
              <a:t>sobre</a:t>
            </a:r>
            <a:r>
              <a:rPr lang="en-US" sz="4000">
                <a:latin typeface="Sagona Book"/>
                <a:ea typeface="+mn-lt"/>
                <a:cs typeface="+mn-lt"/>
              </a:rPr>
              <a:t> </a:t>
            </a:r>
            <a:r>
              <a:rPr lang="en-US" sz="4000" err="1">
                <a:latin typeface="Sagona Book"/>
                <a:ea typeface="+mn-lt"/>
                <a:cs typeface="+mn-lt"/>
              </a:rPr>
              <a:t>tu</a:t>
            </a:r>
            <a:r>
              <a:rPr lang="en-US" sz="4000">
                <a:latin typeface="Sagona Book"/>
                <a:ea typeface="+mn-lt"/>
                <a:cs typeface="+mn-lt"/>
              </a:rPr>
              <a:t> </a:t>
            </a:r>
            <a:r>
              <a:rPr lang="en-US" sz="4000" err="1">
                <a:latin typeface="Sagona Book"/>
                <a:ea typeface="+mn-lt"/>
                <a:cs typeface="+mn-lt"/>
              </a:rPr>
              <a:t>filosofía</a:t>
            </a:r>
            <a:r>
              <a:rPr lang="en-US" sz="4000">
                <a:latin typeface="Sagona Book"/>
                <a:ea typeface="+mn-lt"/>
                <a:cs typeface="+mn-lt"/>
              </a:rPr>
              <a:t>, </a:t>
            </a:r>
            <a:r>
              <a:rPr lang="en-US" sz="4000" err="1">
                <a:latin typeface="Sagona Book"/>
                <a:ea typeface="+mn-lt"/>
                <a:cs typeface="+mn-lt"/>
              </a:rPr>
              <a:t>misión</a:t>
            </a:r>
            <a:r>
              <a:rPr lang="en-US" sz="4000">
                <a:latin typeface="Sagona Book"/>
                <a:ea typeface="+mn-lt"/>
                <a:cs typeface="+mn-lt"/>
              </a:rPr>
              <a:t> y </a:t>
            </a:r>
            <a:r>
              <a:rPr lang="en-US" sz="4000" err="1">
                <a:latin typeface="Sagona Book"/>
                <a:ea typeface="+mn-lt"/>
                <a:cs typeface="+mn-lt"/>
              </a:rPr>
              <a:t>visión</a:t>
            </a:r>
            <a:r>
              <a:rPr lang="en-US" sz="4000">
                <a:latin typeface="Sagona Book"/>
                <a:ea typeface="+mn-lt"/>
                <a:cs typeface="+mn-lt"/>
              </a:rPr>
              <a:t>.</a:t>
            </a:r>
            <a:endParaRPr lang="en-US" sz="4000">
              <a:latin typeface="Sagona Book"/>
            </a:endParaRPr>
          </a:p>
        </p:txBody>
      </p:sp>
      <p:pic>
        <p:nvPicPr>
          <p:cNvPr id="6" name="Picture 5" descr="People in meeting">
            <a:extLst>
              <a:ext uri="{FF2B5EF4-FFF2-40B4-BE49-F238E27FC236}">
                <a16:creationId xmlns:a16="http://schemas.microsoft.com/office/drawing/2014/main" id="{E8C920D5-6DB0-153D-9934-8189F5F992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12C4-082F-666C-B436-C5675FA5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+mj-lt"/>
                <a:cs typeface="+mj-lt"/>
              </a:rPr>
              <a:t>Información</a:t>
            </a:r>
            <a:r>
              <a:rPr lang="en-US">
                <a:ea typeface="+mj-lt"/>
                <a:cs typeface="+mj-lt"/>
              </a:rPr>
              <a:t> general </a:t>
            </a:r>
            <a:r>
              <a:rPr lang="en-US" err="1">
                <a:ea typeface="+mj-lt"/>
                <a:cs typeface="+mj-lt"/>
              </a:rPr>
              <a:t>en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el</a:t>
            </a:r>
            <a:r>
              <a:rPr lang="en-US">
                <a:ea typeface="+mj-lt"/>
                <a:cs typeface="+mj-lt"/>
              </a:rPr>
              <a:t> Manual de </a:t>
            </a:r>
            <a:r>
              <a:rPr lang="en-US" err="1">
                <a:ea typeface="+mj-lt"/>
                <a:cs typeface="+mj-lt"/>
              </a:rPr>
              <a:t>políticas</a:t>
            </a:r>
            <a:endParaRPr lang="en-US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EE8FA-954A-F556-B4EE-0F9D1E0C28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474" y="2039111"/>
            <a:ext cx="7002463" cy="4652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Formularios</a:t>
            </a:r>
            <a:r>
              <a:rPr lang="en-US">
                <a:latin typeface="Sagona Book"/>
                <a:ea typeface="+mn-lt"/>
                <a:cs typeface="+mn-lt"/>
              </a:rPr>
              <a:t> </a:t>
            </a:r>
            <a:r>
              <a:rPr lang="en-US" err="1">
                <a:latin typeface="Sagona Book"/>
                <a:ea typeface="+mn-lt"/>
                <a:cs typeface="+mn-lt"/>
              </a:rPr>
              <a:t>necesarios</a:t>
            </a:r>
            <a:r>
              <a:rPr lang="en-US">
                <a:latin typeface="Sagona Book"/>
                <a:ea typeface="+mn-lt"/>
                <a:cs typeface="+mn-lt"/>
              </a:rPr>
              <a:t> antes de la </a:t>
            </a:r>
            <a:r>
              <a:rPr lang="en-US" err="1">
                <a:latin typeface="Sagona Book"/>
                <a:ea typeface="+mn-lt"/>
                <a:cs typeface="+mn-lt"/>
              </a:rPr>
              <a:t>inscripción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Horario</a:t>
            </a:r>
            <a:r>
              <a:rPr lang="en-US">
                <a:latin typeface="Sagona Book"/>
                <a:ea typeface="+mn-lt"/>
                <a:cs typeface="+mn-lt"/>
              </a:rPr>
              <a:t> de </a:t>
            </a:r>
            <a:r>
              <a:rPr lang="en-US" err="1">
                <a:latin typeface="Sagona Book"/>
                <a:ea typeface="+mn-lt"/>
                <a:cs typeface="+mn-lt"/>
              </a:rPr>
              <a:t>atención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>
                <a:latin typeface="Sagona Book"/>
                <a:ea typeface="+mn-lt"/>
                <a:cs typeface="+mn-lt"/>
              </a:rPr>
              <a:t>Normas del </a:t>
            </a:r>
            <a:r>
              <a:rPr lang="en-US" err="1">
                <a:latin typeface="Sagona Book"/>
                <a:ea typeface="+mn-lt"/>
                <a:cs typeface="+mn-lt"/>
              </a:rPr>
              <a:t>cuidado</a:t>
            </a:r>
            <a:r>
              <a:rPr lang="en-US">
                <a:latin typeface="Sagona Book"/>
                <a:ea typeface="+mn-lt"/>
                <a:cs typeface="+mn-lt"/>
              </a:rPr>
              <a:t> </a:t>
            </a:r>
            <a:r>
              <a:rPr lang="en-US" err="1">
                <a:latin typeface="Sagona Book"/>
                <a:ea typeface="+mn-lt"/>
                <a:cs typeface="+mn-lt"/>
              </a:rPr>
              <a:t>infantil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Licencias</a:t>
            </a:r>
            <a:r>
              <a:rPr lang="en-US">
                <a:latin typeface="Sagona Book"/>
                <a:ea typeface="+mn-lt"/>
                <a:cs typeface="+mn-lt"/>
              </a:rPr>
              <a:t> y </a:t>
            </a:r>
            <a:r>
              <a:rPr lang="en-US" err="1">
                <a:latin typeface="Sagona Book"/>
                <a:ea typeface="+mn-lt"/>
                <a:cs typeface="+mn-lt"/>
              </a:rPr>
              <a:t>regulaciones</a:t>
            </a:r>
            <a:r>
              <a:rPr lang="en-US">
                <a:latin typeface="Sagona Book"/>
                <a:ea typeface="+mn-lt"/>
                <a:cs typeface="+mn-lt"/>
              </a:rPr>
              <a:t> </a:t>
            </a:r>
            <a:r>
              <a:rPr lang="en-US" err="1">
                <a:latin typeface="Sagona Book"/>
                <a:ea typeface="+mn-lt"/>
                <a:cs typeface="+mn-lt"/>
              </a:rPr>
              <a:t>estatales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Proporcionar</a:t>
            </a:r>
            <a:r>
              <a:rPr lang="en-US">
                <a:latin typeface="Sagona Book"/>
                <a:ea typeface="+mn-lt"/>
                <a:cs typeface="+mn-lt"/>
              </a:rPr>
              <a:t> </a:t>
            </a:r>
            <a:r>
              <a:rPr lang="en-US" err="1">
                <a:latin typeface="Sagona Book"/>
                <a:ea typeface="+mn-lt"/>
                <a:cs typeface="+mn-lt"/>
              </a:rPr>
              <a:t>información</a:t>
            </a:r>
            <a:r>
              <a:rPr lang="en-US">
                <a:latin typeface="Sagona Book"/>
                <a:ea typeface="+mn-lt"/>
                <a:cs typeface="+mn-lt"/>
              </a:rPr>
              <a:t> del DCF</a:t>
            </a: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Edades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Nutrición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Actividades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>
                <a:latin typeface="Sagona Book"/>
                <a:ea typeface="+mn-lt"/>
                <a:cs typeface="+mn-lt"/>
              </a:rPr>
              <a:t>Contacto de </a:t>
            </a:r>
            <a:r>
              <a:rPr lang="en-US" err="1">
                <a:latin typeface="Sagona Book"/>
                <a:ea typeface="+mn-lt"/>
                <a:cs typeface="+mn-lt"/>
              </a:rPr>
              <a:t>emergencia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  <a:ea typeface="+mn-lt"/>
                <a:cs typeface="+mn-lt"/>
              </a:rPr>
              <a:t>Vacaciones</a:t>
            </a:r>
            <a:r>
              <a:rPr lang="en-US">
                <a:latin typeface="Sagona Book"/>
                <a:ea typeface="+mn-lt"/>
                <a:cs typeface="+mn-lt"/>
              </a:rPr>
              <a:t> </a:t>
            </a:r>
            <a:r>
              <a:rPr lang="en-US" err="1">
                <a:latin typeface="Sagona Book"/>
                <a:ea typeface="+mn-lt"/>
                <a:cs typeface="+mn-lt"/>
              </a:rPr>
              <a:t>pagadas</a:t>
            </a:r>
            <a:endParaRPr lang="en-US">
              <a:latin typeface="Sagona Book"/>
            </a:endParaRPr>
          </a:p>
          <a:p>
            <a:pPr marL="342900" indent="-342900">
              <a:buChar char="•"/>
            </a:pPr>
            <a:r>
              <a:rPr lang="en-US" err="1">
                <a:latin typeface="Sagona Book"/>
              </a:rPr>
              <a:t>Enfermedades</a:t>
            </a:r>
            <a:r>
              <a:rPr lang="en-US">
                <a:latin typeface="Sagona Book"/>
              </a:rPr>
              <a:t> </a:t>
            </a:r>
            <a:r>
              <a:rPr lang="en-US" err="1">
                <a:latin typeface="Sagona Book"/>
              </a:rPr>
              <a:t>contagiosas</a:t>
            </a:r>
            <a:endParaRPr lang="en-US">
              <a:latin typeface="Sagona Book"/>
            </a:endParaRPr>
          </a:p>
          <a:p>
            <a:endParaRPr lang="en-US"/>
          </a:p>
        </p:txBody>
      </p:sp>
      <p:pic>
        <p:nvPicPr>
          <p:cNvPr id="6" name="Picture Placeholder 5" descr="Mother kissing baby girl">
            <a:extLst>
              <a:ext uri="{FF2B5EF4-FFF2-40B4-BE49-F238E27FC236}">
                <a16:creationId xmlns:a16="http://schemas.microsoft.com/office/drawing/2014/main" id="{EC0A7782-B083-35AA-9A86-258E418179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2115370"/>
          </a:xfrm>
        </p:spPr>
        <p:txBody>
          <a:bodyPr anchor="b">
            <a:normAutofit/>
          </a:bodyPr>
          <a:lstStyle/>
          <a:p>
            <a:r>
              <a:rPr lang="en-US">
                <a:ea typeface="+mj-lt"/>
                <a:cs typeface="+mj-lt"/>
              </a:rPr>
              <a:t>Hoja de </a:t>
            </a:r>
            <a:r>
              <a:rPr lang="en-US" err="1">
                <a:ea typeface="+mj-lt"/>
                <a:cs typeface="+mj-lt"/>
              </a:rPr>
              <a:t>tarifas</a:t>
            </a:r>
            <a:endParaRPr lang="en-US" err="1"/>
          </a:p>
        </p:txBody>
      </p:sp>
      <p:pic>
        <p:nvPicPr>
          <p:cNvPr id="3074" name="Picture 2" descr="Childcare Rate Sheet | Templates | Lillio">
            <a:extLst>
              <a:ext uri="{FF2B5EF4-FFF2-40B4-BE49-F238E27FC236}">
                <a16:creationId xmlns:a16="http://schemas.microsoft.com/office/drawing/2014/main" id="{449FF8EC-4091-20F7-0FC3-22A3C5373BE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r="24899"/>
          <a:stretch>
            <a:fillRect/>
          </a:stretch>
        </p:blipFill>
        <p:spPr bwMode="auto">
          <a:xfrm>
            <a:off x="806245" y="1147536"/>
            <a:ext cx="3146323" cy="41128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50827" y="3416521"/>
            <a:ext cx="6873182" cy="3134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70309020205020404" pitchFamily="49" charset="0"/>
              <a:buChar char="•"/>
            </a:pPr>
            <a:r>
              <a:rPr lang="en-US" sz="2800" err="1">
                <a:ea typeface="+mn-lt"/>
                <a:cs typeface="+mn-lt"/>
              </a:rPr>
              <a:t>Tarifas</a:t>
            </a:r>
            <a:r>
              <a:rPr lang="en-US" sz="2800">
                <a:ea typeface="+mn-lt"/>
                <a:cs typeface="+mn-lt"/>
              </a:rPr>
              <a:t> de </a:t>
            </a:r>
            <a:r>
              <a:rPr lang="en-US" sz="2800" err="1">
                <a:ea typeface="+mn-lt"/>
                <a:cs typeface="+mn-lt"/>
              </a:rPr>
              <a:t>pago</a:t>
            </a:r>
            <a:r>
              <a:rPr lang="en-US" sz="2800">
                <a:ea typeface="+mn-lt"/>
                <a:cs typeface="+mn-lt"/>
              </a:rPr>
              <a:t> para jornada </a:t>
            </a:r>
            <a:r>
              <a:rPr lang="en-US" sz="2800" err="1">
                <a:ea typeface="+mn-lt"/>
                <a:cs typeface="+mn-lt"/>
              </a:rPr>
              <a:t>parcial</a:t>
            </a:r>
            <a:r>
              <a:rPr lang="en-US" sz="2800">
                <a:ea typeface="+mn-lt"/>
                <a:cs typeface="+mn-lt"/>
              </a:rPr>
              <a:t> y </a:t>
            </a:r>
            <a:r>
              <a:rPr lang="en-US" sz="2800" err="1">
                <a:ea typeface="+mn-lt"/>
                <a:cs typeface="+mn-lt"/>
              </a:rPr>
              <a:t>completa</a:t>
            </a:r>
            <a:r>
              <a:rPr lang="en-US" sz="2800">
                <a:ea typeface="+mn-lt"/>
                <a:cs typeface="+mn-lt"/>
              </a:rPr>
              <a:t> </a:t>
            </a:r>
            <a:endParaRPr lang="en-US"/>
          </a:p>
          <a:p>
            <a:pPr marL="457200" indent="-457200">
              <a:buFont typeface="Arial" panose="02070309020205020404" pitchFamily="49" charset="0"/>
              <a:buChar char="•"/>
            </a:pPr>
            <a:endParaRPr lang="en-US" sz="2800">
              <a:ea typeface="+mn-lt"/>
              <a:cs typeface="+mn-lt"/>
            </a:endParaRPr>
          </a:p>
          <a:p>
            <a:pPr marL="457200" indent="-457200">
              <a:buFont typeface="Arial" panose="02070309020205020404" pitchFamily="49" charset="0"/>
              <a:buChar char="•"/>
            </a:pPr>
            <a:r>
              <a:rPr lang="en-US" sz="2800" err="1">
                <a:ea typeface="+mn-lt"/>
                <a:cs typeface="+mn-lt"/>
              </a:rPr>
              <a:t>Tarifas</a:t>
            </a:r>
            <a:r>
              <a:rPr lang="en-US" sz="2800">
                <a:ea typeface="+mn-lt"/>
                <a:cs typeface="+mn-lt"/>
              </a:rPr>
              <a:t> para </a:t>
            </a:r>
            <a:r>
              <a:rPr lang="en-US" sz="2800" err="1">
                <a:ea typeface="+mn-lt"/>
                <a:cs typeface="+mn-lt"/>
              </a:rPr>
              <a:t>diferentes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edades</a:t>
            </a:r>
            <a:r>
              <a:rPr lang="en-US" sz="2800">
                <a:ea typeface="+mn-lt"/>
                <a:cs typeface="+mn-lt"/>
              </a:rPr>
              <a:t> </a:t>
            </a:r>
          </a:p>
          <a:p>
            <a:pPr marL="457200" indent="-457200">
              <a:buFont typeface="Arial" panose="02070309020205020404" pitchFamily="49" charset="0"/>
              <a:buChar char="•"/>
            </a:pPr>
            <a:endParaRPr lang="en-US" sz="2800">
              <a:ea typeface="+mn-lt"/>
              <a:cs typeface="+mn-lt"/>
            </a:endParaRPr>
          </a:p>
          <a:p>
            <a:pPr marL="457200" indent="-457200">
              <a:buFont typeface="Arial" panose="02070309020205020404" pitchFamily="49" charset="0"/>
              <a:buChar char="•"/>
            </a:pPr>
            <a:r>
              <a:rPr lang="en-US" sz="2800">
                <a:ea typeface="+mn-lt"/>
                <a:cs typeface="+mn-lt"/>
              </a:rPr>
              <a:t>Pagos </a:t>
            </a:r>
            <a:r>
              <a:rPr lang="en-US" sz="2800" err="1">
                <a:ea typeface="+mn-lt"/>
                <a:cs typeface="+mn-lt"/>
              </a:rPr>
              <a:t>por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recogida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tardía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8B1D1D-0064-435C-8533-29A36067B8ED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DF9CEC-52C2-4D14-B2F5-11176002A8B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{EA1629A4-148D-44C1-9CD9-C919A70CB114}TF1ed9553b-00c4-4092-846a-c8f7f2908f3beecd942f_win32-8e33096c3cfc</Template>
  <TotalTime>4186</TotalTime>
  <Words>867</Words>
  <Application>Microsoft Office PowerPoint</Application>
  <PresentationFormat>Widescreen</PresentationFormat>
  <Paragraphs>154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Gill Sans Nova Light</vt:lpstr>
      <vt:lpstr>Sagona Book</vt:lpstr>
      <vt:lpstr>Custom</vt:lpstr>
      <vt:lpstr> Firmado, sellado y protegido</vt:lpstr>
      <vt:lpstr> Introducción:  Anita Ramirez, Dueña  </vt:lpstr>
      <vt:lpstr>agenda</vt:lpstr>
      <vt:lpstr>Revisar modelo de acuerdo de contrato </vt:lpstr>
      <vt:lpstr>¿Qué debe contener un manual de políticas?</vt:lpstr>
      <vt:lpstr>Philosophy, Mission, and Vision</vt:lpstr>
      <vt:lpstr>Ejemplo de declaración</vt:lpstr>
      <vt:lpstr>Información general en el Manual de políticas</vt:lpstr>
      <vt:lpstr>Hoja de tarifas</vt:lpstr>
      <vt:lpstr>Contrato entre padres y proveedores</vt:lpstr>
      <vt:lpstr>Horario diario</vt:lpstr>
      <vt:lpstr>Asegurarse de que todos los documentos sean alineados entre sí</vt:lpstr>
      <vt:lpstr>¿Preguntas?</vt:lpstr>
      <vt:lpstr>Información Contacto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Daniel</dc:creator>
  <cp:lastModifiedBy>Sara Daniel</cp:lastModifiedBy>
  <cp:revision>2</cp:revision>
  <dcterms:created xsi:type="dcterms:W3CDTF">2025-07-11T00:20:05Z</dcterms:created>
  <dcterms:modified xsi:type="dcterms:W3CDTF">2025-09-06T01:40:56Z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