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Lobster" panose="00000500000000000000" pitchFamily="2" charset="0"/>
      <p:regular r:id="rId13"/>
    </p:embeddedFont>
    <p:embeddedFont>
      <p:font typeface="Merriweather" panose="00000500000000000000" pitchFamily="2" charset="0"/>
      <p:regular r:id="rId14"/>
      <p:bold r:id="rId15"/>
      <p:italic r:id="rId16"/>
      <p:boldItalic r:id="rId17"/>
    </p:embeddedFont>
    <p:embeddedFont>
      <p:font typeface="Merriweather ExtraBold" panose="020B0604020202020204" charset="0"/>
      <p:bold r:id="rId18"/>
      <p:boldItalic r:id="rId19"/>
    </p:embeddedFont>
    <p:embeddedFont>
      <p:font typeface="Roboto" panose="02000000000000000000" pitchFamily="2" charset="0"/>
      <p:regular r:id="rId20"/>
      <p:bold r:id="rId21"/>
      <p:italic r:id="rId22"/>
      <p:boldItalic r:id="rId23"/>
    </p:embeddedFont>
    <p:embeddedFont>
      <p:font typeface="Verdana" panose="020B060403050404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B468C3-9CD2-4623-9651-4B6C8E8D9B1E}" v="177" dt="2025-09-18T14:30:29.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047" autoAdjust="0"/>
  </p:normalViewPr>
  <p:slideViewPr>
    <p:cSldViewPr snapToGrid="0">
      <p:cViewPr varScale="1">
        <p:scale>
          <a:sx n="58" d="100"/>
          <a:sy n="58" d="100"/>
        </p:scale>
        <p:origin x="2170" y="27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Daniel" userId="fe9a11ea50a798a7" providerId="LiveId" clId="{C7214A77-9752-48EB-B983-7DC759D943CD}"/>
    <pc:docChg chg="custSel modSld">
      <pc:chgData name="Sara Daniel" userId="fe9a11ea50a798a7" providerId="LiveId" clId="{C7214A77-9752-48EB-B983-7DC759D943CD}" dt="2025-09-18T14:30:29.121" v="234" actId="1076"/>
      <pc:docMkLst>
        <pc:docMk/>
      </pc:docMkLst>
      <pc:sldChg chg="addSp delSp modSp mod delAnim modAnim">
        <pc:chgData name="Sara Daniel" userId="fe9a11ea50a798a7" providerId="LiveId" clId="{C7214A77-9752-48EB-B983-7DC759D943CD}" dt="2025-09-18T14:24:51.409" v="177" actId="14100"/>
        <pc:sldMkLst>
          <pc:docMk/>
          <pc:sldMk cId="0" sldId="256"/>
        </pc:sldMkLst>
        <pc:spChg chg="add mod">
          <ac:chgData name="Sara Daniel" userId="fe9a11ea50a798a7" providerId="LiveId" clId="{C7214A77-9752-48EB-B983-7DC759D943CD}" dt="2025-09-17T01:53:53.010" v="5" actId="1076"/>
          <ac:spMkLst>
            <pc:docMk/>
            <pc:sldMk cId="0" sldId="256"/>
            <ac:spMk id="4" creationId="{EC444EC9-0683-22CA-9580-53A020CC63BF}"/>
          </ac:spMkLst>
        </pc:spChg>
        <pc:spChg chg="mod">
          <ac:chgData name="Sara Daniel" userId="fe9a11ea50a798a7" providerId="LiveId" clId="{C7214A77-9752-48EB-B983-7DC759D943CD}" dt="2025-09-18T14:24:51.409" v="177" actId="14100"/>
          <ac:spMkLst>
            <pc:docMk/>
            <pc:sldMk cId="0" sldId="256"/>
            <ac:spMk id="54" creationId="{00000000-0000-0000-0000-000000000000}"/>
          </ac:spMkLst>
        </pc:spChg>
        <pc:picChg chg="add mod">
          <ac:chgData name="Sara Daniel" userId="fe9a11ea50a798a7" providerId="LiveId" clId="{C7214A77-9752-48EB-B983-7DC759D943CD}" dt="2025-09-17T01:54:01.846" v="7" actId="1076"/>
          <ac:picMkLst>
            <pc:docMk/>
            <pc:sldMk cId="0" sldId="256"/>
            <ac:picMk id="2" creationId="{51CE3EBD-EC70-AA26-BA21-969AA665922C}"/>
          </ac:picMkLst>
        </pc:picChg>
        <pc:picChg chg="del">
          <ac:chgData name="Sara Daniel" userId="fe9a11ea50a798a7" providerId="LiveId" clId="{C7214A77-9752-48EB-B983-7DC759D943CD}" dt="2025-09-17T01:53:40.847" v="2" actId="478"/>
          <ac:picMkLst>
            <pc:docMk/>
            <pc:sldMk cId="0" sldId="256"/>
            <ac:picMk id="55" creationId="{00000000-0000-0000-0000-000000000000}"/>
          </ac:picMkLst>
        </pc:picChg>
      </pc:sldChg>
      <pc:sldChg chg="modSp mod modNotes">
        <pc:chgData name="Sara Daniel" userId="fe9a11ea50a798a7" providerId="LiveId" clId="{C7214A77-9752-48EB-B983-7DC759D943CD}" dt="2025-09-18T14:25:06.202" v="181" actId="2711"/>
        <pc:sldMkLst>
          <pc:docMk/>
          <pc:sldMk cId="0" sldId="257"/>
        </pc:sldMkLst>
        <pc:spChg chg="mod">
          <ac:chgData name="Sara Daniel" userId="fe9a11ea50a798a7" providerId="LiveId" clId="{C7214A77-9752-48EB-B983-7DC759D943CD}" dt="2025-09-18T14:25:00.924" v="180" actId="403"/>
          <ac:spMkLst>
            <pc:docMk/>
            <pc:sldMk cId="0" sldId="257"/>
            <ac:spMk id="60" creationId="{00000000-0000-0000-0000-000000000000}"/>
          </ac:spMkLst>
        </pc:spChg>
        <pc:spChg chg="mod">
          <ac:chgData name="Sara Daniel" userId="fe9a11ea50a798a7" providerId="LiveId" clId="{C7214A77-9752-48EB-B983-7DC759D943CD}" dt="2025-09-18T14:25:06.202" v="181" actId="2711"/>
          <ac:spMkLst>
            <pc:docMk/>
            <pc:sldMk cId="0" sldId="257"/>
            <ac:spMk id="62" creationId="{00000000-0000-0000-0000-000000000000}"/>
          </ac:spMkLst>
        </pc:spChg>
      </pc:sldChg>
      <pc:sldChg chg="modSp mod">
        <pc:chgData name="Sara Daniel" userId="fe9a11ea50a798a7" providerId="LiveId" clId="{C7214A77-9752-48EB-B983-7DC759D943CD}" dt="2025-09-18T14:25:34.336" v="186" actId="27636"/>
        <pc:sldMkLst>
          <pc:docMk/>
          <pc:sldMk cId="0" sldId="258"/>
        </pc:sldMkLst>
        <pc:spChg chg="mod">
          <ac:chgData name="Sara Daniel" userId="fe9a11ea50a798a7" providerId="LiveId" clId="{C7214A77-9752-48EB-B983-7DC759D943CD}" dt="2025-09-18T14:25:34.336" v="186" actId="27636"/>
          <ac:spMkLst>
            <pc:docMk/>
            <pc:sldMk cId="0" sldId="258"/>
            <ac:spMk id="67" creationId="{00000000-0000-0000-0000-000000000000}"/>
          </ac:spMkLst>
        </pc:spChg>
        <pc:spChg chg="mod">
          <ac:chgData name="Sara Daniel" userId="fe9a11ea50a798a7" providerId="LiveId" clId="{C7214A77-9752-48EB-B983-7DC759D943CD}" dt="2025-09-18T14:25:24.581" v="184" actId="6549"/>
          <ac:spMkLst>
            <pc:docMk/>
            <pc:sldMk cId="0" sldId="258"/>
            <ac:spMk id="68" creationId="{00000000-0000-0000-0000-000000000000}"/>
          </ac:spMkLst>
        </pc:spChg>
      </pc:sldChg>
      <pc:sldChg chg="modSp mod">
        <pc:chgData name="Sara Daniel" userId="fe9a11ea50a798a7" providerId="LiveId" clId="{C7214A77-9752-48EB-B983-7DC759D943CD}" dt="2025-09-18T14:25:45.187" v="187" actId="2711"/>
        <pc:sldMkLst>
          <pc:docMk/>
          <pc:sldMk cId="0" sldId="259"/>
        </pc:sldMkLst>
        <pc:spChg chg="mod">
          <ac:chgData name="Sara Daniel" userId="fe9a11ea50a798a7" providerId="LiveId" clId="{C7214A77-9752-48EB-B983-7DC759D943CD}" dt="2025-09-18T14:25:45.187" v="187" actId="2711"/>
          <ac:spMkLst>
            <pc:docMk/>
            <pc:sldMk cId="0" sldId="259"/>
            <ac:spMk id="78" creationId="{00000000-0000-0000-0000-000000000000}"/>
          </ac:spMkLst>
        </pc:spChg>
        <pc:spChg chg="mod">
          <ac:chgData name="Sara Daniel" userId="fe9a11ea50a798a7" providerId="LiveId" clId="{C7214A77-9752-48EB-B983-7DC759D943CD}" dt="2025-09-17T01:58:03.851" v="70" actId="14100"/>
          <ac:spMkLst>
            <pc:docMk/>
            <pc:sldMk cId="0" sldId="259"/>
            <ac:spMk id="79" creationId="{00000000-0000-0000-0000-000000000000}"/>
          </ac:spMkLst>
        </pc:spChg>
        <pc:picChg chg="mod">
          <ac:chgData name="Sara Daniel" userId="fe9a11ea50a798a7" providerId="LiveId" clId="{C7214A77-9752-48EB-B983-7DC759D943CD}" dt="2025-09-17T01:57:45.682" v="67" actId="1076"/>
          <ac:picMkLst>
            <pc:docMk/>
            <pc:sldMk cId="0" sldId="259"/>
            <ac:picMk id="81" creationId="{00000000-0000-0000-0000-000000000000}"/>
          </ac:picMkLst>
        </pc:picChg>
      </pc:sldChg>
      <pc:sldChg chg="modSp modNotes">
        <pc:chgData name="Sara Daniel" userId="fe9a11ea50a798a7" providerId="LiveId" clId="{C7214A77-9752-48EB-B983-7DC759D943CD}" dt="2025-09-18T14:25:56.956" v="188" actId="2711"/>
        <pc:sldMkLst>
          <pc:docMk/>
          <pc:sldMk cId="0" sldId="260"/>
        </pc:sldMkLst>
        <pc:spChg chg="mod">
          <ac:chgData name="Sara Daniel" userId="fe9a11ea50a798a7" providerId="LiveId" clId="{C7214A77-9752-48EB-B983-7DC759D943CD}" dt="2025-09-18T14:25:56.956" v="188" actId="2711"/>
          <ac:spMkLst>
            <pc:docMk/>
            <pc:sldMk cId="0" sldId="260"/>
            <ac:spMk id="86" creationId="{00000000-0000-0000-0000-000000000000}"/>
          </ac:spMkLst>
        </pc:spChg>
      </pc:sldChg>
      <pc:sldChg chg="modSp mod">
        <pc:chgData name="Sara Daniel" userId="fe9a11ea50a798a7" providerId="LiveId" clId="{C7214A77-9752-48EB-B983-7DC759D943CD}" dt="2025-09-18T14:27:00.851" v="199" actId="403"/>
        <pc:sldMkLst>
          <pc:docMk/>
          <pc:sldMk cId="0" sldId="261"/>
        </pc:sldMkLst>
        <pc:spChg chg="mod">
          <ac:chgData name="Sara Daniel" userId="fe9a11ea50a798a7" providerId="LiveId" clId="{C7214A77-9752-48EB-B983-7DC759D943CD}" dt="2025-09-18T14:27:00.851" v="199" actId="403"/>
          <ac:spMkLst>
            <pc:docMk/>
            <pc:sldMk cId="0" sldId="261"/>
            <ac:spMk id="92" creationId="{00000000-0000-0000-0000-000000000000}"/>
          </ac:spMkLst>
        </pc:spChg>
        <pc:spChg chg="mod">
          <ac:chgData name="Sara Daniel" userId="fe9a11ea50a798a7" providerId="LiveId" clId="{C7214A77-9752-48EB-B983-7DC759D943CD}" dt="2025-09-18T14:26:26.544" v="190" actId="27636"/>
          <ac:spMkLst>
            <pc:docMk/>
            <pc:sldMk cId="0" sldId="261"/>
            <ac:spMk id="94" creationId="{00000000-0000-0000-0000-000000000000}"/>
          </ac:spMkLst>
        </pc:spChg>
        <pc:spChg chg="mod">
          <ac:chgData name="Sara Daniel" userId="fe9a11ea50a798a7" providerId="LiveId" clId="{C7214A77-9752-48EB-B983-7DC759D943CD}" dt="2025-09-18T14:26:36.370" v="191" actId="403"/>
          <ac:spMkLst>
            <pc:docMk/>
            <pc:sldMk cId="0" sldId="261"/>
            <ac:spMk id="95" creationId="{00000000-0000-0000-0000-000000000000}"/>
          </ac:spMkLst>
        </pc:spChg>
        <pc:spChg chg="mod">
          <ac:chgData name="Sara Daniel" userId="fe9a11ea50a798a7" providerId="LiveId" clId="{C7214A77-9752-48EB-B983-7DC759D943CD}" dt="2025-09-18T14:26:52.781" v="196" actId="403"/>
          <ac:spMkLst>
            <pc:docMk/>
            <pc:sldMk cId="0" sldId="261"/>
            <ac:spMk id="96" creationId="{00000000-0000-0000-0000-000000000000}"/>
          </ac:spMkLst>
        </pc:spChg>
        <pc:spChg chg="mod">
          <ac:chgData name="Sara Daniel" userId="fe9a11ea50a798a7" providerId="LiveId" clId="{C7214A77-9752-48EB-B983-7DC759D943CD}" dt="2025-09-18T14:26:48.351" v="195" actId="255"/>
          <ac:spMkLst>
            <pc:docMk/>
            <pc:sldMk cId="0" sldId="261"/>
            <ac:spMk id="97" creationId="{00000000-0000-0000-0000-000000000000}"/>
          </ac:spMkLst>
        </pc:spChg>
        <pc:picChg chg="mod">
          <ac:chgData name="Sara Daniel" userId="fe9a11ea50a798a7" providerId="LiveId" clId="{C7214A77-9752-48EB-B983-7DC759D943CD}" dt="2025-09-18T14:26:55.676" v="197" actId="1076"/>
          <ac:picMkLst>
            <pc:docMk/>
            <pc:sldMk cId="0" sldId="261"/>
            <ac:picMk id="93" creationId="{00000000-0000-0000-0000-000000000000}"/>
          </ac:picMkLst>
        </pc:picChg>
      </pc:sldChg>
      <pc:sldChg chg="delSp modSp mod delAnim">
        <pc:chgData name="Sara Daniel" userId="fe9a11ea50a798a7" providerId="LiveId" clId="{C7214A77-9752-48EB-B983-7DC759D943CD}" dt="2025-09-18T14:28:44.763" v="218" actId="14100"/>
        <pc:sldMkLst>
          <pc:docMk/>
          <pc:sldMk cId="0" sldId="262"/>
        </pc:sldMkLst>
        <pc:spChg chg="mod">
          <ac:chgData name="Sara Daniel" userId="fe9a11ea50a798a7" providerId="LiveId" clId="{C7214A77-9752-48EB-B983-7DC759D943CD}" dt="2025-09-18T14:27:08.870" v="200" actId="255"/>
          <ac:spMkLst>
            <pc:docMk/>
            <pc:sldMk cId="0" sldId="262"/>
            <ac:spMk id="102" creationId="{00000000-0000-0000-0000-000000000000}"/>
          </ac:spMkLst>
        </pc:spChg>
        <pc:spChg chg="mod">
          <ac:chgData name="Sara Daniel" userId="fe9a11ea50a798a7" providerId="LiveId" clId="{C7214A77-9752-48EB-B983-7DC759D943CD}" dt="2025-09-18T14:27:23.477" v="205" actId="14100"/>
          <ac:spMkLst>
            <pc:docMk/>
            <pc:sldMk cId="0" sldId="262"/>
            <ac:spMk id="103" creationId="{00000000-0000-0000-0000-000000000000}"/>
          </ac:spMkLst>
        </pc:spChg>
        <pc:spChg chg="mod">
          <ac:chgData name="Sara Daniel" userId="fe9a11ea50a798a7" providerId="LiveId" clId="{C7214A77-9752-48EB-B983-7DC759D943CD}" dt="2025-09-18T14:28:44.763" v="218" actId="14100"/>
          <ac:spMkLst>
            <pc:docMk/>
            <pc:sldMk cId="0" sldId="262"/>
            <ac:spMk id="105" creationId="{00000000-0000-0000-0000-000000000000}"/>
          </ac:spMkLst>
        </pc:spChg>
        <pc:spChg chg="mod">
          <ac:chgData name="Sara Daniel" userId="fe9a11ea50a798a7" providerId="LiveId" clId="{C7214A77-9752-48EB-B983-7DC759D943CD}" dt="2025-09-18T14:27:31.781" v="207" actId="255"/>
          <ac:spMkLst>
            <pc:docMk/>
            <pc:sldMk cId="0" sldId="262"/>
            <ac:spMk id="106" creationId="{00000000-0000-0000-0000-000000000000}"/>
          </ac:spMkLst>
        </pc:spChg>
        <pc:spChg chg="mod">
          <ac:chgData name="Sara Daniel" userId="fe9a11ea50a798a7" providerId="LiveId" clId="{C7214A77-9752-48EB-B983-7DC759D943CD}" dt="2025-09-18T14:28:41.227" v="217" actId="1076"/>
          <ac:spMkLst>
            <pc:docMk/>
            <pc:sldMk cId="0" sldId="262"/>
            <ac:spMk id="107" creationId="{00000000-0000-0000-0000-000000000000}"/>
          </ac:spMkLst>
        </pc:spChg>
        <pc:picChg chg="del mod">
          <ac:chgData name="Sara Daniel" userId="fe9a11ea50a798a7" providerId="LiveId" clId="{C7214A77-9752-48EB-B983-7DC759D943CD}" dt="2025-09-17T02:02:18.712" v="133" actId="478"/>
          <ac:picMkLst>
            <pc:docMk/>
            <pc:sldMk cId="0" sldId="262"/>
            <ac:picMk id="104" creationId="{00000000-0000-0000-0000-000000000000}"/>
          </ac:picMkLst>
        </pc:picChg>
      </pc:sldChg>
      <pc:sldChg chg="modSp">
        <pc:chgData name="Sara Daniel" userId="fe9a11ea50a798a7" providerId="LiveId" clId="{C7214A77-9752-48EB-B983-7DC759D943CD}" dt="2025-09-18T14:29:07.139" v="223" actId="403"/>
        <pc:sldMkLst>
          <pc:docMk/>
          <pc:sldMk cId="0" sldId="263"/>
        </pc:sldMkLst>
        <pc:spChg chg="mod">
          <ac:chgData name="Sara Daniel" userId="fe9a11ea50a798a7" providerId="LiveId" clId="{C7214A77-9752-48EB-B983-7DC759D943CD}" dt="2025-09-18T14:29:07.139" v="223" actId="403"/>
          <ac:spMkLst>
            <pc:docMk/>
            <pc:sldMk cId="0" sldId="263"/>
            <ac:spMk id="112" creationId="{00000000-0000-0000-0000-000000000000}"/>
          </ac:spMkLst>
        </pc:spChg>
        <pc:spChg chg="mod">
          <ac:chgData name="Sara Daniel" userId="fe9a11ea50a798a7" providerId="LiveId" clId="{C7214A77-9752-48EB-B983-7DC759D943CD}" dt="2025-09-18T14:28:55.967" v="219" actId="2711"/>
          <ac:spMkLst>
            <pc:docMk/>
            <pc:sldMk cId="0" sldId="263"/>
            <ac:spMk id="113" creationId="{00000000-0000-0000-0000-000000000000}"/>
          </ac:spMkLst>
        </pc:spChg>
      </pc:sldChg>
      <pc:sldChg chg="modSp modNotes">
        <pc:chgData name="Sara Daniel" userId="fe9a11ea50a798a7" providerId="LiveId" clId="{C7214A77-9752-48EB-B983-7DC759D943CD}" dt="2025-09-18T14:29:16.059" v="224" actId="2711"/>
        <pc:sldMkLst>
          <pc:docMk/>
          <pc:sldMk cId="0" sldId="264"/>
        </pc:sldMkLst>
        <pc:spChg chg="mod">
          <ac:chgData name="Sara Daniel" userId="fe9a11ea50a798a7" providerId="LiveId" clId="{C7214A77-9752-48EB-B983-7DC759D943CD}" dt="2025-09-18T14:29:16.059" v="224" actId="2711"/>
          <ac:spMkLst>
            <pc:docMk/>
            <pc:sldMk cId="0" sldId="264"/>
            <ac:spMk id="119" creationId="{00000000-0000-0000-0000-000000000000}"/>
          </ac:spMkLst>
        </pc:spChg>
      </pc:sldChg>
      <pc:sldChg chg="addSp delSp modSp mod delAnim">
        <pc:chgData name="Sara Daniel" userId="fe9a11ea50a798a7" providerId="LiveId" clId="{C7214A77-9752-48EB-B983-7DC759D943CD}" dt="2025-09-18T14:30:29.121" v="234" actId="1076"/>
        <pc:sldMkLst>
          <pc:docMk/>
          <pc:sldMk cId="0" sldId="265"/>
        </pc:sldMkLst>
        <pc:spChg chg="mod">
          <ac:chgData name="Sara Daniel" userId="fe9a11ea50a798a7" providerId="LiveId" clId="{C7214A77-9752-48EB-B983-7DC759D943CD}" dt="2025-09-18T14:29:33.982" v="228" actId="6549"/>
          <ac:spMkLst>
            <pc:docMk/>
            <pc:sldMk cId="0" sldId="265"/>
            <ac:spMk id="126" creationId="{00000000-0000-0000-0000-000000000000}"/>
          </ac:spMkLst>
        </pc:spChg>
        <pc:spChg chg="mod">
          <ac:chgData name="Sara Daniel" userId="fe9a11ea50a798a7" providerId="LiveId" clId="{C7214A77-9752-48EB-B983-7DC759D943CD}" dt="2025-09-17T02:03:35.711" v="169" actId="14100"/>
          <ac:spMkLst>
            <pc:docMk/>
            <pc:sldMk cId="0" sldId="265"/>
            <ac:spMk id="128" creationId="{00000000-0000-0000-0000-000000000000}"/>
          </ac:spMkLst>
        </pc:spChg>
        <pc:picChg chg="del mod">
          <ac:chgData name="Sara Daniel" userId="fe9a11ea50a798a7" providerId="LiveId" clId="{C7214A77-9752-48EB-B983-7DC759D943CD}" dt="2025-09-18T14:29:19.527" v="225" actId="478"/>
          <ac:picMkLst>
            <pc:docMk/>
            <pc:sldMk cId="0" sldId="265"/>
            <ac:picMk id="127" creationId="{00000000-0000-0000-0000-000000000000}"/>
          </ac:picMkLst>
        </pc:picChg>
        <pc:picChg chg="add mod">
          <ac:chgData name="Sara Daniel" userId="fe9a11ea50a798a7" providerId="LiveId" clId="{C7214A77-9752-48EB-B983-7DC759D943CD}" dt="2025-09-18T14:30:29.121" v="234" actId="1076"/>
          <ac:picMkLst>
            <pc:docMk/>
            <pc:sldMk cId="0" sldId="265"/>
            <ac:picMk id="1026" creationId="{527E492C-C3B7-8ED6-984B-EBA4C7E1D09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6dfe67b6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6dfe67b6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t>Bienvenidos todos, un placer tenerles aquí el día de hoy, antes de comenzar les quiero expresar que este entreno está diseñado para que adquiera o refuerce conocimiento pero a la vez sientase comodo de poder levantarse al baño si es necesario, estos están localizados al salir del salón a mano izquierda, por favor poner en silencio sus celulares, a continuación se les proporcionará material que se utilizará casi que al final, así que bueno empecemos la diversión. </a:t>
            </a:r>
            <a:endParaRPr sz="1200" b="1"/>
          </a:p>
          <a:p>
            <a:pPr marL="0" lvl="0" indent="0" algn="l" rtl="0">
              <a:spcBef>
                <a:spcPts val="0"/>
              </a:spcBef>
              <a:spcAft>
                <a:spcPts val="0"/>
              </a:spcAft>
              <a:buNone/>
            </a:pPr>
            <a:endParaRPr sz="1200" b="1"/>
          </a:p>
          <a:p>
            <a:pPr marL="0" lvl="0" indent="0" algn="l" rtl="0">
              <a:spcBef>
                <a:spcPts val="0"/>
              </a:spcBef>
              <a:spcAft>
                <a:spcPts val="0"/>
              </a:spcAft>
              <a:buNone/>
            </a:pPr>
            <a:r>
              <a:rPr lang="en" sz="1200" i="1"/>
              <a:t>English: Welcome everyone, it's a pleasure to have you here today. Before we begin, I want to express that this training is designed for you to gain or reinforce knowledge, but at the same time, feel comfortable to get up to go to the bathroom if necessary. These are located to the left as you exit the room. Please silence your cell phones. Next, you will be provided with material that will be used almost at the end, so let's get the fun started.</a:t>
            </a:r>
            <a:endParaRPr sz="1200" i="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6f704b856f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6f704b856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ES" sz="1800" b="1" dirty="0">
                <a:solidFill>
                  <a:srgbClr val="111111"/>
                </a:solidFill>
                <a:latin typeface="Merriweather"/>
                <a:ea typeface="Merriweather"/>
                <a:cs typeface="Merriweather"/>
                <a:sym typeface="Merriweather"/>
              </a:rPr>
              <a:t>Para cerrar me despido con esta frase "Sigue creciendo, sigue brillando, gracias por sembrar la semilla de la intención hoy. Que tus metas florezcan con propósito y alegría.  Para preguntas y más, mi correo electrónico es:</a:t>
            </a:r>
            <a:r>
              <a:rPr lang="en-US" sz="1800" dirty="0">
                <a:solidFill>
                  <a:srgbClr val="111111"/>
                </a:solidFill>
                <a:latin typeface="Merriweather"/>
                <a:ea typeface="Merriweather"/>
                <a:cs typeface="Merriweather"/>
                <a:sym typeface="Merriweather"/>
              </a:rPr>
              <a:t>
English
To close, I say goodbye with this phrase: "Keep growing, keep shining. Thank you for planting the seed of intention today. May your goals blossom with purpose and joy. For questions and more, my email address is:</a:t>
            </a:r>
            <a:endParaRPr sz="1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6dfe67b6f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6dfe67b6f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rPr>
              <a:t>Hola a todos ! Buen dia, para quienes no me conocen, mi nombre es Ivonne Caceres, </a:t>
            </a:r>
            <a:r>
              <a:rPr lang="en" sz="1200" b="1">
                <a:solidFill>
                  <a:schemeClr val="dk1"/>
                </a:solidFill>
                <a:highlight>
                  <a:srgbClr val="F2F2F2"/>
                </a:highlight>
              </a:rPr>
              <a:t>abogada en mi pais natal, inicie en educación infantil desde 2018. mi viaje comenzó con el nacimiento de mis hijos, lo que me  inspiró a pasar de derecho de familia a nutrir las mentes jóvenes. Comenzando como asistente en un entorno de cuidado infantil familiar, Luego navegando en diferentes roles dentro de un centro grupal como maestra principal, subdirectora , Directora, actualmente soy proveedora de mi propio cuidado familiar, además entrenadora Bilingüe certificada por el registry . Con esto en mente, pasemos a la siguiente actividad.</a:t>
            </a:r>
            <a:endParaRPr sz="1200" b="1">
              <a:solidFill>
                <a:schemeClr val="dk1"/>
              </a:solidFill>
              <a:highlight>
                <a:srgbClr val="F2F2F2"/>
              </a:highlight>
            </a:endParaRPr>
          </a:p>
          <a:p>
            <a:pPr marL="0" lvl="0" indent="0" algn="l" rtl="0">
              <a:spcBef>
                <a:spcPts val="0"/>
              </a:spcBef>
              <a:spcAft>
                <a:spcPts val="0"/>
              </a:spcAft>
              <a:buNone/>
            </a:pPr>
            <a:endParaRPr sz="1150">
              <a:solidFill>
                <a:schemeClr val="dk1"/>
              </a:solidFill>
              <a:highlight>
                <a:srgbClr val="F2F2F2"/>
              </a:highlight>
            </a:endParaRPr>
          </a:p>
          <a:p>
            <a:pPr marL="0" lvl="0" indent="0" algn="l" rtl="0">
              <a:spcBef>
                <a:spcPts val="0"/>
              </a:spcBef>
              <a:spcAft>
                <a:spcPts val="0"/>
              </a:spcAft>
              <a:buNone/>
            </a:pPr>
            <a:r>
              <a:rPr lang="en" sz="1150" i="1">
                <a:solidFill>
                  <a:schemeClr val="dk1"/>
                </a:solidFill>
                <a:highlight>
                  <a:srgbClr val="F2F2F2"/>
                </a:highlight>
              </a:rPr>
              <a:t>English</a:t>
            </a:r>
            <a:endParaRPr sz="1150" i="1">
              <a:solidFill>
                <a:schemeClr val="dk1"/>
              </a:solidFill>
              <a:highlight>
                <a:srgbClr val="F2F2F2"/>
              </a:highlight>
            </a:endParaRPr>
          </a:p>
          <a:p>
            <a:pPr marL="0" lvl="0" indent="0" algn="l" rtl="0">
              <a:spcBef>
                <a:spcPts val="0"/>
              </a:spcBef>
              <a:spcAft>
                <a:spcPts val="0"/>
              </a:spcAft>
              <a:buNone/>
            </a:pPr>
            <a:r>
              <a:rPr lang="en" sz="1150" i="1">
                <a:solidFill>
                  <a:schemeClr val="dk1"/>
                </a:solidFill>
                <a:highlight>
                  <a:srgbClr val="F2F2F2"/>
                </a:highlight>
              </a:rPr>
              <a:t>Hello everyone! Good morning, for those who don't know me, my name is Ivonne Caceres, a lawyer in my home country. I started in early childhood education in 2018. My journey began with the birth of my children, which inspired me to move from family law to nurturing young minds. Starting as an assistant in a family childcare setting, then navigating different roles within a group center as a lead teacher, assistant director, director, I am currently a provider of my own family childcare, as well as a certified bilingual coach by the registry. </a:t>
            </a:r>
            <a:endParaRPr sz="1150" i="1">
              <a:solidFill>
                <a:schemeClr val="dk1"/>
              </a:solidFill>
              <a:highlight>
                <a:srgbClr val="F2F2F2"/>
              </a:highlight>
            </a:endParaRPr>
          </a:p>
          <a:p>
            <a:pPr marL="0" lvl="0" indent="0" algn="l" rtl="0">
              <a:spcBef>
                <a:spcPts val="0"/>
              </a:spcBef>
              <a:spcAft>
                <a:spcPts val="0"/>
              </a:spcAft>
              <a:buNone/>
            </a:pPr>
            <a:r>
              <a:rPr lang="en" sz="1150" i="1">
                <a:solidFill>
                  <a:schemeClr val="dk1"/>
                </a:solidFill>
                <a:highlight>
                  <a:srgbClr val="F2F2F2"/>
                </a:highlight>
              </a:rPr>
              <a:t>With that in mind, let’s move on to the next activity</a:t>
            </a:r>
            <a:endParaRPr sz="1150" i="1">
              <a:solidFill>
                <a:schemeClr val="dk1"/>
              </a:solidFill>
              <a:highlight>
                <a:srgbClr val="F2F2F2"/>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dfe67b6f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dfe67b6f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Esta es nuestra agenda para hoy:</a:t>
            </a:r>
            <a:endParaRPr sz="1400" b="1"/>
          </a:p>
          <a:p>
            <a:pPr marL="457200" lvl="0" indent="-317500" algn="l" rtl="0">
              <a:spcBef>
                <a:spcPts val="0"/>
              </a:spcBef>
              <a:spcAft>
                <a:spcPts val="0"/>
              </a:spcAft>
              <a:buSzPts val="1400"/>
              <a:buAutoNum type="arabicPeriod"/>
            </a:pPr>
            <a:r>
              <a:rPr lang="en" sz="1400" b="1"/>
              <a:t>Introduccion</a:t>
            </a:r>
            <a:endParaRPr sz="1400" b="1"/>
          </a:p>
          <a:p>
            <a:pPr marL="457200" lvl="0" indent="-317500" algn="l" rtl="0">
              <a:spcBef>
                <a:spcPts val="0"/>
              </a:spcBef>
              <a:spcAft>
                <a:spcPts val="0"/>
              </a:spcAft>
              <a:buSzPts val="1400"/>
              <a:buAutoNum type="arabicPeriod"/>
            </a:pPr>
            <a:r>
              <a:rPr lang="en" sz="1400" b="1"/>
              <a:t>Actividad</a:t>
            </a:r>
            <a:endParaRPr sz="1400" b="1"/>
          </a:p>
          <a:p>
            <a:pPr marL="457200" lvl="0" indent="-317500" algn="l" rtl="0">
              <a:spcBef>
                <a:spcPts val="0"/>
              </a:spcBef>
              <a:spcAft>
                <a:spcPts val="0"/>
              </a:spcAft>
              <a:buSzPts val="1400"/>
              <a:buAutoNum type="arabicPeriod"/>
            </a:pPr>
            <a:r>
              <a:rPr lang="en" sz="1400" b="1"/>
              <a:t>Porque es importante establecer metas?</a:t>
            </a:r>
            <a:endParaRPr sz="1400" b="1"/>
          </a:p>
          <a:p>
            <a:pPr marL="457200" lvl="0" indent="-317500" algn="l" rtl="0">
              <a:spcBef>
                <a:spcPts val="0"/>
              </a:spcBef>
              <a:spcAft>
                <a:spcPts val="0"/>
              </a:spcAft>
              <a:buSzPts val="1400"/>
              <a:buAutoNum type="arabicPeriod"/>
            </a:pPr>
            <a:r>
              <a:rPr lang="en" sz="1400" b="1"/>
              <a:t>Utilización de la herramienta de objetivos SMART</a:t>
            </a:r>
            <a:endParaRPr sz="1400" b="1"/>
          </a:p>
          <a:p>
            <a:pPr marL="0" lvl="0" indent="0" algn="l" rtl="0">
              <a:spcBef>
                <a:spcPts val="0"/>
              </a:spcBef>
              <a:spcAft>
                <a:spcPts val="0"/>
              </a:spcAft>
              <a:buNone/>
            </a:pPr>
            <a:endParaRPr sz="1400" b="1"/>
          </a:p>
          <a:p>
            <a:pPr marL="0" lvl="0" indent="0" algn="l" rtl="0">
              <a:spcBef>
                <a:spcPts val="0"/>
              </a:spcBef>
              <a:spcAft>
                <a:spcPts val="0"/>
              </a:spcAft>
              <a:buNone/>
            </a:pPr>
            <a:endParaRPr sz="1400" i="1"/>
          </a:p>
          <a:p>
            <a:pPr marL="0" lvl="0" indent="0" algn="l" rtl="0">
              <a:spcBef>
                <a:spcPts val="0"/>
              </a:spcBef>
              <a:spcAft>
                <a:spcPts val="0"/>
              </a:spcAft>
              <a:buNone/>
            </a:pPr>
            <a:r>
              <a:rPr lang="en" sz="1400" i="1"/>
              <a:t>English:</a:t>
            </a:r>
            <a:endParaRPr sz="1400" i="1"/>
          </a:p>
          <a:p>
            <a:pPr marL="0" lvl="0" indent="0" algn="l" rtl="0">
              <a:spcBef>
                <a:spcPts val="0"/>
              </a:spcBef>
              <a:spcAft>
                <a:spcPts val="0"/>
              </a:spcAft>
              <a:buNone/>
            </a:pPr>
            <a:r>
              <a:rPr lang="en" sz="1400" i="1"/>
              <a:t>Our Agenda for today: </a:t>
            </a:r>
            <a:endParaRPr sz="1400" i="1"/>
          </a:p>
          <a:p>
            <a:pPr marL="0" lvl="0" indent="0" algn="l" rtl="0">
              <a:spcBef>
                <a:spcPts val="0"/>
              </a:spcBef>
              <a:spcAft>
                <a:spcPts val="0"/>
              </a:spcAft>
              <a:buNone/>
            </a:pPr>
            <a:r>
              <a:rPr lang="en" sz="1400" i="1"/>
              <a:t>1 Introduction </a:t>
            </a:r>
            <a:endParaRPr sz="1400" i="1"/>
          </a:p>
          <a:p>
            <a:pPr marL="0" lvl="0" indent="0" algn="l" rtl="0">
              <a:spcBef>
                <a:spcPts val="0"/>
              </a:spcBef>
              <a:spcAft>
                <a:spcPts val="0"/>
              </a:spcAft>
              <a:buNone/>
            </a:pPr>
            <a:r>
              <a:rPr lang="en" sz="1400" i="1"/>
              <a:t>2 Activity</a:t>
            </a:r>
            <a:endParaRPr sz="1400" i="1"/>
          </a:p>
          <a:p>
            <a:pPr marL="0" lvl="0" indent="0" algn="l" rtl="0">
              <a:spcBef>
                <a:spcPts val="0"/>
              </a:spcBef>
              <a:spcAft>
                <a:spcPts val="0"/>
              </a:spcAft>
              <a:buNone/>
            </a:pPr>
            <a:r>
              <a:rPr lang="en" sz="1400" i="1"/>
              <a:t>3 </a:t>
            </a:r>
            <a:r>
              <a:rPr lang="en" sz="1400" i="1">
                <a:solidFill>
                  <a:srgbClr val="222222"/>
                </a:solidFill>
                <a:highlight>
                  <a:srgbClr val="FFFFFF"/>
                </a:highlight>
              </a:rPr>
              <a:t>Why Goal Setting Matters?</a:t>
            </a:r>
            <a:endParaRPr sz="1400" i="1">
              <a:solidFill>
                <a:srgbClr val="222222"/>
              </a:solidFill>
              <a:highlight>
                <a:srgbClr val="FFFFFF"/>
              </a:highlight>
            </a:endParaRPr>
          </a:p>
          <a:p>
            <a:pPr marL="0" lvl="0" indent="0" algn="l" rtl="0">
              <a:spcBef>
                <a:spcPts val="0"/>
              </a:spcBef>
              <a:spcAft>
                <a:spcPts val="0"/>
              </a:spcAft>
              <a:buNone/>
            </a:pPr>
            <a:r>
              <a:rPr lang="en" sz="1400" i="1">
                <a:solidFill>
                  <a:srgbClr val="222222"/>
                </a:solidFill>
                <a:highlight>
                  <a:srgbClr val="FFFFFF"/>
                </a:highlight>
              </a:rPr>
              <a:t>4 SMART Goal Setting</a:t>
            </a:r>
            <a:endParaRPr sz="1400" i="1">
              <a:solidFill>
                <a:srgbClr val="222222"/>
              </a:solidFill>
              <a:highlight>
                <a:srgbClr val="FFFFFF"/>
              </a:highlight>
            </a:endParaRPr>
          </a:p>
          <a:p>
            <a:pPr marL="0" lvl="0" indent="0" algn="l" rtl="0">
              <a:spcBef>
                <a:spcPts val="0"/>
              </a:spcBef>
              <a:spcAft>
                <a:spcPts val="0"/>
              </a:spcAft>
              <a:buNone/>
            </a:pPr>
            <a:r>
              <a:rPr lang="en" sz="1400" i="1">
                <a:solidFill>
                  <a:srgbClr val="222222"/>
                </a:solidFill>
                <a:highlight>
                  <a:srgbClr val="FFFFFF"/>
                </a:highlight>
              </a:rPr>
              <a:t>5 Vision Board Activity</a:t>
            </a:r>
            <a:endParaRPr sz="1400" i="1">
              <a:solidFill>
                <a:srgbClr val="222222"/>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6f704b856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6f704b856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“Vamos a sacar nuestros teléfonos, abrir la cámara y escanear este código QR. Al hacerlo, vamos a responder la siguiente pregunta:</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dirty="0">
                <a:solidFill>
                  <a:schemeClr val="dk1"/>
                </a:solidFill>
              </a:rPr>
              <a:t>¿Cuáles son tres palabras que describen cómo te sientes hoy?</a:t>
            </a:r>
            <a:endParaRPr b="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Todos los sentimientos son válidos y bienvenidos. En la pantalla veremos una nube de palabras: la palabra más grande será la que más personas en esta sala tienen en común, mientras que la más pequeña será la menos compartida. Esta actividad nos ayuda a reconocer cómo llegamos hoy, y a honrar el espacio emocional que cada uno de nosotros ocupa.</a:t>
            </a:r>
            <a:endParaRPr dirty="0">
              <a:solidFill>
                <a:schemeClr val="dk1"/>
              </a:solidFill>
            </a:endParaRPr>
          </a:p>
          <a:p>
            <a:pPr marL="0" lvl="0" indent="0" algn="l" rtl="0">
              <a:lnSpc>
                <a:spcPct val="115000"/>
              </a:lnSpc>
              <a:spcBef>
                <a:spcPts val="1200"/>
              </a:spcBef>
              <a:spcAft>
                <a:spcPts val="0"/>
              </a:spcAft>
              <a:buNone/>
            </a:pPr>
            <a:r>
              <a:rPr lang="en" b="1" i="1" dirty="0">
                <a:solidFill>
                  <a:schemeClr val="dk1"/>
                </a:solidFill>
              </a:rPr>
              <a:t>English:</a:t>
            </a:r>
            <a:endParaRPr b="1" i="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i="1" dirty="0">
                <a:solidFill>
                  <a:schemeClr val="dk1"/>
                </a:solidFill>
              </a:rPr>
              <a:t>Let’s take out our phones, open the camera, and scan this QR code. Once you’re in, you’ll be prompted to answer the following question:</a:t>
            </a:r>
            <a:endParaRPr b="1" i="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i="1" dirty="0">
                <a:solidFill>
                  <a:schemeClr val="dk1"/>
                </a:solidFill>
              </a:rPr>
              <a:t>What three words describe how you’re arriving today?</a:t>
            </a:r>
            <a:endParaRPr b="1" i="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i="1" dirty="0">
                <a:solidFill>
                  <a:schemeClr val="dk1"/>
                </a:solidFill>
              </a:rPr>
              <a:t>All feelings are valid and welcome. On the screen, you’ll see a word cloud: the largest word will represent what most of us have in common, while the smallest word will reflect the least shared feeling. This activity helps us acknowledge how we’re showing up today and honor the emotional space each of us occupies</a:t>
            </a:r>
            <a:endParaRPr b="1" i="1" dirty="0">
              <a:solidFill>
                <a:schemeClr val="dk1"/>
              </a:solidFill>
            </a:endParaRPr>
          </a:p>
          <a:p>
            <a:pPr marL="0" lvl="0" indent="0" algn="l" rtl="0">
              <a:spcBef>
                <a:spcPts val="1200"/>
              </a:spcBef>
              <a:spcAft>
                <a:spcPts val="0"/>
              </a:spcAft>
              <a:buNone/>
            </a:pPr>
            <a:endParaRPr sz="900" dirty="0">
              <a:solidFill>
                <a:srgbClr val="222222"/>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6f704b856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6f704b856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rgbClr val="222222"/>
                </a:solidFill>
                <a:highlight>
                  <a:srgbClr val="FFFFFF"/>
                </a:highlight>
              </a:rPr>
              <a:t>Continuemos con una pregunta clave: ¿Por qué es importante establecer metas? Como educadores, nos dedicamos a nutrir las mentes jóvenes, pero ¿con qué frecuencia reflexionamos sobre cómo nutrirnos a nosotros mismos? Establecer metas claras nos ayuda a mantener la motivación, el equilibrio y la intencionalidad tanto en nuestra vida profesional como personal. Las investigaciones demuestran que quienes establecen metas definidas tienen más probabilidades de experimentar mayor satisfacción y menos estrés.</a:t>
            </a:r>
            <a:endParaRPr b="1">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b="1">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b="1">
                <a:solidFill>
                  <a:srgbClr val="222222"/>
                </a:solidFill>
                <a:highlight>
                  <a:srgbClr val="FFFFFF"/>
                </a:highlight>
              </a:rPr>
              <a:t>Antes de profundizar en el marco SMART y nuestra actividad del Tablero de Visión, dediquemos un momento a conectar con el propósito más profundo que subyace al establecimiento de metas. Las metas no son solo tareas, sino semillas de intención. Guían nuestra energía, aclaran nuestras prioridades y nos ayudan a crecer con propósito.</a:t>
            </a:r>
            <a:endParaRPr b="1">
              <a:solidFill>
                <a:srgbClr val="222222"/>
              </a:solidFill>
              <a:highlight>
                <a:srgbClr val="FFFFFF"/>
              </a:highlight>
            </a:endParaRPr>
          </a:p>
          <a:p>
            <a:pPr marL="0" lvl="0" indent="0" algn="l" rtl="0">
              <a:spcBef>
                <a:spcPts val="0"/>
              </a:spcBef>
              <a:spcAft>
                <a:spcPts val="0"/>
              </a:spcAft>
              <a:buNone/>
            </a:pPr>
            <a:endParaRPr b="1">
              <a:solidFill>
                <a:srgbClr val="222222"/>
              </a:solidFill>
              <a:highlight>
                <a:srgbClr val="FFFFFF"/>
              </a:highlight>
            </a:endParaRPr>
          </a:p>
          <a:p>
            <a:pPr marL="0" lvl="0" indent="0" algn="l" rtl="0">
              <a:lnSpc>
                <a:spcPct val="115000"/>
              </a:lnSpc>
              <a:spcBef>
                <a:spcPts val="1200"/>
              </a:spcBef>
              <a:spcAft>
                <a:spcPts val="0"/>
              </a:spcAft>
              <a:buNone/>
            </a:pPr>
            <a:r>
              <a:rPr lang="en" i="1">
                <a:solidFill>
                  <a:schemeClr val="dk1"/>
                </a:solidFill>
              </a:rPr>
              <a:t>English:</a:t>
            </a:r>
            <a:endParaRPr i="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i="1">
                <a:solidFill>
                  <a:schemeClr val="dk1"/>
                </a:solidFill>
              </a:rPr>
              <a:t>Let’s continue by engaging in a powerful question: Why does setting goals matter? As educators, we dedicate ourselves to nurturing young minds—but how often do we reflect on nurturing ourselves? Establishing clear goals helps us stay motivated, balanced, and intentional in both our professional and personal lives. Research shows that those who set defined goals are more likely to experience greater satisfaction and lower stress.</a:t>
            </a:r>
            <a:endParaRPr i="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i="1">
                <a:solidFill>
                  <a:schemeClr val="dk1"/>
                </a:solidFill>
              </a:rPr>
              <a:t>Before we dive into the SMART framework and our Vision Board activity, let’s take a moment to connect with the deeper purpose behind goal-setting. Goals aren’t just tasks—they’re seeds of intention. They guide our energy, clarify our priorities, and help us grow with purpose.</a:t>
            </a:r>
            <a:endParaRPr i="1">
              <a:solidFill>
                <a:schemeClr val="dk1"/>
              </a:solidFill>
            </a:endParaRPr>
          </a:p>
          <a:p>
            <a:pPr marL="0" lvl="0" indent="0" algn="l" rtl="0">
              <a:spcBef>
                <a:spcPts val="1200"/>
              </a:spcBef>
              <a:spcAft>
                <a:spcPts val="0"/>
              </a:spcAft>
              <a:buNone/>
            </a:pPr>
            <a:endParaRPr sz="900" i="1">
              <a:solidFill>
                <a:srgbClr val="222222"/>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6f704b856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6f704b856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t>Aquí tenemos algunos ejemplos de Metas Profesionales </a:t>
            </a:r>
            <a:endParaRPr sz="1200" dirty="0"/>
          </a:p>
          <a:p>
            <a:pPr marL="0" lvl="0" indent="0" algn="l" rtl="0">
              <a:spcBef>
                <a:spcPts val="0"/>
              </a:spcBef>
              <a:spcAft>
                <a:spcPts val="0"/>
              </a:spcAft>
              <a:buClr>
                <a:schemeClr val="dk1"/>
              </a:buClr>
              <a:buSzPts val="1100"/>
              <a:buFont typeface="Arial"/>
              <a:buNone/>
            </a:pPr>
            <a:r>
              <a:rPr lang="en" sz="1200" dirty="0"/>
              <a:t>Yo puedo escribir o decir bueno quiero Mejorar la gestión del aula: </a:t>
            </a:r>
            <a:endParaRPr sz="1200" dirty="0"/>
          </a:p>
          <a:p>
            <a:pPr marL="0" lvl="0" indent="0" algn="l" rtl="0">
              <a:spcBef>
                <a:spcPts val="0"/>
              </a:spcBef>
              <a:spcAft>
                <a:spcPts val="0"/>
              </a:spcAft>
              <a:buClr>
                <a:schemeClr val="dk1"/>
              </a:buClr>
              <a:buSzPts val="1100"/>
              <a:buFont typeface="Arial"/>
              <a:buNone/>
            </a:pPr>
            <a:r>
              <a:rPr lang="en" sz="1200" dirty="0"/>
              <a:t>O buscar Desarrollo profesional adicional.</a:t>
            </a:r>
            <a:endParaRPr sz="1200" dirty="0"/>
          </a:p>
          <a:p>
            <a:pPr marL="0" lvl="0" indent="0" algn="l" rtl="0">
              <a:spcBef>
                <a:spcPts val="0"/>
              </a:spcBef>
              <a:spcAft>
                <a:spcPts val="0"/>
              </a:spcAft>
              <a:buClr>
                <a:schemeClr val="dk1"/>
              </a:buClr>
              <a:buSzPts val="1100"/>
              <a:buFont typeface="Arial"/>
              <a:buNone/>
            </a:pPr>
            <a:r>
              <a:rPr lang="en" sz="1300" dirty="0">
                <a:solidFill>
                  <a:schemeClr val="dk1"/>
                </a:solidFill>
              </a:rPr>
              <a:t>Suena simple no?</a:t>
            </a:r>
            <a:endParaRPr sz="1300" dirty="0">
              <a:solidFill>
                <a:schemeClr val="dk1"/>
              </a:solidFill>
            </a:endParaRPr>
          </a:p>
          <a:p>
            <a:pPr marL="0" lvl="0" indent="0" algn="l" rtl="0">
              <a:spcBef>
                <a:spcPts val="0"/>
              </a:spcBef>
              <a:spcAft>
                <a:spcPts val="0"/>
              </a:spcAft>
              <a:buClr>
                <a:schemeClr val="dk1"/>
              </a:buClr>
              <a:buSzPts val="1100"/>
              <a:buFont typeface="Arial"/>
              <a:buNone/>
            </a:pPr>
            <a:r>
              <a:rPr lang="en" sz="1300" dirty="0">
                <a:solidFill>
                  <a:schemeClr val="dk1"/>
                </a:solidFill>
              </a:rPr>
              <a:t>Levanten su mano quienes han escrito o por lo menos pensado a la ligera algo así?</a:t>
            </a:r>
            <a:endParaRPr sz="1300" dirty="0">
              <a:solidFill>
                <a:schemeClr val="dk1"/>
              </a:solidFill>
            </a:endParaRPr>
          </a:p>
          <a:p>
            <a:pPr marL="0" lvl="0" indent="0" algn="l" rtl="0">
              <a:spcBef>
                <a:spcPts val="0"/>
              </a:spcBef>
              <a:spcAft>
                <a:spcPts val="0"/>
              </a:spcAft>
              <a:buClr>
                <a:schemeClr val="dk1"/>
              </a:buClr>
              <a:buSzPts val="1100"/>
              <a:buFont typeface="Arial"/>
              <a:buNone/>
            </a:pPr>
            <a:r>
              <a:rPr lang="en" sz="1200" dirty="0"/>
              <a:t>Muy bien , continuamos ahora bien qué tal si les digo que podemos escribir esta meta de la siguiente manera:</a:t>
            </a:r>
            <a:endParaRPr sz="1200" dirty="0"/>
          </a:p>
          <a:p>
            <a:pPr marL="0" lvl="0" indent="0" algn="l" rtl="0">
              <a:spcBef>
                <a:spcPts val="0"/>
              </a:spcBef>
              <a:spcAft>
                <a:spcPts val="0"/>
              </a:spcAft>
              <a:buClr>
                <a:schemeClr val="dk1"/>
              </a:buClr>
              <a:buSzPts val="1100"/>
              <a:buFont typeface="Arial"/>
              <a:buNone/>
            </a:pPr>
            <a:endParaRPr sz="1200" dirty="0"/>
          </a:p>
          <a:p>
            <a:pPr marL="0" lvl="0" indent="0" algn="l" rtl="0">
              <a:spcBef>
                <a:spcPts val="0"/>
              </a:spcBef>
              <a:spcAft>
                <a:spcPts val="0"/>
              </a:spcAft>
              <a:buClr>
                <a:schemeClr val="dk1"/>
              </a:buClr>
              <a:buSzPts val="1100"/>
              <a:buFont typeface="Arial"/>
              <a:buNone/>
            </a:pPr>
            <a:r>
              <a:rPr lang="en" sz="1200" dirty="0">
                <a:solidFill>
                  <a:schemeClr val="dk1"/>
                </a:solidFill>
              </a:rPr>
              <a:t>“Implementará una nueva estrategia de gestión del comportamiento, como un sistema de refuerzo positivo, y haré un seguimiento de su eficacia durante las próximas 8 semanas.”</a:t>
            </a:r>
            <a:endParaRPr sz="1200" dirty="0">
              <a:solidFill>
                <a:schemeClr val="dk1"/>
              </a:solidFill>
            </a:endParaRPr>
          </a:p>
          <a:p>
            <a:pPr marL="0" lvl="0" indent="0" algn="l" rtl="0">
              <a:spcBef>
                <a:spcPts val="0"/>
              </a:spcBef>
              <a:spcAft>
                <a:spcPts val="0"/>
              </a:spcAft>
              <a:buClr>
                <a:schemeClr val="dk1"/>
              </a:buClr>
              <a:buSzPts val="1100"/>
              <a:buFont typeface="Arial"/>
              <a:buNone/>
            </a:pPr>
            <a:r>
              <a:rPr lang="en" sz="1200" dirty="0">
                <a:solidFill>
                  <a:schemeClr val="dk1"/>
                </a:solidFill>
              </a:rPr>
              <a:t>o</a:t>
            </a:r>
            <a:endParaRPr sz="1200" dirty="0">
              <a:solidFill>
                <a:schemeClr val="dk1"/>
              </a:solidFill>
            </a:endParaRPr>
          </a:p>
          <a:p>
            <a:pPr marL="0" lvl="0" indent="0" algn="l" rtl="0">
              <a:spcBef>
                <a:spcPts val="0"/>
              </a:spcBef>
              <a:spcAft>
                <a:spcPts val="0"/>
              </a:spcAft>
              <a:buClr>
                <a:schemeClr val="dk1"/>
              </a:buClr>
              <a:buSzPts val="1100"/>
              <a:buFont typeface="Arial"/>
              <a:buNone/>
            </a:pPr>
            <a:r>
              <a:rPr lang="en" sz="1200" dirty="0"/>
              <a:t> Me inscribire en un seminario web o taller de educación infantil cada 2 meses durante el próximo año para mantenerse al día sobre las mejores prácticas.</a:t>
            </a:r>
            <a:endParaRPr sz="1200" dirty="0"/>
          </a:p>
          <a:p>
            <a:pPr marL="0" lvl="0" indent="0" algn="l" rtl="0">
              <a:spcBef>
                <a:spcPts val="0"/>
              </a:spcBef>
              <a:spcAft>
                <a:spcPts val="0"/>
              </a:spcAft>
              <a:buNone/>
            </a:pPr>
            <a:endParaRPr sz="1200" dirty="0"/>
          </a:p>
          <a:p>
            <a:pPr marL="0" lvl="0" indent="0" algn="l" rtl="0">
              <a:spcBef>
                <a:spcPts val="0"/>
              </a:spcBef>
              <a:spcAft>
                <a:spcPts val="0"/>
              </a:spcAft>
              <a:buClr>
                <a:schemeClr val="dk1"/>
              </a:buClr>
              <a:buSzPts val="1100"/>
              <a:buFont typeface="Arial"/>
              <a:buNone/>
            </a:pPr>
            <a:r>
              <a:rPr lang="en" sz="1300" dirty="0">
                <a:solidFill>
                  <a:schemeClr val="dk1"/>
                </a:solidFill>
              </a:rPr>
              <a:t>Alguien quiere compartir otro ejemplo de meta profesional? </a:t>
            </a:r>
            <a:endParaRPr sz="1300" dirty="0">
              <a:solidFill>
                <a:schemeClr val="dk1"/>
              </a:solidFill>
            </a:endParaRPr>
          </a:p>
          <a:p>
            <a:pPr marL="0" lvl="0" indent="0" algn="l" rtl="0">
              <a:spcBef>
                <a:spcPts val="0"/>
              </a:spcBef>
              <a:spcAft>
                <a:spcPts val="0"/>
              </a:spcAft>
              <a:buClr>
                <a:schemeClr val="dk1"/>
              </a:buClr>
              <a:buSzPts val="1100"/>
              <a:buFont typeface="Arial"/>
              <a:buNone/>
            </a:pPr>
            <a:r>
              <a:rPr lang="en" sz="1300" dirty="0">
                <a:solidFill>
                  <a:schemeClr val="dk1"/>
                </a:solidFill>
              </a:rPr>
              <a:t>Si nadie contesta decir: </a:t>
            </a:r>
            <a:endParaRPr sz="1300" dirty="0">
              <a:solidFill>
                <a:schemeClr val="dk1"/>
              </a:solidFill>
            </a:endParaRPr>
          </a:p>
          <a:p>
            <a:pPr marL="0" lvl="0" indent="0" algn="l" rtl="0">
              <a:spcBef>
                <a:spcPts val="0"/>
              </a:spcBef>
              <a:spcAft>
                <a:spcPts val="0"/>
              </a:spcAft>
              <a:buClr>
                <a:schemeClr val="dk1"/>
              </a:buClr>
              <a:buSzPts val="1100"/>
              <a:buFont typeface="Arial"/>
              <a:buNone/>
            </a:pPr>
            <a:r>
              <a:rPr lang="en" sz="1200" dirty="0">
                <a:solidFill>
                  <a:schemeClr val="dk1"/>
                </a:solidFill>
              </a:rPr>
              <a:t>Mejorar la comunicación con los padres. Alguien me podria decir con mas detalle esta meta? O asi esta bien? respuesta: Enviaré una actualización semanal por correo electrónico o aplicación de comunicación a los padres durante los próximos 3 meses para mejorar la participación y la transparencia.</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350" b="1" i="1" dirty="0">
                <a:solidFill>
                  <a:srgbClr val="111111"/>
                </a:solidFill>
                <a:highlight>
                  <a:srgbClr val="F7F7F7"/>
                </a:highlight>
                <a:latin typeface="Roboto"/>
                <a:ea typeface="Roboto"/>
                <a:cs typeface="Roboto"/>
                <a:sym typeface="Roboto"/>
              </a:rPr>
              <a:t>English: </a:t>
            </a:r>
            <a:endParaRPr sz="1350" b="1" i="1" dirty="0">
              <a:solidFill>
                <a:srgbClr val="111111"/>
              </a:solidFill>
              <a:highlight>
                <a:srgbClr val="F7F7F7"/>
              </a:highlight>
              <a:latin typeface="Roboto"/>
              <a:ea typeface="Roboto"/>
              <a:cs typeface="Roboto"/>
              <a:sym typeface="Roboto"/>
            </a:endParaRPr>
          </a:p>
          <a:p>
            <a:pPr marL="0" lvl="0" indent="0" algn="l" rtl="0">
              <a:spcBef>
                <a:spcPts val="0"/>
              </a:spcBef>
              <a:spcAft>
                <a:spcPts val="0"/>
              </a:spcAft>
              <a:buNone/>
            </a:pPr>
            <a:r>
              <a:rPr lang="en" sz="1350" b="1" i="1" dirty="0">
                <a:solidFill>
                  <a:srgbClr val="111111"/>
                </a:solidFill>
                <a:highlight>
                  <a:srgbClr val="F7F7F7"/>
                </a:highlight>
                <a:latin typeface="Roboto"/>
                <a:ea typeface="Roboto"/>
                <a:cs typeface="Roboto"/>
                <a:sym typeface="Roboto"/>
              </a:rPr>
              <a:t>Here we have some examples of Professional Goals.I can write or say, well, I want to improve classroom management:Or seek additional professional development.Sounds simple, right?Raise your hand if you have written or at least thought lightly about something like this?Very well, let's continue. Now, what if I tell you we can write this goal in the following way:"I will implement a new behavior management strategy, such as a positive reinforcement system, and I will track its effectiveness over the next 8 weeks."or"I will enroll in a webinar or workshop on early childhood education every 2 months over the next year to stay updated on best practices."Does anyone want to share another example of a professional goal?If no one responds, say:Improve communication with parents. Could someone tell me more about this goal? Or is this fine? Response: </a:t>
            </a:r>
            <a:r>
              <a:rPr lang="en" sz="1350" dirty="0">
                <a:solidFill>
                  <a:srgbClr val="111111"/>
                </a:solidFill>
                <a:highlight>
                  <a:srgbClr val="F7F7F7"/>
                </a:highlight>
                <a:latin typeface="Roboto"/>
                <a:ea typeface="Roboto"/>
                <a:cs typeface="Roboto"/>
                <a:sym typeface="Roboto"/>
              </a:rPr>
              <a:t>I will send a weekly update via email or communication app to the parents over the next 3 months to improve participation and transparency.</a:t>
            </a:r>
            <a:endParaRP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6f704b856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6f704b856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t>Ahora pasamos a ver algunos ejemplos de metas personales como:</a:t>
            </a:r>
            <a:endParaRPr sz="1200" dirty="0"/>
          </a:p>
          <a:p>
            <a:pPr marL="0" lvl="0" indent="0" algn="l" rtl="0">
              <a:spcBef>
                <a:spcPts val="0"/>
              </a:spcBef>
              <a:spcAft>
                <a:spcPts val="0"/>
              </a:spcAft>
              <a:buClr>
                <a:schemeClr val="dk1"/>
              </a:buClr>
              <a:buSzPts val="1100"/>
              <a:buFont typeface="Arial"/>
              <a:buNone/>
            </a:pPr>
            <a:r>
              <a:rPr lang="en" sz="1200" dirty="0"/>
              <a:t>Me propongo Priorizar el autocuidado:</a:t>
            </a:r>
            <a:endParaRPr sz="1200" dirty="0"/>
          </a:p>
          <a:p>
            <a:pPr marL="0" lvl="0" indent="0" algn="l" rtl="0">
              <a:spcBef>
                <a:spcPts val="0"/>
              </a:spcBef>
              <a:spcAft>
                <a:spcPts val="0"/>
              </a:spcAft>
              <a:buClr>
                <a:schemeClr val="dk1"/>
              </a:buClr>
              <a:buSzPts val="1100"/>
              <a:buFont typeface="Arial"/>
              <a:buNone/>
            </a:pPr>
            <a:r>
              <a:rPr lang="en" sz="1200" dirty="0"/>
              <a:t>O </a:t>
            </a:r>
            <a:endParaRPr sz="1200" dirty="0"/>
          </a:p>
          <a:p>
            <a:pPr marL="0" lvl="0" indent="0" algn="l" rtl="0">
              <a:spcBef>
                <a:spcPts val="0"/>
              </a:spcBef>
              <a:spcAft>
                <a:spcPts val="0"/>
              </a:spcAft>
              <a:buClr>
                <a:schemeClr val="dk1"/>
              </a:buClr>
              <a:buSzPts val="1100"/>
              <a:buFont typeface="Arial"/>
              <a:buNone/>
            </a:pPr>
            <a:r>
              <a:rPr lang="en" sz="1200" dirty="0"/>
              <a:t>Me propongo establecer hábitos saludables.</a:t>
            </a:r>
            <a:endParaRPr sz="1200" dirty="0"/>
          </a:p>
          <a:p>
            <a:pPr marL="0" lvl="0" indent="0" algn="l" rtl="0">
              <a:spcBef>
                <a:spcPts val="0"/>
              </a:spcBef>
              <a:spcAft>
                <a:spcPts val="0"/>
              </a:spcAft>
              <a:buClr>
                <a:schemeClr val="dk1"/>
              </a:buClr>
              <a:buSzPts val="1100"/>
              <a:buFont typeface="Arial"/>
              <a:buNone/>
            </a:pPr>
            <a:r>
              <a:rPr lang="en" sz="1200" dirty="0">
                <a:solidFill>
                  <a:schemeClr val="dk1"/>
                </a:solidFill>
              </a:rPr>
              <a:t>De la misma manera Suena sencillo no?</a:t>
            </a:r>
            <a:endParaRPr sz="1200" dirty="0"/>
          </a:p>
          <a:p>
            <a:pPr marL="0" lvl="0" indent="0" algn="l" rtl="0">
              <a:spcBef>
                <a:spcPts val="0"/>
              </a:spcBef>
              <a:spcAft>
                <a:spcPts val="0"/>
              </a:spcAft>
              <a:buClr>
                <a:schemeClr val="dk1"/>
              </a:buClr>
              <a:buSzPts val="1100"/>
              <a:buFont typeface="Arial"/>
              <a:buNone/>
            </a:pPr>
            <a:r>
              <a:rPr lang="en" sz="1200" dirty="0"/>
              <a:t>Levanten su mano quienes practican algún método para cumplir sus metas? Muy bien,</a:t>
            </a:r>
            <a:endParaRPr sz="1200" dirty="0"/>
          </a:p>
          <a:p>
            <a:pPr marL="0" lvl="0" indent="0" algn="l" rtl="0">
              <a:spcBef>
                <a:spcPts val="0"/>
              </a:spcBef>
              <a:spcAft>
                <a:spcPts val="0"/>
              </a:spcAft>
              <a:buClr>
                <a:schemeClr val="dk1"/>
              </a:buClr>
              <a:buSzPts val="1100"/>
              <a:buFont typeface="Arial"/>
              <a:buNone/>
            </a:pPr>
            <a:endParaRPr sz="1200" dirty="0"/>
          </a:p>
          <a:p>
            <a:pPr marL="0" lvl="0" indent="0" algn="l" rtl="0">
              <a:spcBef>
                <a:spcPts val="0"/>
              </a:spcBef>
              <a:spcAft>
                <a:spcPts val="0"/>
              </a:spcAft>
              <a:buClr>
                <a:schemeClr val="dk1"/>
              </a:buClr>
              <a:buSzPts val="1100"/>
              <a:buFont typeface="Arial"/>
              <a:buNone/>
            </a:pPr>
            <a:r>
              <a:rPr lang="en" sz="1200" dirty="0"/>
              <a:t>Pero que tal si re-escribimos una meta asi como esta:</a:t>
            </a:r>
            <a:endParaRPr sz="1200" dirty="0"/>
          </a:p>
          <a:p>
            <a:pPr marL="0" lvl="0" indent="0" algn="l" rtl="0">
              <a:spcBef>
                <a:spcPts val="0"/>
              </a:spcBef>
              <a:spcAft>
                <a:spcPts val="0"/>
              </a:spcAft>
              <a:buClr>
                <a:schemeClr val="dk1"/>
              </a:buClr>
              <a:buSzPts val="1100"/>
              <a:buFont typeface="Arial"/>
              <a:buNone/>
            </a:pPr>
            <a:endParaRPr sz="1200" dirty="0"/>
          </a:p>
          <a:p>
            <a:pPr marL="0" lvl="0" indent="0" algn="l" rtl="0">
              <a:spcBef>
                <a:spcPts val="0"/>
              </a:spcBef>
              <a:spcAft>
                <a:spcPts val="0"/>
              </a:spcAft>
              <a:buClr>
                <a:schemeClr val="dk1"/>
              </a:buClr>
              <a:buSzPts val="1100"/>
              <a:buFont typeface="Arial"/>
              <a:buNone/>
            </a:pPr>
            <a:r>
              <a:rPr lang="en" sz="1200" dirty="0"/>
              <a:t> “Reservaré 15 minutos cada mañana para practicar meditacion - reflexion o ejercicios de respiración profunda durante el mes de octubre  para reducir el estrés”.</a:t>
            </a:r>
            <a:endParaRPr sz="1200" dirty="0"/>
          </a:p>
          <a:p>
            <a:pPr marL="0" lvl="0" indent="0" algn="l" rtl="0">
              <a:spcBef>
                <a:spcPts val="0"/>
              </a:spcBef>
              <a:spcAft>
                <a:spcPts val="0"/>
              </a:spcAft>
              <a:buClr>
                <a:schemeClr val="dk1"/>
              </a:buClr>
              <a:buSzPts val="1100"/>
              <a:buFont typeface="Arial"/>
              <a:buNone/>
            </a:pPr>
            <a:endParaRPr sz="1200" dirty="0"/>
          </a:p>
          <a:p>
            <a:pPr marL="0" lvl="0" indent="0" algn="l" rtl="0">
              <a:spcBef>
                <a:spcPts val="0"/>
              </a:spcBef>
              <a:spcAft>
                <a:spcPts val="0"/>
              </a:spcAft>
              <a:buClr>
                <a:schemeClr val="dk1"/>
              </a:buClr>
              <a:buSzPts val="1100"/>
              <a:buFont typeface="Arial"/>
              <a:buNone/>
            </a:pPr>
            <a:r>
              <a:rPr lang="en" sz="1200" dirty="0">
                <a:solidFill>
                  <a:schemeClr val="dk1"/>
                </a:solidFill>
              </a:rPr>
              <a:t> “Prepararé un almuerzo nutritivo la noche anterior al trabajo al menos 4 días a la semana durante los próximos 2 meses para mantener la energía durante todo el día”.</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n" sz="1200" dirty="0">
                <a:solidFill>
                  <a:schemeClr val="dk1"/>
                </a:solidFill>
              </a:rPr>
              <a:t>Alguien quiere compartir otro ejemplo de meta personal? </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n" sz="1200" dirty="0">
                <a:solidFill>
                  <a:schemeClr val="dk1"/>
                </a:solidFill>
              </a:rPr>
              <a:t>En caso que nadie diga nada Decir: Balancear lo personal con lo profesional. Ahora bien quien podria darme esta meta con mas detalle? </a:t>
            </a:r>
            <a:endParaRPr sz="1200" dirty="0">
              <a:solidFill>
                <a:schemeClr val="dk1"/>
              </a:solidFil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sz="1350" b="1" i="1" dirty="0">
                <a:solidFill>
                  <a:srgbClr val="111111"/>
                </a:solidFill>
                <a:highlight>
                  <a:srgbClr val="F7F7F7"/>
                </a:highlight>
                <a:latin typeface="Roboto"/>
                <a:ea typeface="Roboto"/>
                <a:cs typeface="Roboto"/>
                <a:sym typeface="Roboto"/>
              </a:rPr>
              <a:t>English: Here we observe some examples of personal goals such as: I aim to prioritize self-care: Or I aim to establish healthy habits. Sounds simple, right? Raise your hand if you've use or practice any method to accomplish your goals? Pretty good,  But what if we write a goal like this: "I will reserve 15 minutes each morning to practice meditation, reflection, or deep breathing exercises during the month of October to reduce stress." "I will prepare a nutritious lunch the night before work at least 4 days a week for the next 2 months to maintain energy throughout the day."</a:t>
            </a:r>
            <a:endParaRPr b="1" i="1" dirty="0"/>
          </a:p>
          <a:p>
            <a:pPr marL="0" lvl="0" indent="0" algn="l" rtl="0">
              <a:spcBef>
                <a:spcPts val="0"/>
              </a:spcBef>
              <a:spcAft>
                <a:spcPts val="0"/>
              </a:spcAft>
              <a:buClr>
                <a:schemeClr val="dk1"/>
              </a:buClr>
              <a:buSzPts val="1100"/>
              <a:buFont typeface="Arial"/>
              <a:buNone/>
            </a:pPr>
            <a:r>
              <a:rPr lang="en" sz="1350" b="1" i="1" dirty="0">
                <a:solidFill>
                  <a:srgbClr val="111111"/>
                </a:solidFill>
                <a:highlight>
                  <a:srgbClr val="F7F7F7"/>
                </a:highlight>
                <a:latin typeface="Roboto"/>
                <a:ea typeface="Roboto"/>
                <a:cs typeface="Roboto"/>
                <a:sym typeface="Roboto"/>
              </a:rPr>
              <a:t>Does anyone want to share another example of a personal goal? If nobody answer say: balance personal and professional. Now can somebody tell me this goal with more details?</a:t>
            </a:r>
            <a:endParaRPr b="1" i="1" dirty="0"/>
          </a:p>
          <a:p>
            <a:pPr marL="0" lvl="0" indent="0" algn="l" rtl="0">
              <a:spcBef>
                <a:spcPts val="0"/>
              </a:spcBef>
              <a:spcAft>
                <a:spcPts val="0"/>
              </a:spcAft>
              <a:buNone/>
            </a:pPr>
            <a:endParaRPr b="1" i="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6f704b856f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6f704b856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rPr>
              <a:t>Keeping that perspective, we're now going to explore a method called the SMART goal framework, which helps us create clear, measurable, and achievable goals.
Raise your hand, who is already familiar with this method?
Very well. But some of you may be wondering: What does SMART mean? SMART is an acronym that stands for five key criteria for setting effective goals:
S for Specific: Clearly states the goal (e.g., leaving work on time to achieve work-life balance).
M for Measurable: Defines how often (e.g., three days a week).
A for Achievable: Realistic within work expectations.
R for Relevant: Supports well-being and reduces burnout.
T with time limit: Established deadline to observe results.
As we can see, the above examples follow the SMART framework: ✔ Specific: Clear and focused. ✔ Measurable: Defined to monitor progress. ✔ Achievable: Realistic considering the workload. ✔ Relevant: Promotes professional or personal well-being. ✔ Time-limited: You have a deadline to see results
English
Keeping that perspective, let's now explore a method called the SMART framework, which helps us create goals that are clear, measurable, and achievable.
Raise your hand if you're already familiar with this method
Great! But some of you may be wondering: What does SMART stand for? SMART is an acronym that represents five key criteria for effective goal setting:
S for Specific: Clearly states the goal (e.g., leaving work on time for better work-life balance).
M for Measurable: Defines how often (e.g., three days a week).
A for Achievable: Realistic within your work expectations.
R for Relevant: Supports well-being and reduces burnout.
T for Time-bound: has a deadline to observe results.
As we can see, the examples above follow the SMART framework: ✔ Specific: Clear and focused. ✔ Measurable: Defined so progress can be tracked. ✔ Achievable: Realistic given workload and commitments. ✔ Relevant: Supports personal or professional well-being. ✔ Time-bound: Has a deadline to observe results.</a:t>
            </a:r>
            <a:endParaRPr sz="1200" b="1" i="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6f704b856f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6f704b856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 “</a:t>
            </a:r>
            <a:r>
              <a:rPr lang="en-US" dirty="0">
                <a:solidFill>
                  <a:schemeClr val="dk1"/>
                </a:solidFill>
              </a:rPr>
              <a:t>Having already clear this concept, we will now carry out a vision board activity, where we are going to project ourselves into the future. We will declare our intentions, visualize our growth, and shape the goals that really matter to us.
Every image, every word we choose will be a representation of our path. It's not just about creating a pretty collage, but about sowing the seed of intention and aligning with the SMART framework: goals that are Specific, Measurable, Achievable, Relevant, and Time-bound.
Let's allow ourselves to dream big and build with purpose."
English 
Now that we've clarified the concept, we'll move into a Vision Board activity, where we'll project ourselves into the future. We'll declare our intentions, visualize our growth, and shape the goals that truly matter to us.
Each image, each word we choose will represent our path. This isn't just about creating a beautiful collage—it's about planting the seed of intention and aligning with the SMART framework: goals that are Specific, Measurable, Achievable, Relevant, and Time-bound.
Let's allow ourselves to dream big and build with purpose.</a:t>
            </a:r>
            <a:endParaRPr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Cij1tmJm8Zc?feature=oembed" TargetMode="External"/><Relationship Id="rId6" Type="http://schemas.openxmlformats.org/officeDocument/2006/relationships/hyperlink" Target="http://www.youtube.com/watch?v=Cij1tmJm8Zc" TargetMode="External"/><Relationship Id="rId5" Type="http://schemas.openxmlformats.org/officeDocument/2006/relationships/image" Target="../media/image2.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hyperlink" Target="https://www.menti.com/alfgerjgdab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579805" y="573519"/>
            <a:ext cx="5900507" cy="2103420"/>
          </a:xfrm>
          <a:prstGeom prst="rect">
            <a:avLst/>
          </a:prstGeom>
          <a:solidFill>
            <a:srgbClr val="F6D9BD"/>
          </a:solidFill>
          <a:ln w="9525" cap="flat" cmpd="sng">
            <a:solidFill>
              <a:srgbClr val="F6D9BD"/>
            </a:solidFill>
            <a:prstDash val="solid"/>
            <a:round/>
            <a:headEnd type="none" w="sm" len="sm"/>
            <a:tailEnd type="none" w="sm" len="sm"/>
          </a:ln>
        </p:spPr>
        <p:txBody>
          <a:bodyPr spcFirstLastPara="1" wrap="square" lIns="91425" tIns="91425" rIns="91425" bIns="91425" anchor="ctr" anchorCtr="0">
            <a:noAutofit/>
          </a:bodyPr>
          <a:lstStyle/>
          <a:p>
            <a:pPr lvl="0"/>
            <a:r>
              <a:rPr lang="en-US" sz="3200" b="1" dirty="0">
                <a:solidFill>
                  <a:srgbClr val="990000"/>
                </a:solidFill>
                <a:latin typeface="+mj-lt"/>
                <a:ea typeface="Verdana"/>
                <a:cs typeface="Verdana"/>
                <a:sym typeface="Verdana"/>
              </a:rPr>
              <a:t>Setting professional and personal goals for your well-being in early childhood education.</a:t>
            </a:r>
            <a:endParaRPr lang="en-US" sz="3200" noProof="0" dirty="0">
              <a:solidFill>
                <a:srgbClr val="202024"/>
              </a:solidFill>
              <a:latin typeface="+mj-lt"/>
              <a:ea typeface="Verdana"/>
              <a:cs typeface="Verdana"/>
              <a:sym typeface="Verdana"/>
            </a:endParaRPr>
          </a:p>
        </p:txBody>
      </p:sp>
      <p:pic>
        <p:nvPicPr>
          <p:cNvPr id="2" name="Online Media 1" title="Energetic Salsa on Miami Beach – Feel the Rhythm of Live Latin Music! | Exoduss">
            <a:hlinkClick r:id="" action="ppaction://media"/>
            <a:extLst>
              <a:ext uri="{FF2B5EF4-FFF2-40B4-BE49-F238E27FC236}">
                <a16:creationId xmlns:a16="http://schemas.microsoft.com/office/drawing/2014/main" id="{51CE3EBD-EC70-AA26-BA21-969AA665922C}"/>
              </a:ext>
            </a:extLst>
          </p:cNvPr>
          <p:cNvPicPr>
            <a:picLocks noRot="1" noChangeAspect="1"/>
          </p:cNvPicPr>
          <p:nvPr>
            <a:videoFile r:link="rId1"/>
          </p:nvPr>
        </p:nvPicPr>
        <p:blipFill>
          <a:blip r:embed="rId5"/>
          <a:stretch>
            <a:fillRect/>
          </a:stretch>
        </p:blipFill>
        <p:spPr>
          <a:xfrm>
            <a:off x="5169316" y="2779980"/>
            <a:ext cx="3427134" cy="1934817"/>
          </a:xfrm>
          <a:prstGeom prst="rect">
            <a:avLst/>
          </a:prstGeom>
        </p:spPr>
      </p:pic>
      <p:sp>
        <p:nvSpPr>
          <p:cNvPr id="4" name="TextBox 3">
            <a:extLst>
              <a:ext uri="{FF2B5EF4-FFF2-40B4-BE49-F238E27FC236}">
                <a16:creationId xmlns:a16="http://schemas.microsoft.com/office/drawing/2014/main" id="{EC444EC9-0683-22CA-9580-53A020CC63BF}"/>
              </a:ext>
            </a:extLst>
          </p:cNvPr>
          <p:cNvSpPr txBox="1"/>
          <p:nvPr/>
        </p:nvSpPr>
        <p:spPr>
          <a:xfrm>
            <a:off x="309010" y="4714797"/>
            <a:ext cx="4572000" cy="307777"/>
          </a:xfrm>
          <a:prstGeom prst="rect">
            <a:avLst/>
          </a:prstGeom>
          <a:noFill/>
        </p:spPr>
        <p:txBody>
          <a:bodyPr wrap="square">
            <a:spAutoFit/>
          </a:bodyPr>
          <a:lstStyle/>
          <a:p>
            <a:r>
              <a:rPr lang="en-US" dirty="0">
                <a:hlinkClick r:id="rId6"/>
              </a:rPr>
              <a:t>http://www.youtube.com/watch?v=Cij1tmJm8Zc</a:t>
            </a:r>
            <a:endParaRPr lang="en-US"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p:tgtEl>
                                          <p:spTgt spid="54"/>
                                        </p:tgtEl>
                                        <p:attrNameLst>
                                          <p:attrName>ppt_w</p:attrName>
                                        </p:attrNameLst>
                                      </p:cBhvr>
                                      <p:tavLst>
                                        <p:tav tm="0">
                                          <p:val>
                                            <p:strVal val="0"/>
                                          </p:val>
                                        </p:tav>
                                        <p:tav tm="100000">
                                          <p:val>
                                            <p:strVal val="#ppt_w"/>
                                          </p:val>
                                        </p:tav>
                                      </p:tavLst>
                                    </p:anim>
                                    <p:anim calcmode="lin" valueType="num">
                                      <p:cBhvr additive="base">
                                        <p:cTn id="8" dur="1000"/>
                                        <p:tgtEl>
                                          <p:spTgt spid="5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2"/>
                </p:tgtEl>
              </p:cMediaNode>
            </p:video>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2"/>
          <p:cNvSpPr txBox="1">
            <a:spLocks noGrp="1"/>
          </p:cNvSpPr>
          <p:nvPr>
            <p:ph type="body" idx="1"/>
          </p:nvPr>
        </p:nvSpPr>
        <p:spPr>
          <a:xfrm>
            <a:off x="4086550" y="726300"/>
            <a:ext cx="5128200" cy="3419400"/>
          </a:xfrm>
          <a:prstGeom prst="rect">
            <a:avLst/>
          </a:prstGeom>
        </p:spPr>
        <p:txBody>
          <a:bodyPr spcFirstLastPara="1" wrap="square" lIns="91425" tIns="91425" rIns="91425" bIns="91425" anchor="ctr" anchorCtr="0">
            <a:normAutofit fontScale="25000" lnSpcReduction="20000"/>
          </a:bodyPr>
          <a:lstStyle/>
          <a:p>
            <a:pPr marL="0" lvl="0" indent="0">
              <a:buNone/>
            </a:pPr>
            <a:r>
              <a:rPr lang="en" sz="16000" dirty="0">
                <a:solidFill>
                  <a:srgbClr val="111111"/>
                </a:solidFill>
                <a:latin typeface="+mn-lt"/>
                <a:ea typeface="Verdana" panose="020B0604030504040204" pitchFamily="34" charset="0"/>
                <a:cs typeface="Merriweather ExtraBold"/>
                <a:sym typeface="Merriweather ExtraBold"/>
              </a:rPr>
              <a:t>    K</a:t>
            </a:r>
            <a:r>
              <a:rPr lang="en-US" sz="16000" dirty="0" err="1">
                <a:solidFill>
                  <a:srgbClr val="38761D"/>
                </a:solidFill>
                <a:latin typeface="+mn-lt"/>
                <a:ea typeface="Verdana" panose="020B0604030504040204" pitchFamily="34" charset="0"/>
                <a:cs typeface="Merriweather Black"/>
                <a:sym typeface="Merriweather Black"/>
              </a:rPr>
              <a:t>eep</a:t>
            </a:r>
            <a:r>
              <a:rPr lang="en-US" sz="16000" dirty="0">
                <a:solidFill>
                  <a:srgbClr val="38761D"/>
                </a:solidFill>
                <a:latin typeface="+mn-lt"/>
                <a:ea typeface="Verdana" panose="020B0604030504040204" pitchFamily="34" charset="0"/>
                <a:cs typeface="Merriweather Black"/>
                <a:sym typeface="Merriweather Black"/>
              </a:rPr>
              <a:t> growing, 
    Keep Shining</a:t>
            </a:r>
            <a:r>
              <a:rPr lang="en" sz="16000" dirty="0">
                <a:solidFill>
                  <a:srgbClr val="BF9000"/>
                </a:solidFill>
                <a:latin typeface="+mn-lt"/>
                <a:ea typeface="Verdana" panose="020B0604030504040204" pitchFamily="34" charset="0"/>
                <a:cs typeface="Merriweather ExtraBold"/>
                <a:sym typeface="Merriweather ExtraBold"/>
              </a:rPr>
              <a:t>🌿</a:t>
            </a:r>
            <a:endParaRPr sz="16000" dirty="0">
              <a:solidFill>
                <a:srgbClr val="111111"/>
              </a:solidFill>
              <a:latin typeface="+mn-lt"/>
              <a:ea typeface="Merriweather ExtraBold"/>
              <a:cs typeface="Merriweather ExtraBold"/>
              <a:sym typeface="Merriweather ExtraBold"/>
            </a:endParaRPr>
          </a:p>
          <a:p>
            <a:pPr marL="0" lvl="0" indent="0" algn="ctr">
              <a:spcBef>
                <a:spcPts val="1200"/>
              </a:spcBef>
              <a:buNone/>
            </a:pPr>
            <a:r>
              <a:rPr lang="en-US" sz="9373" dirty="0">
                <a:solidFill>
                  <a:srgbClr val="111111"/>
                </a:solidFill>
                <a:latin typeface="Lobster"/>
                <a:ea typeface="Lobster"/>
                <a:cs typeface="Lobster"/>
                <a:sym typeface="Lobster"/>
              </a:rPr>
              <a:t>Thank you for sowing the seed of intention today.
May your goals flourish with purpose and joy</a:t>
            </a:r>
            <a:r>
              <a:rPr lang="en" sz="7573" dirty="0">
                <a:solidFill>
                  <a:srgbClr val="111111"/>
                </a:solidFill>
                <a:latin typeface="Lobster"/>
                <a:ea typeface="Lobster"/>
                <a:cs typeface="Lobster"/>
                <a:sym typeface="Lobster"/>
              </a:rPr>
              <a:t>.</a:t>
            </a:r>
            <a:endParaRPr sz="7573" dirty="0">
              <a:solidFill>
                <a:srgbClr val="111111"/>
              </a:solidFill>
              <a:latin typeface="Lobster"/>
              <a:ea typeface="Lobster"/>
              <a:cs typeface="Lobster"/>
              <a:sym typeface="Lobster"/>
            </a:endParaRPr>
          </a:p>
          <a:p>
            <a:pPr marL="0" lvl="0" indent="0" algn="ctr" rtl="0">
              <a:spcBef>
                <a:spcPts val="1200"/>
              </a:spcBef>
              <a:spcAft>
                <a:spcPts val="0"/>
              </a:spcAft>
              <a:buNone/>
            </a:pPr>
            <a:endParaRPr sz="7573" b="1" dirty="0">
              <a:solidFill>
                <a:srgbClr val="111111"/>
              </a:solidFill>
              <a:latin typeface="Lobster"/>
              <a:ea typeface="Lobster"/>
              <a:cs typeface="Lobster"/>
              <a:sym typeface="Lobster"/>
            </a:endParaRPr>
          </a:p>
          <a:p>
            <a:pPr marL="0" lvl="0" indent="0" algn="ctr" rtl="0">
              <a:spcBef>
                <a:spcPts val="1200"/>
              </a:spcBef>
              <a:spcAft>
                <a:spcPts val="0"/>
              </a:spcAft>
              <a:buNone/>
            </a:pPr>
            <a:endParaRPr sz="2012" b="1" dirty="0">
              <a:solidFill>
                <a:srgbClr val="111111"/>
              </a:solidFill>
              <a:latin typeface="Lobster"/>
              <a:ea typeface="Lobster"/>
              <a:cs typeface="Lobster"/>
              <a:sym typeface="Lobster"/>
            </a:endParaRPr>
          </a:p>
          <a:p>
            <a:pPr marL="0" lvl="0" indent="0" algn="l" rtl="0">
              <a:spcBef>
                <a:spcPts val="1200"/>
              </a:spcBef>
              <a:spcAft>
                <a:spcPts val="0"/>
              </a:spcAft>
              <a:buNone/>
            </a:pPr>
            <a:endParaRPr sz="2012" b="1" dirty="0">
              <a:solidFill>
                <a:srgbClr val="111111"/>
              </a:solidFill>
              <a:latin typeface="Lobster"/>
              <a:ea typeface="Lobster"/>
              <a:cs typeface="Lobster"/>
              <a:sym typeface="Lobster"/>
            </a:endParaRPr>
          </a:p>
          <a:p>
            <a:pPr marL="0" lvl="0" indent="0" algn="l" rtl="0">
              <a:spcBef>
                <a:spcPts val="1200"/>
              </a:spcBef>
              <a:spcAft>
                <a:spcPts val="0"/>
              </a:spcAft>
              <a:buNone/>
            </a:pPr>
            <a:endParaRPr sz="3450" dirty="0">
              <a:solidFill>
                <a:srgbClr val="111111"/>
              </a:solidFill>
              <a:latin typeface="Merriweather ExtraBold"/>
              <a:ea typeface="Merriweather ExtraBold"/>
              <a:cs typeface="Merriweather ExtraBold"/>
              <a:sym typeface="Merriweather ExtraBold"/>
            </a:endParaRPr>
          </a:p>
          <a:p>
            <a:pPr marL="0" lvl="0" indent="0" algn="l" rtl="0">
              <a:spcBef>
                <a:spcPts val="1200"/>
              </a:spcBef>
              <a:spcAft>
                <a:spcPts val="1200"/>
              </a:spcAft>
              <a:buNone/>
            </a:pPr>
            <a:endParaRPr sz="1350" dirty="0">
              <a:solidFill>
                <a:srgbClr val="111111"/>
              </a:solidFill>
              <a:highlight>
                <a:srgbClr val="F7F7F7"/>
              </a:highlight>
              <a:latin typeface="Roboto"/>
              <a:ea typeface="Roboto"/>
              <a:cs typeface="Roboto"/>
              <a:sym typeface="Roboto"/>
            </a:endParaRPr>
          </a:p>
        </p:txBody>
      </p:sp>
      <p:sp>
        <p:nvSpPr>
          <p:cNvPr id="128" name="Google Shape;128;p22"/>
          <p:cNvSpPr txBox="1"/>
          <p:nvPr/>
        </p:nvSpPr>
        <p:spPr>
          <a:xfrm>
            <a:off x="4178350" y="4446875"/>
            <a:ext cx="4660850" cy="636000"/>
          </a:xfrm>
          <a:prstGeom prst="rect">
            <a:avLst/>
          </a:prstGeom>
          <a:noFill/>
          <a:ln>
            <a:noFill/>
          </a:ln>
        </p:spPr>
        <p:txBody>
          <a:bodyPr spcFirstLastPara="1" wrap="square" lIns="91425" tIns="91425" rIns="91425" bIns="91425" anchor="ctr" anchorCtr="0">
            <a:noAutofit/>
          </a:bodyPr>
          <a:lstStyle/>
          <a:p>
            <a:pPr lvl="0"/>
            <a:r>
              <a:rPr lang="en-US" sz="1700" b="1" dirty="0">
                <a:solidFill>
                  <a:srgbClr val="660000"/>
                </a:solidFill>
              </a:rPr>
              <a:t>For more information: </a:t>
            </a:r>
            <a:r>
              <a:rPr lang="en" sz="1700" b="1" dirty="0">
                <a:solidFill>
                  <a:srgbClr val="660000"/>
                </a:solidFill>
              </a:rPr>
              <a:t>blossomlanefamilycare@gmail.com</a:t>
            </a:r>
            <a:endParaRPr sz="1700" b="1" dirty="0">
              <a:solidFill>
                <a:srgbClr val="660000"/>
              </a:solidFill>
            </a:endParaRPr>
          </a:p>
        </p:txBody>
      </p:sp>
      <p:pic>
        <p:nvPicPr>
          <p:cNvPr id="1026" name="Picture 2" descr="8 Dimensions of Wellness Wheel">
            <a:extLst>
              <a:ext uri="{FF2B5EF4-FFF2-40B4-BE49-F238E27FC236}">
                <a16:creationId xmlns:a16="http://schemas.microsoft.com/office/drawing/2014/main" id="{527E492C-C3B7-8ED6-984B-EBA4C7E1D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23" y="492006"/>
            <a:ext cx="3880227" cy="3887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1000"/>
                                        <p:tgtEl>
                                          <p:spTgt spid="126"/>
                                        </p:tgtEl>
                                        <p:attrNameLst>
                                          <p:attrName>ppt_y</p:attrName>
                                        </p:attrNameLst>
                                      </p:cBhvr>
                                      <p:tavLst>
                                        <p:tav tm="0">
                                          <p:val>
                                            <p:strVal val="#ppt_y-1"/>
                                          </p:val>
                                        </p:tav>
                                        <p:tav tm="100000">
                                          <p:val>
                                            <p:strVal val="#ppt_y"/>
                                          </p:val>
                                        </p:tav>
                                      </p:tavLst>
                                    </p:anim>
                                  </p:childTnLst>
                                </p:cTn>
                              </p:par>
                              <p:par>
                                <p:cTn id="8" presetID="2" presetClass="entr" presetSubtype="2" fill="hold" nodeType="withEffect">
                                  <p:stCondLst>
                                    <p:cond delay="0"/>
                                  </p:stCondLst>
                                  <p:childTnLst>
                                    <p:set>
                                      <p:cBhvr>
                                        <p:cTn id="9" dur="1" fill="hold">
                                          <p:stCondLst>
                                            <p:cond delay="0"/>
                                          </p:stCondLst>
                                        </p:cTn>
                                        <p:tgtEl>
                                          <p:spTgt spid="128"/>
                                        </p:tgtEl>
                                        <p:attrNameLst>
                                          <p:attrName>style.visibility</p:attrName>
                                        </p:attrNameLst>
                                      </p:cBhvr>
                                      <p:to>
                                        <p:strVal val="visible"/>
                                      </p:to>
                                    </p:set>
                                    <p:anim calcmode="lin" valueType="num">
                                      <p:cBhvr additive="base">
                                        <p:cTn id="10" dur="1000"/>
                                        <p:tgtEl>
                                          <p:spTgt spid="12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339425" y="1621375"/>
            <a:ext cx="3232500" cy="1229700"/>
          </a:xfrm>
          <a:prstGeom prst="rect">
            <a:avLst/>
          </a:prstGeom>
        </p:spPr>
        <p:txBody>
          <a:bodyPr spcFirstLastPara="1" wrap="square" lIns="91425" tIns="91425" rIns="91425" bIns="91425" anchor="ctr" anchorCtr="0">
            <a:normAutofit/>
          </a:bodyPr>
          <a:lstStyle/>
          <a:p>
            <a:pPr lvl="0" algn="ctr"/>
            <a:r>
              <a:rPr lang="en-US" sz="4000" b="1" dirty="0">
                <a:solidFill>
                  <a:srgbClr val="990000"/>
                </a:solidFill>
                <a:latin typeface="+mj-lt"/>
                <a:ea typeface="Verdana" panose="020B0604030504040204" pitchFamily="34" charset="0"/>
              </a:rPr>
              <a:t>Facilitator</a:t>
            </a:r>
            <a:endParaRPr sz="3400" b="1" dirty="0">
              <a:solidFill>
                <a:srgbClr val="990000"/>
              </a:solidFill>
              <a:latin typeface="+mj-lt"/>
              <a:ea typeface="Verdana" panose="020B0604030504040204" pitchFamily="34" charset="0"/>
            </a:endParaRPr>
          </a:p>
        </p:txBody>
      </p:sp>
      <p:pic>
        <p:nvPicPr>
          <p:cNvPr id="61" name="Google Shape;61;p14" title="IMG_1988.jpg"/>
          <p:cNvPicPr preferRelativeResize="0"/>
          <p:nvPr/>
        </p:nvPicPr>
        <p:blipFill>
          <a:blip r:embed="rId4">
            <a:alphaModFix/>
          </a:blip>
          <a:stretch>
            <a:fillRect/>
          </a:stretch>
        </p:blipFill>
        <p:spPr>
          <a:xfrm>
            <a:off x="4850100" y="727300"/>
            <a:ext cx="2488700" cy="3017824"/>
          </a:xfrm>
          <a:prstGeom prst="rect">
            <a:avLst/>
          </a:prstGeom>
          <a:noFill/>
          <a:ln w="762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sp>
        <p:nvSpPr>
          <p:cNvPr id="62" name="Google Shape;62;p14"/>
          <p:cNvSpPr txBox="1"/>
          <p:nvPr/>
        </p:nvSpPr>
        <p:spPr>
          <a:xfrm>
            <a:off x="4181931" y="4256775"/>
            <a:ext cx="3825037"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i="1" dirty="0">
                <a:solidFill>
                  <a:srgbClr val="660000"/>
                </a:solidFill>
                <a:latin typeface="+mj-lt"/>
                <a:ea typeface="Verdana" panose="020B0604030504040204" pitchFamily="34" charset="0"/>
              </a:rPr>
              <a:t>Ivonne Cáceres</a:t>
            </a:r>
            <a:endParaRPr sz="2800" b="1" i="1" dirty="0">
              <a:solidFill>
                <a:srgbClr val="660000"/>
              </a:solidFill>
              <a:latin typeface="+mj-lt"/>
              <a:ea typeface="Verdana" panose="020B0604030504040204" pitchFamily="34"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p:tgtEl>
                                          <p:spTgt spid="60"/>
                                        </p:tgtEl>
                                        <p:attrNameLst>
                                          <p:attrName>ppt_w</p:attrName>
                                        </p:attrNameLst>
                                      </p:cBhvr>
                                      <p:tavLst>
                                        <p:tav tm="0">
                                          <p:val>
                                            <p:strVal val="0"/>
                                          </p:val>
                                        </p:tav>
                                        <p:tav tm="100000">
                                          <p:val>
                                            <p:strVal val="#ppt_w"/>
                                          </p:val>
                                        </p:tav>
                                      </p:tavLst>
                                    </p:anim>
                                    <p:anim calcmode="lin" valueType="num">
                                      <p:cBhvr additive="base">
                                        <p:cTn id="8" dur="1000"/>
                                        <p:tgtEl>
                                          <p:spTgt spid="60"/>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1000"/>
                                        <p:tgtEl>
                                          <p:spTgt spid="61"/>
                                        </p:tgtEl>
                                        <p:attrNameLst>
                                          <p:attrName>ppt_w</p:attrName>
                                        </p:attrNameLst>
                                      </p:cBhvr>
                                      <p:tavLst>
                                        <p:tav tm="0">
                                          <p:val>
                                            <p:strVal val="0"/>
                                          </p:val>
                                        </p:tav>
                                        <p:tav tm="100000">
                                          <p:val>
                                            <p:strVal val="#ppt_w"/>
                                          </p:val>
                                        </p:tav>
                                      </p:tavLst>
                                    </p:anim>
                                    <p:anim calcmode="lin" valueType="num">
                                      <p:cBhvr additive="base">
                                        <p:cTn id="13" dur="1000"/>
                                        <p:tgtEl>
                                          <p:spTgt spid="61"/>
                                        </p:tgtEl>
                                        <p:attrNameLst>
                                          <p:attrName>ppt_h</p:attrName>
                                        </p:attrNameLst>
                                      </p:cBhvr>
                                      <p:tavLst>
                                        <p:tav tm="0">
                                          <p:val>
                                            <p:strVal val="0"/>
                                          </p:val>
                                        </p:tav>
                                        <p:tav tm="100000">
                                          <p:val>
                                            <p:strVal val="#ppt_h"/>
                                          </p:val>
                                        </p:tav>
                                      </p:tavLst>
                                    </p:anim>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1000"/>
                                        <p:tgtEl>
                                          <p:spTgt spid="62"/>
                                        </p:tgtEl>
                                        <p:attrNameLst>
                                          <p:attrName>ppt_w</p:attrName>
                                        </p:attrNameLst>
                                      </p:cBhvr>
                                      <p:tavLst>
                                        <p:tav tm="0">
                                          <p:val>
                                            <p:strVal val="0"/>
                                          </p:val>
                                        </p:tav>
                                        <p:tav tm="100000">
                                          <p:val>
                                            <p:strVal val="#ppt_w"/>
                                          </p:val>
                                        </p:tav>
                                      </p:tavLst>
                                    </p:anim>
                                    <p:anim calcmode="lin" valueType="num">
                                      <p:cBhvr additive="base">
                                        <p:cTn id="18" dur="1000"/>
                                        <p:tgtEl>
                                          <p:spTgt spid="6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518675" y="1735975"/>
            <a:ext cx="2114100" cy="973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800" b="1" dirty="0">
                <a:solidFill>
                  <a:srgbClr val="990000"/>
                </a:solidFill>
                <a:latin typeface="+mn-lt"/>
                <a:ea typeface="Verdana" panose="020B0604030504040204" pitchFamily="34" charset="0"/>
              </a:rPr>
              <a:t>Agenda</a:t>
            </a:r>
            <a:endParaRPr sz="3800" b="1" dirty="0">
              <a:solidFill>
                <a:srgbClr val="990000"/>
              </a:solidFill>
              <a:latin typeface="+mn-lt"/>
              <a:ea typeface="Verdana" panose="020B0604030504040204" pitchFamily="34" charset="0"/>
            </a:endParaRPr>
          </a:p>
        </p:txBody>
      </p:sp>
      <p:sp>
        <p:nvSpPr>
          <p:cNvPr id="68" name="Google Shape;68;p15"/>
          <p:cNvSpPr txBox="1">
            <a:spLocks noGrp="1"/>
          </p:cNvSpPr>
          <p:nvPr>
            <p:ph type="body" idx="1"/>
          </p:nvPr>
        </p:nvSpPr>
        <p:spPr>
          <a:xfrm>
            <a:off x="3532909" y="167175"/>
            <a:ext cx="5796116" cy="4716900"/>
          </a:xfrm>
          <a:prstGeom prst="rect">
            <a:avLst/>
          </a:prstGeom>
        </p:spPr>
        <p:txBody>
          <a:bodyPr spcFirstLastPara="1" wrap="square" lIns="91425" tIns="91425" rIns="91425" bIns="91425" anchor="t" anchorCtr="0">
            <a:noAutofit/>
          </a:bodyPr>
          <a:lstStyle/>
          <a:p>
            <a:pPr lvl="0" indent="0">
              <a:spcBef>
                <a:spcPts val="1200"/>
              </a:spcBef>
              <a:buNone/>
            </a:pPr>
            <a:r>
              <a:rPr lang="en-US" sz="2000" b="1" dirty="0">
                <a:solidFill>
                  <a:srgbClr val="5B0F00"/>
                </a:solidFill>
                <a:latin typeface="+mn-lt"/>
                <a:ea typeface="Verdana" panose="020B0604030504040204" pitchFamily="34" charset="0"/>
              </a:rPr>
              <a:t>Introduction</a:t>
            </a:r>
            <a:r>
              <a:rPr lang="en" sz="2000" b="1" dirty="0">
                <a:solidFill>
                  <a:srgbClr val="5B0F00"/>
                </a:solidFill>
                <a:latin typeface="+mn-lt"/>
                <a:ea typeface="Verdana" panose="020B0604030504040204" pitchFamily="34" charset="0"/>
              </a:rPr>
              <a:t> </a:t>
            </a:r>
            <a:endParaRPr sz="2000" b="1" dirty="0">
              <a:solidFill>
                <a:srgbClr val="5B0F00"/>
              </a:solidFill>
              <a:latin typeface="+mn-lt"/>
              <a:ea typeface="Verdana" panose="020B0604030504040204" pitchFamily="34" charset="0"/>
            </a:endParaRPr>
          </a:p>
          <a:p>
            <a:pPr marL="457200" lvl="0" indent="0" algn="l" rtl="0">
              <a:spcBef>
                <a:spcPts val="1200"/>
              </a:spcBef>
              <a:spcAft>
                <a:spcPts val="0"/>
              </a:spcAft>
              <a:buNone/>
            </a:pPr>
            <a:endParaRPr sz="2000" b="1" dirty="0">
              <a:solidFill>
                <a:srgbClr val="5B0F00"/>
              </a:solidFill>
              <a:latin typeface="+mn-lt"/>
              <a:ea typeface="Verdana" panose="020B0604030504040204" pitchFamily="34" charset="0"/>
            </a:endParaRPr>
          </a:p>
          <a:p>
            <a:pPr lvl="0" indent="0">
              <a:spcBef>
                <a:spcPts val="1200"/>
              </a:spcBef>
              <a:buNone/>
            </a:pPr>
            <a:r>
              <a:rPr lang="en-US" sz="2000" b="1" dirty="0">
                <a:solidFill>
                  <a:srgbClr val="5B0F00"/>
                </a:solidFill>
                <a:latin typeface="+mn-lt"/>
                <a:ea typeface="Verdana" panose="020B0604030504040204" pitchFamily="34" charset="0"/>
              </a:rPr>
              <a:t>Activity</a:t>
            </a:r>
            <a:r>
              <a:rPr lang="en" sz="2000" b="1" dirty="0">
                <a:solidFill>
                  <a:srgbClr val="5B0F00"/>
                </a:solidFill>
                <a:latin typeface="+mn-lt"/>
                <a:ea typeface="Verdana" panose="020B0604030504040204" pitchFamily="34" charset="0"/>
              </a:rPr>
              <a:t>            </a:t>
            </a:r>
            <a:endParaRPr sz="2000" b="1" dirty="0">
              <a:solidFill>
                <a:srgbClr val="5B0F00"/>
              </a:solidFill>
              <a:latin typeface="+mn-lt"/>
              <a:ea typeface="Verdana" panose="020B0604030504040204" pitchFamily="34" charset="0"/>
            </a:endParaRPr>
          </a:p>
          <a:p>
            <a:pPr marL="457200" lvl="0" indent="0" algn="l" rtl="0">
              <a:spcBef>
                <a:spcPts val="1200"/>
              </a:spcBef>
              <a:spcAft>
                <a:spcPts val="0"/>
              </a:spcAft>
              <a:buNone/>
            </a:pPr>
            <a:r>
              <a:rPr lang="en" sz="2000" b="1" dirty="0">
                <a:solidFill>
                  <a:srgbClr val="5B0F00"/>
                </a:solidFill>
                <a:latin typeface="+mn-lt"/>
                <a:ea typeface="Verdana" panose="020B0604030504040204" pitchFamily="34" charset="0"/>
              </a:rPr>
              <a:t>          </a:t>
            </a:r>
          </a:p>
          <a:p>
            <a:pPr lvl="0" indent="0">
              <a:spcBef>
                <a:spcPts val="1200"/>
              </a:spcBef>
              <a:buNone/>
            </a:pPr>
            <a:r>
              <a:rPr lang="en-US" sz="2000" b="1" dirty="0">
                <a:solidFill>
                  <a:srgbClr val="5B0F00"/>
                </a:solidFill>
                <a:latin typeface="+mn-lt"/>
                <a:ea typeface="Verdana" panose="020B0604030504040204" pitchFamily="34" charset="0"/>
              </a:rPr>
              <a:t>Why is it important to set goals?</a:t>
            </a:r>
            <a:r>
              <a:rPr lang="en" sz="2000" b="1" dirty="0">
                <a:solidFill>
                  <a:srgbClr val="5B0F00"/>
                </a:solidFill>
                <a:latin typeface="+mn-lt"/>
                <a:ea typeface="Verdana" panose="020B0604030504040204" pitchFamily="34" charset="0"/>
              </a:rPr>
              <a:t>         </a:t>
            </a:r>
          </a:p>
          <a:p>
            <a:pPr lvl="0" indent="0">
              <a:spcBef>
                <a:spcPts val="1200"/>
              </a:spcBef>
              <a:buNone/>
            </a:pPr>
            <a:endParaRPr lang="en" sz="2000" b="1" dirty="0">
              <a:solidFill>
                <a:srgbClr val="5B0F00"/>
              </a:solidFill>
              <a:latin typeface="+mn-lt"/>
              <a:ea typeface="Verdana" panose="020B0604030504040204" pitchFamily="34" charset="0"/>
            </a:endParaRPr>
          </a:p>
          <a:p>
            <a:pPr lvl="0" indent="0">
              <a:spcBef>
                <a:spcPts val="1200"/>
              </a:spcBef>
              <a:buNone/>
            </a:pPr>
            <a:r>
              <a:rPr lang="en" sz="2000" b="1" dirty="0">
                <a:solidFill>
                  <a:srgbClr val="5B0F00"/>
                </a:solidFill>
                <a:latin typeface="+mn-lt"/>
                <a:ea typeface="Verdana" panose="020B0604030504040204" pitchFamily="34" charset="0"/>
              </a:rPr>
              <a:t> </a:t>
            </a:r>
            <a:r>
              <a:rPr lang="en-US" sz="2000" b="1" dirty="0">
                <a:solidFill>
                  <a:srgbClr val="5B0F00"/>
                </a:solidFill>
                <a:latin typeface="+mn-lt"/>
                <a:ea typeface="Verdana" panose="020B0604030504040204" pitchFamily="34" charset="0"/>
              </a:rPr>
              <a:t>Using the SMART Lens Tool</a:t>
            </a:r>
            <a:endParaRPr sz="2000" b="1" dirty="0">
              <a:solidFill>
                <a:srgbClr val="5B0F00"/>
              </a:solidFill>
              <a:latin typeface="+mn-lt"/>
              <a:ea typeface="Verdana" panose="020B0604030504040204" pitchFamily="34" charset="0"/>
            </a:endParaRPr>
          </a:p>
          <a:p>
            <a:pPr marL="457200" lvl="0" indent="0" algn="l" rtl="0">
              <a:spcBef>
                <a:spcPts val="1200"/>
              </a:spcBef>
              <a:spcAft>
                <a:spcPts val="0"/>
              </a:spcAft>
              <a:buNone/>
            </a:pPr>
            <a:endParaRPr sz="2000" b="1" dirty="0">
              <a:solidFill>
                <a:srgbClr val="5B0F00"/>
              </a:solidFill>
              <a:latin typeface="+mn-lt"/>
              <a:ea typeface="Verdana" panose="020B0604030504040204" pitchFamily="34" charset="0"/>
            </a:endParaRPr>
          </a:p>
          <a:p>
            <a:pPr lvl="0" indent="0">
              <a:spcBef>
                <a:spcPts val="1200"/>
              </a:spcBef>
              <a:spcAft>
                <a:spcPts val="1200"/>
              </a:spcAft>
              <a:buNone/>
            </a:pPr>
            <a:r>
              <a:rPr lang="en" sz="2000" b="1" dirty="0">
                <a:solidFill>
                  <a:srgbClr val="5B0F00"/>
                </a:solidFill>
                <a:latin typeface="+mn-lt"/>
                <a:ea typeface="Verdana" panose="020B0604030504040204" pitchFamily="34" charset="0"/>
              </a:rPr>
              <a:t> </a:t>
            </a:r>
            <a:r>
              <a:rPr lang="en-US" sz="2000" b="1" dirty="0">
                <a:solidFill>
                  <a:srgbClr val="5B0F00"/>
                </a:solidFill>
                <a:latin typeface="+mn-lt"/>
                <a:ea typeface="Verdana" panose="020B0604030504040204" pitchFamily="34" charset="0"/>
              </a:rPr>
              <a:t>Visual Goal Board Activity</a:t>
            </a:r>
            <a:endParaRPr sz="2000" b="1" dirty="0">
              <a:solidFill>
                <a:srgbClr val="5B0F00"/>
              </a:solidFill>
              <a:latin typeface="+mn-lt"/>
              <a:ea typeface="Verdana" panose="020B0604030504040204" pitchFamily="34" charset="0"/>
            </a:endParaRPr>
          </a:p>
        </p:txBody>
      </p:sp>
      <p:pic>
        <p:nvPicPr>
          <p:cNvPr id="69" name="Google Shape;69;p15" descr="File:Eo circle yellow number-2.svg - Wikipedia"/>
          <p:cNvPicPr preferRelativeResize="0"/>
          <p:nvPr/>
        </p:nvPicPr>
        <p:blipFill rotWithShape="1">
          <a:blip r:embed="rId4">
            <a:alphaModFix/>
          </a:blip>
          <a:srcRect r="-24610"/>
          <a:stretch/>
        </p:blipFill>
        <p:spPr>
          <a:xfrm>
            <a:off x="2500674" y="1337325"/>
            <a:ext cx="895851" cy="631649"/>
          </a:xfrm>
          <a:prstGeom prst="rect">
            <a:avLst/>
          </a:prstGeom>
          <a:noFill/>
          <a:ln>
            <a:noFill/>
          </a:ln>
        </p:spPr>
      </p:pic>
      <p:pic>
        <p:nvPicPr>
          <p:cNvPr id="70" name="Google Shape;70;p15" descr="File:Eo circle purple number-3.svg - Wikimedia Commons"/>
          <p:cNvPicPr preferRelativeResize="0"/>
          <p:nvPr/>
        </p:nvPicPr>
        <p:blipFill>
          <a:blip r:embed="rId5">
            <a:alphaModFix/>
          </a:blip>
          <a:stretch>
            <a:fillRect/>
          </a:stretch>
        </p:blipFill>
        <p:spPr>
          <a:xfrm>
            <a:off x="2556575" y="2209800"/>
            <a:ext cx="631649" cy="631649"/>
          </a:xfrm>
          <a:prstGeom prst="rect">
            <a:avLst/>
          </a:prstGeom>
          <a:noFill/>
          <a:ln>
            <a:noFill/>
          </a:ln>
        </p:spPr>
      </p:pic>
      <p:pic>
        <p:nvPicPr>
          <p:cNvPr id="71" name="Google Shape;71;p15" descr="File:Eo circle green number-4.svg - Wikimedia Commons"/>
          <p:cNvPicPr preferRelativeResize="0"/>
          <p:nvPr/>
        </p:nvPicPr>
        <p:blipFill>
          <a:blip r:embed="rId6">
            <a:alphaModFix/>
          </a:blip>
          <a:stretch>
            <a:fillRect/>
          </a:stretch>
        </p:blipFill>
        <p:spPr>
          <a:xfrm>
            <a:off x="2556574" y="3200400"/>
            <a:ext cx="631649" cy="631649"/>
          </a:xfrm>
          <a:prstGeom prst="rect">
            <a:avLst/>
          </a:prstGeom>
          <a:noFill/>
          <a:ln>
            <a:noFill/>
          </a:ln>
        </p:spPr>
      </p:pic>
      <p:pic>
        <p:nvPicPr>
          <p:cNvPr id="72" name="Google Shape;72;p15" descr="File:Eo circle blue number-5.svg - Wikimedia Commons"/>
          <p:cNvPicPr preferRelativeResize="0"/>
          <p:nvPr/>
        </p:nvPicPr>
        <p:blipFill>
          <a:blip r:embed="rId7">
            <a:alphaModFix/>
          </a:blip>
          <a:stretch>
            <a:fillRect/>
          </a:stretch>
        </p:blipFill>
        <p:spPr>
          <a:xfrm>
            <a:off x="2632774" y="4114800"/>
            <a:ext cx="631649" cy="631649"/>
          </a:xfrm>
          <a:prstGeom prst="rect">
            <a:avLst/>
          </a:prstGeom>
          <a:noFill/>
          <a:ln>
            <a:noFill/>
          </a:ln>
        </p:spPr>
      </p:pic>
      <p:pic>
        <p:nvPicPr>
          <p:cNvPr id="73" name="Google Shape;73;p15" descr="File:Eo circle red white number-1.svg - Wikipedia"/>
          <p:cNvPicPr preferRelativeResize="0"/>
          <p:nvPr/>
        </p:nvPicPr>
        <p:blipFill>
          <a:blip r:embed="rId8">
            <a:alphaModFix/>
          </a:blip>
          <a:stretch>
            <a:fillRect/>
          </a:stretch>
        </p:blipFill>
        <p:spPr>
          <a:xfrm>
            <a:off x="2470499" y="464850"/>
            <a:ext cx="631649" cy="6316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1000"/>
                                        <p:tgtEl>
                                          <p:spTgt spid="67"/>
                                        </p:tgtEl>
                                        <p:attrNameLst>
                                          <p:attrName>ppt_w</p:attrName>
                                        </p:attrNameLst>
                                      </p:cBhvr>
                                      <p:tavLst>
                                        <p:tav tm="0">
                                          <p:val>
                                            <p:strVal val="0"/>
                                          </p:val>
                                        </p:tav>
                                        <p:tav tm="100000">
                                          <p:val>
                                            <p:strVal val="#ppt_w"/>
                                          </p:val>
                                        </p:tav>
                                      </p:tavLst>
                                    </p:anim>
                                    <p:anim calcmode="lin" valueType="num">
                                      <p:cBhvr additive="base">
                                        <p:cTn id="8" dur="1000"/>
                                        <p:tgtEl>
                                          <p:spTgt spid="67"/>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1000"/>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body" idx="1"/>
          </p:nvPr>
        </p:nvSpPr>
        <p:spPr>
          <a:xfrm>
            <a:off x="110975" y="17025"/>
            <a:ext cx="6100500" cy="2062500"/>
          </a:xfrm>
          <a:prstGeom prst="rect">
            <a:avLst/>
          </a:prstGeom>
          <a:noFill/>
        </p:spPr>
        <p:txBody>
          <a:bodyPr spcFirstLastPara="1" wrap="square" lIns="91425" tIns="91425" rIns="91425" bIns="91425" anchor="ctr" anchorCtr="0">
            <a:noAutofit/>
          </a:bodyPr>
          <a:lstStyle/>
          <a:p>
            <a:pPr marL="0" lvl="0" indent="0" algn="ctr" rtl="0">
              <a:spcBef>
                <a:spcPts val="1200"/>
              </a:spcBef>
              <a:spcAft>
                <a:spcPts val="0"/>
              </a:spcAft>
              <a:buNone/>
            </a:pPr>
            <a:r>
              <a:rPr lang="en" sz="2300" i="1" dirty="0">
                <a:solidFill>
                  <a:schemeClr val="dk1"/>
                </a:solidFill>
              </a:rPr>
              <a:t> </a:t>
            </a:r>
            <a:endParaRPr sz="2300" i="1" dirty="0">
              <a:solidFill>
                <a:schemeClr val="dk1"/>
              </a:solidFill>
            </a:endParaRPr>
          </a:p>
          <a:p>
            <a:pPr marL="0" lvl="0" indent="0" algn="ctr">
              <a:spcBef>
                <a:spcPts val="1200"/>
              </a:spcBef>
              <a:buNone/>
            </a:pPr>
            <a:r>
              <a:rPr lang="en-US" sz="3800" b="1" i="1" u="sng" dirty="0">
                <a:solidFill>
                  <a:srgbClr val="5B0F00"/>
                </a:solidFill>
                <a:latin typeface="+mn-lt"/>
                <a:ea typeface="Verdana" panose="020B0604030504040204" pitchFamily="34" charset="0"/>
              </a:rPr>
              <a:t>Activity</a:t>
            </a:r>
          </a:p>
          <a:p>
            <a:pPr marL="0" lvl="0" indent="0" algn="ctr">
              <a:spcBef>
                <a:spcPts val="1200"/>
              </a:spcBef>
              <a:buNone/>
            </a:pPr>
            <a:r>
              <a:rPr lang="en-US" sz="2300" i="1" dirty="0">
                <a:solidFill>
                  <a:srgbClr val="5B0F00"/>
                </a:solidFill>
                <a:latin typeface="+mn-lt"/>
                <a:ea typeface="Verdana" panose="020B0604030504040204" pitchFamily="34" charset="0"/>
              </a:rPr>
              <a:t>What are the three words that describe how you feel today? What three words describe how you're arriving today</a:t>
            </a:r>
            <a:r>
              <a:rPr lang="en-US" sz="2300" i="1" dirty="0">
                <a:solidFill>
                  <a:srgbClr val="5B0F00"/>
                </a:solidFill>
                <a:latin typeface="Verdana" panose="020B0604030504040204" pitchFamily="34" charset="0"/>
                <a:ea typeface="Verdana" panose="020B0604030504040204" pitchFamily="34" charset="0"/>
              </a:rPr>
              <a:t>?</a:t>
            </a:r>
            <a:endParaRPr dirty="0">
              <a:latin typeface="Verdana" panose="020B0604030504040204" pitchFamily="34" charset="0"/>
              <a:ea typeface="Verdana" panose="020B0604030504040204" pitchFamily="34" charset="0"/>
            </a:endParaRPr>
          </a:p>
        </p:txBody>
      </p:sp>
      <p:sp>
        <p:nvSpPr>
          <p:cNvPr id="79" name="Google Shape;79;p16"/>
          <p:cNvSpPr txBox="1"/>
          <p:nvPr/>
        </p:nvSpPr>
        <p:spPr>
          <a:xfrm>
            <a:off x="3536649" y="4635250"/>
            <a:ext cx="4931489" cy="4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dirty="0">
                <a:solidFill>
                  <a:schemeClr val="dk1"/>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https://www.menti.com/alfgerjgdabu</a:t>
            </a:r>
            <a:r>
              <a:rPr lang="en" sz="1800" dirty="0">
                <a:solidFill>
                  <a:schemeClr val="dk1"/>
                </a:solidFill>
                <a:latin typeface="Verdana" panose="020B0604030504040204" pitchFamily="34" charset="0"/>
                <a:ea typeface="Verdana" panose="020B0604030504040204" pitchFamily="34" charset="0"/>
              </a:rPr>
              <a:t> </a:t>
            </a:r>
            <a:endParaRPr sz="1800" dirty="0">
              <a:solidFill>
                <a:schemeClr val="dk1"/>
              </a:solidFill>
              <a:latin typeface="Verdana" panose="020B0604030504040204" pitchFamily="34" charset="0"/>
              <a:ea typeface="Verdana" panose="020B0604030504040204" pitchFamily="34" charset="0"/>
            </a:endParaRPr>
          </a:p>
        </p:txBody>
      </p:sp>
      <p:pic>
        <p:nvPicPr>
          <p:cNvPr id="80" name="Google Shape;80;p16" title="Feeling in Spanish.jpg"/>
          <p:cNvPicPr preferRelativeResize="0"/>
          <p:nvPr/>
        </p:nvPicPr>
        <p:blipFill>
          <a:blip r:embed="rId5">
            <a:alphaModFix/>
          </a:blip>
          <a:stretch>
            <a:fillRect/>
          </a:stretch>
        </p:blipFill>
        <p:spPr>
          <a:xfrm>
            <a:off x="6156797" y="296314"/>
            <a:ext cx="2932475" cy="4394475"/>
          </a:xfrm>
          <a:prstGeom prst="rect">
            <a:avLst/>
          </a:prstGeom>
          <a:noFill/>
          <a:ln>
            <a:noFill/>
          </a:ln>
        </p:spPr>
      </p:pic>
      <p:pic>
        <p:nvPicPr>
          <p:cNvPr id="81" name="Google Shape;81;p16" title="mentimeter_qr_code (4).png"/>
          <p:cNvPicPr preferRelativeResize="0"/>
          <p:nvPr/>
        </p:nvPicPr>
        <p:blipFill>
          <a:blip r:embed="rId6">
            <a:alphaModFix/>
          </a:blip>
          <a:stretch>
            <a:fillRect/>
          </a:stretch>
        </p:blipFill>
        <p:spPr>
          <a:xfrm>
            <a:off x="843011" y="2571750"/>
            <a:ext cx="2290875" cy="2290875"/>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1000"/>
                                        <p:tgtEl>
                                          <p:spTgt spid="78"/>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1000"/>
                                        <p:tgtEl>
                                          <p:spTgt spid="80"/>
                                        </p:tgtEl>
                                        <p:attrNameLst>
                                          <p:attrName>ppt_w</p:attrName>
                                        </p:attrNameLst>
                                      </p:cBhvr>
                                      <p:tavLst>
                                        <p:tav tm="0">
                                          <p:val>
                                            <p:strVal val="0"/>
                                          </p:val>
                                        </p:tav>
                                        <p:tav tm="100000">
                                          <p:val>
                                            <p:strVal val="#ppt_w"/>
                                          </p:val>
                                        </p:tav>
                                      </p:tavLst>
                                    </p:anim>
                                    <p:anim calcmode="lin" valueType="num">
                                      <p:cBhvr additive="base">
                                        <p:cTn id="12" dur="1000"/>
                                        <p:tgtEl>
                                          <p:spTgt spid="80"/>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additive="base">
                                        <p:cTn id="16" dur="1000"/>
                                        <p:tgtEl>
                                          <p:spTgt spid="7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1258025"/>
            <a:ext cx="8520600" cy="1494000"/>
          </a:xfrm>
          <a:prstGeom prst="rect">
            <a:avLst/>
          </a:prstGeom>
        </p:spPr>
        <p:txBody>
          <a:bodyPr spcFirstLastPara="1" wrap="square" lIns="91425" tIns="91425" rIns="91425" bIns="91425" anchor="t" anchorCtr="0">
            <a:noAutofit/>
          </a:bodyPr>
          <a:lstStyle/>
          <a:p>
            <a:pPr lvl="0" algn="ctr">
              <a:buSzPts val="990"/>
            </a:pPr>
            <a:r>
              <a:rPr lang="en-US" sz="3600" b="1" dirty="0">
                <a:solidFill>
                  <a:srgbClr val="990000"/>
                </a:solidFill>
                <a:latin typeface="+mn-lt"/>
                <a:ea typeface="Verdana" panose="020B0604030504040204" pitchFamily="34" charset="0"/>
              </a:rPr>
              <a:t>Why is it important to set goals?</a:t>
            </a:r>
            <a:endParaRPr sz="3600" b="1" dirty="0">
              <a:solidFill>
                <a:srgbClr val="990000"/>
              </a:solidFill>
              <a:latin typeface="+mn-lt"/>
              <a:ea typeface="Verdana" panose="020B0604030504040204" pitchFamily="34" charset="0"/>
            </a:endParaRPr>
          </a:p>
        </p:txBody>
      </p:sp>
      <p:pic>
        <p:nvPicPr>
          <p:cNvPr id="87" name="Google Shape;87;p17"/>
          <p:cNvPicPr preferRelativeResize="0"/>
          <p:nvPr/>
        </p:nvPicPr>
        <p:blipFill>
          <a:blip r:embed="rId4">
            <a:alphaModFix/>
          </a:blip>
          <a:stretch>
            <a:fillRect/>
          </a:stretch>
        </p:blipFill>
        <p:spPr>
          <a:xfrm>
            <a:off x="2773124" y="2893550"/>
            <a:ext cx="3597749" cy="2249950"/>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1000"/>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Autofit/>
          </a:bodyPr>
          <a:lstStyle/>
          <a:p>
            <a:pPr lvl="0" algn="ctr">
              <a:lnSpc>
                <a:spcPct val="115000"/>
              </a:lnSpc>
              <a:buSzPct val="40043"/>
            </a:pPr>
            <a:r>
              <a:rPr lang="en-US" sz="3200" b="1" u="sng" dirty="0">
                <a:solidFill>
                  <a:srgbClr val="660000"/>
                </a:solidFill>
                <a:latin typeface="Arial" panose="020B0604020202020204" pitchFamily="34" charset="0"/>
                <a:ea typeface="Verdana"/>
                <a:cs typeface="Arial" panose="020B0604020202020204" pitchFamily="34" charset="0"/>
                <a:sym typeface="Verdana"/>
              </a:rPr>
              <a:t>Examples of Career Goals</a:t>
            </a:r>
            <a:endParaRPr sz="3200" dirty="0">
              <a:latin typeface="Arial" panose="020B0604020202020204" pitchFamily="34" charset="0"/>
              <a:cs typeface="Arial" panose="020B0604020202020204" pitchFamily="34" charset="0"/>
            </a:endParaRPr>
          </a:p>
        </p:txBody>
      </p:sp>
      <p:pic>
        <p:nvPicPr>
          <p:cNvPr id="93" name="Google Shape;93;p18" descr="Achievement and Business Goal Success Concept. (Provided by Getty Images)"/>
          <p:cNvPicPr preferRelativeResize="0"/>
          <p:nvPr/>
        </p:nvPicPr>
        <p:blipFill>
          <a:blip r:embed="rId4">
            <a:alphaModFix/>
          </a:blip>
          <a:stretch>
            <a:fillRect/>
          </a:stretch>
        </p:blipFill>
        <p:spPr>
          <a:xfrm>
            <a:off x="6412205" y="3484800"/>
            <a:ext cx="2313745" cy="1594675"/>
          </a:xfrm>
          <a:prstGeom prst="rect">
            <a:avLst/>
          </a:prstGeom>
          <a:noFill/>
          <a:ln>
            <a:noFill/>
          </a:ln>
        </p:spPr>
      </p:pic>
      <p:sp>
        <p:nvSpPr>
          <p:cNvPr id="94" name="Google Shape;94;p18"/>
          <p:cNvSpPr txBox="1">
            <a:spLocks noGrp="1"/>
          </p:cNvSpPr>
          <p:nvPr>
            <p:ph type="body" idx="1"/>
          </p:nvPr>
        </p:nvSpPr>
        <p:spPr>
          <a:xfrm>
            <a:off x="119900" y="678725"/>
            <a:ext cx="9042300" cy="876600"/>
          </a:xfrm>
          <a:prstGeom prst="rect">
            <a:avLst/>
          </a:prstGeom>
        </p:spPr>
        <p:txBody>
          <a:bodyPr spcFirstLastPara="1" wrap="square" lIns="91425" tIns="91425" rIns="91425" bIns="91425" anchor="t" anchorCtr="0">
            <a:normAutofit fontScale="62500" lnSpcReduction="20000"/>
          </a:bodyPr>
          <a:lstStyle/>
          <a:p>
            <a:pPr marL="685800" indent="-685800" algn="ctr"/>
            <a:r>
              <a:rPr lang="en-US" sz="4846" b="1" dirty="0">
                <a:solidFill>
                  <a:schemeClr val="dk1"/>
                </a:solidFill>
                <a:latin typeface="Arial" panose="020B0604020202020204" pitchFamily="34" charset="0"/>
                <a:ea typeface="Verdana"/>
                <a:cs typeface="Arial" panose="020B0604020202020204" pitchFamily="34" charset="0"/>
                <a:sym typeface="Verdana"/>
              </a:rPr>
              <a:t>Improve classroom management strategies.</a:t>
            </a:r>
            <a:endParaRPr dirty="0">
              <a:latin typeface="Arial" panose="020B0604020202020204" pitchFamily="34" charset="0"/>
              <a:cs typeface="Arial" panose="020B0604020202020204" pitchFamily="34" charset="0"/>
            </a:endParaRPr>
          </a:p>
        </p:txBody>
      </p:sp>
      <p:sp>
        <p:nvSpPr>
          <p:cNvPr id="95" name="Google Shape;95;p18"/>
          <p:cNvSpPr txBox="1"/>
          <p:nvPr/>
        </p:nvSpPr>
        <p:spPr>
          <a:xfrm>
            <a:off x="861391" y="1199000"/>
            <a:ext cx="8162709" cy="932700"/>
          </a:xfrm>
          <a:prstGeom prst="rect">
            <a:avLst/>
          </a:prstGeom>
          <a:noFill/>
          <a:ln>
            <a:noFill/>
          </a:ln>
        </p:spPr>
        <p:txBody>
          <a:bodyPr spcFirstLastPara="1" wrap="square" lIns="91425" tIns="91425" rIns="91425" bIns="91425" anchor="t" anchorCtr="0">
            <a:noAutofit/>
          </a:bodyPr>
          <a:lstStyle/>
          <a:p>
            <a:pPr lvl="0" algn="ctr">
              <a:lnSpc>
                <a:spcPct val="115000"/>
              </a:lnSpc>
              <a:spcAft>
                <a:spcPts val="1200"/>
              </a:spcAft>
              <a:buClr>
                <a:schemeClr val="dk1"/>
              </a:buClr>
              <a:buSzPts val="1100"/>
            </a:pPr>
            <a:r>
              <a:rPr lang="en-US" sz="1800" i="1" dirty="0">
                <a:solidFill>
                  <a:schemeClr val="dk1"/>
                </a:solidFill>
                <a:latin typeface="Arial" panose="020B0604020202020204" pitchFamily="34" charset="0"/>
                <a:ea typeface="Verdana"/>
                <a:cs typeface="Arial" panose="020B0604020202020204" pitchFamily="34" charset="0"/>
                <a:sym typeface="Verdana"/>
              </a:rPr>
              <a:t>"I will implement a new behavior management strategy, such as a positive reinforcement system, and track its effectiveness over the next eight weeks."</a:t>
            </a:r>
            <a:endParaRPr sz="1800" dirty="0">
              <a:solidFill>
                <a:schemeClr val="dk2"/>
              </a:solidFill>
              <a:latin typeface="Arial" panose="020B0604020202020204" pitchFamily="34" charset="0"/>
              <a:cs typeface="Arial" panose="020B0604020202020204" pitchFamily="34" charset="0"/>
            </a:endParaRPr>
          </a:p>
        </p:txBody>
      </p:sp>
      <p:sp>
        <p:nvSpPr>
          <p:cNvPr id="96" name="Google Shape;96;p18"/>
          <p:cNvSpPr txBox="1"/>
          <p:nvPr/>
        </p:nvSpPr>
        <p:spPr>
          <a:xfrm>
            <a:off x="1219200" y="2590850"/>
            <a:ext cx="7209182" cy="1173900"/>
          </a:xfrm>
          <a:prstGeom prst="rect">
            <a:avLst/>
          </a:prstGeom>
          <a:noFill/>
          <a:ln>
            <a:noFill/>
          </a:ln>
        </p:spPr>
        <p:txBody>
          <a:bodyPr spcFirstLastPara="1" wrap="square" lIns="91425" tIns="91425" rIns="91425" bIns="91425" anchor="t" anchorCtr="0">
            <a:noAutofit/>
          </a:bodyPr>
          <a:lstStyle/>
          <a:p>
            <a:pPr lvl="0">
              <a:lnSpc>
                <a:spcPct val="115000"/>
              </a:lnSpc>
              <a:buClr>
                <a:schemeClr val="dk1"/>
              </a:buClr>
              <a:buSzPts val="1100"/>
            </a:pPr>
            <a:r>
              <a:rPr lang="en" sz="1800" dirty="0">
                <a:solidFill>
                  <a:schemeClr val="dk1"/>
                </a:solidFill>
                <a:latin typeface="Arial" panose="020B0604020202020204" pitchFamily="34" charset="0"/>
                <a:ea typeface="Verdana"/>
                <a:cs typeface="Arial" panose="020B0604020202020204" pitchFamily="34" charset="0"/>
                <a:sym typeface="Verdana"/>
              </a:rPr>
              <a:t>“</a:t>
            </a:r>
            <a:r>
              <a:rPr lang="en-US" sz="1800" i="1" dirty="0">
                <a:solidFill>
                  <a:schemeClr val="dk1"/>
                </a:solidFill>
                <a:latin typeface="Arial" panose="020B0604020202020204" pitchFamily="34" charset="0"/>
                <a:ea typeface="Verdana"/>
                <a:cs typeface="Arial" panose="020B0604020202020204" pitchFamily="34" charset="0"/>
                <a:sym typeface="Verdana"/>
              </a:rPr>
              <a:t>I will sign up for an early childhood education webinar or workshop every two months for the next year to stay up to date on best practices in Early Childhood Education</a:t>
            </a:r>
            <a:r>
              <a:rPr lang="en" sz="1800" i="1" dirty="0">
                <a:solidFill>
                  <a:schemeClr val="dk1"/>
                </a:solidFill>
                <a:latin typeface="Arial" panose="020B0604020202020204" pitchFamily="34" charset="0"/>
                <a:ea typeface="Verdana"/>
                <a:cs typeface="Arial" panose="020B0604020202020204" pitchFamily="34" charset="0"/>
                <a:sym typeface="Verdana"/>
              </a:rPr>
              <a:t>.”</a:t>
            </a:r>
            <a:endParaRPr sz="1800" i="1" dirty="0">
              <a:solidFill>
                <a:schemeClr val="dk1"/>
              </a:solidFill>
              <a:latin typeface="Arial" panose="020B0604020202020204" pitchFamily="34" charset="0"/>
              <a:ea typeface="Verdana"/>
              <a:cs typeface="Arial" panose="020B0604020202020204" pitchFamily="34" charset="0"/>
              <a:sym typeface="Verdana"/>
            </a:endParaRPr>
          </a:p>
          <a:p>
            <a:pPr marL="0" lvl="0" indent="0" algn="l" rtl="0">
              <a:spcBef>
                <a:spcPts val="1200"/>
              </a:spcBef>
              <a:spcAft>
                <a:spcPts val="0"/>
              </a:spcAft>
              <a:buNone/>
            </a:pPr>
            <a:endParaRPr sz="1800" dirty="0">
              <a:solidFill>
                <a:schemeClr val="dk2"/>
              </a:solidFill>
              <a:latin typeface="Arial" panose="020B0604020202020204" pitchFamily="34" charset="0"/>
              <a:cs typeface="Arial" panose="020B0604020202020204" pitchFamily="34" charset="0"/>
            </a:endParaRPr>
          </a:p>
        </p:txBody>
      </p:sp>
      <p:sp>
        <p:nvSpPr>
          <p:cNvPr id="97" name="Google Shape;97;p18"/>
          <p:cNvSpPr txBox="1"/>
          <p:nvPr/>
        </p:nvSpPr>
        <p:spPr>
          <a:xfrm>
            <a:off x="311700" y="2022575"/>
            <a:ext cx="8414250" cy="480300"/>
          </a:xfrm>
          <a:prstGeom prst="rect">
            <a:avLst/>
          </a:prstGeom>
          <a:noFill/>
          <a:ln>
            <a:noFill/>
          </a:ln>
        </p:spPr>
        <p:txBody>
          <a:bodyPr spcFirstLastPara="1" wrap="square" lIns="91425" tIns="91425" rIns="91425" bIns="91425" anchor="ctr" anchorCtr="0">
            <a:noAutofit/>
          </a:bodyPr>
          <a:lstStyle/>
          <a:p>
            <a:pPr marL="453510" lvl="0" indent="-342900" algn="ctr">
              <a:lnSpc>
                <a:spcPct val="115000"/>
              </a:lnSpc>
              <a:buClr>
                <a:schemeClr val="dk1"/>
              </a:buClr>
              <a:buSzPts val="1858"/>
              <a:buFont typeface="Wingdings" panose="05000000000000000000" pitchFamily="2" charset="2"/>
              <a:buChar char="§"/>
            </a:pPr>
            <a:r>
              <a:rPr lang="en-US" sz="3000" b="1" dirty="0">
                <a:solidFill>
                  <a:schemeClr val="dk1"/>
                </a:solidFill>
                <a:latin typeface="Arial" panose="020B0604020202020204" pitchFamily="34" charset="0"/>
                <a:ea typeface="Verdana"/>
                <a:cs typeface="Arial" panose="020B0604020202020204" pitchFamily="34" charset="0"/>
                <a:sym typeface="Verdana"/>
              </a:rPr>
              <a:t>Seek additional professional development.</a:t>
            </a:r>
            <a:endParaRPr sz="3000" dirty="0">
              <a:solidFill>
                <a:schemeClr val="dk2"/>
              </a:solidFill>
              <a:latin typeface="Arial" panose="020B0604020202020204" pitchFamily="34" charset="0"/>
              <a:cs typeface="Arial" panose="020B0604020202020204" pitchFamily="34"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1000"/>
                                        <p:tgtEl>
                                          <p:spTgt spid="92"/>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1000"/>
                                        <p:tgtEl>
                                          <p:spTgt spid="93"/>
                                        </p:tgtEl>
                                      </p:cBhvr>
                                    </p:animEffect>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1000"/>
                                        <p:tgtEl>
                                          <p:spTgt spid="94"/>
                                        </p:tgtEl>
                                        <p:attrNameLst>
                                          <p:attrName>ppt_x</p:attrName>
                                        </p:attrNameLst>
                                      </p:cBhvr>
                                      <p:tavLst>
                                        <p:tav tm="0">
                                          <p:val>
                                            <p:strVal val="#ppt_x+1"/>
                                          </p:val>
                                        </p:tav>
                                        <p:tav tm="100000">
                                          <p:val>
                                            <p:strVal val="#ppt_x"/>
                                          </p:val>
                                        </p:tav>
                                      </p:tavLst>
                                    </p:anim>
                                  </p:childTnLst>
                                </p:cTn>
                              </p:par>
                            </p:childTnLst>
                          </p:cTn>
                        </p:par>
                        <p:par>
                          <p:cTn id="16" fill="hold">
                            <p:stCondLst>
                              <p:cond delay="3000"/>
                            </p:stCondLst>
                            <p:childTnLst>
                              <p:par>
                                <p:cTn id="17" presetID="2" presetClass="entr" presetSubtype="2" fill="hold" nodeType="after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additive="base">
                                        <p:cTn id="19" dur="1000"/>
                                        <p:tgtEl>
                                          <p:spTgt spid="97"/>
                                        </p:tgtEl>
                                        <p:attrNameLst>
                                          <p:attrName>ppt_x</p:attrName>
                                        </p:attrNameLst>
                                      </p:cBhvr>
                                      <p:tavLst>
                                        <p:tav tm="0">
                                          <p:val>
                                            <p:strVal val="#ppt_x+1"/>
                                          </p:val>
                                        </p:tav>
                                        <p:tav tm="100000">
                                          <p:val>
                                            <p:strVal val="#ppt_x"/>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95"/>
                                        </p:tgtEl>
                                        <p:attrNameLst>
                                          <p:attrName>style.visibility</p:attrName>
                                        </p:attrNameLst>
                                      </p:cBhvr>
                                      <p:to>
                                        <p:strVal val="visible"/>
                                      </p:to>
                                    </p:set>
                                    <p:anim calcmode="lin" valueType="num">
                                      <p:cBhvr additive="base">
                                        <p:cTn id="24" dur="1000"/>
                                        <p:tgtEl>
                                          <p:spTgt spid="95"/>
                                        </p:tgtEl>
                                        <p:attrNameLst>
                                          <p:attrName>ppt_x</p:attrName>
                                        </p:attrNameLst>
                                      </p:cBhvr>
                                      <p:tavLst>
                                        <p:tav tm="0">
                                          <p:val>
                                            <p:strVal val="#ppt_x-1"/>
                                          </p:val>
                                        </p:tav>
                                        <p:tav tm="100000">
                                          <p:val>
                                            <p:strVal val="#ppt_x"/>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96"/>
                                        </p:tgtEl>
                                        <p:attrNameLst>
                                          <p:attrName>style.visibility</p:attrName>
                                        </p:attrNameLst>
                                      </p:cBhvr>
                                      <p:to>
                                        <p:strVal val="visible"/>
                                      </p:to>
                                    </p:set>
                                    <p:anim calcmode="lin" valueType="num">
                                      <p:cBhvr additive="base">
                                        <p:cTn id="28" dur="1000"/>
                                        <p:tgtEl>
                                          <p:spTgt spid="9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lvl="0" algn="ctr"/>
            <a:r>
              <a:rPr lang="en-US" sz="3200" b="1" u="sng" dirty="0">
                <a:solidFill>
                  <a:srgbClr val="990000"/>
                </a:solidFill>
              </a:rPr>
              <a:t>Examples of Personal Goals</a:t>
            </a:r>
            <a:endParaRPr sz="3200" b="1" u="sng" dirty="0">
              <a:solidFill>
                <a:srgbClr val="990000"/>
              </a:solidFill>
            </a:endParaRPr>
          </a:p>
        </p:txBody>
      </p:sp>
      <p:sp>
        <p:nvSpPr>
          <p:cNvPr id="103" name="Google Shape;103;p19"/>
          <p:cNvSpPr txBox="1">
            <a:spLocks noGrp="1"/>
          </p:cNvSpPr>
          <p:nvPr>
            <p:ph type="body" idx="1"/>
          </p:nvPr>
        </p:nvSpPr>
        <p:spPr>
          <a:xfrm>
            <a:off x="914400" y="1108525"/>
            <a:ext cx="7917699" cy="572700"/>
          </a:xfrm>
          <a:prstGeom prst="rect">
            <a:avLst/>
          </a:prstGeom>
        </p:spPr>
        <p:txBody>
          <a:bodyPr spcFirstLastPara="1" wrap="square" lIns="91425" tIns="91425" rIns="91425" bIns="91425" anchor="t" anchorCtr="0">
            <a:noAutofit/>
          </a:bodyPr>
          <a:lstStyle/>
          <a:p>
            <a:pPr marL="342900">
              <a:spcAft>
                <a:spcPts val="1200"/>
              </a:spcAft>
              <a:buClr>
                <a:schemeClr val="dk1"/>
              </a:buClr>
              <a:buSzPts val="1100"/>
            </a:pPr>
            <a:r>
              <a:rPr lang="en-US" sz="3200" b="1" dirty="0">
                <a:solidFill>
                  <a:srgbClr val="111111"/>
                </a:solidFill>
                <a:latin typeface="+mn-lt"/>
                <a:ea typeface="Verdana"/>
                <a:cs typeface="Verdana"/>
                <a:sym typeface="Verdana"/>
              </a:rPr>
              <a:t>I aim to prioritize self-care routines.</a:t>
            </a:r>
            <a:endParaRPr sz="3200" b="1" dirty="0">
              <a:solidFill>
                <a:srgbClr val="660000"/>
              </a:solidFill>
              <a:latin typeface="+mn-lt"/>
              <a:ea typeface="Verdana"/>
              <a:cs typeface="Verdana"/>
              <a:sym typeface="Verdana"/>
            </a:endParaRPr>
          </a:p>
        </p:txBody>
      </p:sp>
      <p:sp>
        <p:nvSpPr>
          <p:cNvPr id="105" name="Google Shape;105;p19"/>
          <p:cNvSpPr txBox="1"/>
          <p:nvPr/>
        </p:nvSpPr>
        <p:spPr>
          <a:xfrm>
            <a:off x="858009" y="2568411"/>
            <a:ext cx="7347858" cy="572699"/>
          </a:xfrm>
          <a:prstGeom prst="rect">
            <a:avLst/>
          </a:prstGeom>
          <a:noFill/>
          <a:ln>
            <a:noFill/>
          </a:ln>
        </p:spPr>
        <p:txBody>
          <a:bodyPr spcFirstLastPara="1" wrap="square" lIns="91425" tIns="91425" rIns="91425" bIns="91425" anchor="t" anchorCtr="0">
            <a:noAutofit/>
          </a:bodyPr>
          <a:lstStyle/>
          <a:p>
            <a:pPr marL="447675" lvl="0" indent="-342900">
              <a:lnSpc>
                <a:spcPct val="115000"/>
              </a:lnSpc>
              <a:buClr>
                <a:srgbClr val="111111"/>
              </a:buClr>
              <a:buSzPts val="1950"/>
              <a:buFont typeface="Arial" panose="020B0604020202020204" pitchFamily="34" charset="0"/>
              <a:buChar char="•"/>
            </a:pPr>
            <a:r>
              <a:rPr lang="en-US" sz="3200" b="1" dirty="0">
                <a:solidFill>
                  <a:srgbClr val="111111"/>
                </a:solidFill>
                <a:latin typeface="+mj-lt"/>
                <a:ea typeface="Verdana"/>
                <a:cs typeface="Verdana"/>
                <a:sym typeface="Verdana"/>
              </a:rPr>
              <a:t>I aim to establish healthy habits</a:t>
            </a:r>
            <a:r>
              <a:rPr lang="en" sz="3200" b="1" dirty="0">
                <a:solidFill>
                  <a:srgbClr val="111111"/>
                </a:solidFill>
                <a:latin typeface="+mj-lt"/>
                <a:ea typeface="Verdana"/>
                <a:cs typeface="Verdana"/>
                <a:sym typeface="Verdana"/>
              </a:rPr>
              <a:t>.</a:t>
            </a:r>
            <a:endParaRPr sz="3200" b="1" dirty="0">
              <a:solidFill>
                <a:schemeClr val="dk2"/>
              </a:solidFill>
              <a:latin typeface="+mj-lt"/>
            </a:endParaRPr>
          </a:p>
        </p:txBody>
      </p:sp>
      <p:sp>
        <p:nvSpPr>
          <p:cNvPr id="106" name="Google Shape;106;p19"/>
          <p:cNvSpPr txBox="1"/>
          <p:nvPr/>
        </p:nvSpPr>
        <p:spPr>
          <a:xfrm>
            <a:off x="1414600" y="1668550"/>
            <a:ext cx="6473754" cy="732000"/>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en" sz="1600" i="1" dirty="0">
                <a:solidFill>
                  <a:schemeClr val="dk1"/>
                </a:solidFill>
                <a:latin typeface="+mj-lt"/>
                <a:ea typeface="Verdana" panose="020B0604030504040204" pitchFamily="34" charset="0"/>
              </a:rPr>
              <a:t> “</a:t>
            </a:r>
            <a:r>
              <a:rPr lang="en-US" sz="1600" i="1" dirty="0">
                <a:solidFill>
                  <a:schemeClr val="dk1"/>
                </a:solidFill>
                <a:latin typeface="+mj-lt"/>
                <a:ea typeface="Verdana" panose="020B0604030504040204" pitchFamily="34" charset="0"/>
              </a:rPr>
              <a:t>I will set aside 15 minutes each morning to practice meditation - reflection or deep breathing exercises during the month of October to reduce stress."</a:t>
            </a:r>
            <a:endParaRPr sz="1600" i="1" dirty="0">
              <a:solidFill>
                <a:schemeClr val="dk2"/>
              </a:solidFill>
              <a:latin typeface="+mj-lt"/>
              <a:ea typeface="Verdana" panose="020B0604030504040204" pitchFamily="34" charset="0"/>
            </a:endParaRPr>
          </a:p>
        </p:txBody>
      </p:sp>
      <p:sp>
        <p:nvSpPr>
          <p:cNvPr id="107" name="Google Shape;107;p19"/>
          <p:cNvSpPr txBox="1"/>
          <p:nvPr/>
        </p:nvSpPr>
        <p:spPr>
          <a:xfrm>
            <a:off x="914400" y="3302975"/>
            <a:ext cx="6707227" cy="732000"/>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en" sz="1600" i="1" dirty="0">
                <a:solidFill>
                  <a:schemeClr val="dk1"/>
                </a:solidFill>
                <a:latin typeface="+mn-lt"/>
                <a:ea typeface="Verdana" panose="020B0604030504040204" pitchFamily="34" charset="0"/>
              </a:rPr>
              <a:t>“</a:t>
            </a:r>
            <a:r>
              <a:rPr lang="en-US" sz="1600" i="1" dirty="0">
                <a:solidFill>
                  <a:schemeClr val="dk1"/>
                </a:solidFill>
                <a:latin typeface="+mn-lt"/>
                <a:ea typeface="Verdana" panose="020B0604030504040204" pitchFamily="34" charset="0"/>
              </a:rPr>
              <a:t>I'll pack a nutritious lunch the night before work at least 4 days a week for the next two months to keep my energy up throughout the day</a:t>
            </a:r>
            <a:r>
              <a:rPr lang="en" sz="1600" i="1" dirty="0">
                <a:solidFill>
                  <a:schemeClr val="dk1"/>
                </a:solidFill>
                <a:latin typeface="+mn-lt"/>
                <a:ea typeface="Verdana" panose="020B0604030504040204" pitchFamily="34" charset="0"/>
              </a:rPr>
              <a:t>”.</a:t>
            </a:r>
            <a:endParaRPr sz="1600" i="1" dirty="0">
              <a:solidFill>
                <a:schemeClr val="dk1"/>
              </a:solidFill>
              <a:latin typeface="+mn-lt"/>
              <a:ea typeface="Verdana" panose="020B0604030504040204" pitchFamily="34"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03"/>
                                        </p:tgtEl>
                                        <p:attrNameLst>
                                          <p:attrName>style.visibility</p:attrName>
                                        </p:attrNameLst>
                                      </p:cBhvr>
                                      <p:to>
                                        <p:strVal val="visible"/>
                                      </p:to>
                                    </p:set>
                                    <p:anim calcmode="lin" valueType="num">
                                      <p:cBhvr additive="base">
                                        <p:cTn id="11" dur="1000"/>
                                        <p:tgtEl>
                                          <p:spTgt spid="103"/>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 calcmode="lin" valueType="num">
                                      <p:cBhvr additive="base">
                                        <p:cTn id="15" dur="1000"/>
                                        <p:tgtEl>
                                          <p:spTgt spid="105"/>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06"/>
                                        </p:tgtEl>
                                        <p:attrNameLst>
                                          <p:attrName>style.visibility</p:attrName>
                                        </p:attrNameLst>
                                      </p:cBhvr>
                                      <p:to>
                                        <p:strVal val="visible"/>
                                      </p:to>
                                    </p:set>
                                    <p:anim calcmode="lin" valueType="num">
                                      <p:cBhvr additive="base">
                                        <p:cTn id="20" dur="1000"/>
                                        <p:tgtEl>
                                          <p:spTgt spid="106"/>
                                        </p:tgtEl>
                                        <p:attrNameLst>
                                          <p:attrName>ppt_x</p:attrName>
                                        </p:attrNameLst>
                                      </p:cBhvr>
                                      <p:tavLst>
                                        <p:tav tm="0">
                                          <p:val>
                                            <p:strVal val="#ppt_x-1"/>
                                          </p:val>
                                        </p:tav>
                                        <p:tav tm="100000">
                                          <p:val>
                                            <p:strVal val="#ppt_x"/>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107"/>
                                        </p:tgtEl>
                                        <p:attrNameLst>
                                          <p:attrName>style.visibility</p:attrName>
                                        </p:attrNameLst>
                                      </p:cBhvr>
                                      <p:to>
                                        <p:strVal val="visible"/>
                                      </p:to>
                                    </p:set>
                                    <p:anim calcmode="lin" valueType="num">
                                      <p:cBhvr additive="base">
                                        <p:cTn id="24" dur="1000"/>
                                        <p:tgtEl>
                                          <p:spTgt spid="1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sz="3200" b="1" u="sng" dirty="0">
                <a:solidFill>
                  <a:srgbClr val="111111"/>
                </a:solidFill>
                <a:latin typeface="+mj-lt"/>
                <a:ea typeface="Verdana"/>
                <a:cs typeface="Verdana"/>
                <a:sym typeface="Verdana"/>
              </a:rPr>
              <a:t>SMART Goal-Setting Framework</a:t>
            </a:r>
            <a:endParaRPr sz="4000" b="1" u="sng" dirty="0">
              <a:latin typeface="+mj-lt"/>
            </a:endParaRPr>
          </a:p>
        </p:txBody>
      </p:sp>
      <p:sp>
        <p:nvSpPr>
          <p:cNvPr id="113" name="Google Shape;113;p20"/>
          <p:cNvSpPr txBox="1">
            <a:spLocks noGrp="1"/>
          </p:cNvSpPr>
          <p:nvPr>
            <p:ph type="body" idx="1"/>
          </p:nvPr>
        </p:nvSpPr>
        <p:spPr>
          <a:xfrm>
            <a:off x="237400" y="1108525"/>
            <a:ext cx="8594700" cy="3723600"/>
          </a:xfrm>
          <a:prstGeom prst="rect">
            <a:avLst/>
          </a:prstGeom>
        </p:spPr>
        <p:txBody>
          <a:bodyPr spcFirstLastPara="1" wrap="square" lIns="91425" tIns="91425" rIns="91425" bIns="91425" anchor="t" anchorCtr="0">
            <a:normAutofit/>
          </a:bodyPr>
          <a:lstStyle/>
          <a:p>
            <a:pPr marL="3200400" lvl="7" indent="0">
              <a:buNone/>
            </a:pPr>
            <a:r>
              <a:rPr lang="en" sz="2400" b="1" dirty="0">
                <a:solidFill>
                  <a:srgbClr val="FF0000"/>
                </a:solidFill>
                <a:latin typeface="Verdana"/>
                <a:ea typeface="Verdana"/>
                <a:cs typeface="Verdana"/>
                <a:sym typeface="Verdana"/>
              </a:rPr>
              <a:t> </a:t>
            </a:r>
            <a:r>
              <a:rPr lang="en" sz="2400" b="1" dirty="0">
                <a:solidFill>
                  <a:srgbClr val="FF0000"/>
                </a:solidFill>
                <a:latin typeface="+mn-lt"/>
                <a:ea typeface="Verdana"/>
                <a:cs typeface="Verdana"/>
                <a:sym typeface="Verdana"/>
              </a:rPr>
              <a:t>S </a:t>
            </a:r>
            <a:r>
              <a:rPr lang="en" sz="2400" b="1" dirty="0">
                <a:solidFill>
                  <a:srgbClr val="111111"/>
                </a:solidFill>
                <a:latin typeface="+mn-lt"/>
                <a:ea typeface="Verdana"/>
                <a:cs typeface="Verdana"/>
                <a:sym typeface="Verdana"/>
              </a:rPr>
              <a:t>   </a:t>
            </a:r>
            <a:r>
              <a:rPr lang="en-US" sz="2400" b="1" u="sng" dirty="0">
                <a:solidFill>
                  <a:srgbClr val="111111"/>
                </a:solidFill>
                <a:latin typeface="+mn-lt"/>
                <a:ea typeface="Verdana"/>
                <a:cs typeface="Verdana"/>
                <a:sym typeface="Verdana"/>
              </a:rPr>
              <a:t>S</a:t>
            </a:r>
            <a:r>
              <a:rPr lang="en-US" sz="2400" b="1" dirty="0">
                <a:solidFill>
                  <a:srgbClr val="111111"/>
                </a:solidFill>
                <a:latin typeface="+mn-lt"/>
                <a:ea typeface="Verdana"/>
                <a:cs typeface="Verdana"/>
                <a:sym typeface="Verdana"/>
              </a:rPr>
              <a:t>pecific</a:t>
            </a:r>
            <a:endParaRPr sz="2400" dirty="0">
              <a:solidFill>
                <a:srgbClr val="111111"/>
              </a:solidFill>
              <a:latin typeface="+mn-lt"/>
              <a:ea typeface="Verdana"/>
              <a:cs typeface="Verdana"/>
              <a:sym typeface="Verdana"/>
            </a:endParaRPr>
          </a:p>
          <a:p>
            <a:pPr marL="3200400" lvl="7" indent="0">
              <a:spcBef>
                <a:spcPts val="1200"/>
              </a:spcBef>
              <a:buNone/>
            </a:pPr>
            <a:r>
              <a:rPr lang="en" sz="2400" b="1" dirty="0">
                <a:solidFill>
                  <a:srgbClr val="FF0000"/>
                </a:solidFill>
                <a:latin typeface="+mn-lt"/>
                <a:ea typeface="Verdana"/>
                <a:cs typeface="Verdana"/>
                <a:sym typeface="Verdana"/>
              </a:rPr>
              <a:t> M</a:t>
            </a:r>
            <a:r>
              <a:rPr lang="en" sz="2400" b="1" dirty="0">
                <a:solidFill>
                  <a:srgbClr val="111111"/>
                </a:solidFill>
                <a:latin typeface="+mn-lt"/>
                <a:ea typeface="Verdana"/>
                <a:cs typeface="Verdana"/>
                <a:sym typeface="Verdana"/>
              </a:rPr>
              <a:t>   </a:t>
            </a:r>
            <a:r>
              <a:rPr lang="en-US" sz="2400" b="1" u="sng" dirty="0">
                <a:solidFill>
                  <a:srgbClr val="111111"/>
                </a:solidFill>
                <a:latin typeface="+mn-lt"/>
                <a:ea typeface="Verdana"/>
                <a:cs typeface="Verdana"/>
                <a:sym typeface="Verdana"/>
              </a:rPr>
              <a:t>M</a:t>
            </a:r>
            <a:r>
              <a:rPr lang="en-US" sz="2400" b="1" dirty="0">
                <a:solidFill>
                  <a:srgbClr val="111111"/>
                </a:solidFill>
                <a:latin typeface="+mn-lt"/>
                <a:ea typeface="Verdana"/>
                <a:cs typeface="Verdana"/>
                <a:sym typeface="Verdana"/>
              </a:rPr>
              <a:t>easurable</a:t>
            </a:r>
            <a:endParaRPr sz="2400" b="1" dirty="0">
              <a:solidFill>
                <a:srgbClr val="111111"/>
              </a:solidFill>
              <a:latin typeface="+mn-lt"/>
              <a:ea typeface="Verdana"/>
              <a:cs typeface="Verdana"/>
              <a:sym typeface="Verdana"/>
            </a:endParaRPr>
          </a:p>
          <a:p>
            <a:pPr marL="3200400" lvl="7" indent="0">
              <a:spcBef>
                <a:spcPts val="1200"/>
              </a:spcBef>
              <a:buNone/>
            </a:pPr>
            <a:r>
              <a:rPr lang="en" sz="2400" b="1" dirty="0">
                <a:solidFill>
                  <a:srgbClr val="FF0000"/>
                </a:solidFill>
                <a:latin typeface="+mn-lt"/>
                <a:ea typeface="Verdana"/>
                <a:cs typeface="Verdana"/>
                <a:sym typeface="Verdana"/>
              </a:rPr>
              <a:t> A</a:t>
            </a:r>
            <a:r>
              <a:rPr lang="en" sz="2400" b="1" dirty="0">
                <a:solidFill>
                  <a:srgbClr val="111111"/>
                </a:solidFill>
                <a:latin typeface="+mn-lt"/>
                <a:ea typeface="Verdana"/>
                <a:cs typeface="Verdana"/>
                <a:sym typeface="Verdana"/>
              </a:rPr>
              <a:t>    </a:t>
            </a:r>
            <a:r>
              <a:rPr lang="en-US" sz="2400" b="1" u="sng" dirty="0">
                <a:solidFill>
                  <a:srgbClr val="111111"/>
                </a:solidFill>
                <a:latin typeface="+mn-lt"/>
                <a:ea typeface="Verdana"/>
                <a:cs typeface="Verdana"/>
                <a:sym typeface="Verdana"/>
              </a:rPr>
              <a:t>A</a:t>
            </a:r>
            <a:r>
              <a:rPr lang="en-US" sz="2400" b="1" dirty="0">
                <a:solidFill>
                  <a:srgbClr val="111111"/>
                </a:solidFill>
                <a:latin typeface="+mn-lt"/>
                <a:ea typeface="Verdana"/>
                <a:cs typeface="Verdana"/>
                <a:sym typeface="Verdana"/>
              </a:rPr>
              <a:t>ttainable</a:t>
            </a:r>
            <a:endParaRPr sz="2400" dirty="0">
              <a:solidFill>
                <a:srgbClr val="111111"/>
              </a:solidFill>
              <a:latin typeface="+mn-lt"/>
              <a:ea typeface="Verdana"/>
              <a:cs typeface="Verdana"/>
              <a:sym typeface="Verdana"/>
            </a:endParaRPr>
          </a:p>
          <a:p>
            <a:pPr marL="3200400" lvl="7" indent="0">
              <a:spcBef>
                <a:spcPts val="1200"/>
              </a:spcBef>
              <a:buNone/>
            </a:pPr>
            <a:r>
              <a:rPr lang="en" sz="2400" b="1" dirty="0">
                <a:solidFill>
                  <a:srgbClr val="111111"/>
                </a:solidFill>
                <a:latin typeface="+mn-lt"/>
                <a:ea typeface="Verdana"/>
                <a:cs typeface="Verdana"/>
                <a:sym typeface="Verdana"/>
              </a:rPr>
              <a:t> </a:t>
            </a:r>
            <a:r>
              <a:rPr lang="en" sz="2400" b="1" dirty="0">
                <a:solidFill>
                  <a:srgbClr val="FF0000"/>
                </a:solidFill>
                <a:latin typeface="+mn-lt"/>
                <a:ea typeface="Verdana"/>
                <a:cs typeface="Verdana"/>
                <a:sym typeface="Verdana"/>
              </a:rPr>
              <a:t>R</a:t>
            </a:r>
            <a:r>
              <a:rPr lang="en" sz="2400" b="1" dirty="0">
                <a:solidFill>
                  <a:srgbClr val="CC0000"/>
                </a:solidFill>
                <a:latin typeface="+mn-lt"/>
                <a:ea typeface="Verdana"/>
                <a:cs typeface="Verdana"/>
                <a:sym typeface="Verdana"/>
              </a:rPr>
              <a:t> </a:t>
            </a:r>
            <a:r>
              <a:rPr lang="en" sz="2400" b="1" dirty="0">
                <a:solidFill>
                  <a:srgbClr val="111111"/>
                </a:solidFill>
                <a:latin typeface="+mn-lt"/>
                <a:ea typeface="Verdana"/>
                <a:cs typeface="Verdana"/>
                <a:sym typeface="Verdana"/>
              </a:rPr>
              <a:t>   </a:t>
            </a:r>
            <a:r>
              <a:rPr lang="en-US" sz="2400" b="1" u="sng" dirty="0">
                <a:solidFill>
                  <a:srgbClr val="111111"/>
                </a:solidFill>
                <a:latin typeface="+mn-lt"/>
                <a:ea typeface="Verdana"/>
                <a:cs typeface="Verdana"/>
                <a:sym typeface="Verdana"/>
              </a:rPr>
              <a:t>R</a:t>
            </a:r>
            <a:r>
              <a:rPr lang="en-US" sz="2400" b="1" dirty="0">
                <a:solidFill>
                  <a:srgbClr val="111111"/>
                </a:solidFill>
                <a:latin typeface="+mn-lt"/>
                <a:ea typeface="Verdana"/>
                <a:cs typeface="Verdana"/>
                <a:sym typeface="Verdana"/>
              </a:rPr>
              <a:t>elevant</a:t>
            </a:r>
            <a:endParaRPr sz="2400" b="1" dirty="0">
              <a:solidFill>
                <a:srgbClr val="111111"/>
              </a:solidFill>
              <a:latin typeface="+mn-lt"/>
              <a:ea typeface="Verdana"/>
              <a:cs typeface="Verdana"/>
              <a:sym typeface="Verdana"/>
            </a:endParaRPr>
          </a:p>
          <a:p>
            <a:pPr marL="3200400" lvl="7" indent="0">
              <a:spcBef>
                <a:spcPts val="1200"/>
              </a:spcBef>
              <a:spcAft>
                <a:spcPts val="1200"/>
              </a:spcAft>
              <a:buNone/>
            </a:pPr>
            <a:r>
              <a:rPr lang="en" sz="2400" b="1" dirty="0">
                <a:solidFill>
                  <a:srgbClr val="111111"/>
                </a:solidFill>
                <a:latin typeface="+mn-lt"/>
                <a:ea typeface="Verdana"/>
                <a:cs typeface="Verdana"/>
                <a:sym typeface="Verdana"/>
              </a:rPr>
              <a:t> </a:t>
            </a:r>
            <a:r>
              <a:rPr lang="en" sz="2400" b="1" dirty="0">
                <a:solidFill>
                  <a:srgbClr val="FF0000"/>
                </a:solidFill>
                <a:latin typeface="+mn-lt"/>
                <a:ea typeface="Verdana"/>
                <a:cs typeface="Verdana"/>
                <a:sym typeface="Verdana"/>
              </a:rPr>
              <a:t>T</a:t>
            </a:r>
            <a:r>
              <a:rPr lang="en" sz="2400" b="1" dirty="0">
                <a:solidFill>
                  <a:srgbClr val="CC0000"/>
                </a:solidFill>
                <a:latin typeface="+mn-lt"/>
                <a:ea typeface="Verdana"/>
                <a:cs typeface="Verdana"/>
                <a:sym typeface="Verdana"/>
              </a:rPr>
              <a:t> </a:t>
            </a:r>
            <a:r>
              <a:rPr lang="en" sz="2400" b="1" dirty="0">
                <a:solidFill>
                  <a:srgbClr val="111111"/>
                </a:solidFill>
                <a:latin typeface="+mn-lt"/>
                <a:ea typeface="Verdana"/>
                <a:cs typeface="Verdana"/>
                <a:sym typeface="Verdana"/>
              </a:rPr>
              <a:t>   </a:t>
            </a:r>
            <a:r>
              <a:rPr lang="en-US" sz="2400" b="1" u="sng" dirty="0">
                <a:solidFill>
                  <a:srgbClr val="111111"/>
                </a:solidFill>
                <a:latin typeface="+mn-lt"/>
                <a:ea typeface="Verdana"/>
                <a:cs typeface="Verdana"/>
                <a:sym typeface="Verdana"/>
              </a:rPr>
              <a:t>T</a:t>
            </a:r>
            <a:r>
              <a:rPr lang="en-US" sz="2400" b="1" dirty="0">
                <a:solidFill>
                  <a:srgbClr val="111111"/>
                </a:solidFill>
                <a:latin typeface="+mn-lt"/>
                <a:ea typeface="Verdana"/>
                <a:cs typeface="Verdana"/>
                <a:sym typeface="Verdana"/>
              </a:rPr>
              <a:t>ime-limited</a:t>
            </a:r>
            <a:endParaRPr sz="2400" b="1" dirty="0">
              <a:solidFill>
                <a:srgbClr val="660000"/>
              </a:solidFill>
              <a:latin typeface="+mn-lt"/>
              <a:ea typeface="Verdana"/>
              <a:cs typeface="Verdana"/>
              <a:sym typeface="Verdana"/>
            </a:endParaRPr>
          </a:p>
        </p:txBody>
      </p:sp>
      <p:pic>
        <p:nvPicPr>
          <p:cNvPr id="114" name="Google Shape;114;p20"/>
          <p:cNvPicPr preferRelativeResize="0"/>
          <p:nvPr/>
        </p:nvPicPr>
        <p:blipFill>
          <a:blip r:embed="rId4">
            <a:alphaModFix/>
          </a:blip>
          <a:stretch>
            <a:fillRect/>
          </a:stretch>
        </p:blipFill>
        <p:spPr>
          <a:xfrm>
            <a:off x="62548" y="3329900"/>
            <a:ext cx="2471199" cy="1813599"/>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1000"/>
                                        <p:tgtEl>
                                          <p:spTgt spid="112"/>
                                        </p:tgtEl>
                                        <p:attrNameLst>
                                          <p:attrName>ppt_w</p:attrName>
                                        </p:attrNameLst>
                                      </p:cBhvr>
                                      <p:tavLst>
                                        <p:tav tm="0">
                                          <p:val>
                                            <p:strVal val="0"/>
                                          </p:val>
                                        </p:tav>
                                        <p:tav tm="100000">
                                          <p:val>
                                            <p:strVal val="#ppt_w"/>
                                          </p:val>
                                        </p:tav>
                                      </p:tavLst>
                                    </p:anim>
                                    <p:anim calcmode="lin" valueType="num">
                                      <p:cBhvr additive="base">
                                        <p:cTn id="8" dur="1000"/>
                                        <p:tgtEl>
                                          <p:spTgt spid="112"/>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additive="base">
                                        <p:cTn id="12" dur="1000"/>
                                        <p:tgtEl>
                                          <p:spTgt spid="114"/>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1000"/>
                                        <p:tgtEl>
                                          <p:spTgt spid="1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445025"/>
            <a:ext cx="8520600" cy="915300"/>
          </a:xfrm>
          <a:prstGeom prst="rect">
            <a:avLst/>
          </a:prstGeom>
        </p:spPr>
        <p:txBody>
          <a:bodyPr spcFirstLastPara="1" wrap="square" lIns="91425" tIns="91425" rIns="91425" bIns="91425" anchor="t" anchorCtr="0">
            <a:noAutofit/>
          </a:bodyPr>
          <a:lstStyle/>
          <a:p>
            <a:pPr lvl="0" algn="ctr"/>
            <a:r>
              <a:rPr lang="en-US" sz="4000" dirty="0">
                <a:solidFill>
                  <a:srgbClr val="111111"/>
                </a:solidFill>
                <a:latin typeface="+mn-lt"/>
                <a:ea typeface="Verdana" panose="020B0604030504040204" pitchFamily="34" charset="0"/>
                <a:cs typeface="Playfair Display Black"/>
                <a:sym typeface="Playfair Display Black"/>
              </a:rPr>
              <a:t>Vision Board Activity</a:t>
            </a:r>
            <a:endParaRPr sz="4000" dirty="0">
              <a:latin typeface="+mn-lt"/>
              <a:ea typeface="Verdana" panose="020B0604030504040204" pitchFamily="34" charset="0"/>
              <a:cs typeface="Playfair Display Black"/>
              <a:sym typeface="Playfair Display Black"/>
            </a:endParaRPr>
          </a:p>
        </p:txBody>
      </p:sp>
      <p:pic>
        <p:nvPicPr>
          <p:cNvPr id="120" name="Google Shape;120;p21"/>
          <p:cNvPicPr preferRelativeResize="0"/>
          <p:nvPr/>
        </p:nvPicPr>
        <p:blipFill rotWithShape="1">
          <a:blip r:embed="rId4">
            <a:alphaModFix/>
          </a:blip>
          <a:srcRect l="3856" t="1930" r="10262" b="-1929"/>
          <a:stretch/>
        </p:blipFill>
        <p:spPr>
          <a:xfrm>
            <a:off x="1295400" y="1512725"/>
            <a:ext cx="3099550" cy="3478375"/>
          </a:xfrm>
          <a:prstGeom prst="rect">
            <a:avLst/>
          </a:prstGeom>
          <a:noFill/>
          <a:ln>
            <a:noFill/>
          </a:ln>
        </p:spPr>
      </p:pic>
      <p:pic>
        <p:nvPicPr>
          <p:cNvPr id="121" name="Google Shape;121;p21"/>
          <p:cNvPicPr preferRelativeResize="0"/>
          <p:nvPr/>
        </p:nvPicPr>
        <p:blipFill>
          <a:blip r:embed="rId5">
            <a:alphaModFix/>
          </a:blip>
          <a:stretch>
            <a:fillRect/>
          </a:stretch>
        </p:blipFill>
        <p:spPr>
          <a:xfrm>
            <a:off x="4749050" y="1438750"/>
            <a:ext cx="2424459" cy="3478375"/>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119"/>
                                        </p:tgtEl>
                                        <p:attrNameLst>
                                          <p:attrName>r</p:attrName>
                                        </p:attrNameLst>
                                      </p:cBhvr>
                                    </p:animRot>
                                  </p:childTnLst>
                                </p:cTn>
                              </p:par>
                              <p:par>
                                <p:cTn id="7" presetID="2" presetClass="entr" presetSubtype="4" fill="hold" nodeType="withEffect">
                                  <p:stCondLst>
                                    <p:cond delay="0"/>
                                  </p:stCondLst>
                                  <p:childTnLst>
                                    <p:set>
                                      <p:cBhvr>
                                        <p:cTn id="8" dur="1" fill="hold">
                                          <p:stCondLst>
                                            <p:cond delay="0"/>
                                          </p:stCondLst>
                                        </p:cTn>
                                        <p:tgtEl>
                                          <p:spTgt spid="120"/>
                                        </p:tgtEl>
                                        <p:attrNameLst>
                                          <p:attrName>style.visibility</p:attrName>
                                        </p:attrNameLst>
                                      </p:cBhvr>
                                      <p:to>
                                        <p:strVal val="visible"/>
                                      </p:to>
                                    </p:set>
                                    <p:anim calcmode="lin" valueType="num">
                                      <p:cBhvr additive="base">
                                        <p:cTn id="9" dur="1000"/>
                                        <p:tgtEl>
                                          <p:spTgt spid="120"/>
                                        </p:tgtEl>
                                        <p:attrNameLst>
                                          <p:attrName>ppt_y</p:attrName>
                                        </p:attrNameLst>
                                      </p:cBhvr>
                                      <p:tavLst>
                                        <p:tav tm="0">
                                          <p:val>
                                            <p:strVal val="#ppt_y+1"/>
                                          </p:val>
                                        </p:tav>
                                        <p:tav tm="100000">
                                          <p:val>
                                            <p:strVal val="#ppt_y"/>
                                          </p:val>
                                        </p:tav>
                                      </p:tavLst>
                                    </p:anim>
                                  </p:childTnLst>
                                </p:cTn>
                              </p:par>
                              <p:par>
                                <p:cTn id="10" presetID="2" presetClass="entr" presetSubtype="1" fill="hold" nodeType="withEffect">
                                  <p:stCondLst>
                                    <p:cond delay="0"/>
                                  </p:stCondLst>
                                  <p:childTnLst>
                                    <p:set>
                                      <p:cBhvr>
                                        <p:cTn id="11" dur="1" fill="hold">
                                          <p:stCondLst>
                                            <p:cond delay="0"/>
                                          </p:stCondLst>
                                        </p:cTn>
                                        <p:tgtEl>
                                          <p:spTgt spid="121"/>
                                        </p:tgtEl>
                                        <p:attrNameLst>
                                          <p:attrName>style.visibility</p:attrName>
                                        </p:attrNameLst>
                                      </p:cBhvr>
                                      <p:to>
                                        <p:strVal val="visible"/>
                                      </p:to>
                                    </p:set>
                                    <p:anim calcmode="lin" valueType="num">
                                      <p:cBhvr additive="base">
                                        <p:cTn id="12" dur="1000"/>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2652</Words>
  <Application>Microsoft Office PowerPoint</Application>
  <PresentationFormat>On-screen Show (16:9)</PresentationFormat>
  <Paragraphs>119</Paragraphs>
  <Slides>10</Slides>
  <Notes>10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Verdana</vt:lpstr>
      <vt:lpstr>Wingdings</vt:lpstr>
      <vt:lpstr>Merriweather</vt:lpstr>
      <vt:lpstr>Arial</vt:lpstr>
      <vt:lpstr>Lobster</vt:lpstr>
      <vt:lpstr>Merriweather ExtraBold</vt:lpstr>
      <vt:lpstr>Roboto</vt:lpstr>
      <vt:lpstr>Simple Light</vt:lpstr>
      <vt:lpstr>Setting professional and personal goals for your well-being in early childhood education.</vt:lpstr>
      <vt:lpstr>Facilitator</vt:lpstr>
      <vt:lpstr>Agenda</vt:lpstr>
      <vt:lpstr>PowerPoint Presentation</vt:lpstr>
      <vt:lpstr>Why is it important to set goals?</vt:lpstr>
      <vt:lpstr>Examples of Career Goals</vt:lpstr>
      <vt:lpstr>Examples of Personal Goals</vt:lpstr>
      <vt:lpstr>SMART Goal-Setting Framework</vt:lpstr>
      <vt:lpstr>Vision Board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Sara Daniel</dc:creator>
  <cp:lastModifiedBy>Sara Daniel</cp:lastModifiedBy>
  <cp:revision>2</cp:revision>
  <dcterms:modified xsi:type="dcterms:W3CDTF">2025-09-18T14:30:30Z</dcterms:modified>
</cp:coreProperties>
</file>