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17" r:id="rId5"/>
    <p:sldId id="318" r:id="rId6"/>
    <p:sldId id="307" r:id="rId7"/>
    <p:sldId id="319" r:id="rId8"/>
    <p:sldId id="278" r:id="rId9"/>
    <p:sldId id="309" r:id="rId10"/>
    <p:sldId id="320" r:id="rId11"/>
    <p:sldId id="263" r:id="rId12"/>
    <p:sldId id="310" r:id="rId13"/>
    <p:sldId id="311" r:id="rId14"/>
    <p:sldId id="321" r:id="rId15"/>
    <p:sldId id="324" r:id="rId16"/>
    <p:sldId id="322" r:id="rId17"/>
    <p:sldId id="323" r:id="rId1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2898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31B49D-2770-4116-A96F-094F98A2EB8A}" v="35" dt="2025-09-11T13:33:35.845"/>
  </p1510:revLst>
</p1510:revInfo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007" autoAdjust="0"/>
  </p:normalViewPr>
  <p:slideViewPr>
    <p:cSldViewPr snapToGrid="0">
      <p:cViewPr varScale="1">
        <p:scale>
          <a:sx n="49" d="100"/>
          <a:sy n="49" d="100"/>
        </p:scale>
        <p:origin x="2434" y="269"/>
      </p:cViewPr>
      <p:guideLst>
        <p:guide orient="horz" pos="528"/>
        <p:guide pos="2898"/>
        <p:guide orient="horz" pos="1272"/>
        <p:guide orient="horz" pos="2312"/>
        <p:guide orient="horz" pos="1944"/>
        <p:guide orient="horz" pos="23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829" y="10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9/16/2025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Ablemos</a:t>
            </a:r>
            <a:r>
              <a:rPr lang="en-US" dirty="0"/>
              <a:t> de </a:t>
            </a:r>
            <a:r>
              <a:rPr lang="en-US" dirty="0" err="1"/>
              <a:t>polisas</a:t>
            </a:r>
            <a:r>
              <a:rPr lang="en-US" dirty="0"/>
              <a:t>, </a:t>
            </a:r>
            <a:r>
              <a:rPr lang="en-US" dirty="0" err="1"/>
              <a:t>contratos</a:t>
            </a:r>
            <a:r>
              <a:rPr lang="en-US" dirty="0"/>
              <a:t>, </a:t>
            </a:r>
            <a:r>
              <a:rPr lang="en-US" dirty="0" err="1"/>
              <a:t>acuerdos</a:t>
            </a:r>
            <a:r>
              <a:rPr lang="en-US" dirty="0"/>
              <a:t>,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documentos</a:t>
            </a:r>
            <a:r>
              <a:rPr lang="en-US" dirty="0"/>
              <a:t> son </a:t>
            </a:r>
            <a:r>
              <a:rPr lang="en-US" dirty="0" err="1"/>
              <a:t>legales</a:t>
            </a:r>
            <a:r>
              <a:rPr lang="en-US" dirty="0"/>
              <a:t> </a:t>
            </a:r>
            <a:r>
              <a:rPr lang="en-US" dirty="0" err="1"/>
              <a:t>regulados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estado</a:t>
            </a:r>
            <a:r>
              <a:rPr lang="en-US" dirty="0"/>
              <a:t>,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agencias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sea </a:t>
            </a:r>
            <a:r>
              <a:rPr lang="en-US" dirty="0" err="1"/>
              <a:t>Lisencia</a:t>
            </a:r>
            <a:r>
              <a:rPr lang="en-US" dirty="0"/>
              <a:t> o </a:t>
            </a:r>
            <a:r>
              <a:rPr lang="en-US" dirty="0" err="1"/>
              <a:t>certificacion</a:t>
            </a:r>
            <a:r>
              <a:rPr lang="en-US" dirty="0"/>
              <a:t>.  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Let's talk about policies, contracts, agreements, these are legal documents regulated by the state and other agencies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alta</a:t>
            </a:r>
            <a:r>
              <a:rPr lang="en-US" dirty="0"/>
              <a:t> Calidad temenos que </a:t>
            </a:r>
            <a:r>
              <a:rPr lang="en-US" dirty="0" err="1"/>
              <a:t>alinear</a:t>
            </a:r>
            <a:r>
              <a:rPr lang="en-US" dirty="0"/>
              <a:t> y </a:t>
            </a:r>
            <a:r>
              <a:rPr lang="en-US" dirty="0" err="1"/>
              <a:t>cubrir</a:t>
            </a:r>
            <a:r>
              <a:rPr lang="en-US" dirty="0"/>
              <a:t> mas </a:t>
            </a:r>
            <a:r>
              <a:rPr lang="en-US" dirty="0" err="1"/>
              <a:t>reglamentos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solidFill>
                  <a:srgbClr val="543E34"/>
                </a:solidFill>
              </a:rPr>
              <a:t>Parent- Provider Contract</a:t>
            </a:r>
            <a:endParaRPr lang="en-US" dirty="0"/>
          </a:p>
          <a:p>
            <a:endParaRPr lang="en-US" dirty="0">
              <a:solidFill>
                <a:srgbClr val="543E34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Provider information </a:t>
            </a:r>
            <a:endParaRPr lang="en-US" b="1" dirty="0">
              <a:solidFill>
                <a:srgbClr val="543E34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Hours of care provided </a:t>
            </a:r>
            <a:endParaRPr lang="en-US" b="1" dirty="0">
              <a:solidFill>
                <a:srgbClr val="543E34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Who will pay</a:t>
            </a:r>
            <a:endParaRPr lang="en-US" b="1" dirty="0">
              <a:solidFill>
                <a:srgbClr val="543E34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Charges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To have high quality we have to align and cover more regulations</a:t>
            </a:r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Recordarles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padres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horarios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alimentos</a:t>
            </a:r>
            <a:r>
              <a:rPr lang="en-US" dirty="0"/>
              <a:t>,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</a:t>
            </a:r>
            <a:r>
              <a:rPr lang="en-US" dirty="0" err="1"/>
              <a:t>menores</a:t>
            </a:r>
            <a:r>
              <a:rPr lang="en-US" dirty="0"/>
              <a:t> de 18 mese son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muy</a:t>
            </a:r>
            <a:r>
              <a:rPr lang="en-US" dirty="0"/>
              <a:t> variables</a:t>
            </a:r>
          </a:p>
          <a:p>
            <a:endParaRPr lang="en-US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Why we need a schedule?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State licensing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Food program</a:t>
            </a:r>
            <a:endParaRPr lang="en-US" b="1" dirty="0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Parents</a:t>
            </a:r>
            <a:endParaRPr lang="en-US" b="1" dirty="0">
              <a:solidFill>
                <a:srgbClr val="543E34"/>
              </a:solidFill>
              <a:ea typeface="Calibri"/>
              <a:cs typeface="Calibri"/>
            </a:endParaRPr>
          </a:p>
          <a:p>
            <a:endParaRPr lang="en-US" b="1" dirty="0">
              <a:ea typeface="Calibri"/>
              <a:cs typeface="Calibri"/>
            </a:endParaRPr>
          </a:p>
          <a:p>
            <a:r>
              <a:rPr lang="en-US" b="1" dirty="0"/>
              <a:t>Remind parents about meal times, children under 18 months are very different</a:t>
            </a:r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21685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Making sure all documents are consistent with each other </a:t>
            </a:r>
          </a:p>
          <a:p>
            <a:endParaRPr lang="en-US" dirty="0"/>
          </a:p>
          <a:p>
            <a:r>
              <a:rPr lang="en-US" dirty="0"/>
              <a:t>MEDICAL LOG BOOK, </a:t>
            </a:r>
            <a:r>
              <a:rPr lang="en-US" dirty="0" err="1"/>
              <a:t>mencionar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medios</a:t>
            </a:r>
            <a:r>
              <a:rPr lang="en-US" dirty="0"/>
              <a:t> de </a:t>
            </a:r>
            <a:r>
              <a:rPr lang="en-US" dirty="0" err="1"/>
              <a:t>comunicacion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/>
              <a:t>MEDICAL LOG BOOK, mention all means of communication</a:t>
            </a:r>
            <a:endParaRPr lang="en-US" b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9052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Abierta</a:t>
            </a:r>
            <a:r>
              <a:rPr lang="en-US" dirty="0"/>
              <a:t> al </a:t>
            </a:r>
            <a:r>
              <a:rPr lang="en-US" dirty="0" err="1"/>
              <a:t>tema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/>
              <a:t>Open to the topic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31245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657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Poco </a:t>
            </a:r>
            <a:r>
              <a:rPr lang="en-US" dirty="0" err="1"/>
              <a:t>quien</a:t>
            </a:r>
            <a:r>
              <a:rPr lang="en-US" dirty="0"/>
              <a:t> soy y que me a </a:t>
            </a:r>
            <a:r>
              <a:rPr lang="en-US" dirty="0" err="1"/>
              <a:t>llebado</a:t>
            </a:r>
            <a:r>
              <a:rPr lang="en-US" dirty="0"/>
              <a:t> a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area del Desarrollo </a:t>
            </a:r>
            <a:r>
              <a:rPr lang="en-US" dirty="0" err="1"/>
              <a:t>infantil</a:t>
            </a:r>
            <a:r>
              <a:rPr lang="en-US" dirty="0"/>
              <a:t>,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años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24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años</a:t>
            </a:r>
            <a:r>
              <a:rPr lang="en-US" dirty="0">
                <a:ea typeface="Calibri" panose="020F0502020204030204"/>
                <a:cs typeface="Calibri" panose="020F0502020204030204"/>
              </a:rPr>
              <a:t>. 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Tell a story</a:t>
            </a:r>
          </a:p>
          <a:p>
            <a:endParaRPr lang="en-US" dirty="0"/>
          </a:p>
          <a:p>
            <a:r>
              <a:rPr lang="en-US" b="1" dirty="0"/>
              <a:t>A little bit about who I am and what led me to be in this area of child development.</a:t>
            </a:r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923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Desglosamos</a:t>
            </a:r>
            <a:r>
              <a:rPr lang="en-US" dirty="0"/>
              <a:t> un poco que </a:t>
            </a:r>
            <a:r>
              <a:rPr lang="en-US" dirty="0" err="1"/>
              <a:t>contenido</a:t>
            </a:r>
            <a:r>
              <a:rPr lang="en-US" dirty="0"/>
              <a:t> </a:t>
            </a:r>
            <a:r>
              <a:rPr lang="en-US" dirty="0" err="1"/>
              <a:t>tienen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documentos</a:t>
            </a:r>
            <a:r>
              <a:rPr lang="en-US" dirty="0"/>
              <a:t> para </a:t>
            </a:r>
            <a:r>
              <a:rPr lang="en-US" dirty="0" err="1"/>
              <a:t>hacer</a:t>
            </a:r>
            <a:r>
              <a:rPr lang="en-US" dirty="0"/>
              <a:t> las </a:t>
            </a:r>
            <a:r>
              <a:rPr lang="en-US" dirty="0" err="1"/>
              <a:t>practicas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diarias</a:t>
            </a:r>
            <a:r>
              <a:rPr lang="en-US" dirty="0"/>
              <a:t>, </a:t>
            </a:r>
            <a:r>
              <a:rPr lang="en-US" dirty="0" err="1"/>
              <a:t>semanales</a:t>
            </a:r>
            <a:r>
              <a:rPr lang="en-US" dirty="0"/>
              <a:t>, </a:t>
            </a:r>
            <a:r>
              <a:rPr lang="en-US" dirty="0" err="1"/>
              <a:t>mensuales</a:t>
            </a:r>
            <a:r>
              <a:rPr lang="en-US" dirty="0"/>
              <a:t>, o </a:t>
            </a:r>
            <a:r>
              <a:rPr lang="en-US" dirty="0" err="1"/>
              <a:t>anuales</a:t>
            </a:r>
            <a:r>
              <a:rPr lang="en-US" dirty="0"/>
              <a:t>. </a:t>
            </a:r>
            <a:r>
              <a:rPr lang="en-US" dirty="0" err="1"/>
              <a:t>Protejiendo</a:t>
            </a:r>
            <a:r>
              <a:rPr lang="en-US" dirty="0"/>
              <a:t> a </a:t>
            </a:r>
            <a:r>
              <a:rPr lang="en-US" dirty="0" err="1"/>
              <a:t>niños</a:t>
            </a:r>
            <a:r>
              <a:rPr lang="en-US" dirty="0"/>
              <a:t> </a:t>
            </a:r>
            <a:r>
              <a:rPr lang="en-US" dirty="0" err="1"/>
              <a:t>Familias</a:t>
            </a:r>
            <a:r>
              <a:rPr lang="en-US" dirty="0"/>
              <a:t> a Nuestro </a:t>
            </a:r>
            <a:r>
              <a:rPr lang="en-US" dirty="0" err="1"/>
              <a:t>hogar</a:t>
            </a:r>
            <a:r>
              <a:rPr lang="en-US" dirty="0"/>
              <a:t>, </a:t>
            </a:r>
            <a:r>
              <a:rPr lang="en-US" dirty="0" err="1"/>
              <a:t>nuestra</a:t>
            </a:r>
            <a:r>
              <a:rPr lang="en-US" dirty="0"/>
              <a:t> persona </a:t>
            </a:r>
            <a:r>
              <a:rPr lang="en-US" dirty="0" err="1"/>
              <a:t>en</a:t>
            </a:r>
            <a:r>
              <a:rPr lang="en-US" dirty="0"/>
              <a:t> general, </a:t>
            </a:r>
            <a:r>
              <a:rPr lang="en-US" dirty="0" err="1"/>
              <a:t>tener</a:t>
            </a:r>
            <a:r>
              <a:rPr lang="en-US" dirty="0"/>
              <a:t> un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adicional</a:t>
            </a:r>
            <a:r>
              <a:rPr lang="en-US" dirty="0"/>
              <a:t> ser </a:t>
            </a:r>
            <a:r>
              <a:rPr lang="en-US" dirty="0" err="1"/>
              <a:t>dueños</a:t>
            </a:r>
            <a:r>
              <a:rPr lang="en-US" dirty="0"/>
              <a:t> de </a:t>
            </a:r>
            <a:r>
              <a:rPr lang="en-US" dirty="0" err="1"/>
              <a:t>umn</a:t>
            </a:r>
            <a:r>
              <a:rPr lang="en-US" dirty="0"/>
              <a:t> </a:t>
            </a:r>
            <a:r>
              <a:rPr lang="en-US" dirty="0" err="1"/>
              <a:t>negocio</a:t>
            </a:r>
            <a:r>
              <a:rPr lang="en-US" dirty="0"/>
              <a:t>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Let's break down a little what content these documents 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Revisar</a:t>
            </a:r>
            <a:r>
              <a:rPr lang="en-US" dirty="0"/>
              <a:t> </a:t>
            </a:r>
            <a:r>
              <a:rPr lang="en-US" dirty="0" err="1"/>
              <a:t>minuciosamente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,</a:t>
            </a:r>
          </a:p>
          <a:p>
            <a:r>
              <a:rPr lang="en-US" dirty="0"/>
              <a:t> que las </a:t>
            </a:r>
            <a:r>
              <a:rPr lang="en-US" dirty="0" err="1"/>
              <a:t>familias</a:t>
            </a:r>
            <a:r>
              <a:rPr lang="en-US" dirty="0"/>
              <a:t> </a:t>
            </a:r>
            <a:r>
              <a:rPr lang="en-US" dirty="0" err="1"/>
              <a:t>entiendan</a:t>
            </a:r>
            <a:r>
              <a:rPr lang="en-US" dirty="0"/>
              <a:t> las </a:t>
            </a:r>
            <a:r>
              <a:rPr lang="en-US" dirty="0" err="1"/>
              <a:t>responsabilidades</a:t>
            </a:r>
            <a:r>
              <a:rPr lang="en-US" dirty="0"/>
              <a:t> de </a:t>
            </a:r>
            <a:r>
              <a:rPr lang="en-US" dirty="0" err="1"/>
              <a:t>cumplir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documentos</a:t>
            </a:r>
            <a:r>
              <a:rPr lang="en-US" dirty="0"/>
              <a:t>, </a:t>
            </a:r>
            <a:r>
              <a:rPr lang="en-US" dirty="0" err="1"/>
              <a:t>pagos</a:t>
            </a:r>
            <a:r>
              <a:rPr lang="en-US" dirty="0"/>
              <a:t> </a:t>
            </a:r>
            <a:r>
              <a:rPr lang="en-US" dirty="0" err="1"/>
              <a:t>dias</a:t>
            </a:r>
            <a:r>
              <a:rPr lang="en-US" dirty="0"/>
              <a:t> </a:t>
            </a:r>
            <a:r>
              <a:rPr lang="en-US" dirty="0" err="1"/>
              <a:t>feriados</a:t>
            </a:r>
            <a:r>
              <a:rPr lang="en-US" dirty="0"/>
              <a:t>, </a:t>
            </a:r>
            <a:r>
              <a:rPr lang="en-US" dirty="0" err="1"/>
              <a:t>vacaciones</a:t>
            </a:r>
            <a:r>
              <a:rPr lang="en-US" dirty="0"/>
              <a:t>, 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Las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consecuencias</a:t>
            </a:r>
            <a:r>
              <a:rPr lang="en-US" dirty="0">
                <a:ea typeface="Calibri" panose="020F0502020204030204"/>
                <a:cs typeface="Calibri" panose="020F0502020204030204"/>
              </a:rPr>
              <a:t> que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tu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como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dueña</a:t>
            </a:r>
            <a:r>
              <a:rPr lang="en-US" dirty="0">
                <a:ea typeface="Calibri" panose="020F0502020204030204"/>
                <a:cs typeface="Calibri" panose="020F0502020204030204"/>
              </a:rPr>
              <a:t> de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una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Guarderia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tendrias</a:t>
            </a:r>
            <a:r>
              <a:rPr lang="en-US" dirty="0">
                <a:ea typeface="Calibri" panose="020F0502020204030204"/>
                <a:cs typeface="Calibri" panose="020F0502020204030204"/>
              </a:rPr>
              <a:t>,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ya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sean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economicas</a:t>
            </a:r>
            <a:r>
              <a:rPr lang="en-US" dirty="0">
                <a:ea typeface="Calibri" panose="020F0502020204030204"/>
                <a:cs typeface="Calibri" panose="020F0502020204030204"/>
              </a:rPr>
              <a:t> o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en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licencia</a:t>
            </a:r>
            <a:r>
              <a:rPr lang="en-US" dirty="0">
                <a:ea typeface="Calibri" panose="020F0502020204030204"/>
                <a:cs typeface="Calibri" panose="020F0502020204030204"/>
              </a:rPr>
              <a:t>.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/>
              <a:t>Review everything thoroughly and ensure families understand their responsibilities in complying with these documents.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8138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encontraremos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documentos</a:t>
            </a:r>
            <a:r>
              <a:rPr lang="en-US" dirty="0"/>
              <a:t> y </a:t>
            </a:r>
            <a:r>
              <a:rPr lang="en-US" dirty="0" err="1"/>
              <a:t>si</a:t>
            </a:r>
            <a:r>
              <a:rPr lang="en-US" dirty="0"/>
              <a:t> se </a:t>
            </a:r>
            <a:r>
              <a:rPr lang="en-US" dirty="0" err="1"/>
              <a:t>pueden</a:t>
            </a:r>
            <a:r>
              <a:rPr lang="en-US" dirty="0"/>
              <a:t> ser </a:t>
            </a:r>
            <a:r>
              <a:rPr lang="en-US" dirty="0" err="1"/>
              <a:t>cambiables</a:t>
            </a:r>
            <a:r>
              <a:rPr lang="en-US" dirty="0"/>
              <a:t> a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nesecidades</a:t>
            </a:r>
            <a:r>
              <a:rPr lang="en-US" dirty="0"/>
              <a:t>. </a:t>
            </a:r>
            <a:r>
              <a:rPr lang="en-US" dirty="0" err="1"/>
              <a:t>Revisar</a:t>
            </a:r>
            <a:r>
              <a:rPr lang="en-US" dirty="0"/>
              <a:t> que </a:t>
            </a:r>
            <a:r>
              <a:rPr lang="en-US" dirty="0" err="1"/>
              <a:t>clase</a:t>
            </a:r>
            <a:r>
              <a:rPr lang="en-US" dirty="0"/>
              <a:t> de </a:t>
            </a:r>
            <a:r>
              <a:rPr lang="en-US" dirty="0" err="1"/>
              <a:t>negocio</a:t>
            </a:r>
            <a:r>
              <a:rPr lang="en-US" dirty="0"/>
              <a:t> </a:t>
            </a:r>
            <a:r>
              <a:rPr lang="en-US" dirty="0" err="1"/>
              <a:t>quieres</a:t>
            </a:r>
            <a:r>
              <a:rPr lang="en-US" dirty="0"/>
              <a:t> </a:t>
            </a:r>
            <a:r>
              <a:rPr lang="en-US" dirty="0" err="1"/>
              <a:t>tener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/>
              <a:t>What will we find in all documents and if they can be changed?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informacion</a:t>
            </a:r>
            <a:r>
              <a:rPr lang="en-US" dirty="0"/>
              <a:t> para que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educadora</a:t>
            </a:r>
            <a:r>
              <a:rPr lang="en-US" dirty="0"/>
              <a:t> </a:t>
            </a:r>
            <a:r>
              <a:rPr lang="en-US" dirty="0" err="1"/>
              <a:t>siempre</a:t>
            </a:r>
            <a:r>
              <a:rPr lang="en-US" dirty="0"/>
              <a:t> </a:t>
            </a:r>
            <a:r>
              <a:rPr lang="en-US" dirty="0" err="1"/>
              <a:t>sigas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principios</a:t>
            </a:r>
            <a:r>
              <a:rPr lang="en-US" dirty="0"/>
              <a:t>, y de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padres Sabran que </a:t>
            </a:r>
            <a:r>
              <a:rPr lang="en-US" dirty="0" err="1"/>
              <a:t>Guarderia</a:t>
            </a:r>
            <a:r>
              <a:rPr lang="en-US" dirty="0"/>
              <a:t> es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dejan</a:t>
            </a:r>
            <a:r>
              <a:rPr lang="en-US" dirty="0"/>
              <a:t> a sus </a:t>
            </a:r>
            <a:r>
              <a:rPr lang="en-US" dirty="0" err="1"/>
              <a:t>hijos</a:t>
            </a:r>
            <a:r>
              <a:rPr lang="en-US" dirty="0"/>
              <a:t>.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/>
              <a:t>This information is important so that you as an educator always follow your principles, and in this way parents will know which daycare is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Calibri"/>
              <a:cs typeface="Calibri"/>
            </a:endParaRPr>
          </a:p>
          <a:p>
            <a:r>
              <a:rPr lang="en-US" b="1" dirty="0"/>
              <a:t>Describe who you are as a childcare center </a:t>
            </a:r>
            <a:endParaRPr lang="en-US" b="1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/>
              <a:t> </a:t>
            </a:r>
            <a:endParaRPr lang="en-US" b="1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/>
              <a:t>What you believed about caring for children </a:t>
            </a:r>
            <a:endParaRPr lang="en-US" b="1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/>
              <a:t> </a:t>
            </a:r>
            <a:endParaRPr lang="en-US" b="1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/>
              <a:t>How you will ensure safety for children </a:t>
            </a:r>
            <a:endParaRPr lang="en-US" b="1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/>
              <a:t> </a:t>
            </a:r>
            <a:endParaRPr lang="en-US" b="1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/>
              <a:t>How you will support children’s growth, learning and development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Compartir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 que </a:t>
            </a:r>
            <a:r>
              <a:rPr lang="en-US" dirty="0" err="1"/>
              <a:t>parte</a:t>
            </a:r>
            <a:r>
              <a:rPr lang="en-US" dirty="0"/>
              <a:t> de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documentos</a:t>
            </a:r>
            <a:r>
              <a:rPr lang="en-US" dirty="0"/>
              <a:t> a </a:t>
            </a:r>
            <a:r>
              <a:rPr lang="en-US" dirty="0" err="1"/>
              <a:t>sido</a:t>
            </a:r>
            <a:r>
              <a:rPr lang="en-US" dirty="0"/>
              <a:t> mas </a:t>
            </a:r>
            <a:r>
              <a:rPr lang="en-US" dirty="0" err="1"/>
              <a:t>dificil</a:t>
            </a:r>
            <a:r>
              <a:rPr lang="en-US" dirty="0"/>
              <a:t> de </a:t>
            </a:r>
            <a:r>
              <a:rPr lang="en-US" dirty="0" err="1"/>
              <a:t>enforzar</a:t>
            </a:r>
            <a:r>
              <a:rPr lang="en-US" dirty="0"/>
              <a:t> o </a:t>
            </a:r>
            <a:r>
              <a:rPr lang="en-US" dirty="0" err="1"/>
              <a:t>creen</a:t>
            </a:r>
            <a:r>
              <a:rPr lang="en-US" dirty="0"/>
              <a:t> que se les </a:t>
            </a:r>
            <a:r>
              <a:rPr lang="en-US" dirty="0" err="1"/>
              <a:t>dificultaria</a:t>
            </a:r>
            <a:r>
              <a:rPr lang="en-US" dirty="0"/>
              <a:t> mas? </a:t>
            </a:r>
            <a:r>
              <a:rPr lang="en-US" dirty="0" err="1"/>
              <a:t>Nunca</a:t>
            </a:r>
            <a:r>
              <a:rPr lang="en-US" dirty="0"/>
              <a:t> </a:t>
            </a:r>
            <a:r>
              <a:rPr lang="en-US" dirty="0" err="1"/>
              <a:t>olvidar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motivacion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es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eso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mision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/>
              <a:t>Share as a group which part of these documents has been the most difficult to enforce or which do you think would be difficult?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Calibri"/>
              <a:cs typeface="Calibri"/>
            </a:endParaRPr>
          </a:p>
          <a:p>
            <a:r>
              <a:rPr lang="en-US" b="1" dirty="0">
                <a:solidFill>
                  <a:srgbClr val="543E34"/>
                </a:solidFill>
              </a:rPr>
              <a:t>Talk at your table other about their philosophy, mission and vision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939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Entender</a:t>
            </a:r>
            <a:r>
              <a:rPr lang="en-US" dirty="0"/>
              <a:t> y </a:t>
            </a:r>
            <a:r>
              <a:rPr lang="en-US" dirty="0" err="1"/>
              <a:t>dejarles</a:t>
            </a:r>
            <a:r>
              <a:rPr lang="en-US" dirty="0"/>
              <a:t> saber a familiars y </a:t>
            </a:r>
            <a:r>
              <a:rPr lang="en-US" dirty="0" err="1"/>
              <a:t>amistades</a:t>
            </a:r>
            <a:r>
              <a:rPr lang="en-US" dirty="0"/>
              <a:t> que </a:t>
            </a:r>
            <a:r>
              <a:rPr lang="en-US" dirty="0" err="1"/>
              <a:t>seguimos</a:t>
            </a:r>
            <a:r>
              <a:rPr lang="en-US" dirty="0"/>
              <a:t> </a:t>
            </a:r>
            <a:r>
              <a:rPr lang="en-US" dirty="0" err="1"/>
              <a:t>reglas</a:t>
            </a:r>
            <a:r>
              <a:rPr lang="en-US" dirty="0"/>
              <a:t> del </a:t>
            </a:r>
            <a:r>
              <a:rPr lang="en-US" dirty="0" err="1"/>
              <a:t>estado</a:t>
            </a:r>
            <a:r>
              <a:rPr lang="en-US" dirty="0"/>
              <a:t> para </a:t>
            </a:r>
            <a:r>
              <a:rPr lang="en-US" dirty="0" err="1"/>
              <a:t>trabajar</a:t>
            </a:r>
            <a:r>
              <a:rPr lang="en-US" dirty="0"/>
              <a:t> bajo </a:t>
            </a:r>
            <a:r>
              <a:rPr lang="en-US" dirty="0" err="1"/>
              <a:t>licencia</a:t>
            </a:r>
            <a:r>
              <a:rPr lang="en-US" dirty="0"/>
              <a:t>,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herrores</a:t>
            </a:r>
            <a:r>
              <a:rPr lang="en-US" dirty="0"/>
              <a:t> mas </a:t>
            </a:r>
            <a:r>
              <a:rPr lang="en-US" dirty="0" err="1"/>
              <a:t>comnunes</a:t>
            </a:r>
            <a:r>
              <a:rPr lang="en-US" dirty="0"/>
              <a:t> son? </a:t>
            </a:r>
            <a:r>
              <a:rPr lang="en-US" dirty="0" err="1"/>
              <a:t>Dialogar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 </a:t>
            </a:r>
            <a:r>
              <a:rPr lang="en-US" dirty="0" err="1"/>
              <a:t>cual</a:t>
            </a:r>
            <a:r>
              <a:rPr lang="en-US" dirty="0"/>
              <a:t> </a:t>
            </a:r>
            <a:r>
              <a:rPr lang="en-US" dirty="0" err="1"/>
              <a:t>creen</a:t>
            </a:r>
            <a:r>
              <a:rPr lang="en-US" dirty="0"/>
              <a:t> que seria?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/>
              <a:t>Understanding and letting family and friends know that we follow state rules for working under license. What are the most common mistakes? Discuss in a group what you think they would be?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Forms needed prior to enrollment</a:t>
            </a:r>
            <a:endParaRPr lang="en-US" b="1" dirty="0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Hours of operation</a:t>
            </a:r>
            <a:endParaRPr lang="en-US" b="1" dirty="0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Childcare rules</a:t>
            </a:r>
            <a:endParaRPr lang="en-US" b="1" dirty="0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Licensing and state regulations </a:t>
            </a:r>
            <a:endParaRPr lang="en-US" b="1" dirty="0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Provide DCF information </a:t>
            </a:r>
            <a:endParaRPr lang="en-US" b="1" dirty="0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What ages </a:t>
            </a:r>
            <a:endParaRPr lang="en-US" b="1" dirty="0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Nutrition</a:t>
            </a:r>
            <a:endParaRPr lang="en-US" b="1" dirty="0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Activities</a:t>
            </a:r>
            <a:endParaRPr lang="en-US" b="1" dirty="0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Emergency contact</a:t>
            </a:r>
            <a:endParaRPr lang="en-US" b="1" dirty="0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543E34"/>
                </a:solidFill>
              </a:rPr>
              <a:t>Paid vacation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Tener claro </a:t>
            </a:r>
            <a:r>
              <a:rPr lang="en-US" dirty="0" err="1"/>
              <a:t>quien</a:t>
            </a:r>
            <a:r>
              <a:rPr lang="en-US" dirty="0"/>
              <a:t>, </a:t>
            </a:r>
            <a:r>
              <a:rPr lang="en-US" dirty="0" err="1"/>
              <a:t>cuando</a:t>
            </a:r>
            <a:r>
              <a:rPr lang="en-US" dirty="0"/>
              <a:t> se </a:t>
            </a:r>
            <a:r>
              <a:rPr lang="en-US" dirty="0" err="1"/>
              <a:t>paga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servicio</a:t>
            </a:r>
            <a:r>
              <a:rPr lang="en-US" dirty="0"/>
              <a:t> de </a:t>
            </a:r>
            <a:r>
              <a:rPr lang="en-US" dirty="0" err="1"/>
              <a:t>cuido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Rate sheets</a:t>
            </a:r>
          </a:p>
          <a:p>
            <a:r>
              <a:rPr lang="en-US" b="1" dirty="0"/>
              <a:t>Be clear about who and when you pay for the care service</a:t>
            </a:r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26281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82450" y="1841813"/>
            <a:ext cx="3561551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966796" y="3210589"/>
            <a:ext cx="2225673" cy="5255545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4410487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3853268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943" y="914400"/>
            <a:ext cx="7770114" cy="5029200"/>
          </a:xfrm>
        </p:spPr>
        <p:txBody>
          <a:bodyPr anchor="ctr"/>
          <a:lstStyle>
            <a:lvl1pPr algn="ctr">
              <a:defRPr sz="36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05410" y="135896"/>
            <a:ext cx="1698615" cy="1378565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795" y="-24130"/>
            <a:ext cx="4028295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323373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14400"/>
            <a:ext cx="7770114" cy="914400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799" y="2039111"/>
            <a:ext cx="2112264" cy="384048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2pPr>
            <a:lvl3pPr marL="5143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3pPr>
            <a:lvl4pPr marL="8572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4pPr>
            <a:lvl5pPr marL="12001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73350" y="2039111"/>
            <a:ext cx="5212080" cy="3840480"/>
          </a:xfrm>
        </p:spPr>
        <p:txBody>
          <a:bodyPr>
            <a:normAutofit/>
          </a:bodyPr>
          <a:lstStyle>
            <a:lvl1pPr marL="171450" indent="-171450">
              <a:buFont typeface="Courier New" panose="02070309020205020404" pitchFamily="49" charset="0"/>
              <a:buChar char="o"/>
              <a:defRPr sz="1500"/>
            </a:lvl1pPr>
            <a:lvl2pPr marL="5143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2pPr>
            <a:lvl3pPr marL="8572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3pPr>
            <a:lvl4pPr marL="12001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4pPr>
            <a:lvl5pPr marL="15430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 userDrawn="1">
          <p15:clr>
            <a:srgbClr val="FBAE40"/>
          </p15:clr>
        </p15:guide>
        <p15:guide id="2" pos="5454" userDrawn="1">
          <p15:clr>
            <a:srgbClr val="FBAE40"/>
          </p15:clr>
        </p15:guide>
        <p15:guide id="3" pos="306" userDrawn="1">
          <p15:clr>
            <a:srgbClr val="FBAE40"/>
          </p15:clr>
        </p15:guide>
        <p15:guide id="4" orient="horz" pos="50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50608" y="0"/>
            <a:ext cx="5693392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500" y="-30589"/>
            <a:ext cx="378561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5800" y="914400"/>
            <a:ext cx="7770114" cy="914400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799" y="2039111"/>
            <a:ext cx="5047488" cy="3840480"/>
          </a:xfrm>
        </p:spPr>
        <p:txBody>
          <a:bodyPr>
            <a:normAutofit/>
          </a:bodyPr>
          <a:lstStyle>
            <a:lvl1pPr marL="171450" indent="-171450">
              <a:buFont typeface="Courier New" panose="02070309020205020404" pitchFamily="49" charset="0"/>
              <a:buChar char="o"/>
              <a:defRPr sz="1500" cap="all" baseline="0"/>
            </a:lvl1pPr>
            <a:lvl2pPr marL="5143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2pPr>
            <a:lvl3pPr marL="8572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3pPr>
            <a:lvl4pPr marL="12001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4pPr>
            <a:lvl5pPr marL="15430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85104" y="2039111"/>
            <a:ext cx="2372868" cy="384048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2pPr>
            <a:lvl3pPr marL="5143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3pPr>
            <a:lvl4pPr marL="8572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4pPr>
            <a:lvl5pPr marL="12001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515350" y="5879805"/>
            <a:ext cx="496062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 userDrawn="1">
          <p15:clr>
            <a:srgbClr val="FBAE40"/>
          </p15:clr>
        </p15:guide>
        <p15:guide id="2" pos="5454" userDrawn="1">
          <p15:clr>
            <a:srgbClr val="FBAE40"/>
          </p15:clr>
        </p15:guide>
        <p15:guide id="3" pos="306" userDrawn="1">
          <p15:clr>
            <a:srgbClr val="FBAE40"/>
          </p15:clr>
        </p15:guide>
        <p15:guide id="4" orient="horz" pos="5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5"/>
            <a:ext cx="9144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4193355" y="2"/>
            <a:ext cx="4022008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5800" y="914400"/>
            <a:ext cx="7770114" cy="914400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85800" y="2039111"/>
            <a:ext cx="7770019" cy="337413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515350" y="5879805"/>
            <a:ext cx="496062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 userDrawn="1">
          <p15:clr>
            <a:srgbClr val="FBAE40"/>
          </p15:clr>
        </p15:guide>
        <p15:guide id="2" pos="5454" userDrawn="1">
          <p15:clr>
            <a:srgbClr val="FBAE40"/>
          </p15:clr>
        </p15:guide>
        <p15:guide id="3" pos="306" userDrawn="1">
          <p15:clr>
            <a:srgbClr val="FBAE40"/>
          </p15:clr>
        </p15:guide>
        <p15:guide id="4" orient="horz" pos="50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2859" y="3001407"/>
            <a:ext cx="2899427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3200693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7926" y="1187801"/>
            <a:ext cx="1258934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85800" y="914400"/>
            <a:ext cx="4231386" cy="5029200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36642" y="914400"/>
            <a:ext cx="2900934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500" cap="all" baseline="0"/>
            </a:lvl1pPr>
            <a:lvl2pPr marL="0" indent="0">
              <a:spcBef>
                <a:spcPts val="750"/>
              </a:spcBef>
              <a:buFont typeface="Courier New" panose="02070309020205020404" pitchFamily="49" charset="0"/>
              <a:buNone/>
              <a:defRPr sz="1500"/>
            </a:lvl2pPr>
            <a:lvl3pPr marL="5143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3pPr>
            <a:lvl4pPr marL="8572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4pPr>
            <a:lvl5pPr marL="12001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6728059" y="5209685"/>
            <a:ext cx="2415941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749173" y="4321743"/>
            <a:ext cx="1394826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5879805"/>
            <a:ext cx="496062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216" y="0"/>
            <a:ext cx="4918695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3995894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48788" y="5597818"/>
            <a:ext cx="1822586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216" y="3988559"/>
            <a:ext cx="1852097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1100" y="914400"/>
            <a:ext cx="4231386" cy="5029200"/>
          </a:xfrm>
        </p:spPr>
        <p:txBody>
          <a:bodyPr anchor="ctr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1718" y="1143000"/>
            <a:ext cx="3143249" cy="4679830"/>
          </a:xfrm>
        </p:spPr>
        <p:txBody>
          <a:bodyPr/>
          <a:lstStyle>
            <a:lvl1pPr marL="0" indent="0" algn="r">
              <a:buNone/>
              <a:defRPr sz="1800" cap="all" baseline="0"/>
            </a:lvl1pPr>
            <a:lvl2pPr marL="342900" indent="0" algn="r">
              <a:buNone/>
              <a:defRPr sz="1350">
                <a:latin typeface="+mj-lt"/>
              </a:defRPr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 userDrawn="1">
          <p15:clr>
            <a:srgbClr val="FBAE40"/>
          </p15:clr>
        </p15:guide>
        <p15:guide id="2" pos="5454" userDrawn="1">
          <p15:clr>
            <a:srgbClr val="FBAE40"/>
          </p15:clr>
        </p15:guide>
        <p15:guide id="3" pos="306" userDrawn="1">
          <p15:clr>
            <a:srgbClr val="FBAE40"/>
          </p15:clr>
        </p15:guide>
        <p15:guide id="4" orient="horz" pos="5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14400"/>
            <a:ext cx="4231386" cy="5029200"/>
          </a:xfrm>
        </p:spPr>
        <p:txBody>
          <a:bodyPr anchor="ctr"/>
          <a:lstStyle>
            <a:lvl1pPr>
              <a:lnSpc>
                <a:spcPct val="75000"/>
              </a:lnSpc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5076148" y="1875319"/>
            <a:ext cx="3545338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50465" y="1"/>
            <a:ext cx="3993537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51456" y="1"/>
            <a:ext cx="3592544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9083" y="1"/>
            <a:ext cx="3966701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3954920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5137" y="3200882"/>
            <a:ext cx="3150647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404" y="914400"/>
            <a:ext cx="4087368" cy="3538728"/>
          </a:xfrm>
        </p:spPr>
        <p:txBody>
          <a:bodyPr anchor="b"/>
          <a:lstStyle>
            <a:lvl1pPr>
              <a:lnSpc>
                <a:spcPct val="75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3784601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70403" y="4681728"/>
            <a:ext cx="4087368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1800" b="0" cap="all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6728059" y="5209685"/>
            <a:ext cx="2415941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14400"/>
            <a:ext cx="5650992" cy="914400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4"/>
            <a:ext cx="2480918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045535" y="4650287"/>
            <a:ext cx="1394826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5921014" y="2286179"/>
            <a:ext cx="5509165" cy="936809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5800" y="2039112"/>
            <a:ext cx="5362956" cy="335657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412268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78105" y="1618812"/>
            <a:ext cx="2365895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0" y="2673019"/>
            <a:ext cx="1272767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3"/>
            <a:ext cx="1857332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14400"/>
            <a:ext cx="7770114" cy="2843784"/>
          </a:xfrm>
        </p:spPr>
        <p:txBody>
          <a:bodyPr anchor="b" anchorCtr="0"/>
          <a:lstStyle>
            <a:lvl1pPr algn="ctr">
              <a:defRPr sz="3600" cap="none" baseline="0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0836" y="3825876"/>
            <a:ext cx="6082329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 userDrawn="1">
          <p15:clr>
            <a:srgbClr val="FBAE40"/>
          </p15:clr>
        </p15:guide>
        <p15:guide id="2" pos="5454" userDrawn="1">
          <p15:clr>
            <a:srgbClr val="FBAE40"/>
          </p15:clr>
        </p15:guide>
        <p15:guide id="3" pos="306" userDrawn="1">
          <p15:clr>
            <a:srgbClr val="FBAE40"/>
          </p15:clr>
        </p15:guide>
        <p15:guide id="4" orient="horz" pos="50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14400"/>
            <a:ext cx="7770114" cy="914400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5800" y="2039112"/>
            <a:ext cx="3432715" cy="387705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2pPr>
            <a:lvl3pPr marL="5143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3pPr>
            <a:lvl4pPr marL="8572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4pPr>
            <a:lvl5pPr marL="12001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68311" y="2039112"/>
            <a:ext cx="3432715" cy="387705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2pPr>
            <a:lvl3pPr marL="5143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3pPr>
            <a:lvl4pPr marL="8572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4pPr>
            <a:lvl5pPr marL="12001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3530603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759373" y="1"/>
            <a:ext cx="2384627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 userDrawn="1">
          <p15:clr>
            <a:srgbClr val="FBAE40"/>
          </p15:clr>
        </p15:guide>
        <p15:guide id="2" pos="5454" userDrawn="1">
          <p15:clr>
            <a:srgbClr val="FBAE40"/>
          </p15:clr>
        </p15:guide>
        <p15:guide id="3" pos="306" userDrawn="1">
          <p15:clr>
            <a:srgbClr val="FBAE40"/>
          </p15:clr>
        </p15:guide>
        <p15:guide id="4" orient="horz" pos="5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2"/>
            <a:ext cx="9144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14400"/>
            <a:ext cx="7770114" cy="914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799" y="2039112"/>
            <a:ext cx="2523744" cy="3904488"/>
          </a:xfrm>
        </p:spPr>
        <p:txBody>
          <a:bodyPr>
            <a:normAutofit/>
          </a:bodyPr>
          <a:lstStyle>
            <a:lvl1pPr marL="171450" indent="-171450">
              <a:buFont typeface="+mj-lt"/>
              <a:buAutoNum type="arabicPeriod"/>
              <a:defRPr sz="1500"/>
            </a:lvl1pPr>
            <a:lvl2pPr marL="514350" indent="-342900">
              <a:spcBef>
                <a:spcPts val="750"/>
              </a:spcBef>
              <a:buFont typeface="+mj-lt"/>
              <a:buAutoNum type="alphaLcPeriod"/>
              <a:defRPr sz="1500"/>
            </a:lvl2pPr>
            <a:lvl3pPr marL="685800" indent="-342900">
              <a:spcBef>
                <a:spcPts val="750"/>
              </a:spcBef>
              <a:buFont typeface="+mj-lt"/>
              <a:buAutoNum type="arabicParenR"/>
              <a:defRPr sz="1500"/>
            </a:lvl3pPr>
            <a:lvl4pPr marL="857250" indent="-342900">
              <a:spcBef>
                <a:spcPts val="750"/>
              </a:spcBef>
              <a:buFont typeface="+mj-lt"/>
              <a:buAutoNum type="alphaLcParenR"/>
              <a:defRPr sz="1500"/>
            </a:lvl4pPr>
            <a:lvl5pPr marL="8572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557588" y="2039112"/>
            <a:ext cx="4903470" cy="39044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2pPr>
            <a:lvl3pPr marL="5143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3pPr>
            <a:lvl4pPr marL="8572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4pPr>
            <a:lvl5pPr marL="12001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27863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925618" y="3727256"/>
            <a:ext cx="3027835" cy="3254284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914400"/>
            <a:ext cx="5650992" cy="914400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799" y="2039111"/>
            <a:ext cx="4238244" cy="39044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2pPr>
            <a:lvl3pPr marL="5143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3pPr>
            <a:lvl4pPr marL="8572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4pPr>
            <a:lvl5pPr marL="1200150" indent="-171450">
              <a:spcBef>
                <a:spcPts val="750"/>
              </a:spcBef>
              <a:buFont typeface="Courier New" panose="02070309020205020404" pitchFamily="49" charset="0"/>
              <a:buChar char="o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7344" y="-20757"/>
            <a:ext cx="3442133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5879805"/>
            <a:ext cx="496062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 userDrawn="1">
          <p15:clr>
            <a:srgbClr val="FBAE40"/>
          </p15:clr>
        </p15:guide>
        <p15:guide id="2" pos="5454" userDrawn="1">
          <p15:clr>
            <a:srgbClr val="FBAE40"/>
          </p15:clr>
        </p15:guide>
        <p15:guide id="3" pos="306" userDrawn="1">
          <p15:clr>
            <a:srgbClr val="FBAE40"/>
          </p15:clr>
        </p15:guide>
        <p15:guide id="4" orient="horz" pos="50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4320" y="6464808"/>
            <a:ext cx="74066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4982" y="6464808"/>
            <a:ext cx="2578608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943" y="1543050"/>
            <a:ext cx="7770114" cy="3771900"/>
          </a:xfrm>
        </p:spPr>
        <p:txBody>
          <a:bodyPr anchor="ctr"/>
          <a:lstStyle/>
          <a:p>
            <a:br>
              <a:rPr lang="en-US" dirty="0"/>
            </a:br>
            <a:r>
              <a:rPr lang="en-US" dirty="0"/>
              <a:t>Signed, sealed and protected</a:t>
            </a:r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A49C0DA-C8AE-5ECC-149A-D60ECFF8C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Parent-Provider Contract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798761A-B671-4825-623F-F4726F2BDF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64777" y="2495496"/>
            <a:ext cx="4191137" cy="2928366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342900" indent="-342900">
              <a:lnSpc>
                <a:spcPct val="200000"/>
              </a:lnSpc>
              <a:buChar char="•"/>
            </a:pPr>
            <a:r>
              <a:rPr lang="en-US" sz="2100" b="1" dirty="0">
                <a:ea typeface="+mn-lt"/>
                <a:cs typeface="+mn-lt"/>
              </a:rPr>
              <a:t>Provider Information</a:t>
            </a:r>
          </a:p>
          <a:p>
            <a:pPr marL="342900" indent="-342900">
              <a:lnSpc>
                <a:spcPct val="200000"/>
              </a:lnSpc>
              <a:buChar char="•"/>
            </a:pPr>
            <a:r>
              <a:rPr lang="en-US" sz="2100" b="1" dirty="0">
                <a:ea typeface="+mn-lt"/>
                <a:cs typeface="+mn-lt"/>
              </a:rPr>
              <a:t>Hours of Operation</a:t>
            </a:r>
          </a:p>
          <a:p>
            <a:pPr marL="342900" indent="-342900">
              <a:lnSpc>
                <a:spcPct val="200000"/>
              </a:lnSpc>
              <a:buChar char="•"/>
            </a:pPr>
            <a:r>
              <a:rPr lang="en-US" sz="2100" b="1" dirty="0">
                <a:ea typeface="+mn-lt"/>
                <a:cs typeface="+mn-lt"/>
              </a:rPr>
              <a:t>Who pays?</a:t>
            </a:r>
          </a:p>
          <a:p>
            <a:pPr marL="342900" indent="-342900">
              <a:lnSpc>
                <a:spcPct val="200000"/>
              </a:lnSpc>
              <a:buChar char="•"/>
            </a:pPr>
            <a:r>
              <a:rPr lang="en-US" sz="2100" b="1" dirty="0">
                <a:ea typeface="+mn-lt"/>
                <a:cs typeface="+mn-lt"/>
              </a:rPr>
              <a:t>Costs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4408BA-4428-7F6C-26F3-3024D87F09E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 bwMode="auto">
          <a:xfrm>
            <a:off x="368490" y="4750316"/>
            <a:ext cx="2916244" cy="112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YoungStar logo">
            <a:extLst>
              <a:ext uri="{FF2B5EF4-FFF2-40B4-BE49-F238E27FC236}">
                <a16:creationId xmlns:a16="http://schemas.microsoft.com/office/drawing/2014/main" id="{5015D54F-F16F-58AE-DC65-4A934CCADF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8E7E-ADE2-1DDF-3D52-CEDAD2B5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43050"/>
            <a:ext cx="7770114" cy="685800"/>
          </a:xfrm>
        </p:spPr>
        <p:txBody>
          <a:bodyPr anchor="b"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Daily Schedule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36DDF-3364-F1C0-A61C-C020C9424C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5800" y="2386585"/>
            <a:ext cx="3432715" cy="2907791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800" dirty="0">
                <a:latin typeface="Sagona Book"/>
                <a:ea typeface="+mn-lt"/>
                <a:cs typeface="+mn-lt"/>
              </a:rPr>
              <a:t>Why do we need a schedule?</a:t>
            </a:r>
            <a:endParaRPr lang="en-US" sz="1800" dirty="0">
              <a:latin typeface="Sagona Book"/>
            </a:endParaRPr>
          </a:p>
          <a:p>
            <a:pPr marL="257175" indent="-257175">
              <a:lnSpc>
                <a:spcPct val="200000"/>
              </a:lnSpc>
              <a:buChar char="•"/>
            </a:pPr>
            <a:r>
              <a:rPr lang="en-US" sz="1800" dirty="0">
                <a:latin typeface="Sagona Book"/>
                <a:ea typeface="+mn-lt"/>
                <a:cs typeface="+mn-lt"/>
              </a:rPr>
              <a:t>State Licenses</a:t>
            </a:r>
            <a:endParaRPr lang="en-US" sz="1800" dirty="0">
              <a:latin typeface="Sagona Book"/>
            </a:endParaRPr>
          </a:p>
          <a:p>
            <a:pPr marL="257175" indent="-257175">
              <a:lnSpc>
                <a:spcPct val="200000"/>
              </a:lnSpc>
              <a:buChar char="•"/>
            </a:pPr>
            <a:r>
              <a:rPr lang="en-US" sz="1800" dirty="0">
                <a:latin typeface="Sagona Book"/>
                <a:ea typeface="+mn-lt"/>
                <a:cs typeface="+mn-lt"/>
              </a:rPr>
              <a:t>Feeding Program</a:t>
            </a:r>
            <a:endParaRPr lang="en-US" sz="1800" dirty="0">
              <a:latin typeface="Sagona Book"/>
            </a:endParaRPr>
          </a:p>
          <a:p>
            <a:pPr marL="257175" indent="-257175">
              <a:lnSpc>
                <a:spcPct val="200000"/>
              </a:lnSpc>
              <a:buChar char="•"/>
            </a:pPr>
            <a:r>
              <a:rPr lang="en-US" sz="1800" dirty="0">
                <a:latin typeface="Sagona Book"/>
                <a:ea typeface="+mn-lt"/>
                <a:cs typeface="+mn-lt"/>
              </a:rPr>
              <a:t>Parents</a:t>
            </a:r>
            <a:endParaRPr lang="en-US" dirty="0"/>
          </a:p>
        </p:txBody>
      </p:sp>
      <p:pic>
        <p:nvPicPr>
          <p:cNvPr id="2052" name="Picture 4" descr="Preschool Daily Schedule Guide + Visual Schedule and Routine Templates">
            <a:extLst>
              <a:ext uri="{FF2B5EF4-FFF2-40B4-BE49-F238E27FC236}">
                <a16:creationId xmlns:a16="http://schemas.microsoft.com/office/drawing/2014/main" id="{0A2787D6-8560-2C0A-6EC8-8D216D1D346C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4315" y="1450928"/>
            <a:ext cx="3432714" cy="444268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39495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B9A74-6052-7103-DEA7-A0219930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87" y="2578220"/>
            <a:ext cx="4885398" cy="1138687"/>
          </a:xfrm>
        </p:spPr>
        <p:txBody>
          <a:bodyPr vert="horz" lIns="68580" tIns="34290" rIns="68580" bIns="34290" rtlCol="0" anchor="b" anchorCtr="0">
            <a:noAutofit/>
          </a:bodyPr>
          <a:lstStyle/>
          <a:p>
            <a:r>
              <a:rPr lang="en-US" sz="2700" dirty="0">
                <a:ea typeface="+mj-lt"/>
                <a:cs typeface="+mj-lt"/>
              </a:rPr>
              <a:t>Ensure that all documents are aligned with each other</a:t>
            </a:r>
            <a:endParaRPr lang="en-US" sz="2700" dirty="0"/>
          </a:p>
        </p:txBody>
      </p:sp>
      <p:pic>
        <p:nvPicPr>
          <p:cNvPr id="6" name="Picture 5" descr="Stack of files">
            <a:extLst>
              <a:ext uri="{FF2B5EF4-FFF2-40B4-BE49-F238E27FC236}">
                <a16:creationId xmlns:a16="http://schemas.microsoft.com/office/drawing/2014/main" id="{1B4BDD5C-B368-98BF-A96A-34B1D1A338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66" r="25099" b="1"/>
          <a:stretch>
            <a:fillRect/>
          </a:stretch>
        </p:blipFill>
        <p:spPr>
          <a:xfrm>
            <a:off x="5717344" y="841682"/>
            <a:ext cx="3442133" cy="4916270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743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8706-E485-6B63-7A34-334DFE81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00" y="1543050"/>
            <a:ext cx="4231386" cy="3771900"/>
          </a:xfrm>
        </p:spPr>
        <p:txBody>
          <a:bodyPr anchor="ctr">
            <a:normAutofit/>
          </a:bodyPr>
          <a:lstStyle/>
          <a:p>
            <a:r>
              <a:rPr lang="en-US" sz="3300" dirty="0"/>
              <a:t>Questions?</a:t>
            </a:r>
          </a:p>
        </p:txBody>
      </p:sp>
      <p:pic>
        <p:nvPicPr>
          <p:cNvPr id="8" name="Picture 7" descr="Child raising hand in classroom">
            <a:extLst>
              <a:ext uri="{FF2B5EF4-FFF2-40B4-BE49-F238E27FC236}">
                <a16:creationId xmlns:a16="http://schemas.microsoft.com/office/drawing/2014/main" id="{72DA5CBD-F7E7-E26F-D860-D3348D9777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84" r="21937" b="-3"/>
          <a:stretch>
            <a:fillRect/>
          </a:stretch>
        </p:blipFill>
        <p:spPr>
          <a:xfrm>
            <a:off x="4982487" y="1360538"/>
            <a:ext cx="3465409" cy="3869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371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E78C9-9BA7-0F08-4D4F-FE206AA3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Contact Information</a:t>
            </a:r>
          </a:p>
        </p:txBody>
      </p:sp>
      <p:graphicFrame>
        <p:nvGraphicFramePr>
          <p:cNvPr id="3" name="Table Placeholder 2">
            <a:extLst>
              <a:ext uri="{FF2B5EF4-FFF2-40B4-BE49-F238E27FC236}">
                <a16:creationId xmlns:a16="http://schemas.microsoft.com/office/drawing/2014/main" id="{383E29C9-D69E-316B-9842-50B036962E6E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389838446"/>
              </p:ext>
            </p:extLst>
          </p:nvPr>
        </p:nvGraphicFramePr>
        <p:xfrm>
          <a:off x="757238" y="2536825"/>
          <a:ext cx="7770018" cy="1577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0018">
                  <a:extLst>
                    <a:ext uri="{9D8B030D-6E8A-4147-A177-3AD203B41FA5}">
                      <a16:colId xmlns:a16="http://schemas.microsoft.com/office/drawing/2014/main" val="1736356365"/>
                    </a:ext>
                  </a:extLst>
                </a:gridCol>
              </a:tblGrid>
              <a:tr h="1577340">
                <a:tc>
                  <a:txBody>
                    <a:bodyPr/>
                    <a:lstStyle/>
                    <a:p>
                      <a:r>
                        <a:rPr lang="en-US" sz="3300" b="0">
                          <a:latin typeface="Sagona Book"/>
                        </a:rPr>
                        <a:t>Anita Ramirez España </a:t>
                      </a:r>
                    </a:p>
                    <a:p>
                      <a:r>
                        <a:rPr lang="en-US" sz="3300" b="0">
                          <a:latin typeface="Sagona Book"/>
                        </a:rPr>
                        <a:t>414-439-5375</a:t>
                      </a:r>
                    </a:p>
                    <a:p>
                      <a:r>
                        <a:rPr lang="en-US" sz="3300" b="0">
                          <a:latin typeface="Sagona Book"/>
                        </a:rPr>
                        <a:t>ramirezanita@sbcglobal.net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0859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33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36101-1B6A-1EBD-33D3-7B386D5FA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1543050"/>
            <a:ext cx="4557957" cy="3771900"/>
          </a:xfrm>
        </p:spPr>
        <p:txBody>
          <a:bodyPr anchor="ctr">
            <a:normAutofit/>
          </a:bodyPr>
          <a:lstStyle/>
          <a:p>
            <a:br>
              <a:rPr lang="en-US" dirty="0"/>
            </a:br>
            <a:r>
              <a:rPr lang="en-US" dirty="0"/>
              <a:t>Introduction: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Anita Ramirez, </a:t>
            </a:r>
            <a:r>
              <a:rPr lang="en-US" dirty="0" err="1"/>
              <a:t>Dueña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erson with dark hair and makeup&#10;&#10;AI-generated content may be incorrect.">
            <a:extLst>
              <a:ext uri="{FF2B5EF4-FFF2-40B4-BE49-F238E27FC236}">
                <a16:creationId xmlns:a16="http://schemas.microsoft.com/office/drawing/2014/main" id="{CDAE7C25-ABFC-2C73-EB42-1A8BFF4CFD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152" r="1" b="20028"/>
          <a:stretch>
            <a:fillRect/>
          </a:stretch>
        </p:blipFill>
        <p:spPr>
          <a:xfrm>
            <a:off x="5551456" y="857258"/>
            <a:ext cx="3592544" cy="4940293"/>
          </a:xfrm>
          <a:noFill/>
        </p:spPr>
      </p:pic>
    </p:spTree>
    <p:extLst>
      <p:ext uri="{BB962C8B-B14F-4D97-AF65-F5344CB8AC3E}">
        <p14:creationId xmlns:p14="http://schemas.microsoft.com/office/powerpoint/2010/main" val="265284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00" y="1543050"/>
            <a:ext cx="4231386" cy="3771900"/>
          </a:xfrm>
        </p:spPr>
        <p:txBody>
          <a:bodyPr/>
          <a:lstStyle/>
          <a:p>
            <a:r>
              <a:rPr lang="en-US" sz="3600" b="1" dirty="0"/>
              <a:t>Agenda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1366863"/>
              </p:ext>
            </p:extLst>
          </p:nvPr>
        </p:nvGraphicFramePr>
        <p:xfrm>
          <a:off x="4572000" y="1698325"/>
          <a:ext cx="4324058" cy="3787212"/>
        </p:xfrm>
        <a:graphic>
          <a:graphicData uri="http://schemas.openxmlformats.org/drawingml/2006/table">
            <a:tbl>
              <a:tblPr firstRow="1" bandRow="1"/>
              <a:tblGrid>
                <a:gridCol w="4324058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620665">
                <a:tc>
                  <a:txBody>
                    <a:bodyPr/>
                    <a:lstStyle/>
                    <a:p>
                      <a:pPr algn="r" defTabSz="914400">
                        <a:tabLst/>
                        <a:defRPr/>
                      </a:pPr>
                      <a:endParaRPr lang="en-US" sz="1800" b="0">
                        <a:latin typeface="+mj-lt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731006">
                <a:tc>
                  <a:txBody>
                    <a:bodyPr/>
                    <a:lstStyle/>
                    <a:p>
                      <a:pPr algn="ctr"/>
                      <a:endParaRPr lang="en-US" sz="2100" b="0" dirty="0">
                        <a:latin typeface="Sagona Book"/>
                      </a:endParaRPr>
                    </a:p>
                    <a:p>
                      <a:pPr marL="0" lvl="0" algn="ctr" defTabSz="914400">
                        <a:buNone/>
                      </a:pPr>
                      <a:r>
                        <a:rPr lang="en-US" sz="2100" b="0" i="0" u="none" strike="noStrike" kern="1200" noProof="0" dirty="0">
                          <a:solidFill>
                            <a:schemeClr val="tx1"/>
                          </a:solidFill>
                          <a:latin typeface="Sagona Book"/>
                        </a:rPr>
                        <a:t>Introduction</a:t>
                      </a:r>
                      <a:endParaRPr lang="en-US" sz="2100" dirty="0">
                        <a:latin typeface="Sagona Book"/>
                      </a:endParaRPr>
                    </a:p>
                  </a:txBody>
                  <a:tcPr marL="68580" marR="68580" marT="34290" marB="3429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758591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2100" b="0" i="0" u="none" strike="noStrike" kern="1200" noProof="0" dirty="0">
                          <a:solidFill>
                            <a:schemeClr val="tx1"/>
                          </a:solidFill>
                          <a:latin typeface="Sagona Book"/>
                        </a:rPr>
                        <a:t>Sample contracts and policies</a:t>
                      </a:r>
                      <a:endParaRPr lang="en-US" sz="2100" b="0" kern="1200" dirty="0">
                        <a:solidFill>
                          <a:schemeClr val="tx1"/>
                        </a:solidFill>
                        <a:latin typeface="Sagona Book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100" b="0" i="0" u="none" strike="noStrike" kern="1200" noProof="0" dirty="0">
                        <a:solidFill>
                          <a:schemeClr val="tx1"/>
                        </a:solidFill>
                        <a:latin typeface="Sagona Book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kern="1200" noProof="0" dirty="0">
                          <a:solidFill>
                            <a:schemeClr val="tx1"/>
                          </a:solidFill>
                          <a:latin typeface="Sagona Book"/>
                        </a:rPr>
                        <a:t>Activity to apply at your child care center</a:t>
                      </a:r>
                      <a:endParaRPr lang="en-US" sz="2100" b="0" kern="1200" dirty="0">
                        <a:solidFill>
                          <a:schemeClr val="tx1"/>
                        </a:solidFill>
                        <a:latin typeface="Sagona Book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64825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91F71-2DDF-3B3B-C8DC-DB4B763CD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43050"/>
            <a:ext cx="3588449" cy="3771900"/>
          </a:xfrm>
        </p:spPr>
        <p:txBody>
          <a:bodyPr anchor="ctr">
            <a:normAutofit/>
          </a:bodyPr>
          <a:lstStyle/>
          <a:p>
            <a:r>
              <a:rPr lang="en-US" b="1" dirty="0">
                <a:ea typeface="+mj-lt"/>
                <a:cs typeface="+mj-lt"/>
              </a:rPr>
              <a:t>Review Sample Contract Agreement</a:t>
            </a:r>
            <a:endParaRPr lang="en-US" b="1" dirty="0"/>
          </a:p>
        </p:txBody>
      </p:sp>
      <p:pic>
        <p:nvPicPr>
          <p:cNvPr id="8" name="Content Placeholder 7" descr="Woman signing contract">
            <a:extLst>
              <a:ext uri="{FF2B5EF4-FFF2-40B4-BE49-F238E27FC236}">
                <a16:creationId xmlns:a16="http://schemas.microsoft.com/office/drawing/2014/main" id="{A827FE0D-2557-8987-7EBD-4FC1788407E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377077" y="2045673"/>
            <a:ext cx="4488634" cy="2991691"/>
          </a:xfrm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6B7645E-0678-3A2E-6C93-BA5EB2D5C4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5350" y="5267104"/>
            <a:ext cx="496062" cy="671924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450"/>
              </a:spcAft>
            </a:pPr>
            <a:fld id="{58FB4751-880F-D840-AAA9-3A15815CC996}" type="slidenum">
              <a:rPr lang="en-US" smtClean="0"/>
              <a:pPr>
                <a:spcAft>
                  <a:spcPts val="45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2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242FE4-05B8-1B1C-9138-574F4A9E5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943" y="1543050"/>
            <a:ext cx="7770114" cy="3771900"/>
          </a:xfrm>
        </p:spPr>
        <p:txBody>
          <a:bodyPr anchor="ctr">
            <a:normAutofit/>
          </a:bodyPr>
          <a:lstStyle/>
          <a:p>
            <a:r>
              <a:rPr lang="en-US" b="1" dirty="0">
                <a:ea typeface="+mj-lt"/>
                <a:cs typeface="+mj-lt"/>
              </a:rPr>
              <a:t>What should a policy manual contain??</a:t>
            </a:r>
          </a:p>
        </p:txBody>
      </p:sp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7BE12AD-D808-BDE0-3EB8-5BC50B1D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Philosophy, Mission, and Vision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FDA37B-399A-B9F0-7A7D-2A891EB7FF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5801" y="2386584"/>
            <a:ext cx="7713653" cy="2517432"/>
          </a:xfrm>
        </p:spPr>
        <p:txBody>
          <a:bodyPr vert="horz" lIns="68580" tIns="34290" rIns="68580" bIns="34290" rtlCol="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Sagona Book"/>
                <a:ea typeface="+mn-lt"/>
                <a:cs typeface="+mn-lt"/>
              </a:rPr>
              <a:t>Describe your work as a child care center.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Sagona Book"/>
                <a:ea typeface="+mn-lt"/>
                <a:cs typeface="+mn-lt"/>
              </a:rPr>
              <a:t> Your beliefs about child care.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Sagona Book"/>
                <a:ea typeface="+mn-lt"/>
                <a:cs typeface="+mn-lt"/>
              </a:rPr>
              <a:t>How they will ensure the safety of children.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Sagona Book"/>
                <a:ea typeface="+mn-lt"/>
                <a:cs typeface="+mn-lt"/>
              </a:rPr>
              <a:t>How they will support children's growth, learning, and development.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13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A815-8BE0-4E88-2A95-9E724AC3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43050"/>
            <a:ext cx="5650992" cy="685800"/>
          </a:xfrm>
        </p:spPr>
        <p:txBody>
          <a:bodyPr anchor="b">
            <a:normAutofit/>
          </a:bodyPr>
          <a:lstStyle/>
          <a:p>
            <a:r>
              <a:rPr lang="en-US" sz="3000" b="1" dirty="0">
                <a:ea typeface="+mj-lt"/>
                <a:cs typeface="+mj-lt"/>
              </a:rPr>
              <a:t>Sample Statement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1F50A-0788-E0A5-2E96-7A79704475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799" y="2386583"/>
            <a:ext cx="4785932" cy="2928366"/>
          </a:xfrm>
        </p:spPr>
        <p:txBody>
          <a:bodyPr vert="horz" lIns="68580" tIns="34290" rIns="68580" bIns="34290" rtlCol="0" anchor="t">
            <a:normAutofit/>
          </a:bodyPr>
          <a:lstStyle/>
          <a:p>
            <a:endParaRPr lang="en-US" sz="2400" dirty="0"/>
          </a:p>
          <a:p>
            <a:r>
              <a:rPr lang="en-US" sz="3000" dirty="0">
                <a:latin typeface="Sagona Book"/>
                <a:ea typeface="+mn-lt"/>
                <a:cs typeface="+mn-lt"/>
              </a:rPr>
              <a:t>Talk at your table about your philosophy, mission, and vision.</a:t>
            </a:r>
            <a:endParaRPr lang="en-US" sz="3000" dirty="0">
              <a:latin typeface="Sagona Book"/>
            </a:endParaRPr>
          </a:p>
        </p:txBody>
      </p:sp>
      <p:pic>
        <p:nvPicPr>
          <p:cNvPr id="6" name="Picture 5" descr="People in meeting">
            <a:extLst>
              <a:ext uri="{FF2B5EF4-FFF2-40B4-BE49-F238E27FC236}">
                <a16:creationId xmlns:a16="http://schemas.microsoft.com/office/drawing/2014/main" id="{E8C920D5-6DB0-153D-9934-8189F5F992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7344" y="841682"/>
            <a:ext cx="3442133" cy="4916270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2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212C4-082F-666C-B436-C5675FA50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+mj-lt"/>
                <a:cs typeface="+mj-lt"/>
              </a:rPr>
              <a:t>General information in the Policy Manual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EE8FA-954A-F556-B4EE-0F9D1E0C285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9356" y="2386583"/>
            <a:ext cx="5251847" cy="3489083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257175" indent="-257175">
              <a:buChar char="•"/>
            </a:pPr>
            <a:r>
              <a:rPr lang="en-US" dirty="0">
                <a:latin typeface="Sagona Book"/>
                <a:ea typeface="+mn-lt"/>
                <a:cs typeface="+mn-lt"/>
              </a:rPr>
              <a:t>Forms Needed Before Enrollment
Hours of Operation
Child Care Standards
State Licensing and Regulations
Provide DCF Information
Ages
Nutrition
Activities
Emergency Contact
Paid Vacation
Contagious diseases</a:t>
            </a:r>
            <a:endParaRPr lang="en-US" dirty="0"/>
          </a:p>
        </p:txBody>
      </p:sp>
      <p:pic>
        <p:nvPicPr>
          <p:cNvPr id="6" name="Picture Placeholder 5" descr="Mother kissing baby girl">
            <a:extLst>
              <a:ext uri="{FF2B5EF4-FFF2-40B4-BE49-F238E27FC236}">
                <a16:creationId xmlns:a16="http://schemas.microsoft.com/office/drawing/2014/main" id="{EC0A7782-B083-35AA-9A86-258E418179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404" y="1543050"/>
            <a:ext cx="4087368" cy="1586528"/>
          </a:xfrm>
        </p:spPr>
        <p:txBody>
          <a:bodyPr anchor="b"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Rate Sheet</a:t>
            </a:r>
            <a:endParaRPr lang="en-US" dirty="0"/>
          </a:p>
        </p:txBody>
      </p:sp>
      <p:pic>
        <p:nvPicPr>
          <p:cNvPr id="3074" name="Picture 2" descr="Childcare Rate Sheet | Templates | Lillio">
            <a:extLst>
              <a:ext uri="{FF2B5EF4-FFF2-40B4-BE49-F238E27FC236}">
                <a16:creationId xmlns:a16="http://schemas.microsoft.com/office/drawing/2014/main" id="{449FF8EC-4091-20F7-0FC3-22A3C5373BE2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 r="24899"/>
          <a:stretch>
            <a:fillRect/>
          </a:stretch>
        </p:blipFill>
        <p:spPr bwMode="auto">
          <a:xfrm>
            <a:off x="604684" y="1717902"/>
            <a:ext cx="2359742" cy="308461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A3718F-D67C-255A-4B64-BA379609FCD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88120" y="3419641"/>
            <a:ext cx="5154887" cy="2351129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70309020205020404" pitchFamily="49" charset="0"/>
              <a:buChar char="•"/>
            </a:pPr>
            <a:r>
              <a:rPr lang="en-US" sz="2100" dirty="0">
                <a:ea typeface="+mn-lt"/>
                <a:cs typeface="+mn-lt"/>
              </a:rPr>
              <a:t>Part-time and full-time pay rates</a:t>
            </a:r>
          </a:p>
          <a:p>
            <a:pPr marL="342900" indent="-342900">
              <a:lnSpc>
                <a:spcPct val="200000"/>
              </a:lnSpc>
              <a:buFont typeface="Arial" panose="02070309020205020404" pitchFamily="49" charset="0"/>
              <a:buChar char="•"/>
            </a:pPr>
            <a:r>
              <a:rPr lang="en-US" sz="2100" dirty="0">
                <a:ea typeface="+mn-lt"/>
                <a:cs typeface="+mn-lt"/>
              </a:rPr>
              <a:t>Rates for different ages</a:t>
            </a:r>
          </a:p>
          <a:p>
            <a:pPr marL="342900" indent="-342900">
              <a:lnSpc>
                <a:spcPct val="200000"/>
              </a:lnSpc>
              <a:buFont typeface="Arial" panose="02070309020205020404" pitchFamily="49" charset="0"/>
              <a:buChar char="•"/>
            </a:pPr>
            <a:r>
              <a:rPr lang="en-US" sz="2100" dirty="0">
                <a:ea typeface="+mn-lt"/>
                <a:cs typeface="+mn-lt"/>
              </a:rPr>
              <a:t>Late pickup payments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23010696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DF9CEC-52C2-4D14-B2F5-11176002A8B6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D8B1D1D-0064-435C-8533-29A36067B8ED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{EA1629A4-148D-44C1-9CD9-C919A70CB114}TF1ed9553b-00c4-4092-846a-c8f7f2908f3beecd942f_win32-8e33096c3cfc</Template>
  <TotalTime>5100</TotalTime>
  <Words>851</Words>
  <Application>Microsoft Office PowerPoint</Application>
  <PresentationFormat>On-screen Show (4:3)</PresentationFormat>
  <Paragraphs>136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Courier New</vt:lpstr>
      <vt:lpstr>Gill Sans Nova Light</vt:lpstr>
      <vt:lpstr>Sagona Book</vt:lpstr>
      <vt:lpstr>Custom</vt:lpstr>
      <vt:lpstr> Signed, sealed and protected</vt:lpstr>
      <vt:lpstr> Introduction:  Anita Ramirez, Dueña  </vt:lpstr>
      <vt:lpstr>Agenda</vt:lpstr>
      <vt:lpstr>Review Sample Contract Agreement</vt:lpstr>
      <vt:lpstr>What should a policy manual contain??</vt:lpstr>
      <vt:lpstr>Philosophy, Mission, and Vision</vt:lpstr>
      <vt:lpstr>Sample Statement</vt:lpstr>
      <vt:lpstr>General information in the Policy Manual</vt:lpstr>
      <vt:lpstr>Rate Sheet</vt:lpstr>
      <vt:lpstr>Parent-Provider Contract</vt:lpstr>
      <vt:lpstr>Daily Schedule</vt:lpstr>
      <vt:lpstr>Ensure that all documents are aligned with each other</vt:lpstr>
      <vt:lpstr>Questions?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 Daniel</dc:creator>
  <cp:lastModifiedBy>Sara Daniel</cp:lastModifiedBy>
  <cp:revision>4</cp:revision>
  <dcterms:created xsi:type="dcterms:W3CDTF">2025-07-11T00:20:05Z</dcterms:created>
  <dcterms:modified xsi:type="dcterms:W3CDTF">2025-09-17T01:50:06Z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