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2" r:id="rId4"/>
  </p:sldMasterIdLst>
  <p:notesMasterIdLst>
    <p:notesMasterId r:id="rId17"/>
  </p:notesMasterIdLst>
  <p:handoutMasterIdLst>
    <p:handoutMasterId r:id="rId18"/>
  </p:handoutMasterIdLst>
  <p:sldIdLst>
    <p:sldId id="314" r:id="rId5"/>
    <p:sldId id="344" r:id="rId6"/>
    <p:sldId id="329" r:id="rId7"/>
    <p:sldId id="345" r:id="rId8"/>
    <p:sldId id="334" r:id="rId9"/>
    <p:sldId id="343" r:id="rId10"/>
    <p:sldId id="349" r:id="rId11"/>
    <p:sldId id="339" r:id="rId12"/>
    <p:sldId id="341" r:id="rId13"/>
    <p:sldId id="347" r:id="rId14"/>
    <p:sldId id="346" r:id="rId15"/>
    <p:sldId id="348" r:id="rId16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DFE"/>
    <a:srgbClr val="D4DDFE"/>
    <a:srgbClr val="D5DEFF"/>
    <a:srgbClr val="F6F7FF"/>
    <a:srgbClr val="DBDCE5"/>
    <a:srgbClr val="F0F1FB"/>
    <a:srgbClr val="DFE1F6"/>
    <a:srgbClr val="EEEFF5"/>
    <a:srgbClr val="DFE1EF"/>
    <a:srgbClr val="A9B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79869" autoAdjust="0"/>
  </p:normalViewPr>
  <p:slideViewPr>
    <p:cSldViewPr snapToGrid="0">
      <p:cViewPr varScale="1">
        <p:scale>
          <a:sx n="58" d="100"/>
          <a:sy n="58" d="100"/>
        </p:scale>
        <p:origin x="1646" y="274"/>
      </p:cViewPr>
      <p:guideLst>
        <p:guide orient="horz" pos="1416"/>
        <p:guide orient="horz" pos="1008"/>
        <p:guide pos="3840"/>
      </p:guideLst>
    </p:cSldViewPr>
  </p:slideViewPr>
  <p:outlineViewPr>
    <p:cViewPr>
      <p:scale>
        <a:sx n="33" d="100"/>
        <a:sy n="33" d="100"/>
      </p:scale>
      <p:origin x="0" y="-103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32BE22-BCF5-218A-BCDB-9D6463B9A4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6C6B9B-3CD0-9D38-9EB7-8FC9403B85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1A62055-8DBD-6042-92AC-66DE479F90DE}" type="datetimeFigureOut">
              <a:rPr lang="en-US" smtClean="0"/>
              <a:t>9/18/2025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B14E-D4D7-1E40-CD23-AE797C2368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12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FFEE50A-AB77-49BE-9076-23C4C8D08BB2}" type="datetimeFigureOut">
              <a:rPr lang="en-US" smtClean="0"/>
              <a:t>9/18/2025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6E09883-B744-4FDD-8623-D69A666500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64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2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78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Presentacion</a:t>
            </a:r>
            <a:r>
              <a:rPr lang="en-US" b="1" dirty="0"/>
              <a:t> (</a:t>
            </a:r>
            <a:r>
              <a:rPr lang="en-US" b="1" dirty="0" err="1"/>
              <a:t>mia</a:t>
            </a:r>
            <a:r>
              <a:rPr lang="en-US" b="1" dirty="0"/>
              <a:t>).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 err="1"/>
              <a:t>Actividad</a:t>
            </a:r>
            <a:r>
              <a:rPr lang="en-US" b="1" dirty="0"/>
              <a:t> entre las </a:t>
            </a:r>
            <a:r>
              <a:rPr lang="en-US" b="1" dirty="0" err="1"/>
              <a:t>participantes</a:t>
            </a:r>
            <a:r>
              <a:rPr lang="en-US" b="1" dirty="0"/>
              <a:t>.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¿</a:t>
            </a:r>
            <a:r>
              <a:rPr lang="en-US" dirty="0" err="1"/>
              <a:t>Cuántas</a:t>
            </a:r>
            <a:r>
              <a:rPr lang="en-US" dirty="0"/>
              <a:t> de las </a:t>
            </a:r>
            <a:r>
              <a:rPr lang="en-US" dirty="0" err="1"/>
              <a:t>presentes</a:t>
            </a:r>
            <a:r>
              <a:rPr lang="en-US" dirty="0"/>
              <a:t> son </a:t>
            </a:r>
            <a:r>
              <a:rPr lang="en-US" dirty="0" err="1"/>
              <a:t>maestras</a:t>
            </a:r>
            <a:r>
              <a:rPr lang="en-US" dirty="0"/>
              <a:t>?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¿</a:t>
            </a:r>
            <a:r>
              <a:rPr lang="en-US" dirty="0" err="1"/>
              <a:t>Cuántas</a:t>
            </a:r>
            <a:r>
              <a:rPr lang="en-US" dirty="0"/>
              <a:t> personas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presentes</a:t>
            </a:r>
            <a:r>
              <a:rPr lang="en-US" dirty="0"/>
              <a:t> </a:t>
            </a:r>
            <a:r>
              <a:rPr lang="en-US" dirty="0" err="1"/>
              <a:t>están</a:t>
            </a:r>
            <a:r>
              <a:rPr lang="en-US" dirty="0"/>
              <a:t> </a:t>
            </a:r>
            <a:r>
              <a:rPr lang="en-US" dirty="0" err="1"/>
              <a:t>interesadas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abrir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guardería</a:t>
            </a:r>
            <a:r>
              <a:rPr lang="en-US" dirty="0"/>
              <a:t> familiar?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¿</a:t>
            </a:r>
            <a:r>
              <a:rPr lang="en-US" dirty="0" err="1"/>
              <a:t>Cuántas</a:t>
            </a:r>
            <a:r>
              <a:rPr lang="en-US" dirty="0"/>
              <a:t> personas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presentes</a:t>
            </a:r>
            <a:r>
              <a:rPr lang="en-US" dirty="0"/>
              <a:t> </a:t>
            </a:r>
            <a:r>
              <a:rPr lang="en-US" dirty="0" err="1"/>
              <a:t>están</a:t>
            </a:r>
            <a:r>
              <a:rPr lang="en-US" dirty="0"/>
              <a:t> </a:t>
            </a:r>
            <a:r>
              <a:rPr lang="en-US" dirty="0" err="1"/>
              <a:t>interesadas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abrir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guardería</a:t>
            </a:r>
            <a:r>
              <a:rPr lang="en-US" dirty="0"/>
              <a:t> de Grupo?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61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551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858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363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82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998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55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FFD1F-4F0D-D652-F651-C6BC457AD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3CF8CA-7D6C-2B74-1D74-DD776E218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50079C-4DE1-5BC5-711B-7C46958F9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C42F7-1877-A384-EC83-B6FD58AFEA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27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84940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8399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47977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373177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8618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61854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5807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4931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20523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3"/>
            <a:ext cx="6400800" cy="1828800"/>
          </a:xfrm>
        </p:spPr>
        <p:txBody>
          <a:bodyPr lIns="0" tIns="0" rIns="0" bIns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1AC91-E5AE-A457-178C-6A577DAAF4C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1185" y="2774786"/>
            <a:ext cx="6400800" cy="3257550"/>
          </a:xfrm>
        </p:spPr>
        <p:txBody>
          <a:bodyPr lIns="0"/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D4FED77-2877-7D28-E27C-7BE9F5E73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785AC1-54EA-61EE-115B-C1910CC60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AA9CE7-C5A7-26F2-B942-C7412159B44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854325" y="387350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3193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AAAE3BC0-55AE-B520-F2B8-50BF886EF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2884" r="34757"/>
          <a:stretch>
            <a:fillRect/>
          </a:stretch>
        </p:blipFill>
        <p:spPr>
          <a:xfrm flipH="1" flipV="1">
            <a:off x="0" y="3626779"/>
            <a:ext cx="4474331" cy="3231221"/>
          </a:xfrm>
          <a:custGeom>
            <a:avLst/>
            <a:gdLst>
              <a:gd name="connsiteX0" fmla="*/ 0 w 4474331"/>
              <a:gd name="connsiteY0" fmla="*/ 0 h 3231221"/>
              <a:gd name="connsiteX1" fmla="*/ 4474331 w 4474331"/>
              <a:gd name="connsiteY1" fmla="*/ 0 h 3231221"/>
              <a:gd name="connsiteX2" fmla="*/ 4474331 w 4474331"/>
              <a:gd name="connsiteY2" fmla="*/ 3231221 h 3231221"/>
              <a:gd name="connsiteX3" fmla="*/ 0 w 4474331"/>
              <a:gd name="connsiteY3" fmla="*/ 3231221 h 323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4331" h="3231221">
                <a:moveTo>
                  <a:pt x="0" y="0"/>
                </a:moveTo>
                <a:lnTo>
                  <a:pt x="4474331" y="0"/>
                </a:lnTo>
                <a:lnTo>
                  <a:pt x="4474331" y="3231221"/>
                </a:lnTo>
                <a:lnTo>
                  <a:pt x="0" y="3231221"/>
                </a:ln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B29A2F3-C289-9762-6F9F-DA18D322D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0" y="621972"/>
            <a:ext cx="6400800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F2A1870-E86B-5125-7AB3-A1F5DF7E752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953000" y="2768043"/>
            <a:ext cx="6400799" cy="3231221"/>
          </a:xfrm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11480">
              <a:defRPr sz="1600"/>
            </a:lvl2pPr>
            <a:lvl3pPr marL="685800">
              <a:defRPr sz="1400"/>
            </a:lvl3pPr>
            <a:lvl4pPr marL="1051560">
              <a:defRPr sz="1200"/>
            </a:lvl4pPr>
            <a:lvl5pPr marL="1417320"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1FE2A1C-A3CC-9D8B-DE44-FDE1132F7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C454DD-C924-8468-6944-AF53508CD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73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58194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0B2CA14-03DC-FC05-7713-E0261B4B2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42" b="69630"/>
          <a:stretch>
            <a:fillRect/>
          </a:stretch>
        </p:blipFill>
        <p:spPr>
          <a:xfrm>
            <a:off x="1" y="4775200"/>
            <a:ext cx="6608233" cy="2082800"/>
          </a:xfrm>
          <a:custGeom>
            <a:avLst/>
            <a:gdLst>
              <a:gd name="connsiteX0" fmla="*/ 0 w 6608233"/>
              <a:gd name="connsiteY0" fmla="*/ 0 h 2082800"/>
              <a:gd name="connsiteX1" fmla="*/ 6608233 w 6608233"/>
              <a:gd name="connsiteY1" fmla="*/ 0 h 2082800"/>
              <a:gd name="connsiteX2" fmla="*/ 6608233 w 6608233"/>
              <a:gd name="connsiteY2" fmla="*/ 2082800 h 2082800"/>
              <a:gd name="connsiteX3" fmla="*/ 0 w 6608233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8233" h="2082800">
                <a:moveTo>
                  <a:pt x="0" y="0"/>
                </a:moveTo>
                <a:lnTo>
                  <a:pt x="6608233" y="0"/>
                </a:lnTo>
                <a:lnTo>
                  <a:pt x="6608233" y="2082800"/>
                </a:lnTo>
                <a:lnTo>
                  <a:pt x="0" y="2082800"/>
                </a:lnTo>
                <a:close/>
              </a:path>
            </a:pathLst>
          </a:cu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55275E-28AB-F0B7-E799-5116B1120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827307"/>
            <a:ext cx="6400800" cy="5203387"/>
          </a:xfrm>
        </p:spPr>
        <p:txBody>
          <a:bodyPr lIns="0" tIns="0" rIns="0" bIns="0" anchor="ctr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BD7E0A-39A9-0CF7-F1CE-E777075BFA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01915" y="3046905"/>
            <a:ext cx="3456590" cy="3456590"/>
          </a:xfrm>
          <a:custGeom>
            <a:avLst/>
            <a:gdLst>
              <a:gd name="connsiteX0" fmla="*/ 1728295 w 3456590"/>
              <a:gd name="connsiteY0" fmla="*/ 0 h 3456590"/>
              <a:gd name="connsiteX1" fmla="*/ 3456590 w 3456590"/>
              <a:gd name="connsiteY1" fmla="*/ 1728295 h 3456590"/>
              <a:gd name="connsiteX2" fmla="*/ 1728295 w 3456590"/>
              <a:gd name="connsiteY2" fmla="*/ 3456590 h 3456590"/>
              <a:gd name="connsiteX3" fmla="*/ 0 w 3456590"/>
              <a:gd name="connsiteY3" fmla="*/ 1728295 h 3456590"/>
              <a:gd name="connsiteX4" fmla="*/ 1728295 w 3456590"/>
              <a:gd name="connsiteY4" fmla="*/ 0 h 34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590" h="3456590">
                <a:moveTo>
                  <a:pt x="1728295" y="0"/>
                </a:moveTo>
                <a:cubicBezTo>
                  <a:pt x="2682806" y="0"/>
                  <a:pt x="3456590" y="773784"/>
                  <a:pt x="3456590" y="1728295"/>
                </a:cubicBezTo>
                <a:cubicBezTo>
                  <a:pt x="3456590" y="2682806"/>
                  <a:pt x="2682806" y="3456590"/>
                  <a:pt x="1728295" y="3456590"/>
                </a:cubicBezTo>
                <a:cubicBezTo>
                  <a:pt x="773784" y="3456590"/>
                  <a:pt x="0" y="2682806"/>
                  <a:pt x="0" y="1728295"/>
                </a:cubicBezTo>
                <a:cubicBezTo>
                  <a:pt x="0" y="773784"/>
                  <a:pt x="773784" y="0"/>
                  <a:pt x="1728295" y="0"/>
                </a:cubicBezTo>
                <a:close/>
              </a:path>
            </a:pathLst>
          </a:custGeom>
          <a:ln w="57150">
            <a:noFill/>
          </a:ln>
        </p:spPr>
        <p:txBody>
          <a:bodyPr wrap="square" tIns="13716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86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>
            <a:extLst>
              <a:ext uri="{FF2B5EF4-FFF2-40B4-BE49-F238E27FC236}">
                <a16:creationId xmlns:a16="http://schemas.microsoft.com/office/drawing/2014/main" id="{269C21E5-B8EE-7438-A771-34BC8006E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5898" y="0"/>
            <a:ext cx="1574573" cy="39544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B87953E-96F2-8BCC-B295-E1033E7D2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7599718" cy="3051394"/>
          </a:xfrm>
        </p:spPr>
        <p:txBody>
          <a:bodyPr lIns="0" tIns="0" rIns="0" bIns="0" anchor="b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A627B70-91C8-40B9-6189-B29749FF6E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185" y="3965028"/>
            <a:ext cx="7599718" cy="149378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18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02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6400800" cy="3051393"/>
          </a:xfrm>
        </p:spPr>
        <p:txBody>
          <a:bodyPr lIns="0" tIns="0" rIns="0" bIns="0" anchor="b">
            <a:noAutofit/>
          </a:bodyPr>
          <a:lstStyle>
            <a:lvl1pPr>
              <a:defRPr sz="54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E0CDAE70-42DC-AB0D-6734-B9944B7993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185" y="3965028"/>
            <a:ext cx="6400799" cy="1966747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400" b="1" i="0" dirty="0">
                <a:solidFill>
                  <a:schemeClr val="accent4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subtitle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148B4D-CB0B-8B95-BA58-B33DE0530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895145-43B3-C337-08C1-C009F83D8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434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3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A22F8239-92F5-595B-5DD3-ACBA1C19E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2969"/>
          <a:stretch/>
        </p:blipFill>
        <p:spPr>
          <a:xfrm>
            <a:off x="3459002" y="5609995"/>
            <a:ext cx="7328137" cy="1248005"/>
          </a:xfrm>
          <a:custGeom>
            <a:avLst/>
            <a:gdLst>
              <a:gd name="connsiteX0" fmla="*/ 0 w 7328137"/>
              <a:gd name="connsiteY0" fmla="*/ 0 h 1912980"/>
              <a:gd name="connsiteX1" fmla="*/ 7328137 w 7328137"/>
              <a:gd name="connsiteY1" fmla="*/ 0 h 1912980"/>
              <a:gd name="connsiteX2" fmla="*/ 7328137 w 7328137"/>
              <a:gd name="connsiteY2" fmla="*/ 1912980 h 1912980"/>
              <a:gd name="connsiteX3" fmla="*/ 0 w 7328137"/>
              <a:gd name="connsiteY3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8137" h="1912980">
                <a:moveTo>
                  <a:pt x="0" y="0"/>
                </a:moveTo>
                <a:lnTo>
                  <a:pt x="7328137" y="0"/>
                </a:lnTo>
                <a:lnTo>
                  <a:pt x="7328137" y="1912980"/>
                </a:lnTo>
                <a:lnTo>
                  <a:pt x="0" y="1912980"/>
                </a:lnTo>
                <a:close/>
              </a:path>
            </a:pathLst>
          </a:cu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52DD956C-BC83-8F97-6FF5-5A11028FE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21792"/>
            <a:ext cx="8180412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A612ED1-3CD3-8532-2C92-777F6D005F1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3816" y="2948152"/>
            <a:ext cx="4956470" cy="3120773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4BCE7-3651-7CA3-1353-9B2526D267A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421716" y="2948152"/>
            <a:ext cx="4956470" cy="3120773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72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1185" y="629469"/>
            <a:ext cx="8961120" cy="5599062"/>
          </a:xfrm>
        </p:spPr>
        <p:txBody>
          <a:bodyPr lIns="0" tIns="0" rIns="0" bIns="0" anchor="ctr">
            <a:noAutofit/>
          </a:bodyPr>
          <a:lstStyle>
            <a:lvl1pPr mar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7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A65DB93-2357-6899-3DDD-DC79C877A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29533" y="5801722"/>
            <a:ext cx="2115210" cy="1056278"/>
          </a:xfrm>
          <a:custGeom>
            <a:avLst/>
            <a:gdLst>
              <a:gd name="connsiteX0" fmla="*/ 1057605 w 2115210"/>
              <a:gd name="connsiteY0" fmla="*/ 0 h 1056278"/>
              <a:gd name="connsiteX1" fmla="*/ 2109820 w 2115210"/>
              <a:gd name="connsiteY1" fmla="*/ 949535 h 1056278"/>
              <a:gd name="connsiteX2" fmla="*/ 2115210 w 2115210"/>
              <a:gd name="connsiteY2" fmla="*/ 1056278 h 1056278"/>
              <a:gd name="connsiteX3" fmla="*/ 0 w 2115210"/>
              <a:gd name="connsiteY3" fmla="*/ 1056278 h 1056278"/>
              <a:gd name="connsiteX4" fmla="*/ 5390 w 2115210"/>
              <a:gd name="connsiteY4" fmla="*/ 949535 h 1056278"/>
              <a:gd name="connsiteX5" fmla="*/ 1057605 w 2115210"/>
              <a:gd name="connsiteY5" fmla="*/ 0 h 105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5210" h="1056278">
                <a:moveTo>
                  <a:pt x="1057605" y="0"/>
                </a:moveTo>
                <a:cubicBezTo>
                  <a:pt x="1605234" y="0"/>
                  <a:pt x="2055657" y="416196"/>
                  <a:pt x="2109820" y="949535"/>
                </a:cubicBezTo>
                <a:lnTo>
                  <a:pt x="2115210" y="1056278"/>
                </a:lnTo>
                <a:lnTo>
                  <a:pt x="0" y="1056278"/>
                </a:lnTo>
                <a:lnTo>
                  <a:pt x="5390" y="949535"/>
                </a:lnTo>
                <a:cubicBezTo>
                  <a:pt x="59553" y="416196"/>
                  <a:pt x="509976" y="0"/>
                  <a:pt x="1057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Object 1">
            <a:extLst>
              <a:ext uri="{FF2B5EF4-FFF2-40B4-BE49-F238E27FC236}">
                <a16:creationId xmlns:a16="http://schemas.microsoft.com/office/drawing/2014/main" id="{056E6431-5C32-6197-AA1B-376379431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9852" y="0"/>
            <a:ext cx="1574573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3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1">
            <a:extLst>
              <a:ext uri="{FF2B5EF4-FFF2-40B4-BE49-F238E27FC236}">
                <a16:creationId xmlns:a16="http://schemas.microsoft.com/office/drawing/2014/main" id="{83F8143D-16B1-4CE2-1910-9E5074922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1084203" y="4586286"/>
            <a:ext cx="1574573" cy="227171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05155"/>
            <a:ext cx="10571734" cy="1160145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DE6614-889D-2DB5-4C2F-DCBD22BA3B2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835400" y="2185127"/>
            <a:ext cx="2736849" cy="4067717"/>
          </a:xfrm>
        </p:spPr>
        <p:txBody>
          <a:bodyPr lIns="0" tIns="0" rIns="0" bIns="0"/>
          <a:lstStyle>
            <a:lvl1pPr marL="342900" indent="-342900">
              <a:buFont typeface="+mj-lt"/>
              <a:buAutoNum type="arabicPeriod"/>
              <a:defRPr sz="1800"/>
            </a:lvl1pPr>
            <a:lvl2pPr marL="525780" indent="-342900">
              <a:buFont typeface="+mj-lt"/>
              <a:buAutoNum type="alphaLcPeriod"/>
              <a:defRPr sz="1800"/>
            </a:lvl2pPr>
            <a:lvl3pPr marL="800100" indent="-342900">
              <a:buFont typeface="+mj-lt"/>
              <a:buAutoNum type="arabicParenR"/>
              <a:defRPr sz="1800"/>
            </a:lvl3pPr>
            <a:lvl4pPr marL="1051560" indent="-228600">
              <a:buFont typeface="+mj-lt"/>
              <a:buAutoNum type="alphaLcParenR"/>
              <a:defRPr sz="1800"/>
            </a:lvl4pPr>
            <a:lvl5pPr marL="1417320" indent="-2286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B2B871-B646-8E1E-CD57-2224B2D4E59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221564" y="2184400"/>
            <a:ext cx="4156619" cy="4046290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698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C74DBB-978B-8EA5-44E6-3AF3F58B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78285"/>
          <a:stretch/>
        </p:blipFill>
        <p:spPr>
          <a:xfrm>
            <a:off x="0" y="5368807"/>
            <a:ext cx="3769950" cy="1489194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7D965D3-2ED5-0347-F848-6C2A1D36A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513" b="14154"/>
          <a:stretch>
            <a:fillRect/>
          </a:stretch>
        </p:blipFill>
        <p:spPr>
          <a:xfrm>
            <a:off x="9141088" y="970666"/>
            <a:ext cx="3050912" cy="5887335"/>
          </a:xfrm>
          <a:custGeom>
            <a:avLst/>
            <a:gdLst>
              <a:gd name="connsiteX0" fmla="*/ 0 w 3050912"/>
              <a:gd name="connsiteY0" fmla="*/ 0 h 5887335"/>
              <a:gd name="connsiteX1" fmla="*/ 3050912 w 3050912"/>
              <a:gd name="connsiteY1" fmla="*/ 0 h 5887335"/>
              <a:gd name="connsiteX2" fmla="*/ 3050912 w 3050912"/>
              <a:gd name="connsiteY2" fmla="*/ 5887335 h 5887335"/>
              <a:gd name="connsiteX3" fmla="*/ 0 w 3050912"/>
              <a:gd name="connsiteY3" fmla="*/ 5887335 h 58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912" h="5887335">
                <a:moveTo>
                  <a:pt x="0" y="0"/>
                </a:moveTo>
                <a:lnTo>
                  <a:pt x="3050912" y="0"/>
                </a:lnTo>
                <a:lnTo>
                  <a:pt x="3050912" y="5887335"/>
                </a:lnTo>
                <a:lnTo>
                  <a:pt x="0" y="5887335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4" y="621973"/>
            <a:ext cx="6275416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E945C7-CAAC-C9B4-0B56-EC62E53C8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82467" y="5439854"/>
            <a:ext cx="1096391" cy="10963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58C5299-758C-70DA-D929-E0BC719E9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16629" y="3758740"/>
            <a:ext cx="2130921" cy="2130921"/>
          </a:xfrm>
          <a:custGeom>
            <a:avLst/>
            <a:gdLst>
              <a:gd name="connsiteX0" fmla="*/ 1346200 w 2692400"/>
              <a:gd name="connsiteY0" fmla="*/ 0 h 2692400"/>
              <a:gd name="connsiteX1" fmla="*/ 2692400 w 2692400"/>
              <a:gd name="connsiteY1" fmla="*/ 1346200 h 2692400"/>
              <a:gd name="connsiteX2" fmla="*/ 1346200 w 2692400"/>
              <a:gd name="connsiteY2" fmla="*/ 2692400 h 2692400"/>
              <a:gd name="connsiteX3" fmla="*/ 0 w 2692400"/>
              <a:gd name="connsiteY3" fmla="*/ 1346200 h 2692400"/>
              <a:gd name="connsiteX4" fmla="*/ 1346200 w 2692400"/>
              <a:gd name="connsiteY4" fmla="*/ 0 h 2692400"/>
              <a:gd name="connsiteX5" fmla="*/ 1346199 w 2692400"/>
              <a:gd name="connsiteY5" fmla="*/ 457130 h 2692400"/>
              <a:gd name="connsiteX6" fmla="*/ 457130 w 2692400"/>
              <a:gd name="connsiteY6" fmla="*/ 1346199 h 2692400"/>
              <a:gd name="connsiteX7" fmla="*/ 1346199 w 2692400"/>
              <a:gd name="connsiteY7" fmla="*/ 2235268 h 2692400"/>
              <a:gd name="connsiteX8" fmla="*/ 2235268 w 2692400"/>
              <a:gd name="connsiteY8" fmla="*/ 1346199 h 2692400"/>
              <a:gd name="connsiteX9" fmla="*/ 1346199 w 2692400"/>
              <a:gd name="connsiteY9" fmla="*/ 45713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2400" h="2692400">
                <a:moveTo>
                  <a:pt x="1346200" y="0"/>
                </a:moveTo>
                <a:cubicBezTo>
                  <a:pt x="2089686" y="0"/>
                  <a:pt x="2692400" y="602714"/>
                  <a:pt x="2692400" y="1346200"/>
                </a:cubicBezTo>
                <a:cubicBezTo>
                  <a:pt x="2692400" y="2089686"/>
                  <a:pt x="208968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  <a:moveTo>
                  <a:pt x="1346199" y="457130"/>
                </a:move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837218" y="2235268"/>
                  <a:pt x="2235268" y="1837218"/>
                  <a:pt x="2235268" y="1346199"/>
                </a:cubicBezTo>
                <a:cubicBezTo>
                  <a:pt x="2235268" y="855180"/>
                  <a:pt x="1837218" y="457130"/>
                  <a:pt x="1346199" y="457130"/>
                </a:cubicBezTo>
                <a:close/>
              </a:path>
            </a:pathLst>
          </a:custGeom>
          <a:solidFill>
            <a:srgbClr val="D5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A4C6AC-F9E8-412E-2D6B-9FDD07ADDE7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10330" y="2771566"/>
            <a:ext cx="6275387" cy="3271324"/>
          </a:xfrm>
        </p:spPr>
        <p:txBody>
          <a:bodyPr l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0463C33-FF99-2443-BE5D-682AC8CB8B7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09054" y="459137"/>
            <a:ext cx="4126800" cy="4126800"/>
          </a:xfrm>
          <a:custGeom>
            <a:avLst/>
            <a:gdLst>
              <a:gd name="connsiteX0" fmla="*/ 2063400 w 4126800"/>
              <a:gd name="connsiteY0" fmla="*/ 0 h 4126800"/>
              <a:gd name="connsiteX1" fmla="*/ 4126800 w 4126800"/>
              <a:gd name="connsiteY1" fmla="*/ 2063400 h 4126800"/>
              <a:gd name="connsiteX2" fmla="*/ 2063400 w 4126800"/>
              <a:gd name="connsiteY2" fmla="*/ 4126800 h 4126800"/>
              <a:gd name="connsiteX3" fmla="*/ 0 w 4126800"/>
              <a:gd name="connsiteY3" fmla="*/ 2063400 h 4126800"/>
              <a:gd name="connsiteX4" fmla="*/ 2063400 w 4126800"/>
              <a:gd name="connsiteY4" fmla="*/ 0 h 41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6800" h="4126800">
                <a:moveTo>
                  <a:pt x="2063400" y="0"/>
                </a:moveTo>
                <a:cubicBezTo>
                  <a:pt x="3202984" y="0"/>
                  <a:pt x="4126800" y="923816"/>
                  <a:pt x="4126800" y="2063400"/>
                </a:cubicBezTo>
                <a:cubicBezTo>
                  <a:pt x="4126800" y="3202984"/>
                  <a:pt x="3202984" y="4126800"/>
                  <a:pt x="2063400" y="4126800"/>
                </a:cubicBezTo>
                <a:cubicBezTo>
                  <a:pt x="923816" y="4126800"/>
                  <a:pt x="0" y="3202984"/>
                  <a:pt x="0" y="2063400"/>
                </a:cubicBezTo>
                <a:cubicBezTo>
                  <a:pt x="0" y="923816"/>
                  <a:pt x="923816" y="0"/>
                  <a:pt x="2063400" y="0"/>
                </a:cubicBezTo>
                <a:close/>
              </a:path>
            </a:pathLst>
          </a:custGeom>
        </p:spPr>
        <p:txBody>
          <a:bodyPr wrap="square" tIns="73152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806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D978EB2-1AE7-BB87-954B-F3DBF5080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4" y="621973"/>
            <a:ext cx="10569634" cy="1801793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406BDC3-2B84-117A-BF71-A331C1DD6BC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1183" y="2796209"/>
            <a:ext cx="3657598" cy="3147392"/>
          </a:xfrm>
        </p:spPr>
        <p:txBody>
          <a:bodyPr lIns="0" tIns="0" rIns="0" bIns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11480">
              <a:defRPr sz="1600"/>
            </a:lvl2pPr>
            <a:lvl3pPr marL="685800">
              <a:defRPr sz="1400"/>
            </a:lvl3pPr>
            <a:lvl4pPr marL="1051560">
              <a:defRPr sz="1200"/>
            </a:lvl4pPr>
            <a:lvl5pPr marL="1417320"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4D2A92BD-8372-F61F-9551-6FA12079139B}"/>
              </a:ext>
            </a:extLst>
          </p:cNvPr>
          <p:cNvSpPr>
            <a:spLocks noGrp="1"/>
          </p:cNvSpPr>
          <p:nvPr>
            <p:ph type="tbl" sz="quarter" idx="28" hasCustomPrompt="1"/>
          </p:nvPr>
        </p:nvSpPr>
        <p:spPr>
          <a:xfrm>
            <a:off x="4902200" y="2795588"/>
            <a:ext cx="6478617" cy="31480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61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9EF52E1-6F3C-5D9B-32DC-A156BDDE2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47" b="86709"/>
          <a:stretch/>
        </p:blipFill>
        <p:spPr>
          <a:xfrm>
            <a:off x="-1" y="5946505"/>
            <a:ext cx="5304866" cy="911495"/>
          </a:xfrm>
          <a:custGeom>
            <a:avLst/>
            <a:gdLst>
              <a:gd name="connsiteX0" fmla="*/ 0 w 5304866"/>
              <a:gd name="connsiteY0" fmla="*/ 0 h 1912980"/>
              <a:gd name="connsiteX1" fmla="*/ 5304866 w 5304866"/>
              <a:gd name="connsiteY1" fmla="*/ 0 h 1912980"/>
              <a:gd name="connsiteX2" fmla="*/ 5304866 w 5304866"/>
              <a:gd name="connsiteY2" fmla="*/ 1912980 h 1912980"/>
              <a:gd name="connsiteX3" fmla="*/ 5304865 w 5304866"/>
              <a:gd name="connsiteY3" fmla="*/ 1912980 h 1912980"/>
              <a:gd name="connsiteX4" fmla="*/ 0 w 5304866"/>
              <a:gd name="connsiteY4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4866" h="1912980">
                <a:moveTo>
                  <a:pt x="0" y="0"/>
                </a:moveTo>
                <a:lnTo>
                  <a:pt x="5304866" y="0"/>
                </a:lnTo>
                <a:lnTo>
                  <a:pt x="5304866" y="1912980"/>
                </a:lnTo>
                <a:lnTo>
                  <a:pt x="5304865" y="1912980"/>
                </a:lnTo>
                <a:lnTo>
                  <a:pt x="0" y="1912980"/>
                </a:lnTo>
                <a:close/>
              </a:path>
            </a:pathLst>
          </a:cu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6400800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DE2B4D4-87FA-ACC4-A0FD-E98B07CE985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1185" y="3067050"/>
            <a:ext cx="6400800" cy="3048000"/>
          </a:xfrm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11480">
              <a:defRPr sz="1800"/>
            </a:lvl2pPr>
            <a:lvl3pPr marL="685800">
              <a:defRPr sz="1800"/>
            </a:lvl3pPr>
            <a:lvl4pPr marL="1051560">
              <a:defRPr sz="1800"/>
            </a:lvl4pPr>
            <a:lvl5pPr marL="1417320"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8F85D-7A7F-3D36-8C6A-6589D66D2AF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861300" y="3067050"/>
            <a:ext cx="3519515" cy="3048000"/>
          </a:xfrm>
        </p:spPr>
        <p:txBody>
          <a:bodyPr lIns="0" tIns="0" rIns="0" bIns="0"/>
          <a:lstStyle>
            <a:lvl1pPr marL="342900" indent="-342900">
              <a:buFont typeface="+mj-lt"/>
              <a:buAutoNum type="arabicPeriod"/>
              <a:defRPr sz="1800"/>
            </a:lvl1pPr>
            <a:lvl2pPr marL="525780" indent="-342900">
              <a:buFont typeface="+mj-lt"/>
              <a:buAutoNum type="alphaLcPeriod"/>
              <a:defRPr sz="1800"/>
            </a:lvl2pPr>
            <a:lvl3pPr marL="800100" indent="-342900">
              <a:buFont typeface="+mj-lt"/>
              <a:buAutoNum type="arabicParenR"/>
              <a:defRPr sz="1800"/>
            </a:lvl3pPr>
            <a:lvl4pPr marL="1165860" indent="-342900">
              <a:buFont typeface="+mj-lt"/>
              <a:buAutoNum type="alphaLcPeriod"/>
              <a:defRPr sz="1800"/>
            </a:lvl4pPr>
            <a:lvl5pPr marL="1531620" indent="-3429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45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C74DBB-978B-8EA5-44E6-3AF3F58B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67254"/>
          <a:stretch>
            <a:fillRect/>
          </a:stretch>
        </p:blipFill>
        <p:spPr>
          <a:xfrm>
            <a:off x="0" y="4612248"/>
            <a:ext cx="3769950" cy="2245753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7D965D3-2ED5-0347-F848-6C2A1D36A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513" b="14154"/>
          <a:stretch>
            <a:fillRect/>
          </a:stretch>
        </p:blipFill>
        <p:spPr>
          <a:xfrm>
            <a:off x="9141088" y="970666"/>
            <a:ext cx="3050912" cy="5887335"/>
          </a:xfrm>
          <a:custGeom>
            <a:avLst/>
            <a:gdLst>
              <a:gd name="connsiteX0" fmla="*/ 0 w 3050912"/>
              <a:gd name="connsiteY0" fmla="*/ 0 h 5887335"/>
              <a:gd name="connsiteX1" fmla="*/ 3050912 w 3050912"/>
              <a:gd name="connsiteY1" fmla="*/ 0 h 5887335"/>
              <a:gd name="connsiteX2" fmla="*/ 3050912 w 3050912"/>
              <a:gd name="connsiteY2" fmla="*/ 5887335 h 5887335"/>
              <a:gd name="connsiteX3" fmla="*/ 0 w 3050912"/>
              <a:gd name="connsiteY3" fmla="*/ 5887335 h 58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912" h="5887335">
                <a:moveTo>
                  <a:pt x="0" y="0"/>
                </a:moveTo>
                <a:lnTo>
                  <a:pt x="3050912" y="0"/>
                </a:lnTo>
                <a:lnTo>
                  <a:pt x="3050912" y="5887335"/>
                </a:lnTo>
                <a:lnTo>
                  <a:pt x="0" y="5887335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4" y="621973"/>
            <a:ext cx="7309086" cy="1828800"/>
          </a:xfrm>
        </p:spPr>
        <p:txBody>
          <a:bodyPr lIns="0" tIns="0" rIns="0" bIns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3E0C7AAD-1535-12DC-133E-2253BF501721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811183" y="2757488"/>
            <a:ext cx="10548967" cy="3399964"/>
          </a:xfrm>
        </p:spPr>
        <p:txBody>
          <a:bodyPr/>
          <a:lstStyle/>
          <a:p>
            <a:r>
              <a:rPr lang="en-US" dirty="0"/>
              <a:t>Click icon to insert table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74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90262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8AC6985-AA41-BCAE-CEDF-E736D973B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184" y="612647"/>
            <a:ext cx="10002589" cy="3657600"/>
          </a:xfrm>
        </p:spPr>
        <p:txBody>
          <a:bodyPr lIns="0" tIns="0" rIns="0" bIns="0" anchor="b">
            <a:noAutofit/>
          </a:bodyPr>
          <a:lstStyle>
            <a:lvl1pPr mar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7B85660-94E4-85D1-95CA-415513A035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1185" y="4724033"/>
            <a:ext cx="7000972" cy="170942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accent4"/>
                </a:solidFill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C694532E-B147-38A2-55EE-24483385016A}"/>
              </a:ext>
            </a:extLst>
          </p:cNvPr>
          <p:cNvSpPr/>
          <p:nvPr/>
        </p:nvSpPr>
        <p:spPr>
          <a:xfrm rot="10800000">
            <a:off x="9857326" y="5353638"/>
            <a:ext cx="2133966" cy="1079818"/>
          </a:xfrm>
          <a:custGeom>
            <a:avLst/>
            <a:gdLst>
              <a:gd name="connsiteX0" fmla="*/ 818 w 2692400"/>
              <a:gd name="connsiteY0" fmla="*/ 0 h 1362394"/>
              <a:gd name="connsiteX1" fmla="*/ 2691582 w 2692400"/>
              <a:gd name="connsiteY1" fmla="*/ 0 h 1362394"/>
              <a:gd name="connsiteX2" fmla="*/ 2692400 w 2692400"/>
              <a:gd name="connsiteY2" fmla="*/ 16194 h 1362394"/>
              <a:gd name="connsiteX3" fmla="*/ 1346200 w 2692400"/>
              <a:gd name="connsiteY3" fmla="*/ 1362394 h 1362394"/>
              <a:gd name="connsiteX4" fmla="*/ 0 w 2692400"/>
              <a:gd name="connsiteY4" fmla="*/ 16194 h 1362394"/>
              <a:gd name="connsiteX5" fmla="*/ 818 w 2692400"/>
              <a:gd name="connsiteY5" fmla="*/ 0 h 136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2400" h="1362394">
                <a:moveTo>
                  <a:pt x="818" y="0"/>
                </a:moveTo>
                <a:lnTo>
                  <a:pt x="2691582" y="0"/>
                </a:lnTo>
                <a:lnTo>
                  <a:pt x="2692400" y="16194"/>
                </a:lnTo>
                <a:cubicBezTo>
                  <a:pt x="2692400" y="759680"/>
                  <a:pt x="2089686" y="1362394"/>
                  <a:pt x="1346200" y="1362394"/>
                </a:cubicBezTo>
                <a:cubicBezTo>
                  <a:pt x="602714" y="1362394"/>
                  <a:pt x="0" y="759680"/>
                  <a:pt x="0" y="16194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09266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234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223ADB6-3AA2-499B-B453-3CFFF0D36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29533" y="5801722"/>
            <a:ext cx="2115210" cy="1056278"/>
          </a:xfrm>
          <a:custGeom>
            <a:avLst/>
            <a:gdLst>
              <a:gd name="connsiteX0" fmla="*/ 1057605 w 2115210"/>
              <a:gd name="connsiteY0" fmla="*/ 0 h 1056278"/>
              <a:gd name="connsiteX1" fmla="*/ 2109820 w 2115210"/>
              <a:gd name="connsiteY1" fmla="*/ 949535 h 1056278"/>
              <a:gd name="connsiteX2" fmla="*/ 2115210 w 2115210"/>
              <a:gd name="connsiteY2" fmla="*/ 1056278 h 1056278"/>
              <a:gd name="connsiteX3" fmla="*/ 0 w 2115210"/>
              <a:gd name="connsiteY3" fmla="*/ 1056278 h 1056278"/>
              <a:gd name="connsiteX4" fmla="*/ 5390 w 2115210"/>
              <a:gd name="connsiteY4" fmla="*/ 949535 h 1056278"/>
              <a:gd name="connsiteX5" fmla="*/ 1057605 w 2115210"/>
              <a:gd name="connsiteY5" fmla="*/ 0 h 105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5210" h="1056278">
                <a:moveTo>
                  <a:pt x="1057605" y="0"/>
                </a:moveTo>
                <a:cubicBezTo>
                  <a:pt x="1605234" y="0"/>
                  <a:pt x="2055657" y="416196"/>
                  <a:pt x="2109820" y="949535"/>
                </a:cubicBezTo>
                <a:lnTo>
                  <a:pt x="2115210" y="1056278"/>
                </a:lnTo>
                <a:lnTo>
                  <a:pt x="0" y="1056278"/>
                </a:lnTo>
                <a:lnTo>
                  <a:pt x="5390" y="949535"/>
                </a:lnTo>
                <a:cubicBezTo>
                  <a:pt x="59553" y="416196"/>
                  <a:pt x="509976" y="0"/>
                  <a:pt x="1057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Object 1">
            <a:extLst>
              <a:ext uri="{FF2B5EF4-FFF2-40B4-BE49-F238E27FC236}">
                <a16:creationId xmlns:a16="http://schemas.microsoft.com/office/drawing/2014/main" id="{4F5D5648-A8ED-4B39-A9F9-1B130C052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9852" y="0"/>
            <a:ext cx="1574573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09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11541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3544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80606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8669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  <p:sldLayoutId id="2147483922" r:id="rId20"/>
    <p:sldLayoutId id="2147483923" r:id="rId21"/>
    <p:sldLayoutId id="2147483924" r:id="rId22"/>
    <p:sldLayoutId id="2147483925" r:id="rId23"/>
    <p:sldLayoutId id="2147483649" r:id="rId24"/>
    <p:sldLayoutId id="2147483679" r:id="rId25"/>
    <p:sldLayoutId id="2147483676" r:id="rId26"/>
    <p:sldLayoutId id="2147483669" r:id="rId27"/>
    <p:sldLayoutId id="2147483673" r:id="rId28"/>
    <p:sldLayoutId id="2147483682" r:id="rId29"/>
    <p:sldLayoutId id="2147483656" r:id="rId3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wallpaperflare.com/motor-skills-toy-wood-children-toys-fine-motor-skills-coordination-wallpaper-ebsg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15D2-7F57-AF2A-38D7-558098789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89" y="988540"/>
            <a:ext cx="7357428" cy="3896668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Diferencias</a:t>
            </a:r>
            <a:r>
              <a:rPr lang="en-US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</a:t>
            </a:r>
            <a:r>
              <a:rPr lang="en-US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proceso</a:t>
            </a:r>
            <a:r>
              <a:rPr lang="en-US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lang="en-US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adquirir</a:t>
            </a:r>
            <a:r>
              <a:rPr lang="en-US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licencia</a:t>
            </a:r>
            <a:r>
              <a:rPr lang="en-US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family childcare y childcare center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child holding a stack of colorful blocks&#10;&#10;Description automatically generated">
            <a:extLst>
              <a:ext uri="{FF2B5EF4-FFF2-40B4-BE49-F238E27FC236}">
                <a16:creationId xmlns:a16="http://schemas.microsoft.com/office/drawing/2014/main" id="{247AD9D9-3EEC-4A15-99F5-37C3A0F707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" b="1250"/>
          <a:stretch>
            <a:fillRect/>
          </a:stretch>
        </p:blipFill>
        <p:spPr>
          <a:xfrm>
            <a:off x="7556417" y="65827"/>
            <a:ext cx="4546600" cy="672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A5685-9715-6A2A-0868-CD047386C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95A16-DE3C-F0F0-536E-5DB9201D41D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70689" y="2232147"/>
            <a:ext cx="4956470" cy="3120773"/>
          </a:xfrm>
        </p:spPr>
        <p:txBody>
          <a:bodyPr/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Centro de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cuidado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infantil Familiar: El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niño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crece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se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desarrolla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dentro de un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ambiente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hogareño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diferente a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familia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23154D-1DF1-E1E7-2B8A-46D6C41E599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277232" y="3134151"/>
            <a:ext cx="5553577" cy="312077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Centro de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cuidado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infantil Grupal: El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niño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tiene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una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preparacion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enfocada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academico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estan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separados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por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grupos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 misma edad, con actividades las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cuales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son para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desarrollo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totalidad.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52CCE-921F-0113-B4C4-A37326E29F64}"/>
              </a:ext>
            </a:extLst>
          </p:cNvPr>
          <p:cNvSpPr txBox="1"/>
          <p:nvPr/>
        </p:nvSpPr>
        <p:spPr>
          <a:xfrm>
            <a:off x="617838" y="308919"/>
            <a:ext cx="5659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Diferencias</a:t>
            </a:r>
            <a:endParaRPr lang="en-US" sz="28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 descr="A couple of girls hugging in the grass&#10;&#10;AI-generated content may be incorrect.">
            <a:extLst>
              <a:ext uri="{FF2B5EF4-FFF2-40B4-BE49-F238E27FC236}">
                <a16:creationId xmlns:a16="http://schemas.microsoft.com/office/drawing/2014/main" id="{621F3298-6F23-A4EE-B372-80C85689C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200" y="306514"/>
            <a:ext cx="3828559" cy="2554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56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4550B-FE56-46DE-8112-D040ED80E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368300"/>
            <a:ext cx="5816600" cy="57657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63500">
              <a:spcAft>
                <a:spcPts val="2100"/>
              </a:spcAft>
            </a:pPr>
            <a:br>
              <a:rPr lang="en-US" sz="1200" b="0" i="0" u="none" strike="noStrike" dirty="0">
                <a:effectLst/>
              </a:rPr>
            </a:b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proceso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obtener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una</a:t>
            </a:r>
            <a:b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licencia de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cuidado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infantil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sea familiar ó grupal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requiere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compromiso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tiempo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esfuerzo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garantizar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lugar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cuidado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infantil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cumpla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los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estándares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eguridad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calidad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establecidos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por </a:t>
            </a:r>
            <a:r>
              <a:rPr lang="en-US" b="0" i="0" u="none" strike="noStrike" cap="none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</a:t>
            </a:r>
            <a:r>
              <a:rPr lang="en-US" b="0" i="0" u="none" strike="noStrike" cap="non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DCF. </a:t>
            </a:r>
            <a:br>
              <a:rPr lang="en-US" b="0" cap="none" dirty="0">
                <a:effectLst/>
              </a:rPr>
            </a:br>
            <a:br>
              <a:rPr lang="en-US" cap="none" dirty="0"/>
            </a:br>
            <a:endParaRPr lang="en-US" dirty="0"/>
          </a:p>
        </p:txBody>
      </p:sp>
      <p:pic>
        <p:nvPicPr>
          <p:cNvPr id="6" name="Picture 5" descr="A group of children eating at a table&#10;&#10;Description automatically generated">
            <a:extLst>
              <a:ext uri="{FF2B5EF4-FFF2-40B4-BE49-F238E27FC236}">
                <a16:creationId xmlns:a16="http://schemas.microsoft.com/office/drawing/2014/main" id="{A2928E66-10F7-443B-A078-E3E73826CF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493" r="5118" b="-1"/>
          <a:stretch>
            <a:fillRect/>
          </a:stretch>
        </p:blipFill>
        <p:spPr>
          <a:xfrm>
            <a:off x="-5597" y="0"/>
            <a:ext cx="6101597" cy="6857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9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908C5-96EB-7965-1CFC-B9E268985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9046C-F2C5-4873-AD50-4F2276507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2146300"/>
            <a:ext cx="5934511" cy="3644900"/>
          </a:xfrm>
        </p:spPr>
        <p:txBody>
          <a:bodyPr>
            <a:normAutofit/>
          </a:bodyPr>
          <a:lstStyle/>
          <a:p>
            <a:r>
              <a:rPr lang="en-US" sz="3600" dirty="0"/>
              <a:t>María Ramírez-España</a:t>
            </a:r>
          </a:p>
          <a:p>
            <a:r>
              <a:rPr lang="en-US" sz="3600" dirty="0"/>
              <a:t>414-369-0254.</a:t>
            </a:r>
          </a:p>
          <a:p>
            <a:r>
              <a:rPr lang="en-US" sz="3600" dirty="0"/>
              <a:t>merazramirez@yahoo.com </a:t>
            </a:r>
          </a:p>
        </p:txBody>
      </p:sp>
      <p:pic>
        <p:nvPicPr>
          <p:cNvPr id="5" name="Content Placeholder 4" descr="A person with a blue shirt&#10;&#10;Description automatically generated">
            <a:extLst>
              <a:ext uri="{FF2B5EF4-FFF2-40B4-BE49-F238E27FC236}">
                <a16:creationId xmlns:a16="http://schemas.microsoft.com/office/drawing/2014/main" id="{92F0346C-FC0E-444D-8E6A-A281E9A53D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547" r="14547"/>
          <a:stretch>
            <a:fillRect/>
          </a:stretch>
        </p:blipFill>
        <p:spPr>
          <a:xfrm>
            <a:off x="7380288" y="609600"/>
            <a:ext cx="3667125" cy="518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201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8CC44-CFBE-4BBF-8879-636041D561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9398" y="862871"/>
            <a:ext cx="5397500" cy="48561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r>
              <a:rPr lang="en-US" sz="31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Maria Ramirez-España</a:t>
            </a:r>
            <a:b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Grado </a:t>
            </a:r>
            <a:r>
              <a:rPr lang="en-US" sz="270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Asociado</a:t>
            </a:r>
            <a: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Educación</a:t>
            </a:r>
            <a: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Temprana</a:t>
            </a:r>
            <a:b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Credencial</a:t>
            </a:r>
            <a: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Edad</a:t>
            </a:r>
            <a: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Escolar</a:t>
            </a:r>
            <a:b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Credencial</a:t>
            </a:r>
            <a: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Administración De </a:t>
            </a:r>
            <a:r>
              <a:rPr lang="en-US" sz="270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Guarderia</a:t>
            </a:r>
            <a:b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Credencial</a:t>
            </a:r>
            <a: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Infantes Y </a:t>
            </a:r>
            <a:r>
              <a:rPr lang="en-US" sz="2700" cap="none" dirty="0" err="1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Parvulos</a:t>
            </a:r>
            <a:br>
              <a:rPr lang="en-US" sz="270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sz="2700" b="0" dirty="0">
              <a:solidFill>
                <a:schemeClr val="tx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Content Placeholder 4" descr="A person with a blue shirt&#10;&#10;Description automatically generated">
            <a:extLst>
              <a:ext uri="{FF2B5EF4-FFF2-40B4-BE49-F238E27FC236}">
                <a16:creationId xmlns:a16="http://schemas.microsoft.com/office/drawing/2014/main" id="{3E2EC23F-6177-4C56-86EE-9A8270E7B0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49" r="13988"/>
          <a:stretch>
            <a:fillRect/>
          </a:stretch>
        </p:blipFill>
        <p:spPr>
          <a:xfrm>
            <a:off x="0" y="0"/>
            <a:ext cx="4635583" cy="6857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89400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401105-5841-28D0-D6C0-3E1A46648BF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4147" y="298514"/>
            <a:ext cx="6594147" cy="5366900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Cuidado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infantil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Familiar DCF 250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Cuidado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infantil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Grupal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DCF 251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Informar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Diferencias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Analizar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comparar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tipo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Licencia de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cuidado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infantil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debo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obtener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A person playing with children&#10;&#10;Description automatically generated">
            <a:extLst>
              <a:ext uri="{FF2B5EF4-FFF2-40B4-BE49-F238E27FC236}">
                <a16:creationId xmlns:a16="http://schemas.microsoft.com/office/drawing/2014/main" id="{14E0DBA4-ECDF-49B2-923A-0C1DD52EB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099" y="962167"/>
            <a:ext cx="3289111" cy="4933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9486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card&#10;&#10;Description automatically generated">
            <a:extLst>
              <a:ext uri="{FF2B5EF4-FFF2-40B4-BE49-F238E27FC236}">
                <a16:creationId xmlns:a16="http://schemas.microsoft.com/office/drawing/2014/main" id="{4613494F-650B-4A1A-B08F-70C0212B3D4E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3"/>
          <a:stretch>
            <a:fillRect/>
          </a:stretch>
        </p:blipFill>
        <p:spPr>
          <a:xfrm>
            <a:off x="1295400" y="761820"/>
            <a:ext cx="4445000" cy="5334002"/>
          </a:xfrm>
        </p:spPr>
      </p:pic>
      <p:pic>
        <p:nvPicPr>
          <p:cNvPr id="8" name="Picture 7" descr="A close-up of a card&#10;&#10;Description automatically generated">
            <a:extLst>
              <a:ext uri="{FF2B5EF4-FFF2-40B4-BE49-F238E27FC236}">
                <a16:creationId xmlns:a16="http://schemas.microsoft.com/office/drawing/2014/main" id="{97B1B0CF-8B34-4795-9866-09A3CB493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568" y="762178"/>
            <a:ext cx="4445000" cy="533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27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FA43-637B-EF8D-3849-CFD9352B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827307"/>
            <a:ext cx="6689366" cy="5203387"/>
          </a:xfrm>
        </p:spPr>
        <p:txBody>
          <a:bodyPr anchor="ctr"/>
          <a:lstStyle/>
          <a:p>
            <a:br>
              <a:rPr lang="en-US" b="0" cap="none" dirty="0"/>
            </a:br>
            <a:r>
              <a:rPr lang="en-US" b="0" cap="none" dirty="0"/>
              <a:t>Cuidado </a:t>
            </a:r>
            <a:r>
              <a:rPr lang="en-US" b="0" cap="none" dirty="0" err="1"/>
              <a:t>infantil</a:t>
            </a:r>
            <a:r>
              <a:rPr lang="en-US" b="0" cap="none" dirty="0"/>
              <a:t> </a:t>
            </a:r>
            <a:br>
              <a:rPr lang="en-US" b="0" cap="none" dirty="0"/>
            </a:br>
            <a:r>
              <a:rPr lang="en-US" b="0" cap="none" dirty="0"/>
              <a:t>familiar</a:t>
            </a:r>
            <a:br>
              <a:rPr lang="en-US" b="0" cap="none" dirty="0"/>
            </a:br>
            <a:br>
              <a:rPr lang="en-US" b="0" dirty="0"/>
            </a:br>
            <a:endParaRPr lang="en-US" b="0" dirty="0"/>
          </a:p>
        </p:txBody>
      </p:sp>
      <p:pic>
        <p:nvPicPr>
          <p:cNvPr id="8" name="Picture Placeholder 7" descr="A group of children sitting on the ground with their hands in a circle&#10;&#10;Description automatically generated">
            <a:extLst>
              <a:ext uri="{FF2B5EF4-FFF2-40B4-BE49-F238E27FC236}">
                <a16:creationId xmlns:a16="http://schemas.microsoft.com/office/drawing/2014/main" id="{1B5D4447-2307-4F64-BAB6-B96191B7476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6682" r="16682"/>
          <a:stretch>
            <a:fillRect/>
          </a:stretch>
        </p:blipFill>
        <p:spPr>
          <a:xfrm>
            <a:off x="6869768" y="307412"/>
            <a:ext cx="5203387" cy="5203387"/>
          </a:xfrm>
        </p:spPr>
      </p:pic>
    </p:spTree>
    <p:extLst>
      <p:ext uri="{BB962C8B-B14F-4D97-AF65-F5344CB8AC3E}">
        <p14:creationId xmlns:p14="http://schemas.microsoft.com/office/powerpoint/2010/main" val="119822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FA43-637B-EF8D-3849-CFD9352B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55" y="746456"/>
            <a:ext cx="8777264" cy="2008339"/>
          </a:xfrm>
        </p:spPr>
        <p:txBody>
          <a:bodyPr anchor="b"/>
          <a:lstStyle/>
          <a:p>
            <a:br>
              <a:rPr lang="en-US" cap="none" dirty="0"/>
            </a:br>
            <a:br>
              <a:rPr lang="en-US" cap="none" dirty="0"/>
            </a:br>
            <a:br>
              <a:rPr lang="en-US" cap="none" dirty="0"/>
            </a:br>
            <a:r>
              <a:rPr lang="en-US" cap="none" dirty="0"/>
              <a:t>Cuidado </a:t>
            </a:r>
            <a:r>
              <a:rPr lang="en-US" cap="none" dirty="0" err="1"/>
              <a:t>infantil</a:t>
            </a:r>
            <a:r>
              <a:rPr lang="en-US" cap="none" dirty="0"/>
              <a:t> </a:t>
            </a:r>
            <a:r>
              <a:rPr lang="en-US" cap="none" dirty="0" err="1"/>
              <a:t>grupal</a:t>
            </a:r>
            <a:endParaRPr lang="en-US" cap="none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A group of children playing with blocks&#10;&#10;Description automatically generated">
            <a:extLst>
              <a:ext uri="{FF2B5EF4-FFF2-40B4-BE49-F238E27FC236}">
                <a16:creationId xmlns:a16="http://schemas.microsoft.com/office/drawing/2014/main" id="{DED74386-DFA1-4C6A-9FDB-FD321705F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78745" y="3429000"/>
            <a:ext cx="4434509" cy="2954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6707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6C19A-FBB5-46D0-9EE7-77F205034C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1884" y="656397"/>
            <a:ext cx="10098315" cy="5545205"/>
          </a:xfrm>
        </p:spPr>
        <p:txBody>
          <a:bodyPr/>
          <a:lstStyle/>
          <a:p>
            <a:r>
              <a:rPr lang="en-US" sz="28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Wisconsin Early Childhood Association (WECA)</a:t>
            </a:r>
            <a:br>
              <a:rPr lang="en-US" sz="28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(608) 240-9880 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en-US" sz="28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(800) 783-9322 </a:t>
            </a:r>
          </a:p>
          <a:p>
            <a:endParaRPr lang="en-US" sz="2800" b="0" i="0" u="none" strike="noStrike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800" b="0" i="0" u="none" strike="noStrike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4C For Children - (414)562-2650</a:t>
            </a: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800" b="0" i="0" u="none" strike="noStrike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800" b="0" i="0" u="none" strike="noStrike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Link de  Expression de </a:t>
            </a:r>
            <a:r>
              <a:rPr lang="en-US" sz="2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interes</a:t>
            </a:r>
            <a:endParaRPr lang="en-US" sz="2800" b="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https://dcf.wisconsin.gov/files/publications/pdf/5762s.pdf</a:t>
            </a:r>
          </a:p>
          <a:p>
            <a:br>
              <a:rPr lang="en-US" sz="2400" b="0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hildren playing with toy blocks">
            <a:extLst>
              <a:ext uri="{FF2B5EF4-FFF2-40B4-BE49-F238E27FC236}">
                <a16:creationId xmlns:a16="http://schemas.microsoft.com/office/drawing/2014/main" id="{FAC747FB-7BFC-4350-9B98-ED82E5663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965" y="1391127"/>
            <a:ext cx="4249428" cy="2984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6493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28E5B-47A0-EF94-A53D-6FDB74C9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888" y="432486"/>
            <a:ext cx="6803424" cy="1581666"/>
          </a:xfrm>
        </p:spPr>
        <p:txBody>
          <a:bodyPr/>
          <a:lstStyle/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sz="2800" b="0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Educacion</a:t>
            </a:r>
            <a:r>
              <a:rPr lang="en-US" sz="28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0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requerida</a:t>
            </a:r>
            <a:br>
              <a:rPr lang="en-US" sz="28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Centro de </a:t>
            </a:r>
            <a:r>
              <a:rPr lang="en-US" sz="2800" b="0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cuidado</a:t>
            </a:r>
            <a:r>
              <a:rPr lang="en-US" sz="28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8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nfantil familiar.</a:t>
            </a:r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Content Placeholder 8" descr="A group of children playing with toys&#10;&#10;Description automatically generated">
            <a:extLst>
              <a:ext uri="{FF2B5EF4-FFF2-40B4-BE49-F238E27FC236}">
                <a16:creationId xmlns:a16="http://schemas.microsoft.com/office/drawing/2014/main" id="{63080AF7-F861-4145-80C9-BC612FA24CFC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3"/>
          <a:stretch>
            <a:fillRect/>
          </a:stretch>
        </p:blipFill>
        <p:spPr>
          <a:xfrm>
            <a:off x="295688" y="432486"/>
            <a:ext cx="4250099" cy="2833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C0D065-91F8-28EC-AC27-77F68540A784}"/>
              </a:ext>
            </a:extLst>
          </p:cNvPr>
          <p:cNvSpPr txBox="1"/>
          <p:nvPr/>
        </p:nvSpPr>
        <p:spPr>
          <a:xfrm>
            <a:off x="5276335" y="2014152"/>
            <a:ext cx="601774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Preparatoria o GED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Introducción al cuidado infantil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Fundamentos en guardería familiar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Fundamentos en infantes y párvulos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Sids</a:t>
            </a:r>
            <a:endParaRPr lang="es-E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Traumatismo craneal por maltrato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Abuso y negligencia</a:t>
            </a:r>
            <a:b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3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B1ED-4D78-65EC-0579-DA9E41D7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0" y="3262181"/>
            <a:ext cx="4840315" cy="2394810"/>
          </a:xfrm>
        </p:spPr>
        <p:txBody>
          <a:bodyPr anchor="b"/>
          <a:lstStyle/>
          <a:p>
            <a:r>
              <a:rPr lang="en-US" sz="3600" b="0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Educación</a:t>
            </a:r>
            <a:r>
              <a:rPr lang="en-US" sz="36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0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requerida</a:t>
            </a:r>
            <a:r>
              <a:rPr lang="en-US" sz="36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br>
              <a:rPr lang="en-US" sz="36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0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centro</a:t>
            </a:r>
            <a:r>
              <a:rPr lang="en-US" sz="36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3600" b="0" cap="non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cuidado</a:t>
            </a:r>
            <a:r>
              <a:rPr lang="en-US" sz="3600" b="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infantil grupal.</a:t>
            </a:r>
            <a:endParaRPr lang="en-US" sz="3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group of children sitting on a bench&#10;&#10;Description automatically generated">
            <a:extLst>
              <a:ext uri="{FF2B5EF4-FFF2-40B4-BE49-F238E27FC236}">
                <a16:creationId xmlns:a16="http://schemas.microsoft.com/office/drawing/2014/main" id="{82C8625A-DA58-4AEC-8D0B-38EEB0B88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738" y="457200"/>
            <a:ext cx="4053403" cy="270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0B26B7-6579-431D-8E31-9874F1F9F92D}"/>
              </a:ext>
            </a:extLst>
          </p:cNvPr>
          <p:cNvSpPr txBox="1"/>
          <p:nvPr/>
        </p:nvSpPr>
        <p:spPr>
          <a:xfrm>
            <a:off x="389582" y="861524"/>
            <a:ext cx="6096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GED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 High school diploma ó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equivalente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Introducción al cuidado infantil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Fundamentos en Infantes y Párvulos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CPR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SIDS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Traumatismo craneal por maltrato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Abuso y negligencia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Destrezas y estrategias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br>
              <a:rPr lang="es-ES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Credenciales en Administración de guarderías infantiles.</a:t>
            </a:r>
          </a:p>
        </p:txBody>
      </p:sp>
    </p:spTree>
    <p:extLst>
      <p:ext uri="{BB962C8B-B14F-4D97-AF65-F5344CB8AC3E}">
        <p14:creationId xmlns:p14="http://schemas.microsoft.com/office/powerpoint/2010/main" val="86631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7C52C5-6F65-4D42-B855-A3283C55581A}">
  <ds:schemaRefs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schemas.openxmlformats.org/package/2006/metadata/core-properties"/>
    <ds:schemaRef ds:uri="71af3243-3dd4-4a8d-8c0d-dd76da1f02a5"/>
    <ds:schemaRef ds:uri="230e9df3-be65-4c73-a93b-d1236ebd677e"/>
    <ds:schemaRef ds:uri="http://schemas.microsoft.com/office/infopath/2007/PartnerControls"/>
    <ds:schemaRef ds:uri="http://purl.org/dc/terms/"/>
    <ds:schemaRef ds:uri="16c05727-aa75-4e4a-9b5f-8a80a1165891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5B6D968-3BA5-45CA-AFA4-01F84FB04F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54E976-D9B8-49D6-BB1E-30B410663C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3724</TotalTime>
  <Words>404</Words>
  <Application>Microsoft Office PowerPoint</Application>
  <PresentationFormat>Widescreen</PresentationFormat>
  <Paragraphs>75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Calibri</vt:lpstr>
      <vt:lpstr>Roboto</vt:lpstr>
      <vt:lpstr>Tahoma</vt:lpstr>
      <vt:lpstr>Tw Cen MT</vt:lpstr>
      <vt:lpstr>Wingdings</vt:lpstr>
      <vt:lpstr>Circuit</vt:lpstr>
      <vt:lpstr>Diferencias en el proceso para adquirir tu licencia de family childcare y childcare center</vt:lpstr>
      <vt:lpstr>           Maria Ramirez-España   Grado Asociado en Educación Temprana  Credencial en Edad Escolar  Credencial en Administración De Guarderia  Credencial de Infantes Y Parvulos   </vt:lpstr>
      <vt:lpstr>PowerPoint Presentation</vt:lpstr>
      <vt:lpstr>PowerPoint Presentation</vt:lpstr>
      <vt:lpstr> Cuidado infantil  familiar  </vt:lpstr>
      <vt:lpstr>   Cuidado infantil grupal</vt:lpstr>
      <vt:lpstr>PowerPoint Presentation</vt:lpstr>
      <vt:lpstr>Educacion requerida Centro de cuidado infantil familiar.</vt:lpstr>
      <vt:lpstr>Educación requerida… centro de cuidado infantil grupal.</vt:lpstr>
      <vt:lpstr>PowerPoint Presentation</vt:lpstr>
      <vt:lpstr> El proceso de obtener una licencia de cuidado infantil ya sea familiar ó grupal requiere un compromiso de tiempo y esfuerzo para garantizar que tu lugar de cuidado infantil cumpla con los estándares de seguridad y calidad establecidos por el DCF.   </vt:lpstr>
      <vt:lpstr>Contacto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Diferencias en el proceso para   adquirir tu licencia de Family   childcare y childcare Center.</dc:title>
  <dc:creator>Anita Ramirez</dc:creator>
  <cp:lastModifiedBy>Sara Daniel</cp:lastModifiedBy>
  <cp:revision>43</cp:revision>
  <cp:lastPrinted>2025-08-15T03:05:48Z</cp:lastPrinted>
  <dcterms:created xsi:type="dcterms:W3CDTF">2025-07-22T23:06:01Z</dcterms:created>
  <dcterms:modified xsi:type="dcterms:W3CDTF">2025-09-18T18:56:57Z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