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2" r:id="rId4"/>
  </p:sldMasterIdLst>
  <p:notesMasterIdLst>
    <p:notesMasterId r:id="rId17"/>
  </p:notesMasterIdLst>
  <p:handoutMasterIdLst>
    <p:handoutMasterId r:id="rId18"/>
  </p:handoutMasterIdLst>
  <p:sldIdLst>
    <p:sldId id="314" r:id="rId5"/>
    <p:sldId id="344" r:id="rId6"/>
    <p:sldId id="329" r:id="rId7"/>
    <p:sldId id="345" r:id="rId8"/>
    <p:sldId id="334" r:id="rId9"/>
    <p:sldId id="343" r:id="rId10"/>
    <p:sldId id="349" r:id="rId11"/>
    <p:sldId id="339" r:id="rId12"/>
    <p:sldId id="341" r:id="rId13"/>
    <p:sldId id="347" r:id="rId14"/>
    <p:sldId id="346" r:id="rId15"/>
    <p:sldId id="348" r:id="rId1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DFE"/>
    <a:srgbClr val="D4DDFE"/>
    <a:srgbClr val="D5DEFF"/>
    <a:srgbClr val="F6F7FF"/>
    <a:srgbClr val="DBDCE5"/>
    <a:srgbClr val="F0F1FB"/>
    <a:srgbClr val="DFE1F6"/>
    <a:srgbClr val="EEEFF5"/>
    <a:srgbClr val="DFE1EF"/>
    <a:srgbClr val="A9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5039" autoAdjust="0"/>
  </p:normalViewPr>
  <p:slideViewPr>
    <p:cSldViewPr snapToGrid="0">
      <p:cViewPr varScale="1">
        <p:scale>
          <a:sx n="74" d="100"/>
          <a:sy n="74" d="100"/>
        </p:scale>
        <p:origin x="1042" y="283"/>
      </p:cViewPr>
      <p:guideLst>
        <p:guide orient="horz" pos="1416"/>
        <p:guide orient="horz" pos="1008"/>
        <p:guide pos="3840"/>
      </p:guideLst>
    </p:cSldViewPr>
  </p:slideViewPr>
  <p:outlineViewPr>
    <p:cViewPr>
      <p:scale>
        <a:sx n="33" d="100"/>
        <a:sy n="33" d="100"/>
      </p:scale>
      <p:origin x="0" y="-10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7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Presentacion</a:t>
            </a:r>
            <a:r>
              <a:rPr lang="en-US" b="1" dirty="0"/>
              <a:t> (</a:t>
            </a:r>
            <a:r>
              <a:rPr lang="en-US" b="1" dirty="0" err="1"/>
              <a:t>mia</a:t>
            </a:r>
            <a:r>
              <a:rPr lang="en-US" b="1" dirty="0"/>
              <a:t>).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 err="1"/>
              <a:t>Actividad</a:t>
            </a:r>
            <a:r>
              <a:rPr lang="en-US" b="1" dirty="0"/>
              <a:t> entre las </a:t>
            </a:r>
            <a:r>
              <a:rPr lang="en-US" b="1" dirty="0" err="1"/>
              <a:t>participantes</a:t>
            </a:r>
            <a:r>
              <a:rPr lang="en-US" b="1" dirty="0"/>
              <a:t>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de las </a:t>
            </a:r>
            <a:r>
              <a:rPr lang="en-US" dirty="0" err="1"/>
              <a:t>presentes</a:t>
            </a:r>
            <a:r>
              <a:rPr lang="en-US" dirty="0"/>
              <a:t> son </a:t>
            </a:r>
            <a:r>
              <a:rPr lang="en-US" dirty="0" err="1"/>
              <a:t>maestras</a:t>
            </a:r>
            <a:r>
              <a:rPr lang="en-US" dirty="0"/>
              <a:t>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personas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interesadas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abrir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guardería</a:t>
            </a:r>
            <a:r>
              <a:rPr lang="en-US" dirty="0"/>
              <a:t> familiar?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personas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interesadas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abrir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guardería</a:t>
            </a:r>
            <a:r>
              <a:rPr lang="en-US" dirty="0"/>
              <a:t> de Grupo?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1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5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5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6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9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FD1F-4F0D-D652-F651-C6BC457AD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CF8CA-7D6C-2B74-1D74-DD776E218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0079C-4DE1-5BC5-711B-7C46958F9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42F7-1877-A384-EC83-B6FD58AFE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7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494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399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797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37317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61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1854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80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493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0523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A9CE7-C5A7-26F2-B942-C7412159B4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54325" y="3873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193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73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8194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6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02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34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5599062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3" y="4586286"/>
            <a:ext cx="1574573" cy="22717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5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0" y="2185127"/>
            <a:ext cx="2736849" cy="4067717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051560" indent="-228600">
              <a:buFont typeface="+mj-lt"/>
              <a:buAutoNum type="alphaLcParenR"/>
              <a:defRPr sz="1800"/>
            </a:lvl4pPr>
            <a:lvl5pPr marL="1417320" indent="-2286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4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10569634" cy="180179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3" y="2796209"/>
            <a:ext cx="3657598" cy="3147392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902200" y="2795588"/>
            <a:ext cx="6478617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800"/>
            </a:lvl2pPr>
            <a:lvl3pPr marL="685800">
              <a:defRPr sz="18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0" y="3067050"/>
            <a:ext cx="3519515" cy="3048000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165860" indent="-342900">
              <a:buFont typeface="+mj-lt"/>
              <a:buAutoNum type="alphaLcPeriod"/>
              <a:defRPr sz="1800"/>
            </a:lvl4pPr>
            <a:lvl5pPr marL="153162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3" y="2757488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4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9026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C694532E-B147-38A2-55EE-24483385016A}"/>
              </a:ext>
            </a:extLst>
          </p:cNvPr>
          <p:cNvSpPr/>
          <p:nvPr/>
        </p:nvSpPr>
        <p:spPr>
          <a:xfrm rot="10800000">
            <a:off x="9857326" y="5353638"/>
            <a:ext cx="2133966" cy="1079818"/>
          </a:xfrm>
          <a:custGeom>
            <a:avLst/>
            <a:gdLst>
              <a:gd name="connsiteX0" fmla="*/ 818 w 2692400"/>
              <a:gd name="connsiteY0" fmla="*/ 0 h 1362394"/>
              <a:gd name="connsiteX1" fmla="*/ 2691582 w 2692400"/>
              <a:gd name="connsiteY1" fmla="*/ 0 h 1362394"/>
              <a:gd name="connsiteX2" fmla="*/ 2692400 w 2692400"/>
              <a:gd name="connsiteY2" fmla="*/ 16194 h 1362394"/>
              <a:gd name="connsiteX3" fmla="*/ 1346200 w 2692400"/>
              <a:gd name="connsiteY3" fmla="*/ 1362394 h 1362394"/>
              <a:gd name="connsiteX4" fmla="*/ 0 w 2692400"/>
              <a:gd name="connsiteY4" fmla="*/ 16194 h 1362394"/>
              <a:gd name="connsiteX5" fmla="*/ 818 w 2692400"/>
              <a:gd name="connsiteY5" fmla="*/ 0 h 136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2400" h="1362394">
                <a:moveTo>
                  <a:pt x="818" y="0"/>
                </a:moveTo>
                <a:lnTo>
                  <a:pt x="2691582" y="0"/>
                </a:lnTo>
                <a:lnTo>
                  <a:pt x="2692400" y="16194"/>
                </a:lnTo>
                <a:cubicBezTo>
                  <a:pt x="2692400" y="759680"/>
                  <a:pt x="2089686" y="1362394"/>
                  <a:pt x="1346200" y="1362394"/>
                </a:cubicBezTo>
                <a:cubicBezTo>
                  <a:pt x="602714" y="1362394"/>
                  <a:pt x="0" y="759680"/>
                  <a:pt x="0" y="16194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926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34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223ADB6-3AA2-499B-B453-3CFFF0D36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Object 1">
            <a:extLst>
              <a:ext uri="{FF2B5EF4-FFF2-40B4-BE49-F238E27FC236}">
                <a16:creationId xmlns:a16="http://schemas.microsoft.com/office/drawing/2014/main" id="{4F5D5648-A8ED-4B39-A9F9-1B130C052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154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54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060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66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  <p:sldLayoutId id="2147483925" r:id="rId23"/>
    <p:sldLayoutId id="2147483649" r:id="rId24"/>
    <p:sldLayoutId id="2147483679" r:id="rId25"/>
    <p:sldLayoutId id="2147483676" r:id="rId26"/>
    <p:sldLayoutId id="2147483669" r:id="rId27"/>
    <p:sldLayoutId id="2147483673" r:id="rId28"/>
    <p:sldLayoutId id="2147483682" r:id="rId29"/>
    <p:sldLayoutId id="2147483656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wallpaperflare.com/motor-skills-toy-wood-children-toys-fine-motor-skills-coordination-wallpaper-ebsg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89" y="988540"/>
            <a:ext cx="7357428" cy="3896668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Diferencias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adquirir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licencia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family childcare y childcare center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child holding a stack of colorful blocks&#10;&#10;Description automatically generated">
            <a:extLst>
              <a:ext uri="{FF2B5EF4-FFF2-40B4-BE49-F238E27FC236}">
                <a16:creationId xmlns:a16="http://schemas.microsoft.com/office/drawing/2014/main" id="{247AD9D9-3EEC-4A15-99F5-37C3A0F707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250"/>
          <a:stretch>
            <a:fillRect/>
          </a:stretch>
        </p:blipFill>
        <p:spPr>
          <a:xfrm>
            <a:off x="7556417" y="65827"/>
            <a:ext cx="4546600" cy="67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5685-9715-6A2A-0868-CD047386C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95A16-DE3C-F0F0-536E-5DB9201D41D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70689" y="2232147"/>
            <a:ext cx="4956470" cy="3120773"/>
          </a:xfrm>
        </p:spPr>
        <p:txBody>
          <a:bodyPr/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de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Familiar: El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niño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crece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se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dentro de un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hogareño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diferente 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familia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23154D-1DF1-E1E7-2B8A-46D6C41E599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77232" y="3134151"/>
            <a:ext cx="5553577" cy="31207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de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Grupal: El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niño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preparacion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enfocada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estan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separados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grupos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misma edad, con actividades las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cuales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son para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desarrollo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totalidad.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52CCE-921F-0113-B4C4-A37326E29F64}"/>
              </a:ext>
            </a:extLst>
          </p:cNvPr>
          <p:cNvSpPr txBox="1"/>
          <p:nvPr/>
        </p:nvSpPr>
        <p:spPr>
          <a:xfrm>
            <a:off x="617838" y="308919"/>
            <a:ext cx="5659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Diferencias</a:t>
            </a:r>
            <a:endParaRPr lang="en-US" sz="28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A couple of girls hugging in the grass&#10;&#10;AI-generated content may be incorrect.">
            <a:extLst>
              <a:ext uri="{FF2B5EF4-FFF2-40B4-BE49-F238E27FC236}">
                <a16:creationId xmlns:a16="http://schemas.microsoft.com/office/drawing/2014/main" id="{621F3298-6F23-A4EE-B372-80C85689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00" y="306514"/>
            <a:ext cx="3828559" cy="2554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56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550B-FE56-46DE-8112-D040ED80E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8300"/>
            <a:ext cx="5816600" cy="5765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63500">
              <a:spcAft>
                <a:spcPts val="2100"/>
              </a:spcAft>
            </a:pPr>
            <a:br>
              <a:rPr lang="en-US" sz="1200" b="0" i="0" u="none" strike="noStrike" dirty="0">
                <a:effectLst/>
              </a:rPr>
            </a:b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obtener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</a:t>
            </a:r>
            <a:b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licencia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 familiar ó grupal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requiere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compromiso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tiempo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esfuerzo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garantizar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lugar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cumpla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los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estándares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eguridad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calidad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establecidos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DCF. </a:t>
            </a:r>
            <a:br>
              <a:rPr lang="en-US" b="0" cap="none" dirty="0">
                <a:effectLst/>
              </a:rPr>
            </a:br>
            <a:br>
              <a:rPr lang="en-US" cap="none" dirty="0"/>
            </a:br>
            <a:endParaRPr lang="en-US" dirty="0"/>
          </a:p>
        </p:txBody>
      </p:sp>
      <p:pic>
        <p:nvPicPr>
          <p:cNvPr id="6" name="Picture 5" descr="A group of children eating at a table&#10;&#10;Description automatically generated">
            <a:extLst>
              <a:ext uri="{FF2B5EF4-FFF2-40B4-BE49-F238E27FC236}">
                <a16:creationId xmlns:a16="http://schemas.microsoft.com/office/drawing/2014/main" id="{A2928E66-10F7-443B-A078-E3E73826CF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93" r="5118" b="-1"/>
          <a:stretch>
            <a:fillRect/>
          </a:stretch>
        </p:blipFill>
        <p:spPr>
          <a:xfrm>
            <a:off x="-5597" y="0"/>
            <a:ext cx="6101597" cy="685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9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08C5-96EB-7965-1CFC-B9E26898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9046C-F2C5-4873-AD50-4F2276507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146300"/>
            <a:ext cx="5934511" cy="3644900"/>
          </a:xfrm>
        </p:spPr>
        <p:txBody>
          <a:bodyPr>
            <a:normAutofit/>
          </a:bodyPr>
          <a:lstStyle/>
          <a:p>
            <a:r>
              <a:rPr lang="en-US" sz="3600" dirty="0"/>
              <a:t>María Ramírez-España</a:t>
            </a:r>
          </a:p>
          <a:p>
            <a:r>
              <a:rPr lang="en-US" sz="3600" dirty="0"/>
              <a:t>414-369-0254.</a:t>
            </a:r>
          </a:p>
          <a:p>
            <a:r>
              <a:rPr lang="en-US" sz="3600" dirty="0"/>
              <a:t>merazramirez@yahoo.com </a:t>
            </a:r>
          </a:p>
        </p:txBody>
      </p:sp>
      <p:pic>
        <p:nvPicPr>
          <p:cNvPr id="5" name="Content Placeholder 4" descr="A person with a blue shirt&#10;&#10;Description automatically generated">
            <a:extLst>
              <a:ext uri="{FF2B5EF4-FFF2-40B4-BE49-F238E27FC236}">
                <a16:creationId xmlns:a16="http://schemas.microsoft.com/office/drawing/2014/main" id="{92F0346C-FC0E-444D-8E6A-A281E9A53D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47" r="14547"/>
          <a:stretch>
            <a:fillRect/>
          </a:stretch>
        </p:blipFill>
        <p:spPr>
          <a:xfrm>
            <a:off x="7380288" y="609600"/>
            <a:ext cx="3667125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201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8CC44-CFBE-4BBF-8879-636041D561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9398" y="862871"/>
            <a:ext cx="5397500" cy="48561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Maria Ramirez-España.</a:t>
            </a:r>
            <a:b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ociado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educación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temprana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edad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escolar.</a:t>
            </a:r>
            <a:b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administración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guarderia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infantes y </a:t>
            </a:r>
            <a:r>
              <a:rPr lang="en-US" sz="2700" b="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parvulos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en-US" sz="2700" b="0" dirty="0">
              <a:solidFill>
                <a:schemeClr val="tx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 descr="A person with a blue shirt&#10;&#10;Description automatically generated">
            <a:extLst>
              <a:ext uri="{FF2B5EF4-FFF2-40B4-BE49-F238E27FC236}">
                <a16:creationId xmlns:a16="http://schemas.microsoft.com/office/drawing/2014/main" id="{3E2EC23F-6177-4C56-86EE-9A8270E7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49" r="13988"/>
          <a:stretch>
            <a:fillRect/>
          </a:stretch>
        </p:blipFill>
        <p:spPr>
          <a:xfrm>
            <a:off x="0" y="0"/>
            <a:ext cx="4635583" cy="685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940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01105-5841-28D0-D6C0-3E1A46648B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4147" y="298514"/>
            <a:ext cx="6594147" cy="53669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infantil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Familiar DCF 250.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infantil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Grupal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DCF 251.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Diferencias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Analizar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Licencia de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infantil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obtener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person playing with children&#10;&#10;Description automatically generated">
            <a:extLst>
              <a:ext uri="{FF2B5EF4-FFF2-40B4-BE49-F238E27FC236}">
                <a16:creationId xmlns:a16="http://schemas.microsoft.com/office/drawing/2014/main" id="{14E0DBA4-ECDF-49B2-923A-0C1DD52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099" y="962167"/>
            <a:ext cx="3289111" cy="4933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48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ard&#10;&#10;Description automatically generated">
            <a:extLst>
              <a:ext uri="{FF2B5EF4-FFF2-40B4-BE49-F238E27FC236}">
                <a16:creationId xmlns:a16="http://schemas.microsoft.com/office/drawing/2014/main" id="{4613494F-650B-4A1A-B08F-70C0212B3D4E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1295400" y="761820"/>
            <a:ext cx="4445000" cy="5334002"/>
          </a:xfrm>
        </p:spPr>
      </p:pic>
      <p:pic>
        <p:nvPicPr>
          <p:cNvPr id="8" name="Picture 7" descr="A close-up of a card&#10;&#10;Description automatically generated">
            <a:extLst>
              <a:ext uri="{FF2B5EF4-FFF2-40B4-BE49-F238E27FC236}">
                <a16:creationId xmlns:a16="http://schemas.microsoft.com/office/drawing/2014/main" id="{97B1B0CF-8B34-4795-9866-09A3CB49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68" y="762178"/>
            <a:ext cx="4445000" cy="53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27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827307"/>
            <a:ext cx="6689366" cy="5203387"/>
          </a:xfrm>
        </p:spPr>
        <p:txBody>
          <a:bodyPr anchor="ctr"/>
          <a:lstStyle/>
          <a:p>
            <a:br>
              <a:rPr lang="en-US" b="0" cap="none" dirty="0"/>
            </a:br>
            <a:r>
              <a:rPr lang="en-US" b="0" cap="none" dirty="0"/>
              <a:t>Cuidado </a:t>
            </a:r>
            <a:r>
              <a:rPr lang="en-US" b="0" cap="none" dirty="0" err="1"/>
              <a:t>infantil</a:t>
            </a:r>
            <a:r>
              <a:rPr lang="en-US" b="0" cap="none" dirty="0"/>
              <a:t> </a:t>
            </a:r>
            <a:br>
              <a:rPr lang="en-US" b="0" cap="none" dirty="0"/>
            </a:br>
            <a:r>
              <a:rPr lang="en-US" b="0" cap="none" dirty="0"/>
              <a:t>familiar</a:t>
            </a:r>
            <a:br>
              <a:rPr lang="en-US" b="0" cap="none" dirty="0"/>
            </a:br>
            <a:br>
              <a:rPr lang="en-US" b="0" dirty="0"/>
            </a:br>
            <a:endParaRPr lang="en-US" b="0" dirty="0"/>
          </a:p>
        </p:txBody>
      </p:sp>
      <p:pic>
        <p:nvPicPr>
          <p:cNvPr id="8" name="Picture Placeholder 7" descr="A group of children sitting on the ground with their hands in a circle&#10;&#10;Description automatically generated">
            <a:extLst>
              <a:ext uri="{FF2B5EF4-FFF2-40B4-BE49-F238E27FC236}">
                <a16:creationId xmlns:a16="http://schemas.microsoft.com/office/drawing/2014/main" id="{1B5D4447-2307-4F64-BAB6-B96191B747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82" r="16682"/>
          <a:stretch>
            <a:fillRect/>
          </a:stretch>
        </p:blipFill>
        <p:spPr>
          <a:xfrm>
            <a:off x="6869768" y="307412"/>
            <a:ext cx="5203387" cy="5203387"/>
          </a:xfrm>
        </p:spPr>
      </p:pic>
    </p:spTree>
    <p:extLst>
      <p:ext uri="{BB962C8B-B14F-4D97-AF65-F5344CB8AC3E}">
        <p14:creationId xmlns:p14="http://schemas.microsoft.com/office/powerpoint/2010/main" val="11982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55" y="746456"/>
            <a:ext cx="8777264" cy="2008339"/>
          </a:xfrm>
        </p:spPr>
        <p:txBody>
          <a:bodyPr anchor="b"/>
          <a:lstStyle/>
          <a:p>
            <a:br>
              <a:rPr lang="en-US" cap="none" dirty="0"/>
            </a:br>
            <a:br>
              <a:rPr lang="en-US" cap="none" dirty="0"/>
            </a:br>
            <a:br>
              <a:rPr lang="en-US" cap="none" dirty="0"/>
            </a:br>
            <a:r>
              <a:rPr lang="en-US" cap="none" dirty="0"/>
              <a:t>Cuidado </a:t>
            </a:r>
            <a:r>
              <a:rPr lang="en-US" cap="none" dirty="0" err="1"/>
              <a:t>infantil</a:t>
            </a:r>
            <a:r>
              <a:rPr lang="en-US" cap="none" dirty="0"/>
              <a:t> </a:t>
            </a:r>
            <a:r>
              <a:rPr lang="en-US" cap="none" dirty="0" err="1"/>
              <a:t>grupal</a:t>
            </a:r>
            <a:endParaRPr lang="en-US" cap="non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group of children playing with blocks&#10;&#10;Description automatically generated">
            <a:extLst>
              <a:ext uri="{FF2B5EF4-FFF2-40B4-BE49-F238E27FC236}">
                <a16:creationId xmlns:a16="http://schemas.microsoft.com/office/drawing/2014/main" id="{DED74386-DFA1-4C6A-9FDB-FD321705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3404" y="3429000"/>
            <a:ext cx="4434509" cy="295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70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A3E2-EE76-4CE2-9C2C-340B9A3A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" y="980310"/>
            <a:ext cx="7902903" cy="3203466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3200" b="0" i="0" u="none" strike="noStrike" dirty="0">
                <a:effectLst/>
                <a:latin typeface="Arial" panose="020B0604020202020204" pitchFamily="34" charset="0"/>
              </a:rPr>
              <a:t>WECA. </a:t>
            </a:r>
            <a:r>
              <a:rPr lang="en-US" sz="3200" b="0" i="0" u="none" strike="noStrike" dirty="0">
                <a:effectLst/>
                <a:latin typeface="Roboto" panose="02000000000000000000" pitchFamily="2" charset="0"/>
              </a:rPr>
              <a:t>The Wisconsin Early Childhood Association. </a:t>
            </a:r>
            <a:br>
              <a:rPr lang="en-US" sz="3200" b="0" i="0" u="none" strike="noStrike" dirty="0">
                <a:effectLst/>
                <a:latin typeface="Roboto" panose="02000000000000000000" pitchFamily="2" charset="0"/>
              </a:rPr>
            </a:br>
            <a:r>
              <a:rPr lang="en-US" sz="3200" b="0" i="0" u="none" strike="noStrike" dirty="0">
                <a:effectLst/>
                <a:latin typeface="Roboto" panose="02000000000000000000" pitchFamily="2" charset="0"/>
              </a:rPr>
              <a:t> (608) 240-9880 or</a:t>
            </a:r>
            <a:br>
              <a:rPr lang="en-US" sz="3200" b="0" i="0" u="none" strike="noStrike" dirty="0">
                <a:effectLst/>
                <a:latin typeface="Roboto" panose="02000000000000000000" pitchFamily="2" charset="0"/>
              </a:rPr>
            </a:br>
            <a:r>
              <a:rPr lang="en-US" sz="3200" b="0" i="0" u="none" strike="noStrike" dirty="0">
                <a:effectLst/>
                <a:latin typeface="Roboto" panose="02000000000000000000" pitchFamily="2" charset="0"/>
              </a:rPr>
              <a:t> (800) 783-9322. 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6C19A-FBB5-46D0-9EE7-77F205034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684" y="3037565"/>
            <a:ext cx="10098315" cy="2984718"/>
          </a:xfrm>
        </p:spPr>
        <p:txBody>
          <a:bodyPr/>
          <a:lstStyle/>
          <a:p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4C. For Children. </a:t>
            </a:r>
          </a:p>
          <a:p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(414)562-2650.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Link de  Expression de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interes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https://dcf.wisconsin.gov/files/publications/pdf/5762s.pdf</a:t>
            </a:r>
          </a:p>
          <a:p>
            <a:br>
              <a:rPr lang="en-US" sz="24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hildren playing with toy blocks">
            <a:extLst>
              <a:ext uri="{FF2B5EF4-FFF2-40B4-BE49-F238E27FC236}">
                <a16:creationId xmlns:a16="http://schemas.microsoft.com/office/drawing/2014/main" id="{FAC747FB-7BFC-4350-9B98-ED82E566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887" y="980310"/>
            <a:ext cx="4249428" cy="29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28E5B-47A0-EF94-A53D-6FDB74C9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888" y="432486"/>
            <a:ext cx="6803424" cy="1581666"/>
          </a:xfrm>
        </p:spPr>
        <p:txBody>
          <a:bodyPr/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Educacion </a:t>
            </a:r>
            <a:r>
              <a:rPr lang="en-US" sz="28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requerida</a:t>
            </a: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  <a:b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de </a:t>
            </a:r>
            <a:r>
              <a:rPr lang="en-US" sz="28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nfantil familiar.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Content Placeholder 8" descr="A group of children playing with toys&#10;&#10;Description automatically generated">
            <a:extLst>
              <a:ext uri="{FF2B5EF4-FFF2-40B4-BE49-F238E27FC236}">
                <a16:creationId xmlns:a16="http://schemas.microsoft.com/office/drawing/2014/main" id="{63080AF7-F861-4145-80C9-BC612FA24CFC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295688" y="432486"/>
            <a:ext cx="4250099" cy="283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0D065-91F8-28EC-AC27-77F68540A784}"/>
              </a:ext>
            </a:extLst>
          </p:cNvPr>
          <p:cNvSpPr txBox="1"/>
          <p:nvPr/>
        </p:nvSpPr>
        <p:spPr>
          <a:xfrm>
            <a:off x="5276335" y="2014152"/>
            <a:ext cx="601774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Introducción al cuidado infantil.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Fundamentos en guardería familiar.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Fundamentos en infantes y párvulos.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CPR.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Sids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Traumatismo craneal por maltrato.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Abuso y negligencia.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B1ED-4D78-65EC-0579-DA9E41D7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0" y="3262181"/>
            <a:ext cx="4840315" cy="2394810"/>
          </a:xfrm>
        </p:spPr>
        <p:txBody>
          <a:bodyPr anchor="b"/>
          <a:lstStyle/>
          <a:p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Educación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requerida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b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grupal.</a:t>
            </a:r>
            <a:endParaRPr lang="en-US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82C8625A-DA58-4AEC-8D0B-38EEB0B8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738" y="457200"/>
            <a:ext cx="4053403" cy="270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0B26B7-6579-431D-8E31-9874F1F9F92D}"/>
              </a:ext>
            </a:extLst>
          </p:cNvPr>
          <p:cNvSpPr txBox="1"/>
          <p:nvPr/>
        </p:nvSpPr>
        <p:spPr>
          <a:xfrm>
            <a:off x="389582" y="861524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 High school diploma ó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Introducción al cuidado infantil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Fundamentos en Infantes y Párvulos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CPR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Traumatismo craneal por maltrato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Abuso y negligencia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Destrezas y estrategias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s-E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Credenciales en Administración de guarderías infantiles.</a:t>
            </a:r>
          </a:p>
        </p:txBody>
      </p:sp>
    </p:spTree>
    <p:extLst>
      <p:ext uri="{BB962C8B-B14F-4D97-AF65-F5344CB8AC3E}">
        <p14:creationId xmlns:p14="http://schemas.microsoft.com/office/powerpoint/2010/main" val="8663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354E976-D9B8-49D6-BB1E-30B410663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B6D968-3BA5-45CA-AFA4-01F84FB04F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7C52C5-6F65-4D42-B855-A3283C55581A}">
  <ds:schemaRefs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71af3243-3dd4-4a8d-8c0d-dd76da1f02a5"/>
    <ds:schemaRef ds:uri="230e9df3-be65-4c73-a93b-d1236ebd677e"/>
    <ds:schemaRef ds:uri="http://schemas.microsoft.com/office/infopath/2007/PartnerControls"/>
    <ds:schemaRef ds:uri="http://purl.org/dc/terms/"/>
    <ds:schemaRef ds:uri="16c05727-aa75-4e4a-9b5f-8a80a1165891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3700</TotalTime>
  <Words>440</Words>
  <Application>Microsoft Office PowerPoint</Application>
  <PresentationFormat>Widescreen</PresentationFormat>
  <Paragraphs>65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Roboto</vt:lpstr>
      <vt:lpstr>Tahoma</vt:lpstr>
      <vt:lpstr>Tw Cen MT</vt:lpstr>
      <vt:lpstr>Wingdings</vt:lpstr>
      <vt:lpstr>Circuit</vt:lpstr>
      <vt:lpstr>Diferencias en el proceso para adquirir tu licencia de family childcare y childcare center</vt:lpstr>
      <vt:lpstr>           Maria Ramirez-España.   Asociado en educación temprana.  Credencial en edad escolar.  Credencial en administración de guarderia.  Credencial de infantes y parvulos.  </vt:lpstr>
      <vt:lpstr>PowerPoint Presentation</vt:lpstr>
      <vt:lpstr>PowerPoint Presentation</vt:lpstr>
      <vt:lpstr> Cuidado infantil  familiar  </vt:lpstr>
      <vt:lpstr>   Cuidado infantil grupal</vt:lpstr>
      <vt:lpstr>          WECA. The Wisconsin Early Childhood Association.   (608) 240-9880 or  (800) 783-9322.    </vt:lpstr>
      <vt:lpstr>Educacion requerida…. Centro de cuidado infantil familiar.</vt:lpstr>
      <vt:lpstr>Educación requerida… centro de cuidado infantil grupal.</vt:lpstr>
      <vt:lpstr>PowerPoint Presentation</vt:lpstr>
      <vt:lpstr> El proceso de obtener una licencia de cuidado infantil ya sea familiar ó grupal requiere un compromiso de tiempo y esfuerzo para garantizar que tu lugar de cuidado infantil cumpla con los estándares de seguridad y calidad establecidos por el DCF.   </vt:lpstr>
      <vt:lpstr>Contacto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Diferencias en el proceso para   adquirir tu licencia de Family   childcare y childcare Center.</dc:title>
  <dc:creator>Anita Ramirez</dc:creator>
  <cp:lastModifiedBy>Sara Daniel</cp:lastModifiedBy>
  <cp:revision>42</cp:revision>
  <cp:lastPrinted>2025-08-15T03:05:48Z</cp:lastPrinted>
  <dcterms:created xsi:type="dcterms:W3CDTF">2025-07-22T23:06:01Z</dcterms:created>
  <dcterms:modified xsi:type="dcterms:W3CDTF">2025-09-15T21:29:04Z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