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1867" y="82"/>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Leslie" userId="ba36287ed81c3722" providerId="LiveId" clId="{BA6D55CD-82E6-4AF0-80EA-250F6D9FC9D1}"/>
    <pc:docChg chg="custSel modSld">
      <pc:chgData name="Karen Leslie" userId="ba36287ed81c3722" providerId="LiveId" clId="{BA6D55CD-82E6-4AF0-80EA-250F6D9FC9D1}" dt="2025-03-07T15:00:44.005" v="20" actId="20577"/>
      <pc:docMkLst>
        <pc:docMk/>
      </pc:docMkLst>
      <pc:sldChg chg="modSp mod">
        <pc:chgData name="Karen Leslie" userId="ba36287ed81c3722" providerId="LiveId" clId="{BA6D55CD-82E6-4AF0-80EA-250F6D9FC9D1}" dt="2025-03-07T15:00:44.005" v="20" actId="20577"/>
        <pc:sldMkLst>
          <pc:docMk/>
          <pc:sldMk cId="0" sldId="256"/>
        </pc:sldMkLst>
        <pc:spChg chg="mod">
          <ac:chgData name="Karen Leslie" userId="ba36287ed81c3722" providerId="LiveId" clId="{BA6D55CD-82E6-4AF0-80EA-250F6D9FC9D1}" dt="2025-03-07T15:00:44.005" v="20" actId="20577"/>
          <ac:spMkLst>
            <pc:docMk/>
            <pc:sldMk cId="0" sldId="256"/>
            <ac:spMk id="57" creationId="{00000000-0000-0000-0000-000000000000}"/>
          </ac:spMkLst>
        </pc:spChg>
      </pc:sldChg>
    </pc:docChg>
  </pc:docChgLst>
  <pc:docChgLst>
    <pc:chgData name="Karen Leslie" userId="ba36287ed81c3722" providerId="LiveId" clId="{EEB3FFBE-07ED-4CCE-B9F0-40C7BD045E2E}"/>
    <pc:docChg chg="modSld">
      <pc:chgData name="Karen Leslie" userId="ba36287ed81c3722" providerId="LiveId" clId="{EEB3FFBE-07ED-4CCE-B9F0-40C7BD045E2E}" dt="2025-04-02T02:52:54.838" v="56" actId="14100"/>
      <pc:docMkLst>
        <pc:docMk/>
      </pc:docMkLst>
      <pc:sldChg chg="modSp mod">
        <pc:chgData name="Karen Leslie" userId="ba36287ed81c3722" providerId="LiveId" clId="{EEB3FFBE-07ED-4CCE-B9F0-40C7BD045E2E}" dt="2025-04-02T02:52:54.838" v="56" actId="14100"/>
        <pc:sldMkLst>
          <pc:docMk/>
          <pc:sldMk cId="0" sldId="256"/>
        </pc:sldMkLst>
        <pc:spChg chg="mod">
          <ac:chgData name="Karen Leslie" userId="ba36287ed81c3722" providerId="LiveId" clId="{EEB3FFBE-07ED-4CCE-B9F0-40C7BD045E2E}" dt="2025-04-02T02:52:35.735" v="54" actId="14100"/>
          <ac:spMkLst>
            <pc:docMk/>
            <pc:sldMk cId="0" sldId="256"/>
            <ac:spMk id="56" creationId="{00000000-0000-0000-0000-000000000000}"/>
          </ac:spMkLst>
        </pc:spChg>
        <pc:spChg chg="mod">
          <ac:chgData name="Karen Leslie" userId="ba36287ed81c3722" providerId="LiveId" clId="{EEB3FFBE-07ED-4CCE-B9F0-40C7BD045E2E}" dt="2025-04-02T02:52:54.838" v="56" actId="14100"/>
          <ac:spMkLst>
            <pc:docMk/>
            <pc:sldMk cId="0" sldId="256"/>
            <ac:spMk id="57" creationId="{00000000-0000-0000-0000-000000000000}"/>
          </ac:spMkLst>
        </pc:spChg>
      </pc:sldChg>
    </pc:docChg>
  </pc:docChgLst>
  <pc:docChgLst>
    <pc:chgData name="Karen Leslie" userId="ba36287ed81c3722" providerId="LiveId" clId="{96E3FBBF-4B2C-48EC-8A0D-17FFB85B2DBE}"/>
    <pc:docChg chg="modSld">
      <pc:chgData name="Karen Leslie" userId="ba36287ed81c3722" providerId="LiveId" clId="{96E3FBBF-4B2C-48EC-8A0D-17FFB85B2DBE}" dt="2024-12-31T01:03:18.653" v="0" actId="20577"/>
      <pc:docMkLst>
        <pc:docMk/>
      </pc:docMkLst>
      <pc:sldChg chg="modSp mod">
        <pc:chgData name="Karen Leslie" userId="ba36287ed81c3722" providerId="LiveId" clId="{96E3FBBF-4B2C-48EC-8A0D-17FFB85B2DBE}" dt="2024-12-31T01:03:18.653" v="0" actId="20577"/>
        <pc:sldMkLst>
          <pc:docMk/>
          <pc:sldMk cId="0"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barrie.spikesvball@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340050" y="6024725"/>
            <a:ext cx="7113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900" b="1" i="1">
                <a:solidFill>
                  <a:schemeClr val="dk1"/>
                </a:solidFill>
              </a:rPr>
              <a:t>Payment Policy:</a:t>
            </a:r>
            <a:r>
              <a:rPr lang="en-GB" sz="900" i="1">
                <a:solidFill>
                  <a:schemeClr val="dk1"/>
                </a:solidFill>
              </a:rPr>
              <a:t> Upon receiving a registration form payment is required in full to guarantee your spot. Summer camps payment is required in full one (1) month prior to camp to hold your spot. Payment is accepted by e-transfer to barrie.spikesvball@yahoo.com using the password: volleyball</a:t>
            </a:r>
            <a:endParaRPr sz="900" i="1">
              <a:solidFill>
                <a:schemeClr val="dk1"/>
              </a:solidFill>
            </a:endParaRPr>
          </a:p>
          <a:p>
            <a:pPr marL="0" lvl="0" indent="0" algn="l" rtl="0">
              <a:spcBef>
                <a:spcPts val="0"/>
              </a:spcBef>
              <a:spcAft>
                <a:spcPts val="0"/>
              </a:spcAft>
              <a:buClr>
                <a:schemeClr val="dk1"/>
              </a:buClr>
              <a:buSzPts val="1100"/>
              <a:buFont typeface="Arial"/>
              <a:buNone/>
            </a:pPr>
            <a:endParaRPr sz="900" i="1">
              <a:solidFill>
                <a:schemeClr val="dk1"/>
              </a:solidFill>
            </a:endParaRPr>
          </a:p>
          <a:p>
            <a:pPr marL="0" lvl="0" indent="0" algn="l" rtl="0">
              <a:spcBef>
                <a:spcPts val="0"/>
              </a:spcBef>
              <a:spcAft>
                <a:spcPts val="0"/>
              </a:spcAft>
              <a:buNone/>
            </a:pPr>
            <a:r>
              <a:rPr lang="en-GB" sz="900" b="1" i="1">
                <a:solidFill>
                  <a:schemeClr val="dk1"/>
                </a:solidFill>
              </a:rPr>
              <a:t>Refund Policy:</a:t>
            </a:r>
            <a:r>
              <a:rPr lang="en-GB" sz="900" i="1">
                <a:solidFill>
                  <a:schemeClr val="dk1"/>
                </a:solidFill>
              </a:rPr>
              <a:t> Refunds will not be issued for cancellations 1 week prior to the start date of the Skills session. For House League and Summer Camp, refunds will not issued for cancellations 1 month prior to the start of the session. </a:t>
            </a:r>
            <a:endParaRPr sz="900">
              <a:solidFill>
                <a:schemeClr val="dk2"/>
              </a:solidFill>
            </a:endParaRPr>
          </a:p>
        </p:txBody>
      </p:sp>
      <p:pic>
        <p:nvPicPr>
          <p:cNvPr id="55" name="Google Shape;55;p13"/>
          <p:cNvPicPr preferRelativeResize="0"/>
          <p:nvPr/>
        </p:nvPicPr>
        <p:blipFill>
          <a:blip r:embed="rId3">
            <a:alphaModFix/>
          </a:blip>
          <a:stretch>
            <a:fillRect/>
          </a:stretch>
        </p:blipFill>
        <p:spPr>
          <a:xfrm>
            <a:off x="366650" y="278875"/>
            <a:ext cx="1148399" cy="555950"/>
          </a:xfrm>
          <a:prstGeom prst="rect">
            <a:avLst/>
          </a:prstGeom>
          <a:noFill/>
          <a:ln>
            <a:noFill/>
          </a:ln>
        </p:spPr>
      </p:pic>
      <p:sp>
        <p:nvSpPr>
          <p:cNvPr id="56" name="Google Shape;56;p13"/>
          <p:cNvSpPr txBox="1"/>
          <p:nvPr/>
        </p:nvSpPr>
        <p:spPr>
          <a:xfrm>
            <a:off x="1515049" y="191925"/>
            <a:ext cx="3798373" cy="123107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2000" b="1" dirty="0">
                <a:solidFill>
                  <a:schemeClr val="dk1"/>
                </a:solidFill>
              </a:rPr>
              <a:t>Barrie Spikes Volleyball</a:t>
            </a:r>
            <a:endParaRPr sz="2000" b="1" dirty="0">
              <a:solidFill>
                <a:schemeClr val="dk1"/>
              </a:solidFill>
            </a:endParaRPr>
          </a:p>
          <a:p>
            <a:pPr marL="0" lvl="0" indent="0" algn="l" rtl="0">
              <a:spcBef>
                <a:spcPts val="0"/>
              </a:spcBef>
              <a:spcAft>
                <a:spcPts val="0"/>
              </a:spcAft>
              <a:buNone/>
            </a:pPr>
            <a:r>
              <a:rPr lang="en-GB" sz="1600" dirty="0">
                <a:solidFill>
                  <a:schemeClr val="dk1"/>
                </a:solidFill>
              </a:rPr>
              <a:t>Monday Skills Registration</a:t>
            </a:r>
          </a:p>
          <a:p>
            <a:pPr marL="0" lvl="0" indent="0" algn="l" rtl="0">
              <a:spcBef>
                <a:spcPts val="0"/>
              </a:spcBef>
              <a:spcAft>
                <a:spcPts val="0"/>
              </a:spcAft>
              <a:buNone/>
            </a:pPr>
            <a:r>
              <a:rPr lang="en-GB" sz="1600" b="1" dirty="0">
                <a:solidFill>
                  <a:srgbClr val="FF0000"/>
                </a:solidFill>
              </a:rPr>
              <a:t>Session 5  </a:t>
            </a:r>
            <a:r>
              <a:rPr lang="en-GB" sz="1600" dirty="0">
                <a:solidFill>
                  <a:schemeClr val="tx1"/>
                </a:solidFill>
              </a:rPr>
              <a:t>April 28th –</a:t>
            </a:r>
            <a:r>
              <a:rPr lang="en-GB" sz="1600" dirty="0">
                <a:solidFill>
                  <a:schemeClr val="dk1"/>
                </a:solidFill>
              </a:rPr>
              <a:t>June 9th</a:t>
            </a:r>
          </a:p>
          <a:p>
            <a:pPr marL="0" lvl="0" indent="0" algn="l" rtl="0">
              <a:spcBef>
                <a:spcPts val="0"/>
              </a:spcBef>
              <a:spcAft>
                <a:spcPts val="0"/>
              </a:spcAft>
              <a:buNone/>
            </a:pPr>
            <a:r>
              <a:rPr lang="en-GB" sz="1600" dirty="0">
                <a:solidFill>
                  <a:schemeClr val="dk1"/>
                </a:solidFill>
              </a:rPr>
              <a:t>April 28</a:t>
            </a:r>
            <a:r>
              <a:rPr lang="en-GB" sz="1600" baseline="30000" dirty="0">
                <a:solidFill>
                  <a:schemeClr val="dk1"/>
                </a:solidFill>
              </a:rPr>
              <a:t>th</a:t>
            </a:r>
            <a:r>
              <a:rPr lang="en-GB" sz="1600" dirty="0">
                <a:solidFill>
                  <a:schemeClr val="dk1"/>
                </a:solidFill>
              </a:rPr>
              <a:t> &amp; June 9</a:t>
            </a:r>
            <a:r>
              <a:rPr lang="en-GB" sz="1600" baseline="30000" dirty="0">
                <a:solidFill>
                  <a:schemeClr val="dk1"/>
                </a:solidFill>
              </a:rPr>
              <a:t>th</a:t>
            </a:r>
            <a:r>
              <a:rPr lang="en-GB" sz="1600" dirty="0">
                <a:solidFill>
                  <a:schemeClr val="dk1"/>
                </a:solidFill>
              </a:rPr>
              <a:t> will run for 90 mins</a:t>
            </a:r>
            <a:endParaRPr sz="1600" dirty="0">
              <a:solidFill>
                <a:schemeClr val="dk1"/>
              </a:solidFill>
            </a:endParaRPr>
          </a:p>
        </p:txBody>
      </p:sp>
      <p:sp>
        <p:nvSpPr>
          <p:cNvPr id="57" name="Google Shape;57;p13"/>
          <p:cNvSpPr txBox="1"/>
          <p:nvPr/>
        </p:nvSpPr>
        <p:spPr>
          <a:xfrm>
            <a:off x="5109500" y="309653"/>
            <a:ext cx="2177324" cy="1261854"/>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solidFill>
                  <a:schemeClr val="dk1"/>
                </a:solidFill>
              </a:rPr>
              <a:t>Located at Holly Meadow School: </a:t>
            </a:r>
            <a:endParaRPr sz="1000" dirty="0">
              <a:solidFill>
                <a:schemeClr val="dk1"/>
              </a:solidFill>
            </a:endParaRPr>
          </a:p>
          <a:p>
            <a:pPr marL="0" lvl="0" indent="0" algn="l" rtl="0">
              <a:spcBef>
                <a:spcPts val="0"/>
              </a:spcBef>
              <a:spcAft>
                <a:spcPts val="0"/>
              </a:spcAft>
              <a:buClr>
                <a:schemeClr val="dk1"/>
              </a:buClr>
              <a:buSzPts val="1100"/>
              <a:buFont typeface="Arial"/>
              <a:buNone/>
            </a:pPr>
            <a:r>
              <a:rPr lang="en-GB" sz="1000" dirty="0">
                <a:solidFill>
                  <a:schemeClr val="dk1"/>
                </a:solidFill>
              </a:rPr>
              <a:t>151 Mapleton Ave. Barrie</a:t>
            </a:r>
            <a:endParaRPr sz="1000" dirty="0">
              <a:solidFill>
                <a:schemeClr val="dk1"/>
              </a:solidFill>
            </a:endParaRPr>
          </a:p>
          <a:p>
            <a:pPr marL="0" lvl="0" indent="0" algn="l" rtl="0">
              <a:spcBef>
                <a:spcPts val="0"/>
              </a:spcBef>
              <a:spcAft>
                <a:spcPts val="0"/>
              </a:spcAft>
              <a:buClr>
                <a:schemeClr val="dk1"/>
              </a:buClr>
              <a:buSzPts val="1100"/>
              <a:buFont typeface="Arial"/>
              <a:buNone/>
            </a:pPr>
            <a:r>
              <a:rPr lang="en-GB" sz="1000" dirty="0">
                <a:solidFill>
                  <a:schemeClr val="dk1"/>
                </a:solidFill>
              </a:rPr>
              <a:t>6 week program</a:t>
            </a:r>
            <a:endParaRPr sz="1000" dirty="0">
              <a:solidFill>
                <a:schemeClr val="dk1"/>
              </a:solidFill>
            </a:endParaRPr>
          </a:p>
          <a:p>
            <a:pPr marL="0" lvl="0" indent="0" algn="l" rtl="0">
              <a:spcBef>
                <a:spcPts val="0"/>
              </a:spcBef>
              <a:spcAft>
                <a:spcPts val="0"/>
              </a:spcAft>
              <a:buClr>
                <a:schemeClr val="dk1"/>
              </a:buClr>
              <a:buSzPts val="1100"/>
              <a:buFont typeface="Arial"/>
              <a:buNone/>
            </a:pPr>
            <a:r>
              <a:rPr lang="en-GB" sz="1000" dirty="0">
                <a:solidFill>
                  <a:schemeClr val="dk1"/>
                </a:solidFill>
              </a:rPr>
              <a:t>Grade 4 - 6:   </a:t>
            </a:r>
            <a:r>
              <a:rPr lang="en-US" sz="1000" dirty="0">
                <a:solidFill>
                  <a:schemeClr val="dk1"/>
                </a:solidFill>
              </a:rPr>
              <a:t>6pm – 7pm</a:t>
            </a:r>
            <a:endParaRPr sz="1000" dirty="0">
              <a:solidFill>
                <a:schemeClr val="dk1"/>
              </a:solidFill>
            </a:endParaRPr>
          </a:p>
          <a:p>
            <a:pPr marL="0" lvl="0" indent="0" algn="l" rtl="0">
              <a:spcBef>
                <a:spcPts val="0"/>
              </a:spcBef>
              <a:spcAft>
                <a:spcPts val="0"/>
              </a:spcAft>
              <a:buNone/>
            </a:pPr>
            <a:r>
              <a:rPr lang="en-GB" sz="1000" dirty="0">
                <a:solidFill>
                  <a:schemeClr val="dk1"/>
                </a:solidFill>
              </a:rPr>
              <a:t>Grade 7 +:     </a:t>
            </a:r>
            <a:r>
              <a:rPr lang="en-US" sz="1000" dirty="0">
                <a:solidFill>
                  <a:schemeClr val="dk1"/>
                </a:solidFill>
              </a:rPr>
              <a:t>6pm - 7pm</a:t>
            </a:r>
            <a:endParaRPr sz="1000" dirty="0">
              <a:solidFill>
                <a:schemeClr val="dk1"/>
              </a:solidFill>
            </a:endParaRPr>
          </a:p>
          <a:p>
            <a:pPr marL="0" lvl="0" indent="0" algn="l" rtl="0">
              <a:spcBef>
                <a:spcPts val="0"/>
              </a:spcBef>
              <a:spcAft>
                <a:spcPts val="0"/>
              </a:spcAft>
              <a:buNone/>
            </a:pPr>
            <a:endParaRPr sz="1000" dirty="0">
              <a:solidFill>
                <a:schemeClr val="dk1"/>
              </a:solidFill>
            </a:endParaRPr>
          </a:p>
          <a:p>
            <a:pPr marL="0" lvl="0" indent="0" algn="l" rtl="0">
              <a:spcBef>
                <a:spcPts val="0"/>
              </a:spcBef>
              <a:spcAft>
                <a:spcPts val="0"/>
              </a:spcAft>
              <a:buNone/>
            </a:pPr>
            <a:r>
              <a:rPr lang="en-GB" sz="1000" b="1" dirty="0">
                <a:solidFill>
                  <a:schemeClr val="dk1"/>
                </a:solidFill>
              </a:rPr>
              <a:t>Cost $100.00</a:t>
            </a:r>
            <a:endParaRPr sz="1000" b="1" dirty="0">
              <a:solidFill>
                <a:schemeClr val="dk1"/>
              </a:solidFill>
            </a:endParaRPr>
          </a:p>
        </p:txBody>
      </p:sp>
      <p:sp>
        <p:nvSpPr>
          <p:cNvPr id="58" name="Google Shape;58;p13"/>
          <p:cNvSpPr txBox="1"/>
          <p:nvPr/>
        </p:nvSpPr>
        <p:spPr>
          <a:xfrm>
            <a:off x="366650" y="1905850"/>
            <a:ext cx="71133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solidFill>
                  <a:schemeClr val="dk1"/>
                </a:solidFill>
              </a:rPr>
              <a:t>Please print and complete all sections of this registration form. Please complete a separate form for each child. Once the registration form is completed, please email to </a:t>
            </a:r>
            <a:r>
              <a:rPr lang="en-GB" sz="1000" u="sng" dirty="0">
                <a:solidFill>
                  <a:schemeClr val="dk1"/>
                </a:solidFill>
                <a:hlinkClick r:id="rId4">
                  <a:extLst>
                    <a:ext uri="{A12FA001-AC4F-418D-AE19-62706E023703}">
                      <ahyp:hlinkClr xmlns:ahyp="http://schemas.microsoft.com/office/drawing/2018/hyperlinkcolor" val="tx"/>
                    </a:ext>
                  </a:extLst>
                </a:hlinkClick>
              </a:rPr>
              <a:t>barrie.spikesvball@yahoo.com</a:t>
            </a:r>
            <a:r>
              <a:rPr lang="en-GB" sz="1000" dirty="0">
                <a:solidFill>
                  <a:schemeClr val="dk1"/>
                </a:solidFill>
              </a:rPr>
              <a:t> Photos of the completed form are accepted. Payment is required to complete the registration. Payment to be completed via e-transfer to </a:t>
            </a:r>
            <a:r>
              <a:rPr lang="en-GB" sz="1000" u="sng" dirty="0">
                <a:solidFill>
                  <a:schemeClr val="dk1"/>
                </a:solidFill>
                <a:hlinkClick r:id="rId4">
                  <a:extLst>
                    <a:ext uri="{A12FA001-AC4F-418D-AE19-62706E023703}">
                      <ahyp:hlinkClr xmlns:ahyp="http://schemas.microsoft.com/office/drawing/2018/hyperlinkcolor" val="tx"/>
                    </a:ext>
                  </a:extLst>
                </a:hlinkClick>
              </a:rPr>
              <a:t>barrie.spikesvball@yahoo.com</a:t>
            </a:r>
            <a:r>
              <a:rPr lang="en-GB" sz="1000" dirty="0">
                <a:solidFill>
                  <a:schemeClr val="dk1"/>
                </a:solidFill>
              </a:rPr>
              <a:t> using the password: volleyball</a:t>
            </a:r>
            <a:endParaRPr sz="1000" dirty="0">
              <a:solidFill>
                <a:schemeClr val="dk1"/>
              </a:solidFill>
            </a:endParaRPr>
          </a:p>
          <a:p>
            <a:pPr marL="0" lvl="0" indent="0" algn="l" rtl="0">
              <a:spcBef>
                <a:spcPts val="0"/>
              </a:spcBef>
              <a:spcAft>
                <a:spcPts val="0"/>
              </a:spcAft>
              <a:buNone/>
            </a:pPr>
            <a:endParaRPr sz="1000" dirty="0">
              <a:solidFill>
                <a:schemeClr val="dk1"/>
              </a:solidFill>
            </a:endParaRPr>
          </a:p>
          <a:p>
            <a:pPr marL="0" lvl="0" indent="0" algn="l" rtl="0">
              <a:spcBef>
                <a:spcPts val="0"/>
              </a:spcBef>
              <a:spcAft>
                <a:spcPts val="0"/>
              </a:spcAft>
              <a:buNone/>
            </a:pPr>
            <a:r>
              <a:rPr lang="en-GB" sz="1000" dirty="0">
                <a:solidFill>
                  <a:schemeClr val="dk1"/>
                </a:solidFill>
              </a:rPr>
              <a:t>By completing this registration form you agree to the “Personal Information &amp; Photo Release, Waiver and Indemnification” below.</a:t>
            </a:r>
            <a:endParaRPr sz="1000" dirty="0">
              <a:solidFill>
                <a:schemeClr val="dk1"/>
              </a:solidFill>
            </a:endParaRPr>
          </a:p>
        </p:txBody>
      </p:sp>
      <p:cxnSp>
        <p:nvCxnSpPr>
          <p:cNvPr id="59" name="Google Shape;59;p13"/>
          <p:cNvCxnSpPr/>
          <p:nvPr/>
        </p:nvCxnSpPr>
        <p:spPr>
          <a:xfrm rot="10800000" flipH="1">
            <a:off x="424650" y="9465850"/>
            <a:ext cx="3736200" cy="900"/>
          </a:xfrm>
          <a:prstGeom prst="straightConnector1">
            <a:avLst/>
          </a:prstGeom>
          <a:noFill/>
          <a:ln w="9525" cap="flat" cmpd="sng">
            <a:solidFill>
              <a:schemeClr val="dk2"/>
            </a:solidFill>
            <a:prstDash val="solid"/>
            <a:round/>
            <a:headEnd type="none" w="med" len="med"/>
            <a:tailEnd type="none" w="med" len="med"/>
          </a:ln>
        </p:spPr>
      </p:cxnSp>
      <p:cxnSp>
        <p:nvCxnSpPr>
          <p:cNvPr id="60" name="Google Shape;60;p13"/>
          <p:cNvCxnSpPr/>
          <p:nvPr/>
        </p:nvCxnSpPr>
        <p:spPr>
          <a:xfrm rot="10800000" flipH="1">
            <a:off x="4989625" y="9461350"/>
            <a:ext cx="2295000" cy="5400"/>
          </a:xfrm>
          <a:prstGeom prst="straightConnector1">
            <a:avLst/>
          </a:prstGeom>
          <a:noFill/>
          <a:ln w="9525" cap="flat" cmpd="sng">
            <a:solidFill>
              <a:schemeClr val="dk2"/>
            </a:solidFill>
            <a:prstDash val="solid"/>
            <a:round/>
            <a:headEnd type="none" w="med" len="med"/>
            <a:tailEnd type="none" w="med" len="med"/>
          </a:ln>
        </p:spPr>
      </p:cxnSp>
      <p:sp>
        <p:nvSpPr>
          <p:cNvPr id="61" name="Google Shape;61;p13"/>
          <p:cNvSpPr txBox="1"/>
          <p:nvPr/>
        </p:nvSpPr>
        <p:spPr>
          <a:xfrm>
            <a:off x="325850" y="6962650"/>
            <a:ext cx="7113300" cy="226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900" b="1">
                <a:solidFill>
                  <a:schemeClr val="dk1"/>
                </a:solidFill>
              </a:rPr>
              <a:t>Personal Information &amp; Photo Release, Waiver and Indemnification:</a:t>
            </a:r>
            <a:endParaRPr sz="900" b="1">
              <a:solidFill>
                <a:schemeClr val="dk1"/>
              </a:solidFill>
            </a:endParaRPr>
          </a:p>
          <a:p>
            <a:pPr marL="0" lvl="0" indent="0" algn="l" rtl="0">
              <a:spcBef>
                <a:spcPts val="0"/>
              </a:spcBef>
              <a:spcAft>
                <a:spcPts val="0"/>
              </a:spcAft>
              <a:buNone/>
            </a:pPr>
            <a:r>
              <a:rPr lang="en-GB" sz="900">
                <a:solidFill>
                  <a:schemeClr val="dk1"/>
                </a:solidFill>
              </a:rPr>
              <a:t>I understand Ontario Volleyball (OVA) gathers personal information about each of its participants, including name, address, email, telephone number, gender and date of birth. This information is used for the purpose of communications from OVA with regard to OVA programs, events, promotions, and sponsorships. The information is also used by Volleyball Canada for annual registration and membership demographics. OVA requests medical and emergency contact information to use in case of a medical emergency. I understand that Ontario Volleyball has the right to take photographs, videotape, or digital recordings of me at its programs, to be used in any and all media. I am aware that by giving consent, I am permitting my name and image to be posted on the OVA website, provided to media, and used in publications, which can be viewed by anyone who accesses the OVA website, external media, or publications. I understand that I may withdraw consent to the collection, use or disclosure of my personal information at any time by contacting the OVA Privacy Officer (privacy@ontariovolleyball.org). Upon acceptance as a participant of Ontario Volleyball, I agree to abide by the rules and procedures of the OVA as approved through the By-Laws, Rules and Regulations of the OVA. As a participant of the OVA I shall uphold the high standards of the OVA and shall never do anything to damage the reputation of the OVA. I understand and agree that the OVA and/or any of its coaches, program coordinators, officials, affiliates, or sponsors are not responsible for any injury, damage or loss resulting from my accident from known or unknown conditions howsoever caused. I also understand and agree that any violation of this contract may result in the immediate termination of my participation.</a:t>
            </a:r>
            <a:endParaRPr sz="900">
              <a:solidFill>
                <a:schemeClr val="dk2"/>
              </a:solidFill>
            </a:endParaRPr>
          </a:p>
        </p:txBody>
      </p:sp>
      <p:sp>
        <p:nvSpPr>
          <p:cNvPr id="62" name="Google Shape;62;p13"/>
          <p:cNvSpPr txBox="1"/>
          <p:nvPr/>
        </p:nvSpPr>
        <p:spPr>
          <a:xfrm>
            <a:off x="366650" y="9433425"/>
            <a:ext cx="47097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chemeClr val="dk1"/>
                </a:solidFill>
              </a:rPr>
              <a:t>Parent/Guardian Signature</a:t>
            </a:r>
            <a:endParaRPr sz="1000">
              <a:solidFill>
                <a:schemeClr val="dk1"/>
              </a:solidFill>
            </a:endParaRPr>
          </a:p>
        </p:txBody>
      </p:sp>
      <p:sp>
        <p:nvSpPr>
          <p:cNvPr id="63" name="Google Shape;63;p13"/>
          <p:cNvSpPr txBox="1"/>
          <p:nvPr/>
        </p:nvSpPr>
        <p:spPr>
          <a:xfrm>
            <a:off x="4924025" y="9459250"/>
            <a:ext cx="989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chemeClr val="dk1"/>
                </a:solidFill>
              </a:rPr>
              <a:t>Date</a:t>
            </a:r>
            <a:endParaRPr sz="1000">
              <a:solidFill>
                <a:schemeClr val="dk1"/>
              </a:solidFill>
            </a:endParaRPr>
          </a:p>
        </p:txBody>
      </p:sp>
      <p:sp>
        <p:nvSpPr>
          <p:cNvPr id="64" name="Google Shape;64;p13"/>
          <p:cNvSpPr txBox="1"/>
          <p:nvPr/>
        </p:nvSpPr>
        <p:spPr>
          <a:xfrm>
            <a:off x="422450" y="35516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First Name and Last Name</a:t>
            </a:r>
            <a:endParaRPr sz="1000" i="1">
              <a:solidFill>
                <a:schemeClr val="dk1"/>
              </a:solidFill>
            </a:endParaRPr>
          </a:p>
        </p:txBody>
      </p:sp>
      <p:sp>
        <p:nvSpPr>
          <p:cNvPr id="65" name="Google Shape;65;p13"/>
          <p:cNvSpPr txBox="1"/>
          <p:nvPr/>
        </p:nvSpPr>
        <p:spPr>
          <a:xfrm>
            <a:off x="422450" y="49340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Parent/Guardian First Name and Last Name</a:t>
            </a:r>
            <a:endParaRPr sz="1000" i="1">
              <a:solidFill>
                <a:schemeClr val="dk1"/>
              </a:solidFill>
            </a:endParaRPr>
          </a:p>
        </p:txBody>
      </p:sp>
      <p:cxnSp>
        <p:nvCxnSpPr>
          <p:cNvPr id="66" name="Google Shape;66;p13"/>
          <p:cNvCxnSpPr/>
          <p:nvPr/>
        </p:nvCxnSpPr>
        <p:spPr>
          <a:xfrm rot="10800000" flipH="1">
            <a:off x="422450" y="4922038"/>
            <a:ext cx="3536100" cy="8700"/>
          </a:xfrm>
          <a:prstGeom prst="straightConnector1">
            <a:avLst/>
          </a:prstGeom>
          <a:noFill/>
          <a:ln w="9525" cap="flat" cmpd="sng">
            <a:solidFill>
              <a:schemeClr val="dk2"/>
            </a:solidFill>
            <a:prstDash val="solid"/>
            <a:round/>
            <a:headEnd type="none" w="med" len="med"/>
            <a:tailEnd type="none" w="med" len="med"/>
          </a:ln>
        </p:spPr>
      </p:cxnSp>
      <p:sp>
        <p:nvSpPr>
          <p:cNvPr id="67" name="Google Shape;67;p13"/>
          <p:cNvSpPr txBox="1"/>
          <p:nvPr/>
        </p:nvSpPr>
        <p:spPr>
          <a:xfrm>
            <a:off x="4219075" y="4922050"/>
            <a:ext cx="3024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Parent/Guardian Phone Number</a:t>
            </a:r>
            <a:endParaRPr sz="1000" i="1">
              <a:solidFill>
                <a:schemeClr val="dk1"/>
              </a:solidFill>
            </a:endParaRPr>
          </a:p>
          <a:p>
            <a:pPr marL="0" lvl="0" indent="0" algn="l" rtl="0">
              <a:spcBef>
                <a:spcPts val="0"/>
              </a:spcBef>
              <a:spcAft>
                <a:spcPts val="0"/>
              </a:spcAft>
              <a:buNone/>
            </a:pPr>
            <a:endParaRPr sz="1000">
              <a:solidFill>
                <a:schemeClr val="dk1"/>
              </a:solidFill>
            </a:endParaRPr>
          </a:p>
        </p:txBody>
      </p:sp>
      <p:cxnSp>
        <p:nvCxnSpPr>
          <p:cNvPr id="68" name="Google Shape;68;p13"/>
          <p:cNvCxnSpPr/>
          <p:nvPr/>
        </p:nvCxnSpPr>
        <p:spPr>
          <a:xfrm rot="10800000" flipH="1">
            <a:off x="4219625" y="4918900"/>
            <a:ext cx="3084300" cy="15000"/>
          </a:xfrm>
          <a:prstGeom prst="straightConnector1">
            <a:avLst/>
          </a:prstGeom>
          <a:noFill/>
          <a:ln w="9525" cap="flat" cmpd="sng">
            <a:solidFill>
              <a:schemeClr val="dk2"/>
            </a:solidFill>
            <a:prstDash val="solid"/>
            <a:round/>
            <a:headEnd type="none" w="med" len="med"/>
            <a:tailEnd type="none" w="med" len="med"/>
          </a:ln>
        </p:spPr>
      </p:cxnSp>
      <p:sp>
        <p:nvSpPr>
          <p:cNvPr id="69" name="Google Shape;69;p13"/>
          <p:cNvSpPr txBox="1"/>
          <p:nvPr/>
        </p:nvSpPr>
        <p:spPr>
          <a:xfrm>
            <a:off x="4229050" y="4183600"/>
            <a:ext cx="30243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Health Issues or Medical Concerns</a:t>
            </a:r>
            <a:endParaRPr sz="1000" i="1">
              <a:solidFill>
                <a:schemeClr val="dk1"/>
              </a:solidFill>
            </a:endParaRPr>
          </a:p>
        </p:txBody>
      </p:sp>
      <p:sp>
        <p:nvSpPr>
          <p:cNvPr id="70" name="Google Shape;70;p13"/>
          <p:cNvSpPr txBox="1"/>
          <p:nvPr/>
        </p:nvSpPr>
        <p:spPr>
          <a:xfrm>
            <a:off x="4249625" y="3572200"/>
            <a:ext cx="3230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Gender (Male, Female, Other)</a:t>
            </a:r>
            <a:endParaRPr sz="1000" i="1">
              <a:solidFill>
                <a:schemeClr val="dk1"/>
              </a:solidFill>
            </a:endParaRPr>
          </a:p>
        </p:txBody>
      </p:sp>
      <p:cxnSp>
        <p:nvCxnSpPr>
          <p:cNvPr id="71" name="Google Shape;71;p13"/>
          <p:cNvCxnSpPr/>
          <p:nvPr/>
        </p:nvCxnSpPr>
        <p:spPr>
          <a:xfrm rot="10800000" flipH="1">
            <a:off x="3509525" y="5564875"/>
            <a:ext cx="3818100" cy="16500"/>
          </a:xfrm>
          <a:prstGeom prst="straightConnector1">
            <a:avLst/>
          </a:prstGeom>
          <a:noFill/>
          <a:ln w="9525" cap="flat" cmpd="sng">
            <a:solidFill>
              <a:schemeClr val="dk2"/>
            </a:solidFill>
            <a:prstDash val="solid"/>
            <a:round/>
            <a:headEnd type="none" w="med" len="med"/>
            <a:tailEnd type="none" w="med" len="med"/>
          </a:ln>
        </p:spPr>
      </p:cxnSp>
      <p:sp>
        <p:nvSpPr>
          <p:cNvPr id="72" name="Google Shape;72;p13"/>
          <p:cNvSpPr txBox="1"/>
          <p:nvPr/>
        </p:nvSpPr>
        <p:spPr>
          <a:xfrm>
            <a:off x="2322975" y="4178500"/>
            <a:ext cx="1597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000" i="1">
                <a:solidFill>
                  <a:schemeClr val="dk1"/>
                </a:solidFill>
              </a:rPr>
              <a:t>Athlete’s Current Grade</a:t>
            </a:r>
            <a:endParaRPr sz="1000" i="1">
              <a:solidFill>
                <a:schemeClr val="dk1"/>
              </a:solidFill>
            </a:endParaRPr>
          </a:p>
        </p:txBody>
      </p:sp>
      <p:cxnSp>
        <p:nvCxnSpPr>
          <p:cNvPr id="73" name="Google Shape;73;p13"/>
          <p:cNvCxnSpPr/>
          <p:nvPr/>
        </p:nvCxnSpPr>
        <p:spPr>
          <a:xfrm>
            <a:off x="4249625" y="3572188"/>
            <a:ext cx="3024300" cy="0"/>
          </a:xfrm>
          <a:prstGeom prst="straightConnector1">
            <a:avLst/>
          </a:prstGeom>
          <a:noFill/>
          <a:ln w="9525" cap="flat" cmpd="sng">
            <a:solidFill>
              <a:schemeClr val="dk2"/>
            </a:solidFill>
            <a:prstDash val="solid"/>
            <a:round/>
            <a:headEnd type="none" w="med" len="med"/>
            <a:tailEnd type="none" w="med" len="med"/>
          </a:ln>
        </p:spPr>
      </p:cxnSp>
      <p:sp>
        <p:nvSpPr>
          <p:cNvPr id="74" name="Google Shape;74;p13"/>
          <p:cNvSpPr txBox="1"/>
          <p:nvPr/>
        </p:nvSpPr>
        <p:spPr>
          <a:xfrm>
            <a:off x="424650" y="4165450"/>
            <a:ext cx="1650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Date of Birth </a:t>
            </a:r>
            <a:endParaRPr sz="1000" i="1">
              <a:solidFill>
                <a:schemeClr val="dk1"/>
              </a:solidFill>
            </a:endParaRPr>
          </a:p>
        </p:txBody>
      </p:sp>
      <p:cxnSp>
        <p:nvCxnSpPr>
          <p:cNvPr id="75" name="Google Shape;75;p13"/>
          <p:cNvCxnSpPr/>
          <p:nvPr/>
        </p:nvCxnSpPr>
        <p:spPr>
          <a:xfrm>
            <a:off x="4217665" y="4181200"/>
            <a:ext cx="3088200" cy="2400"/>
          </a:xfrm>
          <a:prstGeom prst="straightConnector1">
            <a:avLst/>
          </a:prstGeom>
          <a:noFill/>
          <a:ln w="9525" cap="flat" cmpd="sng">
            <a:solidFill>
              <a:schemeClr val="dk2"/>
            </a:solidFill>
            <a:prstDash val="solid"/>
            <a:round/>
            <a:headEnd type="none" w="med" len="med"/>
            <a:tailEnd type="none" w="med" len="med"/>
          </a:ln>
        </p:spPr>
      </p:cxnSp>
      <p:sp>
        <p:nvSpPr>
          <p:cNvPr id="76" name="Google Shape;76;p13"/>
          <p:cNvSpPr txBox="1"/>
          <p:nvPr/>
        </p:nvSpPr>
        <p:spPr>
          <a:xfrm>
            <a:off x="461125" y="5620973"/>
            <a:ext cx="2975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Parent/Guardian Email Address</a:t>
            </a:r>
            <a:endParaRPr sz="1000" i="1">
              <a:solidFill>
                <a:schemeClr val="dk1"/>
              </a:solidFill>
            </a:endParaRPr>
          </a:p>
        </p:txBody>
      </p:sp>
      <p:cxnSp>
        <p:nvCxnSpPr>
          <p:cNvPr id="77" name="Google Shape;77;p13"/>
          <p:cNvCxnSpPr/>
          <p:nvPr/>
        </p:nvCxnSpPr>
        <p:spPr>
          <a:xfrm>
            <a:off x="422450" y="3559750"/>
            <a:ext cx="3441900" cy="0"/>
          </a:xfrm>
          <a:prstGeom prst="straightConnector1">
            <a:avLst/>
          </a:prstGeom>
          <a:noFill/>
          <a:ln w="9525" cap="flat" cmpd="sng">
            <a:solidFill>
              <a:schemeClr val="dk2"/>
            </a:solidFill>
            <a:prstDash val="solid"/>
            <a:round/>
            <a:headEnd type="none" w="med" len="med"/>
            <a:tailEnd type="none" w="med" len="med"/>
          </a:ln>
        </p:spPr>
      </p:cxnSp>
      <p:cxnSp>
        <p:nvCxnSpPr>
          <p:cNvPr id="78" name="Google Shape;78;p13"/>
          <p:cNvCxnSpPr/>
          <p:nvPr/>
        </p:nvCxnSpPr>
        <p:spPr>
          <a:xfrm>
            <a:off x="416900" y="4178500"/>
            <a:ext cx="1597800" cy="7800"/>
          </a:xfrm>
          <a:prstGeom prst="straightConnector1">
            <a:avLst/>
          </a:prstGeom>
          <a:noFill/>
          <a:ln w="9525" cap="flat" cmpd="sng">
            <a:solidFill>
              <a:schemeClr val="dk2"/>
            </a:solidFill>
            <a:prstDash val="solid"/>
            <a:round/>
            <a:headEnd type="none" w="med" len="med"/>
            <a:tailEnd type="none" w="med" len="med"/>
          </a:ln>
        </p:spPr>
      </p:cxnSp>
      <p:cxnSp>
        <p:nvCxnSpPr>
          <p:cNvPr id="79" name="Google Shape;79;p13"/>
          <p:cNvCxnSpPr/>
          <p:nvPr/>
        </p:nvCxnSpPr>
        <p:spPr>
          <a:xfrm>
            <a:off x="2321900" y="4178500"/>
            <a:ext cx="1597800" cy="7800"/>
          </a:xfrm>
          <a:prstGeom prst="straightConnector1">
            <a:avLst/>
          </a:prstGeom>
          <a:noFill/>
          <a:ln w="9525" cap="flat" cmpd="sng">
            <a:solidFill>
              <a:schemeClr val="dk2"/>
            </a:solidFill>
            <a:prstDash val="solid"/>
            <a:round/>
            <a:headEnd type="none" w="med" len="med"/>
            <a:tailEnd type="none" w="med" len="med"/>
          </a:ln>
        </p:spPr>
      </p:cxnSp>
      <p:sp>
        <p:nvSpPr>
          <p:cNvPr id="80" name="Google Shape;80;p13"/>
          <p:cNvSpPr txBox="1"/>
          <p:nvPr/>
        </p:nvSpPr>
        <p:spPr>
          <a:xfrm>
            <a:off x="3509525" y="5581375"/>
            <a:ext cx="2934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Home Address</a:t>
            </a:r>
            <a:endParaRPr sz="1000" i="1">
              <a:solidFill>
                <a:schemeClr val="dk1"/>
              </a:solidFill>
            </a:endParaRPr>
          </a:p>
        </p:txBody>
      </p:sp>
      <p:cxnSp>
        <p:nvCxnSpPr>
          <p:cNvPr id="81" name="Google Shape;81;p13"/>
          <p:cNvCxnSpPr/>
          <p:nvPr/>
        </p:nvCxnSpPr>
        <p:spPr>
          <a:xfrm rot="10800000" flipH="1">
            <a:off x="461125" y="5594100"/>
            <a:ext cx="2804400" cy="7500"/>
          </a:xfrm>
          <a:prstGeom prst="straightConnector1">
            <a:avLst/>
          </a:prstGeom>
          <a:noFill/>
          <a:ln w="9525" cap="flat" cmpd="sng">
            <a:solidFill>
              <a:schemeClr val="dk2"/>
            </a:solidFill>
            <a:prstDash val="solid"/>
            <a:round/>
            <a:headEnd type="none" w="med" len="med"/>
            <a:tailEnd type="none" w="med" len="med"/>
          </a:ln>
        </p:spPr>
      </p:cxnSp>
      <p:sp>
        <p:nvSpPr>
          <p:cNvPr id="82" name="Google Shape;82;p13"/>
          <p:cNvSpPr txBox="1"/>
          <p:nvPr/>
        </p:nvSpPr>
        <p:spPr>
          <a:xfrm>
            <a:off x="424649" y="1394950"/>
            <a:ext cx="4194648" cy="38846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dirty="0"/>
              <a:t>Grade</a:t>
            </a:r>
            <a:r>
              <a:rPr lang="en-GB" sz="1300" b="1" dirty="0">
                <a:solidFill>
                  <a:srgbClr val="000000"/>
                </a:solidFill>
              </a:rPr>
              <a:t>: </a:t>
            </a:r>
            <a:endParaRPr sz="1300" dirty="0"/>
          </a:p>
        </p:txBody>
      </p:sp>
      <p:sp>
        <p:nvSpPr>
          <p:cNvPr id="83" name="Google Shape;83;p13"/>
          <p:cNvSpPr/>
          <p:nvPr/>
        </p:nvSpPr>
        <p:spPr>
          <a:xfrm>
            <a:off x="3961100" y="13987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4" name="Google Shape;84;p13"/>
          <p:cNvSpPr txBox="1"/>
          <p:nvPr/>
        </p:nvSpPr>
        <p:spPr>
          <a:xfrm>
            <a:off x="2884525" y="1394950"/>
            <a:ext cx="1148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SR Grade 7+</a:t>
            </a:r>
            <a:endParaRPr sz="1100">
              <a:solidFill>
                <a:srgbClr val="000000"/>
              </a:solidFill>
            </a:endParaRPr>
          </a:p>
        </p:txBody>
      </p:sp>
      <p:sp>
        <p:nvSpPr>
          <p:cNvPr id="85" name="Google Shape;85;p13"/>
          <p:cNvSpPr/>
          <p:nvPr/>
        </p:nvSpPr>
        <p:spPr>
          <a:xfrm>
            <a:off x="2475375" y="13975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6" name="Google Shape;86;p13"/>
          <p:cNvSpPr txBox="1"/>
          <p:nvPr/>
        </p:nvSpPr>
        <p:spPr>
          <a:xfrm>
            <a:off x="1337425" y="1396738"/>
            <a:ext cx="136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JR Grade 4 - 6 </a:t>
            </a:r>
            <a:endParaRPr sz="1100">
              <a:solidFill>
                <a:srgbClr val="00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655</Words>
  <Application>Microsoft Office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Karen Leslie</cp:lastModifiedBy>
  <cp:revision>6</cp:revision>
  <dcterms:modified xsi:type="dcterms:W3CDTF">2025-04-02T02:53:09Z</dcterms:modified>
</cp:coreProperties>
</file>