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7772400" cy="10058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9" d="100"/>
          <a:sy n="49" d="100"/>
        </p:scale>
        <p:origin x="1867" y="130"/>
      </p:cViewPr>
      <p:guideLst>
        <p:guide orient="horz" pos="3168"/>
        <p:guide pos="244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Leslie" userId="ba36287ed81c3722" providerId="LiveId" clId="{159BF4B4-6BDA-4751-A1BD-22F927B4F030}"/>
    <pc:docChg chg="undo custSel modSld">
      <pc:chgData name="Karen Leslie" userId="ba36287ed81c3722" providerId="LiveId" clId="{159BF4B4-6BDA-4751-A1BD-22F927B4F030}" dt="2026-05-04T21:42:36.231" v="314" actId="5793"/>
      <pc:docMkLst>
        <pc:docMk/>
      </pc:docMkLst>
      <pc:sldChg chg="modSp mod">
        <pc:chgData name="Karen Leslie" userId="ba36287ed81c3722" providerId="LiveId" clId="{159BF4B4-6BDA-4751-A1BD-22F927B4F030}" dt="2026-05-04T21:42:36.231" v="314" actId="5793"/>
        <pc:sldMkLst>
          <pc:docMk/>
          <pc:sldMk cId="0" sldId="256"/>
        </pc:sldMkLst>
        <pc:spChg chg="mod">
          <ac:chgData name="Karen Leslie" userId="ba36287ed81c3722" providerId="LiveId" clId="{159BF4B4-6BDA-4751-A1BD-22F927B4F030}" dt="2026-05-04T21:42:36.231" v="314" actId="5793"/>
          <ac:spMkLst>
            <pc:docMk/>
            <pc:sldMk cId="0" sldId="256"/>
            <ac:spMk id="5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198575" y="1415969"/>
            <a:ext cx="3261600" cy="7226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mailto:barrie.spikesvball@yahoo.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366650" y="278875"/>
            <a:ext cx="1148399" cy="555950"/>
          </a:xfrm>
          <a:prstGeom prst="rect">
            <a:avLst/>
          </a:prstGeom>
          <a:noFill/>
          <a:ln>
            <a:noFill/>
          </a:ln>
        </p:spPr>
      </p:pic>
      <p:sp>
        <p:nvSpPr>
          <p:cNvPr id="55" name="Google Shape;55;p13"/>
          <p:cNvSpPr txBox="1"/>
          <p:nvPr/>
        </p:nvSpPr>
        <p:spPr>
          <a:xfrm>
            <a:off x="1515049" y="191925"/>
            <a:ext cx="3695560" cy="1231076"/>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b="1" dirty="0">
                <a:solidFill>
                  <a:srgbClr val="000000"/>
                </a:solidFill>
              </a:rPr>
              <a:t>Barrie Spikes Volleyball</a:t>
            </a:r>
            <a:endParaRPr sz="2000" b="1" dirty="0">
              <a:solidFill>
                <a:srgbClr val="000000"/>
              </a:solidFill>
            </a:endParaRPr>
          </a:p>
          <a:p>
            <a:pPr marL="0" lvl="0" indent="0" algn="l" rtl="0">
              <a:spcBef>
                <a:spcPts val="0"/>
              </a:spcBef>
              <a:spcAft>
                <a:spcPts val="0"/>
              </a:spcAft>
              <a:buNone/>
            </a:pPr>
            <a:r>
              <a:rPr lang="en-GB" sz="1600" dirty="0"/>
              <a:t>Summer House League Registration</a:t>
            </a:r>
            <a:endParaRPr sz="1600" dirty="0"/>
          </a:p>
          <a:p>
            <a:pPr marL="0" lvl="0" indent="0" algn="l" rtl="0">
              <a:spcBef>
                <a:spcPts val="0"/>
              </a:spcBef>
              <a:spcAft>
                <a:spcPts val="0"/>
              </a:spcAft>
              <a:buNone/>
            </a:pPr>
            <a:r>
              <a:rPr lang="en-GB" sz="1600" dirty="0"/>
              <a:t>June 11</a:t>
            </a:r>
            <a:r>
              <a:rPr lang="en-GB" sz="1600" baseline="30000" dirty="0"/>
              <a:t>th</a:t>
            </a:r>
            <a:r>
              <a:rPr lang="en-GB" sz="1600" dirty="0"/>
              <a:t> – Aug 6</a:t>
            </a:r>
            <a:r>
              <a:rPr lang="en-GB" sz="1600" baseline="30000" dirty="0"/>
              <a:t>th</a:t>
            </a:r>
            <a:r>
              <a:rPr lang="en-GB" sz="1600" dirty="0"/>
              <a:t> 2026</a:t>
            </a:r>
          </a:p>
          <a:p>
            <a:pPr marL="0" lvl="0" indent="0" algn="l" rtl="0">
              <a:spcBef>
                <a:spcPts val="0"/>
              </a:spcBef>
              <a:spcAft>
                <a:spcPts val="0"/>
              </a:spcAft>
              <a:buNone/>
            </a:pPr>
            <a:r>
              <a:rPr lang="en-GB" sz="1600" dirty="0"/>
              <a:t>Thursday Nights</a:t>
            </a:r>
          </a:p>
        </p:txBody>
      </p:sp>
      <p:sp>
        <p:nvSpPr>
          <p:cNvPr id="56" name="Google Shape;56;p13"/>
          <p:cNvSpPr txBox="1"/>
          <p:nvPr/>
        </p:nvSpPr>
        <p:spPr>
          <a:xfrm>
            <a:off x="4931687" y="0"/>
            <a:ext cx="2854641" cy="2215961"/>
          </a:xfrm>
          <a:prstGeom prst="rect">
            <a:avLst/>
          </a:prstGeom>
          <a:solidFill>
            <a:srgbClr val="D9D9D9"/>
          </a:solid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GB" sz="1100" dirty="0">
                <a:solidFill>
                  <a:schemeClr val="dk1"/>
                </a:solidFill>
              </a:rPr>
              <a:t>Located at Barrie Sports Complex: </a:t>
            </a:r>
            <a:endParaRPr sz="1100" dirty="0">
              <a:solidFill>
                <a:schemeClr val="dk1"/>
              </a:solidFill>
            </a:endParaRPr>
          </a:p>
          <a:p>
            <a:pPr marL="0" lvl="0" indent="0" algn="l" rtl="0">
              <a:spcBef>
                <a:spcPts val="0"/>
              </a:spcBef>
              <a:spcAft>
                <a:spcPts val="0"/>
              </a:spcAft>
              <a:buNone/>
            </a:pPr>
            <a:r>
              <a:rPr lang="en-GB" sz="1100" dirty="0">
                <a:solidFill>
                  <a:schemeClr val="dk1"/>
                </a:solidFill>
              </a:rPr>
              <a:t>2100 Nursery Rd, </a:t>
            </a:r>
            <a:r>
              <a:rPr lang="en-GB" sz="1100" dirty="0" err="1">
                <a:solidFill>
                  <a:schemeClr val="dk1"/>
                </a:solidFill>
              </a:rPr>
              <a:t>Minesing</a:t>
            </a:r>
            <a:endParaRPr lang="en-GB" sz="1100" dirty="0">
              <a:solidFill>
                <a:schemeClr val="dk1"/>
              </a:solidFill>
            </a:endParaRPr>
          </a:p>
          <a:p>
            <a:pPr marL="0" lvl="0" indent="0" algn="l" rtl="0">
              <a:spcBef>
                <a:spcPts val="0"/>
              </a:spcBef>
              <a:spcAft>
                <a:spcPts val="0"/>
              </a:spcAft>
              <a:buNone/>
            </a:pPr>
            <a:r>
              <a:rPr lang="en-GB" sz="1100" dirty="0">
                <a:solidFill>
                  <a:schemeClr val="dk1"/>
                </a:solidFill>
              </a:rPr>
              <a:t>The schedule will be shared once teams are determined. </a:t>
            </a:r>
          </a:p>
          <a:p>
            <a:pPr marL="0" lvl="0" indent="0" algn="l" rtl="0">
              <a:spcBef>
                <a:spcPts val="0"/>
              </a:spcBef>
              <a:spcAft>
                <a:spcPts val="0"/>
              </a:spcAft>
              <a:buNone/>
            </a:pPr>
            <a:r>
              <a:rPr lang="en-GB" sz="1100" b="1" dirty="0">
                <a:solidFill>
                  <a:schemeClr val="dk1"/>
                </a:solidFill>
              </a:rPr>
              <a:t>House League start times are</a:t>
            </a:r>
          </a:p>
          <a:p>
            <a:pPr marL="0" lvl="0" indent="0" algn="l" rtl="0">
              <a:spcBef>
                <a:spcPts val="0"/>
              </a:spcBef>
              <a:spcAft>
                <a:spcPts val="0"/>
              </a:spcAft>
              <a:buNone/>
            </a:pPr>
            <a:r>
              <a:rPr lang="en-GB" sz="1100" b="1" dirty="0">
                <a:solidFill>
                  <a:schemeClr val="dk1"/>
                </a:solidFill>
              </a:rPr>
              <a:t>Jr Division- 6pm OR 7pm June</a:t>
            </a:r>
          </a:p>
          <a:p>
            <a:pPr marL="0" lvl="0" indent="0" algn="l" rtl="0">
              <a:spcBef>
                <a:spcPts val="0"/>
              </a:spcBef>
              <a:spcAft>
                <a:spcPts val="0"/>
              </a:spcAft>
              <a:buNone/>
            </a:pPr>
            <a:r>
              <a:rPr lang="en-GB" sz="1100" b="1" dirty="0">
                <a:solidFill>
                  <a:schemeClr val="dk1"/>
                </a:solidFill>
              </a:rPr>
              <a:t>                     6pm for July</a:t>
            </a:r>
          </a:p>
          <a:p>
            <a:pPr marL="0" lvl="0" indent="0" algn="l" rtl="0">
              <a:spcBef>
                <a:spcPts val="0"/>
              </a:spcBef>
              <a:spcAft>
                <a:spcPts val="0"/>
              </a:spcAft>
              <a:buNone/>
            </a:pPr>
            <a:r>
              <a:rPr lang="en-GB" sz="1100" b="1" dirty="0">
                <a:solidFill>
                  <a:schemeClr val="dk1"/>
                </a:solidFill>
              </a:rPr>
              <a:t>Sr Division-8pm for June(</a:t>
            </a:r>
            <a:r>
              <a:rPr lang="en-GB" sz="900" b="1" dirty="0">
                <a:solidFill>
                  <a:schemeClr val="dk1"/>
                </a:solidFill>
              </a:rPr>
              <a:t>every other week)</a:t>
            </a:r>
          </a:p>
          <a:p>
            <a:pPr marL="0" lvl="0" indent="0" algn="l" rtl="0">
              <a:spcBef>
                <a:spcPts val="0"/>
              </a:spcBef>
              <a:spcAft>
                <a:spcPts val="0"/>
              </a:spcAft>
              <a:buNone/>
            </a:pPr>
            <a:r>
              <a:rPr lang="en-GB" sz="900" b="1" dirty="0">
                <a:solidFill>
                  <a:schemeClr val="dk1"/>
                </a:solidFill>
              </a:rPr>
              <a:t>                         </a:t>
            </a:r>
            <a:r>
              <a:rPr lang="en-GB" sz="1100" b="1" dirty="0">
                <a:solidFill>
                  <a:schemeClr val="dk1"/>
                </a:solidFill>
              </a:rPr>
              <a:t>7pm for July    </a:t>
            </a:r>
          </a:p>
          <a:p>
            <a:pPr marL="0" lvl="0" indent="0" algn="l" rtl="0">
              <a:spcBef>
                <a:spcPts val="0"/>
              </a:spcBef>
              <a:spcAft>
                <a:spcPts val="0"/>
              </a:spcAft>
              <a:buNone/>
            </a:pPr>
            <a:r>
              <a:rPr lang="en-GB" sz="1100" b="1" dirty="0">
                <a:solidFill>
                  <a:schemeClr val="dk1"/>
                </a:solidFill>
              </a:rPr>
              <a:t>Schedule to be shared                                </a:t>
            </a:r>
            <a:r>
              <a:rPr lang="en-US" sz="1100" b="1" dirty="0">
                <a:solidFill>
                  <a:schemeClr val="dk1"/>
                </a:solidFill>
              </a:rPr>
              <a:t> </a:t>
            </a:r>
          </a:p>
          <a:p>
            <a:pPr marL="0" lvl="0" indent="0" algn="l" rtl="0">
              <a:spcBef>
                <a:spcPts val="0"/>
              </a:spcBef>
              <a:spcAft>
                <a:spcPts val="0"/>
              </a:spcAft>
              <a:buClr>
                <a:schemeClr val="dk1"/>
              </a:buClr>
              <a:buSzPts val="1100"/>
              <a:buFont typeface="Arial"/>
              <a:buNone/>
            </a:pPr>
            <a:r>
              <a:rPr lang="en-US" sz="1100" dirty="0">
                <a:solidFill>
                  <a:schemeClr val="dk1"/>
                </a:solidFill>
              </a:rPr>
              <a:t>All games are best of 3.</a:t>
            </a:r>
          </a:p>
          <a:p>
            <a:pPr marL="0" lvl="0" indent="0" algn="l" rtl="0">
              <a:spcBef>
                <a:spcPts val="0"/>
              </a:spcBef>
              <a:spcAft>
                <a:spcPts val="0"/>
              </a:spcAft>
              <a:buNone/>
            </a:pPr>
            <a:r>
              <a:rPr lang="en-GB" sz="1100" b="1" dirty="0">
                <a:solidFill>
                  <a:schemeClr val="dk1"/>
                </a:solidFill>
              </a:rPr>
              <a:t>Cost $200 </a:t>
            </a:r>
            <a:endParaRPr sz="1100" dirty="0"/>
          </a:p>
        </p:txBody>
      </p:sp>
      <p:sp>
        <p:nvSpPr>
          <p:cNvPr id="57" name="Google Shape;57;p13"/>
          <p:cNvSpPr txBox="1"/>
          <p:nvPr/>
        </p:nvSpPr>
        <p:spPr>
          <a:xfrm>
            <a:off x="340050" y="6024725"/>
            <a:ext cx="7113300" cy="1015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900" b="1" i="1" dirty="0">
                <a:solidFill>
                  <a:srgbClr val="000000"/>
                </a:solidFill>
              </a:rPr>
              <a:t>Payment Policy:</a:t>
            </a:r>
            <a:r>
              <a:rPr lang="en-GB" sz="900" i="1" dirty="0">
                <a:solidFill>
                  <a:srgbClr val="000000"/>
                </a:solidFill>
              </a:rPr>
              <a:t> Upon receiving a registration form payment is required in full to guarantee your spot. Summer camps payment is required in full one (1) month prior to camp to hold your spot. Payment is accepted by e-transfer to barrie.spikesvball@yahoo.com using the password: volleyball</a:t>
            </a:r>
            <a:endParaRPr sz="900" i="1" dirty="0">
              <a:solidFill>
                <a:srgbClr val="000000"/>
              </a:solidFill>
            </a:endParaRPr>
          </a:p>
          <a:p>
            <a:pPr marL="0" lvl="0" indent="0" algn="l" rtl="0">
              <a:spcBef>
                <a:spcPts val="0"/>
              </a:spcBef>
              <a:spcAft>
                <a:spcPts val="0"/>
              </a:spcAft>
              <a:buNone/>
            </a:pPr>
            <a:endParaRPr sz="900" i="1" dirty="0">
              <a:solidFill>
                <a:srgbClr val="000000"/>
              </a:solidFill>
            </a:endParaRPr>
          </a:p>
          <a:p>
            <a:pPr marL="0" lvl="0" indent="0" algn="l" rtl="0">
              <a:spcBef>
                <a:spcPts val="0"/>
              </a:spcBef>
              <a:spcAft>
                <a:spcPts val="0"/>
              </a:spcAft>
              <a:buNone/>
            </a:pPr>
            <a:r>
              <a:rPr lang="en-GB" sz="900" b="1" i="1" dirty="0">
                <a:solidFill>
                  <a:srgbClr val="000000"/>
                </a:solidFill>
              </a:rPr>
              <a:t>Refund Policy:</a:t>
            </a:r>
            <a:r>
              <a:rPr lang="en-GB" sz="900" i="1" dirty="0">
                <a:solidFill>
                  <a:srgbClr val="000000"/>
                </a:solidFill>
              </a:rPr>
              <a:t> Refunds will not be issued for cancellations 1 week prior to the start date of the Skills session. For House League and Summer Camp, refunds will not issued for cancellations 1 month prior to the start of the session. </a:t>
            </a:r>
            <a:endParaRPr sz="900" dirty="0">
              <a:solidFill>
                <a:srgbClr val="595959"/>
              </a:solidFill>
            </a:endParaRPr>
          </a:p>
        </p:txBody>
      </p:sp>
      <p:sp>
        <p:nvSpPr>
          <p:cNvPr id="58" name="Google Shape;58;p13"/>
          <p:cNvSpPr txBox="1"/>
          <p:nvPr/>
        </p:nvSpPr>
        <p:spPr>
          <a:xfrm>
            <a:off x="366650" y="2143299"/>
            <a:ext cx="6913900" cy="1107965"/>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dirty="0">
                <a:solidFill>
                  <a:srgbClr val="000000"/>
                </a:solidFill>
              </a:rPr>
              <a:t>Please print and complete all sections of this registration form. Please complete a separate form for each child. Once the registration form is completed, please email to </a:t>
            </a:r>
            <a:r>
              <a:rPr lang="en-GB" sz="1000" u="sng" dirty="0">
                <a:solidFill>
                  <a:srgbClr val="000000"/>
                </a:solidFill>
                <a:hlinkClick r:id="rId4">
                  <a:extLst>
                    <a:ext uri="{A12FA001-AC4F-418D-AE19-62706E023703}">
                      <ahyp:hlinkClr xmlns:ahyp="http://schemas.microsoft.com/office/drawing/2018/hyperlinkcolor" val="tx"/>
                    </a:ext>
                  </a:extLst>
                </a:hlinkClick>
              </a:rPr>
              <a:t>barrie.spikesvball@yahoo.com</a:t>
            </a:r>
            <a:r>
              <a:rPr lang="en-GB" sz="1000" dirty="0">
                <a:solidFill>
                  <a:srgbClr val="000000"/>
                </a:solidFill>
              </a:rPr>
              <a:t>. Photos of the completed form are accepted. Payment is required to complete the registration. Payment to be completed via e-transfer to </a:t>
            </a:r>
            <a:r>
              <a:rPr lang="en-GB" sz="1000" u="sng" dirty="0">
                <a:solidFill>
                  <a:srgbClr val="000000"/>
                </a:solidFill>
                <a:hlinkClick r:id="rId4">
                  <a:extLst>
                    <a:ext uri="{A12FA001-AC4F-418D-AE19-62706E023703}">
                      <ahyp:hlinkClr xmlns:ahyp="http://schemas.microsoft.com/office/drawing/2018/hyperlinkcolor" val="tx"/>
                    </a:ext>
                  </a:extLst>
                </a:hlinkClick>
              </a:rPr>
              <a:t>barrie.spikesvball@yahoo.com</a:t>
            </a:r>
            <a:r>
              <a:rPr lang="en-GB" sz="1000" dirty="0">
                <a:solidFill>
                  <a:srgbClr val="000000"/>
                </a:solidFill>
              </a:rPr>
              <a:t> using the password:</a:t>
            </a:r>
            <a:r>
              <a:rPr lang="en-GB" sz="1000" b="1" dirty="0">
                <a:solidFill>
                  <a:srgbClr val="000000"/>
                </a:solidFill>
              </a:rPr>
              <a:t> volleyball</a:t>
            </a:r>
          </a:p>
          <a:p>
            <a:pPr marL="0" lvl="0" indent="0" algn="l" rtl="0">
              <a:spcBef>
                <a:spcPts val="0"/>
              </a:spcBef>
              <a:spcAft>
                <a:spcPts val="0"/>
              </a:spcAft>
              <a:buNone/>
            </a:pPr>
            <a:endParaRPr lang="en-GB" sz="1000" dirty="0"/>
          </a:p>
          <a:p>
            <a:pPr marL="0" lvl="0" indent="0" algn="l" rtl="0">
              <a:spcBef>
                <a:spcPts val="0"/>
              </a:spcBef>
              <a:spcAft>
                <a:spcPts val="0"/>
              </a:spcAft>
              <a:buNone/>
            </a:pPr>
            <a:endParaRPr lang="en-GB" sz="1000" dirty="0">
              <a:solidFill>
                <a:srgbClr val="000000"/>
              </a:solidFill>
            </a:endParaRPr>
          </a:p>
        </p:txBody>
      </p:sp>
      <p:cxnSp>
        <p:nvCxnSpPr>
          <p:cNvPr id="59" name="Google Shape;59;p13"/>
          <p:cNvCxnSpPr/>
          <p:nvPr/>
        </p:nvCxnSpPr>
        <p:spPr>
          <a:xfrm rot="10800000" flipH="1">
            <a:off x="424650" y="9465850"/>
            <a:ext cx="3736200" cy="900"/>
          </a:xfrm>
          <a:prstGeom prst="straightConnector1">
            <a:avLst/>
          </a:prstGeom>
          <a:noFill/>
          <a:ln w="9525" cap="flat" cmpd="sng">
            <a:solidFill>
              <a:srgbClr val="595959"/>
            </a:solidFill>
            <a:prstDash val="solid"/>
            <a:round/>
            <a:headEnd type="none" w="med" len="med"/>
            <a:tailEnd type="none" w="med" len="med"/>
          </a:ln>
        </p:spPr>
      </p:cxnSp>
      <p:cxnSp>
        <p:nvCxnSpPr>
          <p:cNvPr id="60" name="Google Shape;60;p13"/>
          <p:cNvCxnSpPr/>
          <p:nvPr/>
        </p:nvCxnSpPr>
        <p:spPr>
          <a:xfrm rot="10800000" flipH="1">
            <a:off x="4989625" y="9461350"/>
            <a:ext cx="2295000" cy="5400"/>
          </a:xfrm>
          <a:prstGeom prst="straightConnector1">
            <a:avLst/>
          </a:prstGeom>
          <a:noFill/>
          <a:ln w="9525" cap="flat" cmpd="sng">
            <a:solidFill>
              <a:srgbClr val="595959"/>
            </a:solidFill>
            <a:prstDash val="solid"/>
            <a:round/>
            <a:headEnd type="none" w="med" len="med"/>
            <a:tailEnd type="none" w="med" len="med"/>
          </a:ln>
        </p:spPr>
      </p:cxnSp>
      <p:sp>
        <p:nvSpPr>
          <p:cNvPr id="61" name="Google Shape;61;p13"/>
          <p:cNvSpPr txBox="1"/>
          <p:nvPr/>
        </p:nvSpPr>
        <p:spPr>
          <a:xfrm>
            <a:off x="325850" y="6962650"/>
            <a:ext cx="7113300" cy="2539126"/>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900" b="1" dirty="0">
                <a:solidFill>
                  <a:srgbClr val="000000"/>
                </a:solidFill>
              </a:rPr>
              <a:t>Personal Information &amp; Photo Release, Waiver and Indemnification:</a:t>
            </a:r>
            <a:endParaRPr sz="900" b="1" dirty="0">
              <a:solidFill>
                <a:srgbClr val="000000"/>
              </a:solidFill>
            </a:endParaRPr>
          </a:p>
          <a:p>
            <a:pPr marL="0" lvl="0" indent="0" algn="l" rtl="0">
              <a:spcBef>
                <a:spcPts val="0"/>
              </a:spcBef>
              <a:spcAft>
                <a:spcPts val="0"/>
              </a:spcAft>
              <a:buNone/>
            </a:pPr>
            <a:r>
              <a:rPr lang="en-GB" sz="900" dirty="0">
                <a:solidFill>
                  <a:srgbClr val="000000"/>
                </a:solidFill>
              </a:rPr>
              <a:t>I understand Ontario Volleyball (OVA) gathers personal information about each of its participants, including name, address, email, telephone number, gender and date of birth. This information is used for the purpose of communications from OVA with regard to OVA programs, events, promotions, and sponsorships. The information is also used by Volleyball Canada for annual registration and membership demographics. OVA requests medical and emergency contact information to use in case of a medical emergency. I understand that Ontario Volleyball has the right to take photographs, videotape, or digital recordings of me at its programs, to be used in any and all media. I am aware that by giving consent, I am permitting my name and image to be posted on the OVA website, provided to media, and used in publications, which can be viewed by anyone who accesses the OVA website, external media, or publications. I understand that I may withdraw consent to the collection, use or disclosure of my personal information at any time by contacting the OVA Privacy Officer (privacy@ontariovolleyball.org). Upon acceptance as a participant of Ontario Volleyball, I agree to abide by the rules and procedures of the OVA as approved through the By-Laws, Rules and Regulations of the OVA. As a participant of the OVA I shall uphold the high standards of the OVA and shall never do anything to damage the reputation of the OVA. I understand and agree that the OVA and/or any of its coaches, program coordinators, officials, affiliates, or sponsors are not responsible for any injury, damage or loss resulting from my accident from known or unknown conditions howsoever caused. I also understand and agree that any violation of this contract may result in the immediate termination of my participation.</a:t>
            </a:r>
            <a:endParaRPr lang="en-US" sz="900" dirty="0">
              <a:solidFill>
                <a:srgbClr val="000000"/>
              </a:solidFill>
            </a:endParaRPr>
          </a:p>
          <a:p>
            <a:pPr marL="0" lvl="0" indent="0" algn="l" rtl="0">
              <a:spcBef>
                <a:spcPts val="0"/>
              </a:spcBef>
              <a:spcAft>
                <a:spcPts val="0"/>
              </a:spcAft>
              <a:buNone/>
            </a:pPr>
            <a:r>
              <a:rPr lang="en-US" sz="900" dirty="0">
                <a:solidFill>
                  <a:srgbClr val="000000"/>
                </a:solidFill>
              </a:rPr>
              <a:t>By completing this registration form you agree to the “Personal Information &amp; Photo Release, Waiver and Indemnification” below.</a:t>
            </a:r>
          </a:p>
          <a:p>
            <a:pPr marL="0" lvl="0" indent="0" algn="l" rtl="0">
              <a:spcBef>
                <a:spcPts val="0"/>
              </a:spcBef>
              <a:spcAft>
                <a:spcPts val="0"/>
              </a:spcAft>
              <a:buNone/>
            </a:pPr>
            <a:endParaRPr sz="900" dirty="0">
              <a:solidFill>
                <a:srgbClr val="595959"/>
              </a:solidFill>
            </a:endParaRPr>
          </a:p>
        </p:txBody>
      </p:sp>
      <p:sp>
        <p:nvSpPr>
          <p:cNvPr id="62" name="Google Shape;62;p13"/>
          <p:cNvSpPr txBox="1"/>
          <p:nvPr/>
        </p:nvSpPr>
        <p:spPr>
          <a:xfrm>
            <a:off x="366650" y="9433425"/>
            <a:ext cx="47097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dirty="0">
                <a:solidFill>
                  <a:srgbClr val="000000"/>
                </a:solidFill>
              </a:rPr>
              <a:t>Parent/Guardian Signature</a:t>
            </a:r>
            <a:endParaRPr sz="1000" dirty="0">
              <a:solidFill>
                <a:srgbClr val="000000"/>
              </a:solidFill>
            </a:endParaRPr>
          </a:p>
        </p:txBody>
      </p:sp>
      <p:sp>
        <p:nvSpPr>
          <p:cNvPr id="63" name="Google Shape;63;p13"/>
          <p:cNvSpPr txBox="1"/>
          <p:nvPr/>
        </p:nvSpPr>
        <p:spPr>
          <a:xfrm>
            <a:off x="4924025" y="9459250"/>
            <a:ext cx="989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rgbClr val="000000"/>
                </a:solidFill>
              </a:rPr>
              <a:t>Date</a:t>
            </a:r>
            <a:endParaRPr sz="1000">
              <a:solidFill>
                <a:srgbClr val="000000"/>
              </a:solidFill>
            </a:endParaRPr>
          </a:p>
        </p:txBody>
      </p:sp>
      <p:sp>
        <p:nvSpPr>
          <p:cNvPr id="64" name="Google Shape;64;p13"/>
          <p:cNvSpPr txBox="1"/>
          <p:nvPr/>
        </p:nvSpPr>
        <p:spPr>
          <a:xfrm>
            <a:off x="422450" y="35516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First Name and Last Name</a:t>
            </a:r>
            <a:endParaRPr sz="1000" i="1">
              <a:solidFill>
                <a:srgbClr val="000000"/>
              </a:solidFill>
            </a:endParaRPr>
          </a:p>
        </p:txBody>
      </p:sp>
      <p:sp>
        <p:nvSpPr>
          <p:cNvPr id="65" name="Google Shape;65;p13"/>
          <p:cNvSpPr txBox="1"/>
          <p:nvPr/>
        </p:nvSpPr>
        <p:spPr>
          <a:xfrm>
            <a:off x="422450" y="49340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Parent/Guardian First Name and Last Name</a:t>
            </a:r>
            <a:endParaRPr sz="1000" i="1">
              <a:solidFill>
                <a:srgbClr val="000000"/>
              </a:solidFill>
            </a:endParaRPr>
          </a:p>
        </p:txBody>
      </p:sp>
      <p:cxnSp>
        <p:nvCxnSpPr>
          <p:cNvPr id="66" name="Google Shape;66;p13"/>
          <p:cNvCxnSpPr/>
          <p:nvPr/>
        </p:nvCxnSpPr>
        <p:spPr>
          <a:xfrm rot="10800000" flipH="1">
            <a:off x="422450" y="4922038"/>
            <a:ext cx="3536100" cy="8700"/>
          </a:xfrm>
          <a:prstGeom prst="straightConnector1">
            <a:avLst/>
          </a:prstGeom>
          <a:noFill/>
          <a:ln w="9525" cap="flat" cmpd="sng">
            <a:solidFill>
              <a:srgbClr val="595959"/>
            </a:solidFill>
            <a:prstDash val="solid"/>
            <a:round/>
            <a:headEnd type="none" w="med" len="med"/>
            <a:tailEnd type="none" w="med" len="med"/>
          </a:ln>
        </p:spPr>
      </p:cxnSp>
      <p:sp>
        <p:nvSpPr>
          <p:cNvPr id="67" name="Google Shape;67;p13"/>
          <p:cNvSpPr txBox="1"/>
          <p:nvPr/>
        </p:nvSpPr>
        <p:spPr>
          <a:xfrm>
            <a:off x="4219075" y="4922050"/>
            <a:ext cx="3024300" cy="49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Parent/Guardian Phone Number</a:t>
            </a:r>
            <a:endParaRPr sz="1000" i="1">
              <a:solidFill>
                <a:srgbClr val="000000"/>
              </a:solidFill>
            </a:endParaRPr>
          </a:p>
          <a:p>
            <a:pPr marL="0" lvl="0" indent="0" algn="l" rtl="0">
              <a:spcBef>
                <a:spcPts val="0"/>
              </a:spcBef>
              <a:spcAft>
                <a:spcPts val="0"/>
              </a:spcAft>
              <a:buNone/>
            </a:pPr>
            <a:endParaRPr sz="1000">
              <a:solidFill>
                <a:srgbClr val="000000"/>
              </a:solidFill>
            </a:endParaRPr>
          </a:p>
        </p:txBody>
      </p:sp>
      <p:cxnSp>
        <p:nvCxnSpPr>
          <p:cNvPr id="68" name="Google Shape;68;p13"/>
          <p:cNvCxnSpPr/>
          <p:nvPr/>
        </p:nvCxnSpPr>
        <p:spPr>
          <a:xfrm rot="10800000" flipH="1">
            <a:off x="4219625" y="4918900"/>
            <a:ext cx="3084300" cy="15000"/>
          </a:xfrm>
          <a:prstGeom prst="straightConnector1">
            <a:avLst/>
          </a:prstGeom>
          <a:noFill/>
          <a:ln w="9525" cap="flat" cmpd="sng">
            <a:solidFill>
              <a:srgbClr val="595959"/>
            </a:solidFill>
            <a:prstDash val="solid"/>
            <a:round/>
            <a:headEnd type="none" w="med" len="med"/>
            <a:tailEnd type="none" w="med" len="med"/>
          </a:ln>
        </p:spPr>
      </p:cxnSp>
      <p:sp>
        <p:nvSpPr>
          <p:cNvPr id="69" name="Google Shape;69;p13"/>
          <p:cNvSpPr txBox="1"/>
          <p:nvPr/>
        </p:nvSpPr>
        <p:spPr>
          <a:xfrm>
            <a:off x="4924024" y="4165450"/>
            <a:ext cx="2329325" cy="492412"/>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dirty="0">
                <a:solidFill>
                  <a:srgbClr val="000000"/>
                </a:solidFill>
              </a:rPr>
              <a:t>Athlete’s Health Issues or Medical Concerns</a:t>
            </a:r>
            <a:endParaRPr sz="1000" i="1" dirty="0">
              <a:solidFill>
                <a:srgbClr val="000000"/>
              </a:solidFill>
            </a:endParaRPr>
          </a:p>
        </p:txBody>
      </p:sp>
      <p:sp>
        <p:nvSpPr>
          <p:cNvPr id="70" name="Google Shape;70;p13"/>
          <p:cNvSpPr txBox="1"/>
          <p:nvPr/>
        </p:nvSpPr>
        <p:spPr>
          <a:xfrm>
            <a:off x="4249625" y="3572200"/>
            <a:ext cx="32304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dirty="0">
                <a:solidFill>
                  <a:srgbClr val="000000"/>
                </a:solidFill>
              </a:rPr>
              <a:t>Athlete’s Gender (Male, Female, Other)</a:t>
            </a:r>
            <a:endParaRPr sz="1000" i="1" dirty="0">
              <a:solidFill>
                <a:srgbClr val="000000"/>
              </a:solidFill>
            </a:endParaRPr>
          </a:p>
        </p:txBody>
      </p:sp>
      <p:cxnSp>
        <p:nvCxnSpPr>
          <p:cNvPr id="71" name="Google Shape;71;p13"/>
          <p:cNvCxnSpPr>
            <a:cxnSpLocks/>
          </p:cNvCxnSpPr>
          <p:nvPr/>
        </p:nvCxnSpPr>
        <p:spPr>
          <a:xfrm flipV="1">
            <a:off x="4160850" y="5564875"/>
            <a:ext cx="3166775" cy="10740"/>
          </a:xfrm>
          <a:prstGeom prst="straightConnector1">
            <a:avLst/>
          </a:prstGeom>
          <a:noFill/>
          <a:ln w="9525" cap="flat" cmpd="sng">
            <a:solidFill>
              <a:srgbClr val="595959"/>
            </a:solidFill>
            <a:prstDash val="solid"/>
            <a:round/>
            <a:headEnd type="none" w="med" len="med"/>
            <a:tailEnd type="none" w="med" len="med"/>
          </a:ln>
        </p:spPr>
      </p:cxnSp>
      <p:sp>
        <p:nvSpPr>
          <p:cNvPr id="72" name="Google Shape;72;p13"/>
          <p:cNvSpPr txBox="1"/>
          <p:nvPr/>
        </p:nvSpPr>
        <p:spPr>
          <a:xfrm>
            <a:off x="2629293" y="4178500"/>
            <a:ext cx="1620332" cy="338524"/>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b="1" i="1" dirty="0">
                <a:solidFill>
                  <a:srgbClr val="000000"/>
                </a:solidFill>
              </a:rPr>
              <a:t>Friend Request</a:t>
            </a:r>
            <a:endParaRPr sz="1000" b="1" i="1" dirty="0">
              <a:solidFill>
                <a:srgbClr val="000000"/>
              </a:solidFill>
            </a:endParaRPr>
          </a:p>
        </p:txBody>
      </p:sp>
      <p:cxnSp>
        <p:nvCxnSpPr>
          <p:cNvPr id="73" name="Google Shape;73;p13"/>
          <p:cNvCxnSpPr/>
          <p:nvPr/>
        </p:nvCxnSpPr>
        <p:spPr>
          <a:xfrm>
            <a:off x="4249625" y="3572188"/>
            <a:ext cx="3024300" cy="0"/>
          </a:xfrm>
          <a:prstGeom prst="straightConnector1">
            <a:avLst/>
          </a:prstGeom>
          <a:noFill/>
          <a:ln w="9525" cap="flat" cmpd="sng">
            <a:solidFill>
              <a:srgbClr val="595959"/>
            </a:solidFill>
            <a:prstDash val="solid"/>
            <a:round/>
            <a:headEnd type="none" w="med" len="med"/>
            <a:tailEnd type="none" w="med" len="med"/>
          </a:ln>
        </p:spPr>
      </p:cxnSp>
      <p:sp>
        <p:nvSpPr>
          <p:cNvPr id="74" name="Google Shape;74;p13"/>
          <p:cNvSpPr txBox="1"/>
          <p:nvPr/>
        </p:nvSpPr>
        <p:spPr>
          <a:xfrm>
            <a:off x="424650" y="4165450"/>
            <a:ext cx="1650600" cy="346218"/>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dirty="0">
                <a:solidFill>
                  <a:srgbClr val="000000"/>
                </a:solidFill>
              </a:rPr>
              <a:t>Athlete’s </a:t>
            </a:r>
            <a:r>
              <a:rPr lang="en-GB" sz="1050" b="1" i="1" dirty="0">
                <a:solidFill>
                  <a:srgbClr val="000000"/>
                </a:solidFill>
              </a:rPr>
              <a:t>YEAR</a:t>
            </a:r>
            <a:r>
              <a:rPr lang="en-GB" sz="1000" i="1" dirty="0">
                <a:solidFill>
                  <a:srgbClr val="000000"/>
                </a:solidFill>
              </a:rPr>
              <a:t>  of Birth </a:t>
            </a:r>
            <a:endParaRPr sz="1000" i="1" dirty="0">
              <a:solidFill>
                <a:srgbClr val="000000"/>
              </a:solidFill>
            </a:endParaRPr>
          </a:p>
        </p:txBody>
      </p:sp>
      <p:cxnSp>
        <p:nvCxnSpPr>
          <p:cNvPr id="75" name="Google Shape;75;p13"/>
          <p:cNvCxnSpPr>
            <a:cxnSpLocks/>
          </p:cNvCxnSpPr>
          <p:nvPr/>
        </p:nvCxnSpPr>
        <p:spPr>
          <a:xfrm>
            <a:off x="4631427" y="4139625"/>
            <a:ext cx="2439224" cy="17788"/>
          </a:xfrm>
          <a:prstGeom prst="straightConnector1">
            <a:avLst/>
          </a:prstGeom>
          <a:noFill/>
          <a:ln w="9525" cap="flat" cmpd="sng">
            <a:solidFill>
              <a:srgbClr val="595959"/>
            </a:solidFill>
            <a:prstDash val="solid"/>
            <a:round/>
            <a:headEnd type="none" w="med" len="med"/>
            <a:tailEnd type="none" w="med" len="med"/>
          </a:ln>
        </p:spPr>
      </p:cxnSp>
      <p:sp>
        <p:nvSpPr>
          <p:cNvPr id="76" name="Google Shape;76;p13"/>
          <p:cNvSpPr txBox="1"/>
          <p:nvPr/>
        </p:nvSpPr>
        <p:spPr>
          <a:xfrm>
            <a:off x="461125" y="5620973"/>
            <a:ext cx="2975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Parent/Guardian Email Address</a:t>
            </a:r>
            <a:endParaRPr sz="1000" i="1">
              <a:solidFill>
                <a:srgbClr val="000000"/>
              </a:solidFill>
            </a:endParaRPr>
          </a:p>
        </p:txBody>
      </p:sp>
      <p:cxnSp>
        <p:nvCxnSpPr>
          <p:cNvPr id="77" name="Google Shape;77;p13"/>
          <p:cNvCxnSpPr/>
          <p:nvPr/>
        </p:nvCxnSpPr>
        <p:spPr>
          <a:xfrm>
            <a:off x="422450" y="3559750"/>
            <a:ext cx="3441900" cy="0"/>
          </a:xfrm>
          <a:prstGeom prst="straightConnector1">
            <a:avLst/>
          </a:prstGeom>
          <a:noFill/>
          <a:ln w="9525" cap="flat" cmpd="sng">
            <a:solidFill>
              <a:srgbClr val="595959"/>
            </a:solidFill>
            <a:prstDash val="solid"/>
            <a:round/>
            <a:headEnd type="none" w="med" len="med"/>
            <a:tailEnd type="none" w="med" len="med"/>
          </a:ln>
        </p:spPr>
      </p:cxnSp>
      <p:cxnSp>
        <p:nvCxnSpPr>
          <p:cNvPr id="78" name="Google Shape;78;p13"/>
          <p:cNvCxnSpPr/>
          <p:nvPr/>
        </p:nvCxnSpPr>
        <p:spPr>
          <a:xfrm>
            <a:off x="416900" y="4178500"/>
            <a:ext cx="1597800" cy="7800"/>
          </a:xfrm>
          <a:prstGeom prst="straightConnector1">
            <a:avLst/>
          </a:prstGeom>
          <a:noFill/>
          <a:ln w="9525" cap="flat" cmpd="sng">
            <a:solidFill>
              <a:srgbClr val="595959"/>
            </a:solidFill>
            <a:prstDash val="solid"/>
            <a:round/>
            <a:headEnd type="none" w="med" len="med"/>
            <a:tailEnd type="none" w="med" len="med"/>
          </a:ln>
        </p:spPr>
      </p:cxnSp>
      <p:cxnSp>
        <p:nvCxnSpPr>
          <p:cNvPr id="79" name="Google Shape;79;p13"/>
          <p:cNvCxnSpPr>
            <a:cxnSpLocks/>
          </p:cNvCxnSpPr>
          <p:nvPr/>
        </p:nvCxnSpPr>
        <p:spPr>
          <a:xfrm>
            <a:off x="2321900" y="4178500"/>
            <a:ext cx="2048081" cy="0"/>
          </a:xfrm>
          <a:prstGeom prst="straightConnector1">
            <a:avLst/>
          </a:prstGeom>
          <a:noFill/>
          <a:ln w="9525" cap="flat" cmpd="sng">
            <a:solidFill>
              <a:srgbClr val="595959"/>
            </a:solidFill>
            <a:prstDash val="solid"/>
            <a:round/>
            <a:headEnd type="none" w="med" len="med"/>
            <a:tailEnd type="none" w="med" len="med"/>
          </a:ln>
        </p:spPr>
      </p:cxnSp>
      <p:sp>
        <p:nvSpPr>
          <p:cNvPr id="80" name="Google Shape;80;p13"/>
          <p:cNvSpPr txBox="1"/>
          <p:nvPr/>
        </p:nvSpPr>
        <p:spPr>
          <a:xfrm>
            <a:off x="4506877" y="5564830"/>
            <a:ext cx="3392010" cy="338524"/>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dirty="0">
                <a:solidFill>
                  <a:srgbClr val="000000"/>
                </a:solidFill>
              </a:rPr>
              <a:t>    Home Address</a:t>
            </a:r>
            <a:endParaRPr sz="1000" b="1" i="1" dirty="0">
              <a:solidFill>
                <a:srgbClr val="000000"/>
              </a:solidFill>
            </a:endParaRPr>
          </a:p>
        </p:txBody>
      </p:sp>
      <p:cxnSp>
        <p:nvCxnSpPr>
          <p:cNvPr id="81" name="Google Shape;81;p13"/>
          <p:cNvCxnSpPr>
            <a:cxnSpLocks/>
          </p:cNvCxnSpPr>
          <p:nvPr/>
        </p:nvCxnSpPr>
        <p:spPr>
          <a:xfrm flipV="1">
            <a:off x="461125" y="5595148"/>
            <a:ext cx="3153945" cy="6452"/>
          </a:xfrm>
          <a:prstGeom prst="straightConnector1">
            <a:avLst/>
          </a:prstGeom>
          <a:noFill/>
          <a:ln w="9525" cap="flat" cmpd="sng">
            <a:solidFill>
              <a:srgbClr val="595959"/>
            </a:solidFill>
            <a:prstDash val="solid"/>
            <a:round/>
            <a:headEnd type="none" w="med" len="med"/>
            <a:tailEnd type="none" w="med" len="med"/>
          </a:ln>
        </p:spPr>
      </p:cxnSp>
      <p:sp>
        <p:nvSpPr>
          <p:cNvPr id="82" name="Google Shape;82;p13"/>
          <p:cNvSpPr txBox="1"/>
          <p:nvPr/>
        </p:nvSpPr>
        <p:spPr>
          <a:xfrm>
            <a:off x="94268" y="1550913"/>
            <a:ext cx="2064470" cy="553968"/>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dirty="0">
                <a:solidFill>
                  <a:srgbClr val="FF0000"/>
                </a:solidFill>
              </a:rPr>
              <a:t>Grade Completed June 2026 </a:t>
            </a:r>
            <a:r>
              <a:rPr lang="en-GB" sz="1300" b="1" dirty="0">
                <a:solidFill>
                  <a:srgbClr val="000000"/>
                </a:solidFill>
              </a:rPr>
              <a:t>: </a:t>
            </a:r>
            <a:endParaRPr sz="1300" dirty="0"/>
          </a:p>
        </p:txBody>
      </p:sp>
      <p:sp>
        <p:nvSpPr>
          <p:cNvPr id="83" name="Google Shape;83;p13"/>
          <p:cNvSpPr/>
          <p:nvPr/>
        </p:nvSpPr>
        <p:spPr>
          <a:xfrm>
            <a:off x="4497027" y="1534000"/>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4" name="Google Shape;84;p13"/>
          <p:cNvSpPr txBox="1"/>
          <p:nvPr/>
        </p:nvSpPr>
        <p:spPr>
          <a:xfrm>
            <a:off x="3443845" y="1534000"/>
            <a:ext cx="1050053" cy="353913"/>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dirty="0">
                <a:solidFill>
                  <a:srgbClr val="000000"/>
                </a:solidFill>
              </a:rPr>
              <a:t>SR Grade 7+ </a:t>
            </a:r>
            <a:endParaRPr sz="1100" dirty="0">
              <a:solidFill>
                <a:srgbClr val="000000"/>
              </a:solidFill>
            </a:endParaRPr>
          </a:p>
        </p:txBody>
      </p:sp>
      <p:sp>
        <p:nvSpPr>
          <p:cNvPr id="85" name="Google Shape;85;p13"/>
          <p:cNvSpPr/>
          <p:nvPr/>
        </p:nvSpPr>
        <p:spPr>
          <a:xfrm>
            <a:off x="3167425" y="1583811"/>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6" name="Google Shape;86;p13"/>
          <p:cNvSpPr txBox="1"/>
          <p:nvPr/>
        </p:nvSpPr>
        <p:spPr>
          <a:xfrm>
            <a:off x="1912083" y="1549145"/>
            <a:ext cx="1365902" cy="52319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dirty="0">
                <a:solidFill>
                  <a:srgbClr val="000000"/>
                </a:solidFill>
              </a:rPr>
              <a:t>   JR Grade 4 – 6</a:t>
            </a:r>
          </a:p>
          <a:p>
            <a:pPr marL="0" lvl="0" indent="0" algn="l" rtl="0">
              <a:spcBef>
                <a:spcPts val="0"/>
              </a:spcBef>
              <a:spcAft>
                <a:spcPts val="0"/>
              </a:spcAft>
              <a:buNone/>
            </a:pPr>
            <a:r>
              <a:rPr lang="en-GB" sz="1100" b="1" dirty="0">
                <a:solidFill>
                  <a:srgbClr val="000000"/>
                </a:solidFill>
              </a:rPr>
              <a:t> </a:t>
            </a:r>
            <a:endParaRPr sz="1100" dirty="0">
              <a:solidFill>
                <a:srgbClr val="000000"/>
              </a:solidFill>
            </a:endParaRPr>
          </a:p>
        </p:txBody>
      </p:sp>
      <p:pic>
        <p:nvPicPr>
          <p:cNvPr id="3" name="Picture 2">
            <a:extLst>
              <a:ext uri="{FF2B5EF4-FFF2-40B4-BE49-F238E27FC236}">
                <a16:creationId xmlns:a16="http://schemas.microsoft.com/office/drawing/2014/main" id="{1D9CCFA2-E24B-9CF0-EF7B-87329F7EEFD9}"/>
              </a:ext>
            </a:extLst>
          </p:cNvPr>
          <p:cNvPicPr>
            <a:picLocks noChangeAspect="1"/>
          </p:cNvPicPr>
          <p:nvPr/>
        </p:nvPicPr>
        <p:blipFill>
          <a:blip r:embed="rId5"/>
          <a:stretch>
            <a:fillRect/>
          </a:stretch>
        </p:blipFill>
        <p:spPr>
          <a:xfrm>
            <a:off x="398699" y="2883698"/>
            <a:ext cx="6505439" cy="364069"/>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TotalTime>
  <Words>685</Words>
  <Application>Microsoft Office PowerPoint</Application>
  <PresentationFormat>Custom</PresentationFormat>
  <Paragraphs>37</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dc:creator>
  <cp:lastModifiedBy>Karen Leslie</cp:lastModifiedBy>
  <cp:revision>5</cp:revision>
  <dcterms:modified xsi:type="dcterms:W3CDTF">2026-05-04T21:42:43Z</dcterms:modified>
</cp:coreProperties>
</file>