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7772400" cy="10058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FB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2" d="100"/>
          <a:sy n="102" d="100"/>
        </p:scale>
        <p:origin x="562" y="-845"/>
      </p:cViewPr>
      <p:guideLst>
        <p:guide orient="horz" pos="3168"/>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Leslie" userId="ba36287ed81c3722" providerId="LiveId" clId="{159BF4B4-6BDA-4751-A1BD-22F927B4F030}"/>
    <pc:docChg chg="custSel modSld">
      <pc:chgData name="Karen Leslie" userId="ba36287ed81c3722" providerId="LiveId" clId="{159BF4B4-6BDA-4751-A1BD-22F927B4F030}" dt="2025-10-02T19:54:35.206" v="24" actId="20577"/>
      <pc:docMkLst>
        <pc:docMk/>
      </pc:docMkLst>
      <pc:sldChg chg="modSp mod">
        <pc:chgData name="Karen Leslie" userId="ba36287ed81c3722" providerId="LiveId" clId="{159BF4B4-6BDA-4751-A1BD-22F927B4F030}" dt="2025-10-02T19:54:35.206" v="24" actId="20577"/>
        <pc:sldMkLst>
          <pc:docMk/>
          <pc:sldMk cId="0" sldId="256"/>
        </pc:sldMkLst>
        <pc:spChg chg="mod">
          <ac:chgData name="Karen Leslie" userId="ba36287ed81c3722" providerId="LiveId" clId="{159BF4B4-6BDA-4751-A1BD-22F927B4F030}" dt="2025-10-02T19:54:35.206" v="24" actId="20577"/>
          <ac:spMkLst>
            <pc:docMk/>
            <pc:sldMk cId="0" sldId="256"/>
            <ac:spMk id="57" creationId="{00000000-0000-0000-0000-000000000000}"/>
          </ac:spMkLst>
        </pc:spChg>
        <pc:spChg chg="mod">
          <ac:chgData name="Karen Leslie" userId="ba36287ed81c3722" providerId="LiveId" clId="{159BF4B4-6BDA-4751-A1BD-22F927B4F030}" dt="2025-10-02T19:54:25.388" v="16" actId="6549"/>
          <ac:spMkLst>
            <pc:docMk/>
            <pc:sldMk cId="0" sldId="256"/>
            <ac:spMk id="5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600" cy="7226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barrie.spikesvball@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366650" y="278875"/>
            <a:ext cx="1148399" cy="555950"/>
          </a:xfrm>
          <a:prstGeom prst="rect">
            <a:avLst/>
          </a:prstGeom>
          <a:noFill/>
          <a:ln>
            <a:noFill/>
          </a:ln>
        </p:spPr>
      </p:pic>
      <p:sp>
        <p:nvSpPr>
          <p:cNvPr id="55" name="Google Shape;55;p13"/>
          <p:cNvSpPr txBox="1"/>
          <p:nvPr/>
        </p:nvSpPr>
        <p:spPr>
          <a:xfrm>
            <a:off x="1678550" y="191925"/>
            <a:ext cx="3474000" cy="985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2000" b="1" dirty="0">
                <a:solidFill>
                  <a:srgbClr val="000000"/>
                </a:solidFill>
              </a:rPr>
              <a:t>Barrie Spikes Volleyball</a:t>
            </a:r>
            <a:endParaRPr sz="2000" b="1" dirty="0">
              <a:solidFill>
                <a:srgbClr val="000000"/>
              </a:solidFill>
            </a:endParaRPr>
          </a:p>
          <a:p>
            <a:pPr marL="0" lvl="0" indent="0" algn="l" rtl="0">
              <a:spcBef>
                <a:spcPts val="0"/>
              </a:spcBef>
              <a:spcAft>
                <a:spcPts val="0"/>
              </a:spcAft>
              <a:buNone/>
            </a:pPr>
            <a:r>
              <a:rPr lang="en-GB" sz="1600" dirty="0"/>
              <a:t>Wednesday</a:t>
            </a:r>
            <a:r>
              <a:rPr lang="en-GB" sz="1600" dirty="0">
                <a:solidFill>
                  <a:srgbClr val="000000"/>
                </a:solidFill>
              </a:rPr>
              <a:t> Skills Registration</a:t>
            </a:r>
            <a:endParaRPr sz="1600" dirty="0">
              <a:solidFill>
                <a:srgbClr val="000000"/>
              </a:solidFill>
            </a:endParaRPr>
          </a:p>
          <a:p>
            <a:pPr marL="0" lvl="0" indent="0" algn="l" rtl="0">
              <a:spcBef>
                <a:spcPts val="0"/>
              </a:spcBef>
              <a:spcAft>
                <a:spcPts val="0"/>
              </a:spcAft>
              <a:buNone/>
            </a:pPr>
            <a:r>
              <a:rPr lang="en-GB" sz="1600" dirty="0"/>
              <a:t>Algonquin Ridge School</a:t>
            </a:r>
            <a:endParaRPr sz="1600" dirty="0">
              <a:solidFill>
                <a:srgbClr val="000000"/>
              </a:solidFill>
            </a:endParaRPr>
          </a:p>
        </p:txBody>
      </p:sp>
      <p:sp>
        <p:nvSpPr>
          <p:cNvPr id="56" name="Google Shape;56;p13"/>
          <p:cNvSpPr txBox="1"/>
          <p:nvPr/>
        </p:nvSpPr>
        <p:spPr>
          <a:xfrm>
            <a:off x="4837225" y="191925"/>
            <a:ext cx="2601900" cy="14160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t>Located at Algonquin Ridge School: </a:t>
            </a:r>
            <a:endParaRPr sz="1000" dirty="0"/>
          </a:p>
          <a:p>
            <a:pPr marL="0" lvl="0" indent="0" algn="l" rtl="0">
              <a:spcBef>
                <a:spcPts val="0"/>
              </a:spcBef>
              <a:spcAft>
                <a:spcPts val="0"/>
              </a:spcAft>
              <a:buClr>
                <a:schemeClr val="dk1"/>
              </a:buClr>
              <a:buSzPts val="1100"/>
              <a:buFont typeface="Arial"/>
              <a:buNone/>
            </a:pPr>
            <a:r>
              <a:rPr lang="en-GB" sz="1000" dirty="0"/>
              <a:t>191 Golden Meadow Rd, Barrie</a:t>
            </a:r>
            <a:endParaRPr sz="1000" dirty="0"/>
          </a:p>
          <a:p>
            <a:pPr marL="0" lvl="0" indent="0" algn="l" rtl="0">
              <a:spcBef>
                <a:spcPts val="0"/>
              </a:spcBef>
              <a:spcAft>
                <a:spcPts val="0"/>
              </a:spcAft>
              <a:buClr>
                <a:schemeClr val="dk1"/>
              </a:buClr>
              <a:buSzPts val="1100"/>
              <a:buFont typeface="Arial"/>
              <a:buNone/>
            </a:pPr>
            <a:r>
              <a:rPr lang="en-GB" sz="1000" dirty="0"/>
              <a:t>6 week program</a:t>
            </a:r>
            <a:endParaRPr sz="1000" dirty="0"/>
          </a:p>
          <a:p>
            <a:pPr marL="0" lvl="0" indent="0" algn="l" rtl="0">
              <a:spcBef>
                <a:spcPts val="0"/>
              </a:spcBef>
              <a:spcAft>
                <a:spcPts val="0"/>
              </a:spcAft>
              <a:buClr>
                <a:schemeClr val="dk1"/>
              </a:buClr>
              <a:buSzPts val="1100"/>
              <a:buFont typeface="Arial"/>
              <a:buNone/>
            </a:pPr>
            <a:r>
              <a:rPr lang="en-GB" sz="1000" dirty="0"/>
              <a:t>Grade 1 - 3:  6:00 pm - 7:00 pm</a:t>
            </a:r>
            <a:endParaRPr sz="1000" dirty="0"/>
          </a:p>
          <a:p>
            <a:pPr marL="0" lvl="0" indent="0" algn="l" rtl="0">
              <a:spcBef>
                <a:spcPts val="0"/>
              </a:spcBef>
              <a:spcAft>
                <a:spcPts val="0"/>
              </a:spcAft>
              <a:buClr>
                <a:schemeClr val="dk1"/>
              </a:buClr>
              <a:buSzPts val="1100"/>
              <a:buFont typeface="Arial"/>
              <a:buNone/>
            </a:pPr>
            <a:r>
              <a:rPr lang="en-GB" sz="1000" dirty="0"/>
              <a:t>Grade 4</a:t>
            </a:r>
            <a:r>
              <a:rPr lang="en-GB" sz="1000" dirty="0">
                <a:solidFill>
                  <a:schemeClr val="dk1"/>
                </a:solidFill>
              </a:rPr>
              <a:t> - </a:t>
            </a:r>
            <a:r>
              <a:rPr lang="en-GB" sz="1000" dirty="0"/>
              <a:t>6:  7:00 pm - 8:00 pm</a:t>
            </a:r>
            <a:endParaRPr sz="1000" dirty="0"/>
          </a:p>
          <a:p>
            <a:pPr marL="0" lvl="0" indent="0" algn="l" rtl="0">
              <a:spcBef>
                <a:spcPts val="0"/>
              </a:spcBef>
              <a:spcAft>
                <a:spcPts val="0"/>
              </a:spcAft>
              <a:buNone/>
            </a:pPr>
            <a:r>
              <a:rPr lang="en-GB" sz="1000" dirty="0"/>
              <a:t>Grade 7 +:    8:00 pm - 9:00 pm</a:t>
            </a:r>
            <a:endParaRPr sz="1000" dirty="0"/>
          </a:p>
          <a:p>
            <a:pPr marL="0" lvl="0" indent="0" algn="l" rtl="0">
              <a:spcBef>
                <a:spcPts val="0"/>
              </a:spcBef>
              <a:spcAft>
                <a:spcPts val="0"/>
              </a:spcAft>
              <a:buNone/>
            </a:pPr>
            <a:endParaRPr sz="1000" dirty="0">
              <a:solidFill>
                <a:srgbClr val="000000"/>
              </a:solidFill>
            </a:endParaRPr>
          </a:p>
          <a:p>
            <a:pPr marL="0" lvl="0" indent="0" algn="l" rtl="0">
              <a:spcBef>
                <a:spcPts val="0"/>
              </a:spcBef>
              <a:spcAft>
                <a:spcPts val="0"/>
              </a:spcAft>
              <a:buNone/>
            </a:pPr>
            <a:r>
              <a:rPr lang="en-GB" sz="1000" b="1" dirty="0">
                <a:solidFill>
                  <a:srgbClr val="000000"/>
                </a:solidFill>
              </a:rPr>
              <a:t>Cost $100.00</a:t>
            </a:r>
            <a:endParaRPr sz="1000" b="1" dirty="0">
              <a:solidFill>
                <a:srgbClr val="000000"/>
              </a:solidFill>
            </a:endParaRPr>
          </a:p>
        </p:txBody>
      </p:sp>
      <p:sp>
        <p:nvSpPr>
          <p:cNvPr id="57" name="Google Shape;57;p13"/>
          <p:cNvSpPr txBox="1"/>
          <p:nvPr/>
        </p:nvSpPr>
        <p:spPr>
          <a:xfrm>
            <a:off x="340050" y="6024725"/>
            <a:ext cx="71133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i="1" dirty="0">
                <a:solidFill>
                  <a:srgbClr val="000000"/>
                </a:solidFill>
              </a:rPr>
              <a:t>Payment Policy:</a:t>
            </a:r>
            <a:r>
              <a:rPr lang="en-GB" sz="900" i="1" dirty="0">
                <a:solidFill>
                  <a:srgbClr val="000000"/>
                </a:solidFill>
              </a:rPr>
              <a:t> Upon receiving a registration form payment is required in full to guarantee your spot. Summer camps payment is required in full one (1) month prior to camp to hold your spot. Payment is accepted by e-transfer to barrie.spikesvball@yahoo.com using the password: volleyball</a:t>
            </a:r>
            <a:endParaRPr sz="900" i="1" dirty="0">
              <a:solidFill>
                <a:srgbClr val="000000"/>
              </a:solidFill>
            </a:endParaRPr>
          </a:p>
          <a:p>
            <a:pPr marL="0" lvl="0" indent="0" algn="l" rtl="0">
              <a:spcBef>
                <a:spcPts val="0"/>
              </a:spcBef>
              <a:spcAft>
                <a:spcPts val="0"/>
              </a:spcAft>
              <a:buNone/>
            </a:pPr>
            <a:endParaRPr sz="900" i="1" dirty="0">
              <a:solidFill>
                <a:srgbClr val="000000"/>
              </a:solidFill>
            </a:endParaRPr>
          </a:p>
          <a:p>
            <a:pPr marL="0" lvl="0" indent="0" algn="l" rtl="0">
              <a:spcBef>
                <a:spcPts val="0"/>
              </a:spcBef>
              <a:spcAft>
                <a:spcPts val="0"/>
              </a:spcAft>
              <a:buNone/>
            </a:pPr>
            <a:r>
              <a:rPr lang="en-GB" sz="900" b="1" i="1" dirty="0">
                <a:solidFill>
                  <a:srgbClr val="000000"/>
                </a:solidFill>
              </a:rPr>
              <a:t>Refund Policy:</a:t>
            </a:r>
            <a:r>
              <a:rPr lang="en-GB" sz="900" i="1" dirty="0">
                <a:solidFill>
                  <a:srgbClr val="000000"/>
                </a:solidFill>
              </a:rPr>
              <a:t> Refunds will not be issued for cancellations 1 week prior to the start date of the Skills session. For House League and Summer Camp, refunds will not issued for </a:t>
            </a:r>
            <a:r>
              <a:rPr lang="en-GB" sz="900" i="1">
                <a:solidFill>
                  <a:srgbClr val="000000"/>
                </a:solidFill>
              </a:rPr>
              <a:t>cancellations 6nweeks prior </a:t>
            </a:r>
            <a:r>
              <a:rPr lang="en-GB" sz="900" i="1" dirty="0">
                <a:solidFill>
                  <a:srgbClr val="000000"/>
                </a:solidFill>
              </a:rPr>
              <a:t>to the start of the session. </a:t>
            </a:r>
            <a:endParaRPr sz="900" dirty="0">
              <a:solidFill>
                <a:srgbClr val="595959"/>
              </a:solidFill>
            </a:endParaRPr>
          </a:p>
        </p:txBody>
      </p:sp>
      <p:sp>
        <p:nvSpPr>
          <p:cNvPr id="58" name="Google Shape;58;p13"/>
          <p:cNvSpPr txBox="1"/>
          <p:nvPr/>
        </p:nvSpPr>
        <p:spPr>
          <a:xfrm>
            <a:off x="366650" y="2058250"/>
            <a:ext cx="6920100" cy="110796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dirty="0">
                <a:solidFill>
                  <a:srgbClr val="000000"/>
                </a:solidFill>
              </a:rPr>
              <a:t>Please print and complete all sections of this registration form. Please complete a separate form for each child. Once the registration form is completed, please email to </a:t>
            </a:r>
            <a:r>
              <a:rPr lang="en-GB" sz="1000" u="sng" dirty="0">
                <a:solidFill>
                  <a:srgbClr val="000000"/>
                </a:solidFill>
                <a:hlinkClick r:id="rId4">
                  <a:extLst>
                    <a:ext uri="{A12FA001-AC4F-418D-AE19-62706E023703}">
                      <ahyp:hlinkClr xmlns:ahyp="http://schemas.microsoft.com/office/drawing/2018/hyperlinkcolor" val="tx"/>
                    </a:ext>
                  </a:extLst>
                </a:hlinkClick>
              </a:rPr>
              <a:t>barrie.spikesvball@yahoo.com</a:t>
            </a:r>
            <a:r>
              <a:rPr lang="en-GB" sz="1000" u="sng" dirty="0"/>
              <a:t> </a:t>
            </a:r>
            <a:r>
              <a:rPr lang="en-GB" sz="1000" dirty="0">
                <a:solidFill>
                  <a:srgbClr val="000000"/>
                </a:solidFill>
              </a:rPr>
              <a:t>Photos of the completed form are accepted. Payment is required to complete the registration  </a:t>
            </a:r>
            <a:r>
              <a:rPr lang="en-US" sz="1000" b="1" dirty="0">
                <a:solidFill>
                  <a:schemeClr val="accent1">
                    <a:lumMod val="75000"/>
                  </a:schemeClr>
                </a:solidFill>
              </a:rPr>
              <a:t>Payment to be completed via e-transfer to barrie.spikesvball@yahoo.com using the password “volleyball” at time of registration.</a:t>
            </a:r>
            <a:endParaRPr sz="1000" b="1" dirty="0">
              <a:solidFill>
                <a:schemeClr val="accent1">
                  <a:lumMod val="75000"/>
                </a:schemeClr>
              </a:solidFill>
            </a:endParaRPr>
          </a:p>
          <a:p>
            <a:pPr marL="0" lvl="0" indent="0" algn="l" rtl="0">
              <a:spcBef>
                <a:spcPts val="0"/>
              </a:spcBef>
              <a:spcAft>
                <a:spcPts val="0"/>
              </a:spcAft>
              <a:buNone/>
            </a:pPr>
            <a:r>
              <a:rPr lang="en-GB" sz="1000" dirty="0">
                <a:solidFill>
                  <a:srgbClr val="000000"/>
                </a:solidFill>
              </a:rPr>
              <a:t>By completing this registration form you agree to the “Personal Information &amp; Photo Release, Waiver and Indemnification” below.</a:t>
            </a:r>
            <a:endParaRPr sz="1000" dirty="0">
              <a:solidFill>
                <a:srgbClr val="000000"/>
              </a:solidFill>
            </a:endParaRPr>
          </a:p>
        </p:txBody>
      </p:sp>
      <p:cxnSp>
        <p:nvCxnSpPr>
          <p:cNvPr id="59" name="Google Shape;59;p13"/>
          <p:cNvCxnSpPr/>
          <p:nvPr/>
        </p:nvCxnSpPr>
        <p:spPr>
          <a:xfrm rot="10800000" flipH="1">
            <a:off x="424650" y="9465850"/>
            <a:ext cx="3736200" cy="900"/>
          </a:xfrm>
          <a:prstGeom prst="straightConnector1">
            <a:avLst/>
          </a:prstGeom>
          <a:noFill/>
          <a:ln w="9525" cap="flat" cmpd="sng">
            <a:solidFill>
              <a:srgbClr val="595959"/>
            </a:solidFill>
            <a:prstDash val="solid"/>
            <a:round/>
            <a:headEnd type="none" w="med" len="med"/>
            <a:tailEnd type="none" w="med" len="med"/>
          </a:ln>
        </p:spPr>
      </p:cxnSp>
      <p:cxnSp>
        <p:nvCxnSpPr>
          <p:cNvPr id="60" name="Google Shape;60;p13"/>
          <p:cNvCxnSpPr/>
          <p:nvPr/>
        </p:nvCxnSpPr>
        <p:spPr>
          <a:xfrm rot="10800000" flipH="1">
            <a:off x="4989625" y="9461350"/>
            <a:ext cx="2295000" cy="5400"/>
          </a:xfrm>
          <a:prstGeom prst="straightConnector1">
            <a:avLst/>
          </a:prstGeom>
          <a:noFill/>
          <a:ln w="9525" cap="flat" cmpd="sng">
            <a:solidFill>
              <a:srgbClr val="595959"/>
            </a:solidFill>
            <a:prstDash val="solid"/>
            <a:round/>
            <a:headEnd type="none" w="med" len="med"/>
            <a:tailEnd type="none" w="med" len="med"/>
          </a:ln>
        </p:spPr>
      </p:cxnSp>
      <p:sp>
        <p:nvSpPr>
          <p:cNvPr id="61" name="Google Shape;61;p13"/>
          <p:cNvSpPr txBox="1"/>
          <p:nvPr/>
        </p:nvSpPr>
        <p:spPr>
          <a:xfrm>
            <a:off x="325850" y="6962650"/>
            <a:ext cx="7113300" cy="226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900" b="1">
                <a:solidFill>
                  <a:srgbClr val="000000"/>
                </a:solidFill>
              </a:rPr>
              <a:t>Personal Information &amp; Photo Release, Waiver and Indemnification:</a:t>
            </a:r>
            <a:endParaRPr sz="900" b="1">
              <a:solidFill>
                <a:srgbClr val="000000"/>
              </a:solidFill>
            </a:endParaRPr>
          </a:p>
          <a:p>
            <a:pPr marL="0" lvl="0" indent="0" algn="l" rtl="0">
              <a:spcBef>
                <a:spcPts val="0"/>
              </a:spcBef>
              <a:spcAft>
                <a:spcPts val="0"/>
              </a:spcAft>
              <a:buNone/>
            </a:pPr>
            <a:r>
              <a:rPr lang="en-GB" sz="900">
                <a:solidFill>
                  <a:srgbClr val="000000"/>
                </a:solidFill>
              </a:rPr>
              <a:t>I understand Ontario Volleyball (OVA) gathers personal information about each of its participants, including name, address, email, telephone number, gender and date of birth. This information is used for the purpose of communications from OVA with regard to OVA programs, events, promotions, and sponsorships. The information is also used by Volleyball Canada for annual registration and membership demographics. OVA requests medical and emergency contact information to use in case of a medical emergency. I understand that Ontario Volleyball has the right to take photographs, videotape, or digital recordings of me at its programs, to be used in any and all media. I am aware that by giving consent, I am permitting my name and image to be posted on the OVA website, provided to media, and used in publications, which can be viewed by anyone who accesses the OVA website, external media, or publications. I understand that I may withdraw consent to the collection, use or disclosure of my personal information at any time by contacting the OVA Privacy Officer (privacy@ontariovolleyball.org). Upon acceptance as a participant of Ontario Volleyball, I agree to abide by the rules and procedures of the OVA as approved through the By-Laws, Rules and Regulations of the OVA. As a participant of the OVA I shall uphold the high standards of the OVA and shall never do anything to damage the reputation of the OVA. I understand and agree that the OVA and/or any of its coaches, program coordinators, officials, affiliates, or sponsors are not responsible for any injury, damage or loss resulting from my accident from known or unknown conditions howsoever caused. I also understand and agree that any violation of this contract may result in the immediate termination of my participation.</a:t>
            </a:r>
            <a:endParaRPr sz="900">
              <a:solidFill>
                <a:srgbClr val="595959"/>
              </a:solidFill>
            </a:endParaRPr>
          </a:p>
        </p:txBody>
      </p:sp>
      <p:sp>
        <p:nvSpPr>
          <p:cNvPr id="62" name="Google Shape;62;p13"/>
          <p:cNvSpPr txBox="1"/>
          <p:nvPr/>
        </p:nvSpPr>
        <p:spPr>
          <a:xfrm>
            <a:off x="366650" y="9433425"/>
            <a:ext cx="47097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Parent/Guardian Signature</a:t>
            </a:r>
            <a:endParaRPr sz="1000">
              <a:solidFill>
                <a:srgbClr val="000000"/>
              </a:solidFill>
            </a:endParaRPr>
          </a:p>
        </p:txBody>
      </p:sp>
      <p:sp>
        <p:nvSpPr>
          <p:cNvPr id="63" name="Google Shape;63;p13"/>
          <p:cNvSpPr txBox="1"/>
          <p:nvPr/>
        </p:nvSpPr>
        <p:spPr>
          <a:xfrm>
            <a:off x="4924025" y="9459250"/>
            <a:ext cx="989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a:solidFill>
                  <a:srgbClr val="000000"/>
                </a:solidFill>
              </a:rPr>
              <a:t>Date</a:t>
            </a:r>
            <a:endParaRPr sz="1000">
              <a:solidFill>
                <a:srgbClr val="000000"/>
              </a:solidFill>
            </a:endParaRPr>
          </a:p>
        </p:txBody>
      </p:sp>
      <p:sp>
        <p:nvSpPr>
          <p:cNvPr id="64" name="Google Shape;64;p13"/>
          <p:cNvSpPr txBox="1"/>
          <p:nvPr/>
        </p:nvSpPr>
        <p:spPr>
          <a:xfrm>
            <a:off x="422450" y="35516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First Name and Last Name</a:t>
            </a:r>
            <a:endParaRPr sz="1000" i="1">
              <a:solidFill>
                <a:srgbClr val="000000"/>
              </a:solidFill>
            </a:endParaRPr>
          </a:p>
        </p:txBody>
      </p:sp>
      <p:sp>
        <p:nvSpPr>
          <p:cNvPr id="65" name="Google Shape;65;p13"/>
          <p:cNvSpPr txBox="1"/>
          <p:nvPr/>
        </p:nvSpPr>
        <p:spPr>
          <a:xfrm>
            <a:off x="422450" y="4934050"/>
            <a:ext cx="3556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First Name and Last Name</a:t>
            </a:r>
            <a:endParaRPr sz="1000" i="1">
              <a:solidFill>
                <a:srgbClr val="000000"/>
              </a:solidFill>
            </a:endParaRPr>
          </a:p>
        </p:txBody>
      </p:sp>
      <p:cxnSp>
        <p:nvCxnSpPr>
          <p:cNvPr id="66" name="Google Shape;66;p13"/>
          <p:cNvCxnSpPr/>
          <p:nvPr/>
        </p:nvCxnSpPr>
        <p:spPr>
          <a:xfrm rot="10800000" flipH="1">
            <a:off x="422450" y="4922038"/>
            <a:ext cx="3536100" cy="8700"/>
          </a:xfrm>
          <a:prstGeom prst="straightConnector1">
            <a:avLst/>
          </a:prstGeom>
          <a:noFill/>
          <a:ln w="9525" cap="flat" cmpd="sng">
            <a:solidFill>
              <a:srgbClr val="595959"/>
            </a:solidFill>
            <a:prstDash val="solid"/>
            <a:round/>
            <a:headEnd type="none" w="med" len="med"/>
            <a:tailEnd type="none" w="med" len="med"/>
          </a:ln>
        </p:spPr>
      </p:cxnSp>
      <p:sp>
        <p:nvSpPr>
          <p:cNvPr id="67" name="Google Shape;67;p13"/>
          <p:cNvSpPr txBox="1"/>
          <p:nvPr/>
        </p:nvSpPr>
        <p:spPr>
          <a:xfrm>
            <a:off x="4219075" y="4922050"/>
            <a:ext cx="30243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Phone Number</a:t>
            </a:r>
            <a:endParaRPr sz="1000" i="1">
              <a:solidFill>
                <a:srgbClr val="000000"/>
              </a:solidFill>
            </a:endParaRPr>
          </a:p>
          <a:p>
            <a:pPr marL="0" lvl="0" indent="0" algn="l" rtl="0">
              <a:spcBef>
                <a:spcPts val="0"/>
              </a:spcBef>
              <a:spcAft>
                <a:spcPts val="0"/>
              </a:spcAft>
              <a:buNone/>
            </a:pPr>
            <a:endParaRPr sz="1000">
              <a:solidFill>
                <a:srgbClr val="000000"/>
              </a:solidFill>
            </a:endParaRPr>
          </a:p>
        </p:txBody>
      </p:sp>
      <p:cxnSp>
        <p:nvCxnSpPr>
          <p:cNvPr id="68" name="Google Shape;68;p13"/>
          <p:cNvCxnSpPr/>
          <p:nvPr/>
        </p:nvCxnSpPr>
        <p:spPr>
          <a:xfrm rot="10800000" flipH="1">
            <a:off x="4219625" y="4918900"/>
            <a:ext cx="3084300" cy="15000"/>
          </a:xfrm>
          <a:prstGeom prst="straightConnector1">
            <a:avLst/>
          </a:prstGeom>
          <a:noFill/>
          <a:ln w="9525" cap="flat" cmpd="sng">
            <a:solidFill>
              <a:srgbClr val="595959"/>
            </a:solidFill>
            <a:prstDash val="solid"/>
            <a:round/>
            <a:headEnd type="none" w="med" len="med"/>
            <a:tailEnd type="none" w="med" len="med"/>
          </a:ln>
        </p:spPr>
      </p:cxnSp>
      <p:sp>
        <p:nvSpPr>
          <p:cNvPr id="69" name="Google Shape;69;p13"/>
          <p:cNvSpPr txBox="1"/>
          <p:nvPr/>
        </p:nvSpPr>
        <p:spPr>
          <a:xfrm>
            <a:off x="4229050" y="4183600"/>
            <a:ext cx="30243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Health Issues or Medical Concerns</a:t>
            </a:r>
            <a:endParaRPr sz="1000" i="1">
              <a:solidFill>
                <a:srgbClr val="000000"/>
              </a:solidFill>
            </a:endParaRPr>
          </a:p>
        </p:txBody>
      </p:sp>
      <p:sp>
        <p:nvSpPr>
          <p:cNvPr id="70" name="Google Shape;70;p13"/>
          <p:cNvSpPr txBox="1"/>
          <p:nvPr/>
        </p:nvSpPr>
        <p:spPr>
          <a:xfrm>
            <a:off x="4249625" y="3572200"/>
            <a:ext cx="32304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Gender (Male, Female, Other)</a:t>
            </a:r>
            <a:endParaRPr sz="1000" i="1">
              <a:solidFill>
                <a:srgbClr val="000000"/>
              </a:solidFill>
            </a:endParaRPr>
          </a:p>
        </p:txBody>
      </p:sp>
      <p:cxnSp>
        <p:nvCxnSpPr>
          <p:cNvPr id="71" name="Google Shape;71;p13"/>
          <p:cNvCxnSpPr/>
          <p:nvPr/>
        </p:nvCxnSpPr>
        <p:spPr>
          <a:xfrm rot="10800000" flipH="1">
            <a:off x="3509525" y="5564875"/>
            <a:ext cx="3818100" cy="16500"/>
          </a:xfrm>
          <a:prstGeom prst="straightConnector1">
            <a:avLst/>
          </a:prstGeom>
          <a:noFill/>
          <a:ln w="9525" cap="flat" cmpd="sng">
            <a:solidFill>
              <a:srgbClr val="595959"/>
            </a:solidFill>
            <a:prstDash val="solid"/>
            <a:round/>
            <a:headEnd type="none" w="med" len="med"/>
            <a:tailEnd type="none" w="med" len="med"/>
          </a:ln>
        </p:spPr>
      </p:cxnSp>
      <p:sp>
        <p:nvSpPr>
          <p:cNvPr id="72" name="Google Shape;72;p13"/>
          <p:cNvSpPr txBox="1"/>
          <p:nvPr/>
        </p:nvSpPr>
        <p:spPr>
          <a:xfrm>
            <a:off x="2322975" y="4178500"/>
            <a:ext cx="15978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Current Grade</a:t>
            </a:r>
            <a:endParaRPr sz="1000" i="1">
              <a:solidFill>
                <a:srgbClr val="000000"/>
              </a:solidFill>
            </a:endParaRPr>
          </a:p>
        </p:txBody>
      </p:sp>
      <p:cxnSp>
        <p:nvCxnSpPr>
          <p:cNvPr id="73" name="Google Shape;73;p13"/>
          <p:cNvCxnSpPr/>
          <p:nvPr/>
        </p:nvCxnSpPr>
        <p:spPr>
          <a:xfrm>
            <a:off x="4249625" y="3572188"/>
            <a:ext cx="3024300" cy="0"/>
          </a:xfrm>
          <a:prstGeom prst="straightConnector1">
            <a:avLst/>
          </a:prstGeom>
          <a:noFill/>
          <a:ln w="9525" cap="flat" cmpd="sng">
            <a:solidFill>
              <a:srgbClr val="595959"/>
            </a:solidFill>
            <a:prstDash val="solid"/>
            <a:round/>
            <a:headEnd type="none" w="med" len="med"/>
            <a:tailEnd type="none" w="med" len="med"/>
          </a:ln>
        </p:spPr>
      </p:cxnSp>
      <p:sp>
        <p:nvSpPr>
          <p:cNvPr id="74" name="Google Shape;74;p13"/>
          <p:cNvSpPr txBox="1"/>
          <p:nvPr/>
        </p:nvSpPr>
        <p:spPr>
          <a:xfrm>
            <a:off x="424650" y="4165450"/>
            <a:ext cx="1650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Athlete’s Date of Birth </a:t>
            </a:r>
            <a:endParaRPr sz="1000" i="1">
              <a:solidFill>
                <a:srgbClr val="000000"/>
              </a:solidFill>
            </a:endParaRPr>
          </a:p>
        </p:txBody>
      </p:sp>
      <p:cxnSp>
        <p:nvCxnSpPr>
          <p:cNvPr id="75" name="Google Shape;75;p13"/>
          <p:cNvCxnSpPr/>
          <p:nvPr/>
        </p:nvCxnSpPr>
        <p:spPr>
          <a:xfrm>
            <a:off x="4217665" y="4181200"/>
            <a:ext cx="3088200" cy="2400"/>
          </a:xfrm>
          <a:prstGeom prst="straightConnector1">
            <a:avLst/>
          </a:prstGeom>
          <a:noFill/>
          <a:ln w="9525" cap="flat" cmpd="sng">
            <a:solidFill>
              <a:srgbClr val="595959"/>
            </a:solidFill>
            <a:prstDash val="solid"/>
            <a:round/>
            <a:headEnd type="none" w="med" len="med"/>
            <a:tailEnd type="none" w="med" len="med"/>
          </a:ln>
        </p:spPr>
      </p:cxnSp>
      <p:sp>
        <p:nvSpPr>
          <p:cNvPr id="76" name="Google Shape;76;p13"/>
          <p:cNvSpPr txBox="1"/>
          <p:nvPr/>
        </p:nvSpPr>
        <p:spPr>
          <a:xfrm>
            <a:off x="461125" y="5620973"/>
            <a:ext cx="29751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Parent/Guardian Email Address</a:t>
            </a:r>
            <a:endParaRPr sz="1000" i="1">
              <a:solidFill>
                <a:srgbClr val="000000"/>
              </a:solidFill>
            </a:endParaRPr>
          </a:p>
        </p:txBody>
      </p:sp>
      <p:cxnSp>
        <p:nvCxnSpPr>
          <p:cNvPr id="77" name="Google Shape;77;p13"/>
          <p:cNvCxnSpPr/>
          <p:nvPr/>
        </p:nvCxnSpPr>
        <p:spPr>
          <a:xfrm>
            <a:off x="422450" y="3559750"/>
            <a:ext cx="3441900" cy="0"/>
          </a:xfrm>
          <a:prstGeom prst="straightConnector1">
            <a:avLst/>
          </a:prstGeom>
          <a:noFill/>
          <a:ln w="9525" cap="flat" cmpd="sng">
            <a:solidFill>
              <a:srgbClr val="595959"/>
            </a:solidFill>
            <a:prstDash val="solid"/>
            <a:round/>
            <a:headEnd type="none" w="med" len="med"/>
            <a:tailEnd type="none" w="med" len="med"/>
          </a:ln>
        </p:spPr>
      </p:cxnSp>
      <p:cxnSp>
        <p:nvCxnSpPr>
          <p:cNvPr id="78" name="Google Shape;78;p13"/>
          <p:cNvCxnSpPr/>
          <p:nvPr/>
        </p:nvCxnSpPr>
        <p:spPr>
          <a:xfrm>
            <a:off x="416900" y="4178500"/>
            <a:ext cx="1597800" cy="7800"/>
          </a:xfrm>
          <a:prstGeom prst="straightConnector1">
            <a:avLst/>
          </a:prstGeom>
          <a:noFill/>
          <a:ln w="9525" cap="flat" cmpd="sng">
            <a:solidFill>
              <a:srgbClr val="595959"/>
            </a:solidFill>
            <a:prstDash val="solid"/>
            <a:round/>
            <a:headEnd type="none" w="med" len="med"/>
            <a:tailEnd type="none" w="med" len="med"/>
          </a:ln>
        </p:spPr>
      </p:cxnSp>
      <p:cxnSp>
        <p:nvCxnSpPr>
          <p:cNvPr id="79" name="Google Shape;79;p13"/>
          <p:cNvCxnSpPr/>
          <p:nvPr/>
        </p:nvCxnSpPr>
        <p:spPr>
          <a:xfrm>
            <a:off x="2321900" y="4178500"/>
            <a:ext cx="1597800" cy="7800"/>
          </a:xfrm>
          <a:prstGeom prst="straightConnector1">
            <a:avLst/>
          </a:prstGeom>
          <a:noFill/>
          <a:ln w="9525" cap="flat" cmpd="sng">
            <a:solidFill>
              <a:srgbClr val="595959"/>
            </a:solidFill>
            <a:prstDash val="solid"/>
            <a:round/>
            <a:headEnd type="none" w="med" len="med"/>
            <a:tailEnd type="none" w="med" len="med"/>
          </a:ln>
        </p:spPr>
      </p:cxnSp>
      <p:sp>
        <p:nvSpPr>
          <p:cNvPr id="80" name="Google Shape;80;p13"/>
          <p:cNvSpPr txBox="1"/>
          <p:nvPr/>
        </p:nvSpPr>
        <p:spPr>
          <a:xfrm>
            <a:off x="3509525" y="5581375"/>
            <a:ext cx="2934600" cy="338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000" i="1">
                <a:solidFill>
                  <a:srgbClr val="000000"/>
                </a:solidFill>
              </a:rPr>
              <a:t>Home Address</a:t>
            </a:r>
            <a:endParaRPr sz="1000" i="1">
              <a:solidFill>
                <a:srgbClr val="000000"/>
              </a:solidFill>
            </a:endParaRPr>
          </a:p>
        </p:txBody>
      </p:sp>
      <p:cxnSp>
        <p:nvCxnSpPr>
          <p:cNvPr id="81" name="Google Shape;81;p13"/>
          <p:cNvCxnSpPr/>
          <p:nvPr/>
        </p:nvCxnSpPr>
        <p:spPr>
          <a:xfrm rot="10800000" flipH="1">
            <a:off x="461125" y="5594100"/>
            <a:ext cx="2804400" cy="7500"/>
          </a:xfrm>
          <a:prstGeom prst="straightConnector1">
            <a:avLst/>
          </a:prstGeom>
          <a:noFill/>
          <a:ln w="9525" cap="flat" cmpd="sng">
            <a:solidFill>
              <a:srgbClr val="595959"/>
            </a:solidFill>
            <a:prstDash val="solid"/>
            <a:round/>
            <a:headEnd type="none" w="med" len="med"/>
            <a:tailEnd type="none" w="med" len="med"/>
          </a:ln>
        </p:spPr>
      </p:cxnSp>
      <p:sp>
        <p:nvSpPr>
          <p:cNvPr id="82" name="Google Shape;82;p13"/>
          <p:cNvSpPr txBox="1"/>
          <p:nvPr/>
        </p:nvSpPr>
        <p:spPr>
          <a:xfrm>
            <a:off x="427825" y="1701550"/>
            <a:ext cx="16506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JR Grade </a:t>
            </a:r>
            <a:r>
              <a:rPr lang="en-GB" sz="1100" b="1"/>
              <a:t>1-3</a:t>
            </a:r>
            <a:endParaRPr sz="1100">
              <a:solidFill>
                <a:srgbClr val="000000"/>
              </a:solidFill>
            </a:endParaRPr>
          </a:p>
        </p:txBody>
      </p:sp>
      <p:sp>
        <p:nvSpPr>
          <p:cNvPr id="83" name="Google Shape;83;p13"/>
          <p:cNvSpPr/>
          <p:nvPr/>
        </p:nvSpPr>
        <p:spPr>
          <a:xfrm>
            <a:off x="4723100" y="17035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4" name="Google Shape;84;p13"/>
          <p:cNvSpPr txBox="1"/>
          <p:nvPr/>
        </p:nvSpPr>
        <p:spPr>
          <a:xfrm>
            <a:off x="3646525" y="1699750"/>
            <a:ext cx="11484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dirty="0">
                <a:solidFill>
                  <a:srgbClr val="000000"/>
                </a:solidFill>
              </a:rPr>
              <a:t>SR Grade 7+</a:t>
            </a:r>
            <a:endParaRPr sz="1100" dirty="0">
              <a:solidFill>
                <a:srgbClr val="000000"/>
              </a:solidFill>
            </a:endParaRPr>
          </a:p>
        </p:txBody>
      </p:sp>
      <p:sp>
        <p:nvSpPr>
          <p:cNvPr id="85" name="Google Shape;85;p13"/>
          <p:cNvSpPr/>
          <p:nvPr/>
        </p:nvSpPr>
        <p:spPr>
          <a:xfrm>
            <a:off x="3237375" y="170232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86" name="Google Shape;86;p13"/>
          <p:cNvSpPr txBox="1"/>
          <p:nvPr/>
        </p:nvSpPr>
        <p:spPr>
          <a:xfrm>
            <a:off x="857232" y="1126950"/>
            <a:ext cx="4000268" cy="43085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600" b="1" dirty="0">
                <a:solidFill>
                  <a:srgbClr val="2E0FB1"/>
                </a:solidFill>
              </a:rPr>
              <a:t>Session: 3   </a:t>
            </a:r>
            <a:r>
              <a:rPr lang="en-GB" sz="1200" b="1" dirty="0">
                <a:solidFill>
                  <a:srgbClr val="000000"/>
                </a:solidFill>
              </a:rPr>
              <a:t>December 17</a:t>
            </a:r>
            <a:r>
              <a:rPr lang="en-GB" sz="1200" b="1" baseline="30000" dirty="0">
                <a:solidFill>
                  <a:srgbClr val="000000"/>
                </a:solidFill>
              </a:rPr>
              <a:t>th</a:t>
            </a:r>
            <a:r>
              <a:rPr lang="en-GB" sz="1200" b="1" dirty="0">
                <a:solidFill>
                  <a:srgbClr val="000000"/>
                </a:solidFill>
              </a:rPr>
              <a:t> </a:t>
            </a:r>
            <a:r>
              <a:rPr lang="en-GB" sz="1200" b="1">
                <a:solidFill>
                  <a:srgbClr val="000000"/>
                </a:solidFill>
              </a:rPr>
              <a:t>– February 4</a:t>
            </a:r>
            <a:r>
              <a:rPr lang="en-GB" sz="1200" b="1" baseline="30000">
                <a:solidFill>
                  <a:srgbClr val="000000"/>
                </a:solidFill>
              </a:rPr>
              <a:t>th</a:t>
            </a:r>
            <a:r>
              <a:rPr lang="en-GB" sz="1200" b="1">
                <a:solidFill>
                  <a:srgbClr val="000000"/>
                </a:solidFill>
              </a:rPr>
              <a:t> </a:t>
            </a:r>
            <a:endParaRPr sz="1200" dirty="0"/>
          </a:p>
        </p:txBody>
      </p:sp>
      <p:sp>
        <p:nvSpPr>
          <p:cNvPr id="87" name="Google Shape;87;p13"/>
          <p:cNvSpPr txBox="1"/>
          <p:nvPr/>
        </p:nvSpPr>
        <p:spPr>
          <a:xfrm>
            <a:off x="2099425" y="1701538"/>
            <a:ext cx="1369200" cy="354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100" b="1">
                <a:solidFill>
                  <a:srgbClr val="000000"/>
                </a:solidFill>
              </a:rPr>
              <a:t>JR Grade 4 - 6 </a:t>
            </a:r>
            <a:endParaRPr sz="1100">
              <a:solidFill>
                <a:srgbClr val="000000"/>
              </a:solidFill>
            </a:endParaRPr>
          </a:p>
        </p:txBody>
      </p:sp>
      <p:sp>
        <p:nvSpPr>
          <p:cNvPr id="88" name="Google Shape;88;p13"/>
          <p:cNvSpPr/>
          <p:nvPr/>
        </p:nvSpPr>
        <p:spPr>
          <a:xfrm>
            <a:off x="1728925" y="1702575"/>
            <a:ext cx="268800" cy="288300"/>
          </a:xfrm>
          <a:prstGeom prst="rect">
            <a:avLst/>
          </a:prstGeom>
          <a:solidFill>
            <a:srgbClr val="EEEEEE"/>
          </a:solidFill>
          <a:ln w="9525" cap="flat" cmpd="sng">
            <a:solidFill>
              <a:srgbClr val="595959"/>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670</Words>
  <Application>Microsoft Office PowerPoint</Application>
  <PresentationFormat>Custom</PresentationFormat>
  <Paragraphs>33</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dc:creator>
  <cp:lastModifiedBy>Karen Leslie</cp:lastModifiedBy>
  <cp:revision>10</cp:revision>
  <dcterms:modified xsi:type="dcterms:W3CDTF">2025-10-02T19:54:42Z</dcterms:modified>
</cp:coreProperties>
</file>