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9" r:id="rId3"/>
    <p:sldId id="270" r:id="rId4"/>
    <p:sldId id="271" r:id="rId5"/>
    <p:sldId id="265" r:id="rId6"/>
    <p:sldId id="266" r:id="rId7"/>
    <p:sldId id="272" r:id="rId8"/>
    <p:sldId id="267" r:id="rId9"/>
    <p:sldId id="268" r:id="rId10"/>
    <p:sldId id="27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49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8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B3F3CA-B907-4C25-AD10-91CC1E6B9237}" type="doc">
      <dgm:prSet loTypeId="urn:microsoft.com/office/officeart/2005/8/layout/radial4" loCatId="relationship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E124ABC-5B7B-4E0B-A33C-FED12A1B01A2}">
      <dgm:prSet phldrT="[Text]"/>
      <dgm:spPr/>
      <dgm:t>
        <a:bodyPr/>
        <a:lstStyle/>
        <a:p>
          <a:r>
            <a:rPr lang="en-US" dirty="0"/>
            <a:t>NYSCC</a:t>
          </a:r>
        </a:p>
        <a:p>
          <a:r>
            <a:rPr lang="en-US" dirty="0"/>
            <a:t>2020</a:t>
          </a:r>
        </a:p>
      </dgm:t>
    </dgm:pt>
    <dgm:pt modelId="{966BE079-4D13-4745-8A7B-49A7DA737754}" type="parTrans" cxnId="{17F325FB-EC50-4425-B568-9E6A77B7E73F}">
      <dgm:prSet/>
      <dgm:spPr/>
      <dgm:t>
        <a:bodyPr/>
        <a:lstStyle/>
        <a:p>
          <a:endParaRPr lang="en-US"/>
        </a:p>
      </dgm:t>
    </dgm:pt>
    <dgm:pt modelId="{08E78248-0275-489B-B013-92ABF4894B42}" type="sibTrans" cxnId="{17F325FB-EC50-4425-B568-9E6A77B7E73F}">
      <dgm:prSet/>
      <dgm:spPr/>
      <dgm:t>
        <a:bodyPr/>
        <a:lstStyle/>
        <a:p>
          <a:endParaRPr lang="en-US"/>
        </a:p>
      </dgm:t>
    </dgm:pt>
    <dgm:pt modelId="{3C34CC69-00E2-4369-8E80-B11A6FFFD5D5}">
      <dgm:prSet phldrT="[Text]"/>
      <dgm:spPr/>
      <dgm:t>
        <a:bodyPr/>
        <a:lstStyle/>
        <a:p>
          <a:r>
            <a:rPr lang="en-US" dirty="0"/>
            <a:t>Awareness/Education Campaign</a:t>
          </a:r>
        </a:p>
      </dgm:t>
    </dgm:pt>
    <dgm:pt modelId="{29B2D4FB-3FFB-4095-9484-939E3AC90FAB}" type="parTrans" cxnId="{8AB24EC9-A71A-4938-AE3D-4C6681454559}">
      <dgm:prSet/>
      <dgm:spPr/>
      <dgm:t>
        <a:bodyPr/>
        <a:lstStyle/>
        <a:p>
          <a:endParaRPr lang="en-US"/>
        </a:p>
      </dgm:t>
    </dgm:pt>
    <dgm:pt modelId="{D477CA9A-DCCC-44B5-83EC-A3944FBF8613}" type="sibTrans" cxnId="{8AB24EC9-A71A-4938-AE3D-4C6681454559}">
      <dgm:prSet/>
      <dgm:spPr/>
      <dgm:t>
        <a:bodyPr/>
        <a:lstStyle/>
        <a:p>
          <a:endParaRPr lang="en-US"/>
        </a:p>
      </dgm:t>
    </dgm:pt>
    <dgm:pt modelId="{85DB6EF5-5359-481B-89DB-357787A4E7B6}">
      <dgm:prSet phldrT="[Text]"/>
      <dgm:spPr/>
      <dgm:t>
        <a:bodyPr/>
        <a:lstStyle/>
        <a:p>
          <a:r>
            <a:rPr lang="en-US" dirty="0"/>
            <a:t>Fundraising Campaign</a:t>
          </a:r>
        </a:p>
      </dgm:t>
    </dgm:pt>
    <dgm:pt modelId="{86A7746C-CFA0-4A8E-B2EA-D03CCC746862}" type="parTrans" cxnId="{07E7235E-63F0-4B44-9885-03B505CC0E11}">
      <dgm:prSet/>
      <dgm:spPr/>
      <dgm:t>
        <a:bodyPr/>
        <a:lstStyle/>
        <a:p>
          <a:endParaRPr lang="en-US"/>
        </a:p>
      </dgm:t>
    </dgm:pt>
    <dgm:pt modelId="{417644B3-BA85-4E5F-BBE6-F479CCD3E15A}" type="sibTrans" cxnId="{07E7235E-63F0-4B44-9885-03B505CC0E11}">
      <dgm:prSet/>
      <dgm:spPr/>
      <dgm:t>
        <a:bodyPr/>
        <a:lstStyle/>
        <a:p>
          <a:endParaRPr lang="en-US"/>
        </a:p>
      </dgm:t>
    </dgm:pt>
    <dgm:pt modelId="{FFD9DA18-688C-45A7-8E17-3FE7D24EEEC7}">
      <dgm:prSet phldrT="[Text]"/>
      <dgm:spPr/>
      <dgm:t>
        <a:bodyPr/>
        <a:lstStyle/>
        <a:p>
          <a:r>
            <a:rPr lang="en-US" dirty="0"/>
            <a:t>Business Efficiency</a:t>
          </a:r>
        </a:p>
        <a:p>
          <a:r>
            <a:rPr lang="en-US" dirty="0"/>
            <a:t>Campaign</a:t>
          </a:r>
        </a:p>
      </dgm:t>
    </dgm:pt>
    <dgm:pt modelId="{8606FB2E-0D1B-453E-B0B1-27CC572224B9}" type="parTrans" cxnId="{327D6500-E5AF-49C2-908C-035860F63722}">
      <dgm:prSet/>
      <dgm:spPr/>
      <dgm:t>
        <a:bodyPr/>
        <a:lstStyle/>
        <a:p>
          <a:endParaRPr lang="en-US"/>
        </a:p>
      </dgm:t>
    </dgm:pt>
    <dgm:pt modelId="{69711FD8-0459-4C64-BEB8-9BB9E1324CA4}" type="sibTrans" cxnId="{327D6500-E5AF-49C2-908C-035860F63722}">
      <dgm:prSet/>
      <dgm:spPr/>
      <dgm:t>
        <a:bodyPr/>
        <a:lstStyle/>
        <a:p>
          <a:endParaRPr lang="en-US"/>
        </a:p>
      </dgm:t>
    </dgm:pt>
    <dgm:pt modelId="{04EBBB10-E87F-4D4B-89F5-21C8296ED744}" type="pres">
      <dgm:prSet presAssocID="{2AB3F3CA-B907-4C25-AD10-91CC1E6B923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6BBB76-1667-415E-8A4E-0DE4007A5798}" type="pres">
      <dgm:prSet presAssocID="{FE124ABC-5B7B-4E0B-A33C-FED12A1B01A2}" presName="centerShape" presStyleLbl="node0" presStyleIdx="0" presStyleCnt="1"/>
      <dgm:spPr/>
      <dgm:t>
        <a:bodyPr/>
        <a:lstStyle/>
        <a:p>
          <a:endParaRPr lang="en-US"/>
        </a:p>
      </dgm:t>
    </dgm:pt>
    <dgm:pt modelId="{7030FF74-25AD-47F1-8D6E-E740DA862904}" type="pres">
      <dgm:prSet presAssocID="{29B2D4FB-3FFB-4095-9484-939E3AC90FAB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BE694952-AD89-4135-BB7B-17AAACF6B2F4}" type="pres">
      <dgm:prSet presAssocID="{3C34CC69-00E2-4369-8E80-B11A6FFFD5D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0CE206-06AE-41EA-A083-40FA43D862B5}" type="pres">
      <dgm:prSet presAssocID="{86A7746C-CFA0-4A8E-B2EA-D03CCC746862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4BC38BC5-77BD-40CB-873C-05D5EF6C7181}" type="pres">
      <dgm:prSet presAssocID="{85DB6EF5-5359-481B-89DB-357787A4E7B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458D57-42F6-4D33-9E29-1DCA814B7002}" type="pres">
      <dgm:prSet presAssocID="{8606FB2E-0D1B-453E-B0B1-27CC572224B9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82FBC9C0-30BF-40F1-9ABF-6F00437ED174}" type="pres">
      <dgm:prSet presAssocID="{FFD9DA18-688C-45A7-8E17-3FE7D24EEEC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1BD576-E600-4896-A4D6-369CF575719A}" type="presOf" srcId="{29B2D4FB-3FFB-4095-9484-939E3AC90FAB}" destId="{7030FF74-25AD-47F1-8D6E-E740DA862904}" srcOrd="0" destOrd="0" presId="urn:microsoft.com/office/officeart/2005/8/layout/radial4"/>
    <dgm:cxn modelId="{03040CAD-54BE-4472-BC8D-B146C4C46C65}" type="presOf" srcId="{FFD9DA18-688C-45A7-8E17-3FE7D24EEEC7}" destId="{82FBC9C0-30BF-40F1-9ABF-6F00437ED174}" srcOrd="0" destOrd="0" presId="urn:microsoft.com/office/officeart/2005/8/layout/radial4"/>
    <dgm:cxn modelId="{07E7235E-63F0-4B44-9885-03B505CC0E11}" srcId="{FE124ABC-5B7B-4E0B-A33C-FED12A1B01A2}" destId="{85DB6EF5-5359-481B-89DB-357787A4E7B6}" srcOrd="1" destOrd="0" parTransId="{86A7746C-CFA0-4A8E-B2EA-D03CCC746862}" sibTransId="{417644B3-BA85-4E5F-BBE6-F479CCD3E15A}"/>
    <dgm:cxn modelId="{9F953801-953B-4846-AF79-7723FFB58330}" type="presOf" srcId="{85DB6EF5-5359-481B-89DB-357787A4E7B6}" destId="{4BC38BC5-77BD-40CB-873C-05D5EF6C7181}" srcOrd="0" destOrd="0" presId="urn:microsoft.com/office/officeart/2005/8/layout/radial4"/>
    <dgm:cxn modelId="{3BBA93A9-5374-40C0-B64B-A9CA6A7E8437}" type="presOf" srcId="{86A7746C-CFA0-4A8E-B2EA-D03CCC746862}" destId="{910CE206-06AE-41EA-A083-40FA43D862B5}" srcOrd="0" destOrd="0" presId="urn:microsoft.com/office/officeart/2005/8/layout/radial4"/>
    <dgm:cxn modelId="{8AB24EC9-A71A-4938-AE3D-4C6681454559}" srcId="{FE124ABC-5B7B-4E0B-A33C-FED12A1B01A2}" destId="{3C34CC69-00E2-4369-8E80-B11A6FFFD5D5}" srcOrd="0" destOrd="0" parTransId="{29B2D4FB-3FFB-4095-9484-939E3AC90FAB}" sibTransId="{D477CA9A-DCCC-44B5-83EC-A3944FBF8613}"/>
    <dgm:cxn modelId="{505F71F9-547F-478E-A0B0-3A3F557F59C1}" type="presOf" srcId="{8606FB2E-0D1B-453E-B0B1-27CC572224B9}" destId="{3C458D57-42F6-4D33-9E29-1DCA814B7002}" srcOrd="0" destOrd="0" presId="urn:microsoft.com/office/officeart/2005/8/layout/radial4"/>
    <dgm:cxn modelId="{327D6500-E5AF-49C2-908C-035860F63722}" srcId="{FE124ABC-5B7B-4E0B-A33C-FED12A1B01A2}" destId="{FFD9DA18-688C-45A7-8E17-3FE7D24EEEC7}" srcOrd="2" destOrd="0" parTransId="{8606FB2E-0D1B-453E-B0B1-27CC572224B9}" sibTransId="{69711FD8-0459-4C64-BEB8-9BB9E1324CA4}"/>
    <dgm:cxn modelId="{B9314830-12B1-4E86-A4FF-E93BB412EC22}" type="presOf" srcId="{3C34CC69-00E2-4369-8E80-B11A6FFFD5D5}" destId="{BE694952-AD89-4135-BB7B-17AAACF6B2F4}" srcOrd="0" destOrd="0" presId="urn:microsoft.com/office/officeart/2005/8/layout/radial4"/>
    <dgm:cxn modelId="{17F325FB-EC50-4425-B568-9E6A77B7E73F}" srcId="{2AB3F3CA-B907-4C25-AD10-91CC1E6B9237}" destId="{FE124ABC-5B7B-4E0B-A33C-FED12A1B01A2}" srcOrd="0" destOrd="0" parTransId="{966BE079-4D13-4745-8A7B-49A7DA737754}" sibTransId="{08E78248-0275-489B-B013-92ABF4894B42}"/>
    <dgm:cxn modelId="{B0E5F8D6-B9CC-4E60-94C9-8D8D50BE5A2C}" type="presOf" srcId="{FE124ABC-5B7B-4E0B-A33C-FED12A1B01A2}" destId="{D56BBB76-1667-415E-8A4E-0DE4007A5798}" srcOrd="0" destOrd="0" presId="urn:microsoft.com/office/officeart/2005/8/layout/radial4"/>
    <dgm:cxn modelId="{D7A07DAF-F155-4EB1-B32E-B74DF068A045}" type="presOf" srcId="{2AB3F3CA-B907-4C25-AD10-91CC1E6B9237}" destId="{04EBBB10-E87F-4D4B-89F5-21C8296ED744}" srcOrd="0" destOrd="0" presId="urn:microsoft.com/office/officeart/2005/8/layout/radial4"/>
    <dgm:cxn modelId="{046C476B-BBB5-4580-B333-3BB4F42FCE96}" type="presParOf" srcId="{04EBBB10-E87F-4D4B-89F5-21C8296ED744}" destId="{D56BBB76-1667-415E-8A4E-0DE4007A5798}" srcOrd="0" destOrd="0" presId="urn:microsoft.com/office/officeart/2005/8/layout/radial4"/>
    <dgm:cxn modelId="{0D153639-1690-4FFF-A3C5-8C2CFE7B3A3E}" type="presParOf" srcId="{04EBBB10-E87F-4D4B-89F5-21C8296ED744}" destId="{7030FF74-25AD-47F1-8D6E-E740DA862904}" srcOrd="1" destOrd="0" presId="urn:microsoft.com/office/officeart/2005/8/layout/radial4"/>
    <dgm:cxn modelId="{DAFC54CE-B18F-46BA-A647-04577FEA887E}" type="presParOf" srcId="{04EBBB10-E87F-4D4B-89F5-21C8296ED744}" destId="{BE694952-AD89-4135-BB7B-17AAACF6B2F4}" srcOrd="2" destOrd="0" presId="urn:microsoft.com/office/officeart/2005/8/layout/radial4"/>
    <dgm:cxn modelId="{1F865DDD-4D20-44B0-A12E-2883DF1C35E0}" type="presParOf" srcId="{04EBBB10-E87F-4D4B-89F5-21C8296ED744}" destId="{910CE206-06AE-41EA-A083-40FA43D862B5}" srcOrd="3" destOrd="0" presId="urn:microsoft.com/office/officeart/2005/8/layout/radial4"/>
    <dgm:cxn modelId="{83EA738F-BDD2-4A0F-BA53-A454ACCE5664}" type="presParOf" srcId="{04EBBB10-E87F-4D4B-89F5-21C8296ED744}" destId="{4BC38BC5-77BD-40CB-873C-05D5EF6C7181}" srcOrd="4" destOrd="0" presId="urn:microsoft.com/office/officeart/2005/8/layout/radial4"/>
    <dgm:cxn modelId="{3612049E-691A-4E2F-A5D6-D76846406878}" type="presParOf" srcId="{04EBBB10-E87F-4D4B-89F5-21C8296ED744}" destId="{3C458D57-42F6-4D33-9E29-1DCA814B7002}" srcOrd="5" destOrd="0" presId="urn:microsoft.com/office/officeart/2005/8/layout/radial4"/>
    <dgm:cxn modelId="{C9DBD7FA-58D1-4EDC-93F1-DABD4CA9E123}" type="presParOf" srcId="{04EBBB10-E87F-4D4B-89F5-21C8296ED744}" destId="{82FBC9C0-30BF-40F1-9ABF-6F00437ED174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B3F3CA-B907-4C25-AD10-91CC1E6B9237}" type="doc">
      <dgm:prSet loTypeId="urn:microsoft.com/office/officeart/2005/8/layout/radial4" loCatId="relationship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E124ABC-5B7B-4E0B-A33C-FED12A1B01A2}">
      <dgm:prSet phldrT="[Text]"/>
      <dgm:spPr/>
      <dgm:t>
        <a:bodyPr/>
        <a:lstStyle/>
        <a:p>
          <a:r>
            <a:rPr lang="en-US" dirty="0"/>
            <a:t>NYSCC</a:t>
          </a:r>
        </a:p>
        <a:p>
          <a:r>
            <a:rPr lang="en-US" dirty="0"/>
            <a:t>2020</a:t>
          </a:r>
        </a:p>
      </dgm:t>
    </dgm:pt>
    <dgm:pt modelId="{966BE079-4D13-4745-8A7B-49A7DA737754}" type="parTrans" cxnId="{17F325FB-EC50-4425-B568-9E6A77B7E73F}">
      <dgm:prSet/>
      <dgm:spPr/>
      <dgm:t>
        <a:bodyPr/>
        <a:lstStyle/>
        <a:p>
          <a:endParaRPr lang="en-US"/>
        </a:p>
      </dgm:t>
    </dgm:pt>
    <dgm:pt modelId="{08E78248-0275-489B-B013-92ABF4894B42}" type="sibTrans" cxnId="{17F325FB-EC50-4425-B568-9E6A77B7E73F}">
      <dgm:prSet/>
      <dgm:spPr/>
      <dgm:t>
        <a:bodyPr/>
        <a:lstStyle/>
        <a:p>
          <a:endParaRPr lang="en-US"/>
        </a:p>
      </dgm:t>
    </dgm:pt>
    <dgm:pt modelId="{3C34CC69-00E2-4369-8E80-B11A6FFFD5D5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Awareness/Education Campaign</a:t>
          </a:r>
        </a:p>
      </dgm:t>
    </dgm:pt>
    <dgm:pt modelId="{29B2D4FB-3FFB-4095-9484-939E3AC90FAB}" type="parTrans" cxnId="{8AB24EC9-A71A-4938-AE3D-4C6681454559}">
      <dgm:prSet/>
      <dgm:spPr/>
      <dgm:t>
        <a:bodyPr/>
        <a:lstStyle/>
        <a:p>
          <a:endParaRPr lang="en-US"/>
        </a:p>
      </dgm:t>
    </dgm:pt>
    <dgm:pt modelId="{D477CA9A-DCCC-44B5-83EC-A3944FBF8613}" type="sibTrans" cxnId="{8AB24EC9-A71A-4938-AE3D-4C6681454559}">
      <dgm:prSet/>
      <dgm:spPr/>
      <dgm:t>
        <a:bodyPr/>
        <a:lstStyle/>
        <a:p>
          <a:endParaRPr lang="en-US"/>
        </a:p>
      </dgm:t>
    </dgm:pt>
    <dgm:pt modelId="{85DB6EF5-5359-481B-89DB-357787A4E7B6}">
      <dgm:prSet phldrT="[Text]"/>
      <dgm:spPr/>
      <dgm:t>
        <a:bodyPr/>
        <a:lstStyle/>
        <a:p>
          <a:r>
            <a:rPr lang="en-US" dirty="0"/>
            <a:t>Fundraising Campaign</a:t>
          </a:r>
        </a:p>
      </dgm:t>
    </dgm:pt>
    <dgm:pt modelId="{86A7746C-CFA0-4A8E-B2EA-D03CCC746862}" type="parTrans" cxnId="{07E7235E-63F0-4B44-9885-03B505CC0E11}">
      <dgm:prSet/>
      <dgm:spPr/>
      <dgm:t>
        <a:bodyPr/>
        <a:lstStyle/>
        <a:p>
          <a:endParaRPr lang="en-US"/>
        </a:p>
      </dgm:t>
    </dgm:pt>
    <dgm:pt modelId="{417644B3-BA85-4E5F-BBE6-F479CCD3E15A}" type="sibTrans" cxnId="{07E7235E-63F0-4B44-9885-03B505CC0E11}">
      <dgm:prSet/>
      <dgm:spPr/>
      <dgm:t>
        <a:bodyPr/>
        <a:lstStyle/>
        <a:p>
          <a:endParaRPr lang="en-US"/>
        </a:p>
      </dgm:t>
    </dgm:pt>
    <dgm:pt modelId="{FFD9DA18-688C-45A7-8E17-3FE7D24EEEC7}">
      <dgm:prSet phldrT="[Text]"/>
      <dgm:spPr/>
      <dgm:t>
        <a:bodyPr/>
        <a:lstStyle/>
        <a:p>
          <a:r>
            <a:rPr lang="en-US" dirty="0"/>
            <a:t>Business Efficiency</a:t>
          </a:r>
        </a:p>
        <a:p>
          <a:r>
            <a:rPr lang="en-US" dirty="0"/>
            <a:t>Campaign</a:t>
          </a:r>
        </a:p>
      </dgm:t>
    </dgm:pt>
    <dgm:pt modelId="{8606FB2E-0D1B-453E-B0B1-27CC572224B9}" type="parTrans" cxnId="{327D6500-E5AF-49C2-908C-035860F63722}">
      <dgm:prSet/>
      <dgm:spPr/>
      <dgm:t>
        <a:bodyPr/>
        <a:lstStyle/>
        <a:p>
          <a:endParaRPr lang="en-US"/>
        </a:p>
      </dgm:t>
    </dgm:pt>
    <dgm:pt modelId="{69711FD8-0459-4C64-BEB8-9BB9E1324CA4}" type="sibTrans" cxnId="{327D6500-E5AF-49C2-908C-035860F63722}">
      <dgm:prSet/>
      <dgm:spPr/>
      <dgm:t>
        <a:bodyPr/>
        <a:lstStyle/>
        <a:p>
          <a:endParaRPr lang="en-US"/>
        </a:p>
      </dgm:t>
    </dgm:pt>
    <dgm:pt modelId="{04EBBB10-E87F-4D4B-89F5-21C8296ED744}" type="pres">
      <dgm:prSet presAssocID="{2AB3F3CA-B907-4C25-AD10-91CC1E6B923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6BBB76-1667-415E-8A4E-0DE4007A5798}" type="pres">
      <dgm:prSet presAssocID="{FE124ABC-5B7B-4E0B-A33C-FED12A1B01A2}" presName="centerShape" presStyleLbl="node0" presStyleIdx="0" presStyleCnt="1"/>
      <dgm:spPr/>
      <dgm:t>
        <a:bodyPr/>
        <a:lstStyle/>
        <a:p>
          <a:endParaRPr lang="en-US"/>
        </a:p>
      </dgm:t>
    </dgm:pt>
    <dgm:pt modelId="{7030FF74-25AD-47F1-8D6E-E740DA862904}" type="pres">
      <dgm:prSet presAssocID="{29B2D4FB-3FFB-4095-9484-939E3AC90FAB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BE694952-AD89-4135-BB7B-17AAACF6B2F4}" type="pres">
      <dgm:prSet presAssocID="{3C34CC69-00E2-4369-8E80-B11A6FFFD5D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0CE206-06AE-41EA-A083-40FA43D862B5}" type="pres">
      <dgm:prSet presAssocID="{86A7746C-CFA0-4A8E-B2EA-D03CCC746862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4BC38BC5-77BD-40CB-873C-05D5EF6C7181}" type="pres">
      <dgm:prSet presAssocID="{85DB6EF5-5359-481B-89DB-357787A4E7B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458D57-42F6-4D33-9E29-1DCA814B7002}" type="pres">
      <dgm:prSet presAssocID="{8606FB2E-0D1B-453E-B0B1-27CC572224B9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82FBC9C0-30BF-40F1-9ABF-6F00437ED174}" type="pres">
      <dgm:prSet presAssocID="{FFD9DA18-688C-45A7-8E17-3FE7D24EEEC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1BD576-E600-4896-A4D6-369CF575719A}" type="presOf" srcId="{29B2D4FB-3FFB-4095-9484-939E3AC90FAB}" destId="{7030FF74-25AD-47F1-8D6E-E740DA862904}" srcOrd="0" destOrd="0" presId="urn:microsoft.com/office/officeart/2005/8/layout/radial4"/>
    <dgm:cxn modelId="{03040CAD-54BE-4472-BC8D-B146C4C46C65}" type="presOf" srcId="{FFD9DA18-688C-45A7-8E17-3FE7D24EEEC7}" destId="{82FBC9C0-30BF-40F1-9ABF-6F00437ED174}" srcOrd="0" destOrd="0" presId="urn:microsoft.com/office/officeart/2005/8/layout/radial4"/>
    <dgm:cxn modelId="{07E7235E-63F0-4B44-9885-03B505CC0E11}" srcId="{FE124ABC-5B7B-4E0B-A33C-FED12A1B01A2}" destId="{85DB6EF5-5359-481B-89DB-357787A4E7B6}" srcOrd="1" destOrd="0" parTransId="{86A7746C-CFA0-4A8E-B2EA-D03CCC746862}" sibTransId="{417644B3-BA85-4E5F-BBE6-F479CCD3E15A}"/>
    <dgm:cxn modelId="{9F953801-953B-4846-AF79-7723FFB58330}" type="presOf" srcId="{85DB6EF5-5359-481B-89DB-357787A4E7B6}" destId="{4BC38BC5-77BD-40CB-873C-05D5EF6C7181}" srcOrd="0" destOrd="0" presId="urn:microsoft.com/office/officeart/2005/8/layout/radial4"/>
    <dgm:cxn modelId="{3BBA93A9-5374-40C0-B64B-A9CA6A7E8437}" type="presOf" srcId="{86A7746C-CFA0-4A8E-B2EA-D03CCC746862}" destId="{910CE206-06AE-41EA-A083-40FA43D862B5}" srcOrd="0" destOrd="0" presId="urn:microsoft.com/office/officeart/2005/8/layout/radial4"/>
    <dgm:cxn modelId="{8AB24EC9-A71A-4938-AE3D-4C6681454559}" srcId="{FE124ABC-5B7B-4E0B-A33C-FED12A1B01A2}" destId="{3C34CC69-00E2-4369-8E80-B11A6FFFD5D5}" srcOrd="0" destOrd="0" parTransId="{29B2D4FB-3FFB-4095-9484-939E3AC90FAB}" sibTransId="{D477CA9A-DCCC-44B5-83EC-A3944FBF8613}"/>
    <dgm:cxn modelId="{505F71F9-547F-478E-A0B0-3A3F557F59C1}" type="presOf" srcId="{8606FB2E-0D1B-453E-B0B1-27CC572224B9}" destId="{3C458D57-42F6-4D33-9E29-1DCA814B7002}" srcOrd="0" destOrd="0" presId="urn:microsoft.com/office/officeart/2005/8/layout/radial4"/>
    <dgm:cxn modelId="{327D6500-E5AF-49C2-908C-035860F63722}" srcId="{FE124ABC-5B7B-4E0B-A33C-FED12A1B01A2}" destId="{FFD9DA18-688C-45A7-8E17-3FE7D24EEEC7}" srcOrd="2" destOrd="0" parTransId="{8606FB2E-0D1B-453E-B0B1-27CC572224B9}" sibTransId="{69711FD8-0459-4C64-BEB8-9BB9E1324CA4}"/>
    <dgm:cxn modelId="{B9314830-12B1-4E86-A4FF-E93BB412EC22}" type="presOf" srcId="{3C34CC69-00E2-4369-8E80-B11A6FFFD5D5}" destId="{BE694952-AD89-4135-BB7B-17AAACF6B2F4}" srcOrd="0" destOrd="0" presId="urn:microsoft.com/office/officeart/2005/8/layout/radial4"/>
    <dgm:cxn modelId="{17F325FB-EC50-4425-B568-9E6A77B7E73F}" srcId="{2AB3F3CA-B907-4C25-AD10-91CC1E6B9237}" destId="{FE124ABC-5B7B-4E0B-A33C-FED12A1B01A2}" srcOrd="0" destOrd="0" parTransId="{966BE079-4D13-4745-8A7B-49A7DA737754}" sibTransId="{08E78248-0275-489B-B013-92ABF4894B42}"/>
    <dgm:cxn modelId="{B0E5F8D6-B9CC-4E60-94C9-8D8D50BE5A2C}" type="presOf" srcId="{FE124ABC-5B7B-4E0B-A33C-FED12A1B01A2}" destId="{D56BBB76-1667-415E-8A4E-0DE4007A5798}" srcOrd="0" destOrd="0" presId="urn:microsoft.com/office/officeart/2005/8/layout/radial4"/>
    <dgm:cxn modelId="{D7A07DAF-F155-4EB1-B32E-B74DF068A045}" type="presOf" srcId="{2AB3F3CA-B907-4C25-AD10-91CC1E6B9237}" destId="{04EBBB10-E87F-4D4B-89F5-21C8296ED744}" srcOrd="0" destOrd="0" presId="urn:microsoft.com/office/officeart/2005/8/layout/radial4"/>
    <dgm:cxn modelId="{046C476B-BBB5-4580-B333-3BB4F42FCE96}" type="presParOf" srcId="{04EBBB10-E87F-4D4B-89F5-21C8296ED744}" destId="{D56BBB76-1667-415E-8A4E-0DE4007A5798}" srcOrd="0" destOrd="0" presId="urn:microsoft.com/office/officeart/2005/8/layout/radial4"/>
    <dgm:cxn modelId="{0D153639-1690-4FFF-A3C5-8C2CFE7B3A3E}" type="presParOf" srcId="{04EBBB10-E87F-4D4B-89F5-21C8296ED744}" destId="{7030FF74-25AD-47F1-8D6E-E740DA862904}" srcOrd="1" destOrd="0" presId="urn:microsoft.com/office/officeart/2005/8/layout/radial4"/>
    <dgm:cxn modelId="{DAFC54CE-B18F-46BA-A647-04577FEA887E}" type="presParOf" srcId="{04EBBB10-E87F-4D4B-89F5-21C8296ED744}" destId="{BE694952-AD89-4135-BB7B-17AAACF6B2F4}" srcOrd="2" destOrd="0" presId="urn:microsoft.com/office/officeart/2005/8/layout/radial4"/>
    <dgm:cxn modelId="{1F865DDD-4D20-44B0-A12E-2883DF1C35E0}" type="presParOf" srcId="{04EBBB10-E87F-4D4B-89F5-21C8296ED744}" destId="{910CE206-06AE-41EA-A083-40FA43D862B5}" srcOrd="3" destOrd="0" presId="urn:microsoft.com/office/officeart/2005/8/layout/radial4"/>
    <dgm:cxn modelId="{83EA738F-BDD2-4A0F-BA53-A454ACCE5664}" type="presParOf" srcId="{04EBBB10-E87F-4D4B-89F5-21C8296ED744}" destId="{4BC38BC5-77BD-40CB-873C-05D5EF6C7181}" srcOrd="4" destOrd="0" presId="urn:microsoft.com/office/officeart/2005/8/layout/radial4"/>
    <dgm:cxn modelId="{3612049E-691A-4E2F-A5D6-D76846406878}" type="presParOf" srcId="{04EBBB10-E87F-4D4B-89F5-21C8296ED744}" destId="{3C458D57-42F6-4D33-9E29-1DCA814B7002}" srcOrd="5" destOrd="0" presId="urn:microsoft.com/office/officeart/2005/8/layout/radial4"/>
    <dgm:cxn modelId="{C9DBD7FA-58D1-4EDC-93F1-DABD4CA9E123}" type="presParOf" srcId="{04EBBB10-E87F-4D4B-89F5-21C8296ED744}" destId="{82FBC9C0-30BF-40F1-9ABF-6F00437ED174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B3F3CA-B907-4C25-AD10-91CC1E6B9237}" type="doc">
      <dgm:prSet loTypeId="urn:microsoft.com/office/officeart/2005/8/layout/radial4" loCatId="relationship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E124ABC-5B7B-4E0B-A33C-FED12A1B01A2}">
      <dgm:prSet phldrT="[Text]"/>
      <dgm:spPr/>
      <dgm:t>
        <a:bodyPr/>
        <a:lstStyle/>
        <a:p>
          <a:r>
            <a:rPr lang="en-US" dirty="0"/>
            <a:t>NYSCC</a:t>
          </a:r>
        </a:p>
        <a:p>
          <a:r>
            <a:rPr lang="en-US" dirty="0"/>
            <a:t>2020</a:t>
          </a:r>
        </a:p>
      </dgm:t>
    </dgm:pt>
    <dgm:pt modelId="{966BE079-4D13-4745-8A7B-49A7DA737754}" type="parTrans" cxnId="{17F325FB-EC50-4425-B568-9E6A77B7E73F}">
      <dgm:prSet/>
      <dgm:spPr/>
      <dgm:t>
        <a:bodyPr/>
        <a:lstStyle/>
        <a:p>
          <a:endParaRPr lang="en-US"/>
        </a:p>
      </dgm:t>
    </dgm:pt>
    <dgm:pt modelId="{08E78248-0275-489B-B013-92ABF4894B42}" type="sibTrans" cxnId="{17F325FB-EC50-4425-B568-9E6A77B7E73F}">
      <dgm:prSet/>
      <dgm:spPr/>
      <dgm:t>
        <a:bodyPr/>
        <a:lstStyle/>
        <a:p>
          <a:endParaRPr lang="en-US"/>
        </a:p>
      </dgm:t>
    </dgm:pt>
    <dgm:pt modelId="{3C34CC69-00E2-4369-8E80-B11A6FFFD5D5}">
      <dgm:prSet phldrT="[Text]"/>
      <dgm:spPr/>
      <dgm:t>
        <a:bodyPr/>
        <a:lstStyle/>
        <a:p>
          <a:r>
            <a:rPr lang="en-US" dirty="0"/>
            <a:t>Awareness/Education Campaign</a:t>
          </a:r>
        </a:p>
      </dgm:t>
    </dgm:pt>
    <dgm:pt modelId="{29B2D4FB-3FFB-4095-9484-939E3AC90FAB}" type="parTrans" cxnId="{8AB24EC9-A71A-4938-AE3D-4C6681454559}">
      <dgm:prSet/>
      <dgm:spPr/>
      <dgm:t>
        <a:bodyPr/>
        <a:lstStyle/>
        <a:p>
          <a:endParaRPr lang="en-US"/>
        </a:p>
      </dgm:t>
    </dgm:pt>
    <dgm:pt modelId="{D477CA9A-DCCC-44B5-83EC-A3944FBF8613}" type="sibTrans" cxnId="{8AB24EC9-A71A-4938-AE3D-4C6681454559}">
      <dgm:prSet/>
      <dgm:spPr/>
      <dgm:t>
        <a:bodyPr/>
        <a:lstStyle/>
        <a:p>
          <a:endParaRPr lang="en-US"/>
        </a:p>
      </dgm:t>
    </dgm:pt>
    <dgm:pt modelId="{85DB6EF5-5359-481B-89DB-357787A4E7B6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Fundraising Campaign</a:t>
          </a:r>
        </a:p>
      </dgm:t>
    </dgm:pt>
    <dgm:pt modelId="{86A7746C-CFA0-4A8E-B2EA-D03CCC746862}" type="parTrans" cxnId="{07E7235E-63F0-4B44-9885-03B505CC0E11}">
      <dgm:prSet/>
      <dgm:spPr/>
      <dgm:t>
        <a:bodyPr/>
        <a:lstStyle/>
        <a:p>
          <a:endParaRPr lang="en-US"/>
        </a:p>
      </dgm:t>
    </dgm:pt>
    <dgm:pt modelId="{417644B3-BA85-4E5F-BBE6-F479CCD3E15A}" type="sibTrans" cxnId="{07E7235E-63F0-4B44-9885-03B505CC0E11}">
      <dgm:prSet/>
      <dgm:spPr/>
      <dgm:t>
        <a:bodyPr/>
        <a:lstStyle/>
        <a:p>
          <a:endParaRPr lang="en-US"/>
        </a:p>
      </dgm:t>
    </dgm:pt>
    <dgm:pt modelId="{FFD9DA18-688C-45A7-8E17-3FE7D24EEEC7}">
      <dgm:prSet phldrT="[Text]"/>
      <dgm:spPr/>
      <dgm:t>
        <a:bodyPr/>
        <a:lstStyle/>
        <a:p>
          <a:r>
            <a:rPr lang="en-US" dirty="0"/>
            <a:t>Business Efficiency</a:t>
          </a:r>
        </a:p>
        <a:p>
          <a:r>
            <a:rPr lang="en-US" dirty="0"/>
            <a:t>Campaign</a:t>
          </a:r>
        </a:p>
      </dgm:t>
    </dgm:pt>
    <dgm:pt modelId="{8606FB2E-0D1B-453E-B0B1-27CC572224B9}" type="parTrans" cxnId="{327D6500-E5AF-49C2-908C-035860F63722}">
      <dgm:prSet/>
      <dgm:spPr/>
      <dgm:t>
        <a:bodyPr/>
        <a:lstStyle/>
        <a:p>
          <a:endParaRPr lang="en-US"/>
        </a:p>
      </dgm:t>
    </dgm:pt>
    <dgm:pt modelId="{69711FD8-0459-4C64-BEB8-9BB9E1324CA4}" type="sibTrans" cxnId="{327D6500-E5AF-49C2-908C-035860F63722}">
      <dgm:prSet/>
      <dgm:spPr/>
      <dgm:t>
        <a:bodyPr/>
        <a:lstStyle/>
        <a:p>
          <a:endParaRPr lang="en-US"/>
        </a:p>
      </dgm:t>
    </dgm:pt>
    <dgm:pt modelId="{04EBBB10-E87F-4D4B-89F5-21C8296ED744}" type="pres">
      <dgm:prSet presAssocID="{2AB3F3CA-B907-4C25-AD10-91CC1E6B923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6BBB76-1667-415E-8A4E-0DE4007A5798}" type="pres">
      <dgm:prSet presAssocID="{FE124ABC-5B7B-4E0B-A33C-FED12A1B01A2}" presName="centerShape" presStyleLbl="node0" presStyleIdx="0" presStyleCnt="1"/>
      <dgm:spPr/>
      <dgm:t>
        <a:bodyPr/>
        <a:lstStyle/>
        <a:p>
          <a:endParaRPr lang="en-US"/>
        </a:p>
      </dgm:t>
    </dgm:pt>
    <dgm:pt modelId="{7030FF74-25AD-47F1-8D6E-E740DA862904}" type="pres">
      <dgm:prSet presAssocID="{29B2D4FB-3FFB-4095-9484-939E3AC90FAB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BE694952-AD89-4135-BB7B-17AAACF6B2F4}" type="pres">
      <dgm:prSet presAssocID="{3C34CC69-00E2-4369-8E80-B11A6FFFD5D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0CE206-06AE-41EA-A083-40FA43D862B5}" type="pres">
      <dgm:prSet presAssocID="{86A7746C-CFA0-4A8E-B2EA-D03CCC746862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4BC38BC5-77BD-40CB-873C-05D5EF6C7181}" type="pres">
      <dgm:prSet presAssocID="{85DB6EF5-5359-481B-89DB-357787A4E7B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458D57-42F6-4D33-9E29-1DCA814B7002}" type="pres">
      <dgm:prSet presAssocID="{8606FB2E-0D1B-453E-B0B1-27CC572224B9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82FBC9C0-30BF-40F1-9ABF-6F00437ED174}" type="pres">
      <dgm:prSet presAssocID="{FFD9DA18-688C-45A7-8E17-3FE7D24EEEC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1BD576-E600-4896-A4D6-369CF575719A}" type="presOf" srcId="{29B2D4FB-3FFB-4095-9484-939E3AC90FAB}" destId="{7030FF74-25AD-47F1-8D6E-E740DA862904}" srcOrd="0" destOrd="0" presId="urn:microsoft.com/office/officeart/2005/8/layout/radial4"/>
    <dgm:cxn modelId="{03040CAD-54BE-4472-BC8D-B146C4C46C65}" type="presOf" srcId="{FFD9DA18-688C-45A7-8E17-3FE7D24EEEC7}" destId="{82FBC9C0-30BF-40F1-9ABF-6F00437ED174}" srcOrd="0" destOrd="0" presId="urn:microsoft.com/office/officeart/2005/8/layout/radial4"/>
    <dgm:cxn modelId="{07E7235E-63F0-4B44-9885-03B505CC0E11}" srcId="{FE124ABC-5B7B-4E0B-A33C-FED12A1B01A2}" destId="{85DB6EF5-5359-481B-89DB-357787A4E7B6}" srcOrd="1" destOrd="0" parTransId="{86A7746C-CFA0-4A8E-B2EA-D03CCC746862}" sibTransId="{417644B3-BA85-4E5F-BBE6-F479CCD3E15A}"/>
    <dgm:cxn modelId="{9F953801-953B-4846-AF79-7723FFB58330}" type="presOf" srcId="{85DB6EF5-5359-481B-89DB-357787A4E7B6}" destId="{4BC38BC5-77BD-40CB-873C-05D5EF6C7181}" srcOrd="0" destOrd="0" presId="urn:microsoft.com/office/officeart/2005/8/layout/radial4"/>
    <dgm:cxn modelId="{3BBA93A9-5374-40C0-B64B-A9CA6A7E8437}" type="presOf" srcId="{86A7746C-CFA0-4A8E-B2EA-D03CCC746862}" destId="{910CE206-06AE-41EA-A083-40FA43D862B5}" srcOrd="0" destOrd="0" presId="urn:microsoft.com/office/officeart/2005/8/layout/radial4"/>
    <dgm:cxn modelId="{8AB24EC9-A71A-4938-AE3D-4C6681454559}" srcId="{FE124ABC-5B7B-4E0B-A33C-FED12A1B01A2}" destId="{3C34CC69-00E2-4369-8E80-B11A6FFFD5D5}" srcOrd="0" destOrd="0" parTransId="{29B2D4FB-3FFB-4095-9484-939E3AC90FAB}" sibTransId="{D477CA9A-DCCC-44B5-83EC-A3944FBF8613}"/>
    <dgm:cxn modelId="{505F71F9-547F-478E-A0B0-3A3F557F59C1}" type="presOf" srcId="{8606FB2E-0D1B-453E-B0B1-27CC572224B9}" destId="{3C458D57-42F6-4D33-9E29-1DCA814B7002}" srcOrd="0" destOrd="0" presId="urn:microsoft.com/office/officeart/2005/8/layout/radial4"/>
    <dgm:cxn modelId="{327D6500-E5AF-49C2-908C-035860F63722}" srcId="{FE124ABC-5B7B-4E0B-A33C-FED12A1B01A2}" destId="{FFD9DA18-688C-45A7-8E17-3FE7D24EEEC7}" srcOrd="2" destOrd="0" parTransId="{8606FB2E-0D1B-453E-B0B1-27CC572224B9}" sibTransId="{69711FD8-0459-4C64-BEB8-9BB9E1324CA4}"/>
    <dgm:cxn modelId="{B9314830-12B1-4E86-A4FF-E93BB412EC22}" type="presOf" srcId="{3C34CC69-00E2-4369-8E80-B11A6FFFD5D5}" destId="{BE694952-AD89-4135-BB7B-17AAACF6B2F4}" srcOrd="0" destOrd="0" presId="urn:microsoft.com/office/officeart/2005/8/layout/radial4"/>
    <dgm:cxn modelId="{17F325FB-EC50-4425-B568-9E6A77B7E73F}" srcId="{2AB3F3CA-B907-4C25-AD10-91CC1E6B9237}" destId="{FE124ABC-5B7B-4E0B-A33C-FED12A1B01A2}" srcOrd="0" destOrd="0" parTransId="{966BE079-4D13-4745-8A7B-49A7DA737754}" sibTransId="{08E78248-0275-489B-B013-92ABF4894B42}"/>
    <dgm:cxn modelId="{B0E5F8D6-B9CC-4E60-94C9-8D8D50BE5A2C}" type="presOf" srcId="{FE124ABC-5B7B-4E0B-A33C-FED12A1B01A2}" destId="{D56BBB76-1667-415E-8A4E-0DE4007A5798}" srcOrd="0" destOrd="0" presId="urn:microsoft.com/office/officeart/2005/8/layout/radial4"/>
    <dgm:cxn modelId="{D7A07DAF-F155-4EB1-B32E-B74DF068A045}" type="presOf" srcId="{2AB3F3CA-B907-4C25-AD10-91CC1E6B9237}" destId="{04EBBB10-E87F-4D4B-89F5-21C8296ED744}" srcOrd="0" destOrd="0" presId="urn:microsoft.com/office/officeart/2005/8/layout/radial4"/>
    <dgm:cxn modelId="{046C476B-BBB5-4580-B333-3BB4F42FCE96}" type="presParOf" srcId="{04EBBB10-E87F-4D4B-89F5-21C8296ED744}" destId="{D56BBB76-1667-415E-8A4E-0DE4007A5798}" srcOrd="0" destOrd="0" presId="urn:microsoft.com/office/officeart/2005/8/layout/radial4"/>
    <dgm:cxn modelId="{0D153639-1690-4FFF-A3C5-8C2CFE7B3A3E}" type="presParOf" srcId="{04EBBB10-E87F-4D4B-89F5-21C8296ED744}" destId="{7030FF74-25AD-47F1-8D6E-E740DA862904}" srcOrd="1" destOrd="0" presId="urn:microsoft.com/office/officeart/2005/8/layout/radial4"/>
    <dgm:cxn modelId="{DAFC54CE-B18F-46BA-A647-04577FEA887E}" type="presParOf" srcId="{04EBBB10-E87F-4D4B-89F5-21C8296ED744}" destId="{BE694952-AD89-4135-BB7B-17AAACF6B2F4}" srcOrd="2" destOrd="0" presId="urn:microsoft.com/office/officeart/2005/8/layout/radial4"/>
    <dgm:cxn modelId="{1F865DDD-4D20-44B0-A12E-2883DF1C35E0}" type="presParOf" srcId="{04EBBB10-E87F-4D4B-89F5-21C8296ED744}" destId="{910CE206-06AE-41EA-A083-40FA43D862B5}" srcOrd="3" destOrd="0" presId="urn:microsoft.com/office/officeart/2005/8/layout/radial4"/>
    <dgm:cxn modelId="{83EA738F-BDD2-4A0F-BA53-A454ACCE5664}" type="presParOf" srcId="{04EBBB10-E87F-4D4B-89F5-21C8296ED744}" destId="{4BC38BC5-77BD-40CB-873C-05D5EF6C7181}" srcOrd="4" destOrd="0" presId="urn:microsoft.com/office/officeart/2005/8/layout/radial4"/>
    <dgm:cxn modelId="{3612049E-691A-4E2F-A5D6-D76846406878}" type="presParOf" srcId="{04EBBB10-E87F-4D4B-89F5-21C8296ED744}" destId="{3C458D57-42F6-4D33-9E29-1DCA814B7002}" srcOrd="5" destOrd="0" presId="urn:microsoft.com/office/officeart/2005/8/layout/radial4"/>
    <dgm:cxn modelId="{C9DBD7FA-58D1-4EDC-93F1-DABD4CA9E123}" type="presParOf" srcId="{04EBBB10-E87F-4D4B-89F5-21C8296ED744}" destId="{82FBC9C0-30BF-40F1-9ABF-6F00437ED174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AB3F3CA-B907-4C25-AD10-91CC1E6B9237}" type="doc">
      <dgm:prSet loTypeId="urn:microsoft.com/office/officeart/2005/8/layout/radial4" loCatId="relationship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E124ABC-5B7B-4E0B-A33C-FED12A1B01A2}">
      <dgm:prSet phldrT="[Text]"/>
      <dgm:spPr/>
      <dgm:t>
        <a:bodyPr/>
        <a:lstStyle/>
        <a:p>
          <a:r>
            <a:rPr lang="en-US" dirty="0"/>
            <a:t>NYSCC</a:t>
          </a:r>
        </a:p>
        <a:p>
          <a:r>
            <a:rPr lang="en-US" dirty="0"/>
            <a:t>2020</a:t>
          </a:r>
        </a:p>
      </dgm:t>
    </dgm:pt>
    <dgm:pt modelId="{966BE079-4D13-4745-8A7B-49A7DA737754}" type="parTrans" cxnId="{17F325FB-EC50-4425-B568-9E6A77B7E73F}">
      <dgm:prSet/>
      <dgm:spPr/>
      <dgm:t>
        <a:bodyPr/>
        <a:lstStyle/>
        <a:p>
          <a:endParaRPr lang="en-US"/>
        </a:p>
      </dgm:t>
    </dgm:pt>
    <dgm:pt modelId="{08E78248-0275-489B-B013-92ABF4894B42}" type="sibTrans" cxnId="{17F325FB-EC50-4425-B568-9E6A77B7E73F}">
      <dgm:prSet/>
      <dgm:spPr/>
      <dgm:t>
        <a:bodyPr/>
        <a:lstStyle/>
        <a:p>
          <a:endParaRPr lang="en-US"/>
        </a:p>
      </dgm:t>
    </dgm:pt>
    <dgm:pt modelId="{3C34CC69-00E2-4369-8E80-B11A6FFFD5D5}">
      <dgm:prSet phldrT="[Text]"/>
      <dgm:spPr/>
      <dgm:t>
        <a:bodyPr/>
        <a:lstStyle/>
        <a:p>
          <a:r>
            <a:rPr lang="en-US" dirty="0"/>
            <a:t>Awareness/Education Campaign</a:t>
          </a:r>
        </a:p>
      </dgm:t>
    </dgm:pt>
    <dgm:pt modelId="{29B2D4FB-3FFB-4095-9484-939E3AC90FAB}" type="parTrans" cxnId="{8AB24EC9-A71A-4938-AE3D-4C6681454559}">
      <dgm:prSet/>
      <dgm:spPr/>
      <dgm:t>
        <a:bodyPr/>
        <a:lstStyle/>
        <a:p>
          <a:endParaRPr lang="en-US"/>
        </a:p>
      </dgm:t>
    </dgm:pt>
    <dgm:pt modelId="{D477CA9A-DCCC-44B5-83EC-A3944FBF8613}" type="sibTrans" cxnId="{8AB24EC9-A71A-4938-AE3D-4C6681454559}">
      <dgm:prSet/>
      <dgm:spPr/>
      <dgm:t>
        <a:bodyPr/>
        <a:lstStyle/>
        <a:p>
          <a:endParaRPr lang="en-US"/>
        </a:p>
      </dgm:t>
    </dgm:pt>
    <dgm:pt modelId="{85DB6EF5-5359-481B-89DB-357787A4E7B6}">
      <dgm:prSet phldrT="[Text]"/>
      <dgm:spPr/>
      <dgm:t>
        <a:bodyPr/>
        <a:lstStyle/>
        <a:p>
          <a:r>
            <a:rPr lang="en-US" dirty="0"/>
            <a:t>Fundraising Campaign</a:t>
          </a:r>
        </a:p>
      </dgm:t>
    </dgm:pt>
    <dgm:pt modelId="{86A7746C-CFA0-4A8E-B2EA-D03CCC746862}" type="parTrans" cxnId="{07E7235E-63F0-4B44-9885-03B505CC0E11}">
      <dgm:prSet/>
      <dgm:spPr/>
      <dgm:t>
        <a:bodyPr/>
        <a:lstStyle/>
        <a:p>
          <a:endParaRPr lang="en-US"/>
        </a:p>
      </dgm:t>
    </dgm:pt>
    <dgm:pt modelId="{417644B3-BA85-4E5F-BBE6-F479CCD3E15A}" type="sibTrans" cxnId="{07E7235E-63F0-4B44-9885-03B505CC0E11}">
      <dgm:prSet/>
      <dgm:spPr/>
      <dgm:t>
        <a:bodyPr/>
        <a:lstStyle/>
        <a:p>
          <a:endParaRPr lang="en-US"/>
        </a:p>
      </dgm:t>
    </dgm:pt>
    <dgm:pt modelId="{FFD9DA18-688C-45A7-8E17-3FE7D24EEEC7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Business Efficiency</a:t>
          </a:r>
        </a:p>
        <a:p>
          <a:r>
            <a:rPr lang="en-US" dirty="0"/>
            <a:t>Campaign</a:t>
          </a:r>
        </a:p>
      </dgm:t>
    </dgm:pt>
    <dgm:pt modelId="{8606FB2E-0D1B-453E-B0B1-27CC572224B9}" type="parTrans" cxnId="{327D6500-E5AF-49C2-908C-035860F63722}">
      <dgm:prSet/>
      <dgm:spPr/>
      <dgm:t>
        <a:bodyPr/>
        <a:lstStyle/>
        <a:p>
          <a:endParaRPr lang="en-US"/>
        </a:p>
      </dgm:t>
    </dgm:pt>
    <dgm:pt modelId="{69711FD8-0459-4C64-BEB8-9BB9E1324CA4}" type="sibTrans" cxnId="{327D6500-E5AF-49C2-908C-035860F63722}">
      <dgm:prSet/>
      <dgm:spPr/>
      <dgm:t>
        <a:bodyPr/>
        <a:lstStyle/>
        <a:p>
          <a:endParaRPr lang="en-US"/>
        </a:p>
      </dgm:t>
    </dgm:pt>
    <dgm:pt modelId="{04EBBB10-E87F-4D4B-89F5-21C8296ED744}" type="pres">
      <dgm:prSet presAssocID="{2AB3F3CA-B907-4C25-AD10-91CC1E6B923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6BBB76-1667-415E-8A4E-0DE4007A5798}" type="pres">
      <dgm:prSet presAssocID="{FE124ABC-5B7B-4E0B-A33C-FED12A1B01A2}" presName="centerShape" presStyleLbl="node0" presStyleIdx="0" presStyleCnt="1"/>
      <dgm:spPr/>
      <dgm:t>
        <a:bodyPr/>
        <a:lstStyle/>
        <a:p>
          <a:endParaRPr lang="en-US"/>
        </a:p>
      </dgm:t>
    </dgm:pt>
    <dgm:pt modelId="{7030FF74-25AD-47F1-8D6E-E740DA862904}" type="pres">
      <dgm:prSet presAssocID="{29B2D4FB-3FFB-4095-9484-939E3AC90FAB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BE694952-AD89-4135-BB7B-17AAACF6B2F4}" type="pres">
      <dgm:prSet presAssocID="{3C34CC69-00E2-4369-8E80-B11A6FFFD5D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0CE206-06AE-41EA-A083-40FA43D862B5}" type="pres">
      <dgm:prSet presAssocID="{86A7746C-CFA0-4A8E-B2EA-D03CCC746862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4BC38BC5-77BD-40CB-873C-05D5EF6C7181}" type="pres">
      <dgm:prSet presAssocID="{85DB6EF5-5359-481B-89DB-357787A4E7B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458D57-42F6-4D33-9E29-1DCA814B7002}" type="pres">
      <dgm:prSet presAssocID="{8606FB2E-0D1B-453E-B0B1-27CC572224B9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82FBC9C0-30BF-40F1-9ABF-6F00437ED174}" type="pres">
      <dgm:prSet presAssocID="{FFD9DA18-688C-45A7-8E17-3FE7D24EEEC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1BD576-E600-4896-A4D6-369CF575719A}" type="presOf" srcId="{29B2D4FB-3FFB-4095-9484-939E3AC90FAB}" destId="{7030FF74-25AD-47F1-8D6E-E740DA862904}" srcOrd="0" destOrd="0" presId="urn:microsoft.com/office/officeart/2005/8/layout/radial4"/>
    <dgm:cxn modelId="{03040CAD-54BE-4472-BC8D-B146C4C46C65}" type="presOf" srcId="{FFD9DA18-688C-45A7-8E17-3FE7D24EEEC7}" destId="{82FBC9C0-30BF-40F1-9ABF-6F00437ED174}" srcOrd="0" destOrd="0" presId="urn:microsoft.com/office/officeart/2005/8/layout/radial4"/>
    <dgm:cxn modelId="{07E7235E-63F0-4B44-9885-03B505CC0E11}" srcId="{FE124ABC-5B7B-4E0B-A33C-FED12A1B01A2}" destId="{85DB6EF5-5359-481B-89DB-357787A4E7B6}" srcOrd="1" destOrd="0" parTransId="{86A7746C-CFA0-4A8E-B2EA-D03CCC746862}" sibTransId="{417644B3-BA85-4E5F-BBE6-F479CCD3E15A}"/>
    <dgm:cxn modelId="{9F953801-953B-4846-AF79-7723FFB58330}" type="presOf" srcId="{85DB6EF5-5359-481B-89DB-357787A4E7B6}" destId="{4BC38BC5-77BD-40CB-873C-05D5EF6C7181}" srcOrd="0" destOrd="0" presId="urn:microsoft.com/office/officeart/2005/8/layout/radial4"/>
    <dgm:cxn modelId="{3BBA93A9-5374-40C0-B64B-A9CA6A7E8437}" type="presOf" srcId="{86A7746C-CFA0-4A8E-B2EA-D03CCC746862}" destId="{910CE206-06AE-41EA-A083-40FA43D862B5}" srcOrd="0" destOrd="0" presId="urn:microsoft.com/office/officeart/2005/8/layout/radial4"/>
    <dgm:cxn modelId="{8AB24EC9-A71A-4938-AE3D-4C6681454559}" srcId="{FE124ABC-5B7B-4E0B-A33C-FED12A1B01A2}" destId="{3C34CC69-00E2-4369-8E80-B11A6FFFD5D5}" srcOrd="0" destOrd="0" parTransId="{29B2D4FB-3FFB-4095-9484-939E3AC90FAB}" sibTransId="{D477CA9A-DCCC-44B5-83EC-A3944FBF8613}"/>
    <dgm:cxn modelId="{505F71F9-547F-478E-A0B0-3A3F557F59C1}" type="presOf" srcId="{8606FB2E-0D1B-453E-B0B1-27CC572224B9}" destId="{3C458D57-42F6-4D33-9E29-1DCA814B7002}" srcOrd="0" destOrd="0" presId="urn:microsoft.com/office/officeart/2005/8/layout/radial4"/>
    <dgm:cxn modelId="{327D6500-E5AF-49C2-908C-035860F63722}" srcId="{FE124ABC-5B7B-4E0B-A33C-FED12A1B01A2}" destId="{FFD9DA18-688C-45A7-8E17-3FE7D24EEEC7}" srcOrd="2" destOrd="0" parTransId="{8606FB2E-0D1B-453E-B0B1-27CC572224B9}" sibTransId="{69711FD8-0459-4C64-BEB8-9BB9E1324CA4}"/>
    <dgm:cxn modelId="{B9314830-12B1-4E86-A4FF-E93BB412EC22}" type="presOf" srcId="{3C34CC69-00E2-4369-8E80-B11A6FFFD5D5}" destId="{BE694952-AD89-4135-BB7B-17AAACF6B2F4}" srcOrd="0" destOrd="0" presId="urn:microsoft.com/office/officeart/2005/8/layout/radial4"/>
    <dgm:cxn modelId="{17F325FB-EC50-4425-B568-9E6A77B7E73F}" srcId="{2AB3F3CA-B907-4C25-AD10-91CC1E6B9237}" destId="{FE124ABC-5B7B-4E0B-A33C-FED12A1B01A2}" srcOrd="0" destOrd="0" parTransId="{966BE079-4D13-4745-8A7B-49A7DA737754}" sibTransId="{08E78248-0275-489B-B013-92ABF4894B42}"/>
    <dgm:cxn modelId="{B0E5F8D6-B9CC-4E60-94C9-8D8D50BE5A2C}" type="presOf" srcId="{FE124ABC-5B7B-4E0B-A33C-FED12A1B01A2}" destId="{D56BBB76-1667-415E-8A4E-0DE4007A5798}" srcOrd="0" destOrd="0" presId="urn:microsoft.com/office/officeart/2005/8/layout/radial4"/>
    <dgm:cxn modelId="{D7A07DAF-F155-4EB1-B32E-B74DF068A045}" type="presOf" srcId="{2AB3F3CA-B907-4C25-AD10-91CC1E6B9237}" destId="{04EBBB10-E87F-4D4B-89F5-21C8296ED744}" srcOrd="0" destOrd="0" presId="urn:microsoft.com/office/officeart/2005/8/layout/radial4"/>
    <dgm:cxn modelId="{046C476B-BBB5-4580-B333-3BB4F42FCE96}" type="presParOf" srcId="{04EBBB10-E87F-4D4B-89F5-21C8296ED744}" destId="{D56BBB76-1667-415E-8A4E-0DE4007A5798}" srcOrd="0" destOrd="0" presId="urn:microsoft.com/office/officeart/2005/8/layout/radial4"/>
    <dgm:cxn modelId="{0D153639-1690-4FFF-A3C5-8C2CFE7B3A3E}" type="presParOf" srcId="{04EBBB10-E87F-4D4B-89F5-21C8296ED744}" destId="{7030FF74-25AD-47F1-8D6E-E740DA862904}" srcOrd="1" destOrd="0" presId="urn:microsoft.com/office/officeart/2005/8/layout/radial4"/>
    <dgm:cxn modelId="{DAFC54CE-B18F-46BA-A647-04577FEA887E}" type="presParOf" srcId="{04EBBB10-E87F-4D4B-89F5-21C8296ED744}" destId="{BE694952-AD89-4135-BB7B-17AAACF6B2F4}" srcOrd="2" destOrd="0" presId="urn:microsoft.com/office/officeart/2005/8/layout/radial4"/>
    <dgm:cxn modelId="{1F865DDD-4D20-44B0-A12E-2883DF1C35E0}" type="presParOf" srcId="{04EBBB10-E87F-4D4B-89F5-21C8296ED744}" destId="{910CE206-06AE-41EA-A083-40FA43D862B5}" srcOrd="3" destOrd="0" presId="urn:microsoft.com/office/officeart/2005/8/layout/radial4"/>
    <dgm:cxn modelId="{83EA738F-BDD2-4A0F-BA53-A454ACCE5664}" type="presParOf" srcId="{04EBBB10-E87F-4D4B-89F5-21C8296ED744}" destId="{4BC38BC5-77BD-40CB-873C-05D5EF6C7181}" srcOrd="4" destOrd="0" presId="urn:microsoft.com/office/officeart/2005/8/layout/radial4"/>
    <dgm:cxn modelId="{3612049E-691A-4E2F-A5D6-D76846406878}" type="presParOf" srcId="{04EBBB10-E87F-4D4B-89F5-21C8296ED744}" destId="{3C458D57-42F6-4D33-9E29-1DCA814B7002}" srcOrd="5" destOrd="0" presId="urn:microsoft.com/office/officeart/2005/8/layout/radial4"/>
    <dgm:cxn modelId="{C9DBD7FA-58D1-4EDC-93F1-DABD4CA9E123}" type="presParOf" srcId="{04EBBB10-E87F-4D4B-89F5-21C8296ED744}" destId="{82FBC9C0-30BF-40F1-9ABF-6F00437ED174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56BBB76-1667-415E-8A4E-0DE4007A5798}">
      <dsp:nvSpPr>
        <dsp:cNvPr id="0" name=""/>
        <dsp:cNvSpPr/>
      </dsp:nvSpPr>
      <dsp:spPr>
        <a:xfrm>
          <a:off x="1963979" y="2435861"/>
          <a:ext cx="1811524" cy="181152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NYSCC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2020</a:t>
          </a:r>
        </a:p>
      </dsp:txBody>
      <dsp:txXfrm>
        <a:off x="1963979" y="2435861"/>
        <a:ext cx="1811524" cy="1811524"/>
      </dsp:txXfrm>
    </dsp:sp>
    <dsp:sp modelId="{7030FF74-25AD-47F1-8D6E-E740DA862904}">
      <dsp:nvSpPr>
        <dsp:cNvPr id="0" name=""/>
        <dsp:cNvSpPr/>
      </dsp:nvSpPr>
      <dsp:spPr>
        <a:xfrm rot="12900000">
          <a:off x="728682" y="2096001"/>
          <a:ext cx="1461583" cy="516284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694952-AD89-4135-BB7B-17AAACF6B2F4}">
      <dsp:nvSpPr>
        <dsp:cNvPr id="0" name=""/>
        <dsp:cNvSpPr/>
      </dsp:nvSpPr>
      <dsp:spPr>
        <a:xfrm>
          <a:off x="370" y="1246599"/>
          <a:ext cx="1720948" cy="137675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Awareness/Education Campaign</a:t>
          </a:r>
        </a:p>
      </dsp:txBody>
      <dsp:txXfrm>
        <a:off x="370" y="1246599"/>
        <a:ext cx="1720948" cy="1376758"/>
      </dsp:txXfrm>
    </dsp:sp>
    <dsp:sp modelId="{910CE206-06AE-41EA-A083-40FA43D862B5}">
      <dsp:nvSpPr>
        <dsp:cNvPr id="0" name=""/>
        <dsp:cNvSpPr/>
      </dsp:nvSpPr>
      <dsp:spPr>
        <a:xfrm rot="16200000">
          <a:off x="2138950" y="1361862"/>
          <a:ext cx="1461583" cy="516284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C38BC5-77BD-40CB-873C-05D5EF6C7181}">
      <dsp:nvSpPr>
        <dsp:cNvPr id="0" name=""/>
        <dsp:cNvSpPr/>
      </dsp:nvSpPr>
      <dsp:spPr>
        <a:xfrm>
          <a:off x="2009267" y="200833"/>
          <a:ext cx="1720948" cy="137675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Fundraising Campaign</a:t>
          </a:r>
        </a:p>
      </dsp:txBody>
      <dsp:txXfrm>
        <a:off x="2009267" y="200833"/>
        <a:ext cx="1720948" cy="1376758"/>
      </dsp:txXfrm>
    </dsp:sp>
    <dsp:sp modelId="{3C458D57-42F6-4D33-9E29-1DCA814B7002}">
      <dsp:nvSpPr>
        <dsp:cNvPr id="0" name=""/>
        <dsp:cNvSpPr/>
      </dsp:nvSpPr>
      <dsp:spPr>
        <a:xfrm rot="19500000">
          <a:off x="3549218" y="2096001"/>
          <a:ext cx="1461583" cy="516284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FBC9C0-30BF-40F1-9ABF-6F00437ED174}">
      <dsp:nvSpPr>
        <dsp:cNvPr id="0" name=""/>
        <dsp:cNvSpPr/>
      </dsp:nvSpPr>
      <dsp:spPr>
        <a:xfrm>
          <a:off x="4018165" y="1246599"/>
          <a:ext cx="1720948" cy="137675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Business Efficiency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Campaign</a:t>
          </a:r>
        </a:p>
      </dsp:txBody>
      <dsp:txXfrm>
        <a:off x="4018165" y="1246599"/>
        <a:ext cx="1720948" cy="137675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56BBB76-1667-415E-8A4E-0DE4007A5798}">
      <dsp:nvSpPr>
        <dsp:cNvPr id="0" name=""/>
        <dsp:cNvSpPr/>
      </dsp:nvSpPr>
      <dsp:spPr>
        <a:xfrm>
          <a:off x="1637510" y="2089897"/>
          <a:ext cx="1510397" cy="151039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NYSCC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2020</a:t>
          </a:r>
        </a:p>
      </dsp:txBody>
      <dsp:txXfrm>
        <a:off x="1637510" y="2089897"/>
        <a:ext cx="1510397" cy="1510397"/>
      </dsp:txXfrm>
    </dsp:sp>
    <dsp:sp modelId="{7030FF74-25AD-47F1-8D6E-E740DA862904}">
      <dsp:nvSpPr>
        <dsp:cNvPr id="0" name=""/>
        <dsp:cNvSpPr/>
      </dsp:nvSpPr>
      <dsp:spPr>
        <a:xfrm rot="12900000">
          <a:off x="608327" y="1806790"/>
          <a:ext cx="1217819" cy="430463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694952-AD89-4135-BB7B-17AAACF6B2F4}">
      <dsp:nvSpPr>
        <dsp:cNvPr id="0" name=""/>
        <dsp:cNvSpPr/>
      </dsp:nvSpPr>
      <dsp:spPr>
        <a:xfrm>
          <a:off x="1008" y="1098814"/>
          <a:ext cx="1434877" cy="1147902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Awareness/Education Campaign</a:t>
          </a:r>
        </a:p>
      </dsp:txBody>
      <dsp:txXfrm>
        <a:off x="1008" y="1098814"/>
        <a:ext cx="1434877" cy="1147902"/>
      </dsp:txXfrm>
    </dsp:sp>
    <dsp:sp modelId="{910CE206-06AE-41EA-A083-40FA43D862B5}">
      <dsp:nvSpPr>
        <dsp:cNvPr id="0" name=""/>
        <dsp:cNvSpPr/>
      </dsp:nvSpPr>
      <dsp:spPr>
        <a:xfrm rot="16200000">
          <a:off x="1783799" y="1194877"/>
          <a:ext cx="1217819" cy="430463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C38BC5-77BD-40CB-873C-05D5EF6C7181}">
      <dsp:nvSpPr>
        <dsp:cNvPr id="0" name=""/>
        <dsp:cNvSpPr/>
      </dsp:nvSpPr>
      <dsp:spPr>
        <a:xfrm>
          <a:off x="1675270" y="227248"/>
          <a:ext cx="1434877" cy="114790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Fundraising Campaign</a:t>
          </a:r>
        </a:p>
      </dsp:txBody>
      <dsp:txXfrm>
        <a:off x="1675270" y="227248"/>
        <a:ext cx="1434877" cy="1147902"/>
      </dsp:txXfrm>
    </dsp:sp>
    <dsp:sp modelId="{3C458D57-42F6-4D33-9E29-1DCA814B7002}">
      <dsp:nvSpPr>
        <dsp:cNvPr id="0" name=""/>
        <dsp:cNvSpPr/>
      </dsp:nvSpPr>
      <dsp:spPr>
        <a:xfrm rot="19500000">
          <a:off x="2959271" y="1806790"/>
          <a:ext cx="1217819" cy="430463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FBC9C0-30BF-40F1-9ABF-6F00437ED174}">
      <dsp:nvSpPr>
        <dsp:cNvPr id="0" name=""/>
        <dsp:cNvSpPr/>
      </dsp:nvSpPr>
      <dsp:spPr>
        <a:xfrm>
          <a:off x="3349531" y="1098814"/>
          <a:ext cx="1434877" cy="114790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Business Efficiency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Campaign</a:t>
          </a:r>
        </a:p>
      </dsp:txBody>
      <dsp:txXfrm>
        <a:off x="3349531" y="1098814"/>
        <a:ext cx="1434877" cy="114790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56BBB76-1667-415E-8A4E-0DE4007A5798}">
      <dsp:nvSpPr>
        <dsp:cNvPr id="0" name=""/>
        <dsp:cNvSpPr/>
      </dsp:nvSpPr>
      <dsp:spPr>
        <a:xfrm>
          <a:off x="1731495" y="2199376"/>
          <a:ext cx="1597087" cy="159708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NYSCC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2020</a:t>
          </a:r>
        </a:p>
      </dsp:txBody>
      <dsp:txXfrm>
        <a:off x="1731495" y="2199376"/>
        <a:ext cx="1597087" cy="1597087"/>
      </dsp:txXfrm>
    </dsp:sp>
    <dsp:sp modelId="{7030FF74-25AD-47F1-8D6E-E740DA862904}">
      <dsp:nvSpPr>
        <dsp:cNvPr id="0" name=""/>
        <dsp:cNvSpPr/>
      </dsp:nvSpPr>
      <dsp:spPr>
        <a:xfrm rot="12900000">
          <a:off x="643631" y="1900150"/>
          <a:ext cx="1287309" cy="455169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694952-AD89-4135-BB7B-17AAACF6B2F4}">
      <dsp:nvSpPr>
        <dsp:cNvPr id="0" name=""/>
        <dsp:cNvSpPr/>
      </dsp:nvSpPr>
      <dsp:spPr>
        <a:xfrm>
          <a:off x="1418" y="1151657"/>
          <a:ext cx="1517232" cy="121378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Awareness/Education Campaign</a:t>
          </a:r>
        </a:p>
      </dsp:txBody>
      <dsp:txXfrm>
        <a:off x="1418" y="1151657"/>
        <a:ext cx="1517232" cy="1213786"/>
      </dsp:txXfrm>
    </dsp:sp>
    <dsp:sp modelId="{910CE206-06AE-41EA-A083-40FA43D862B5}">
      <dsp:nvSpPr>
        <dsp:cNvPr id="0" name=""/>
        <dsp:cNvSpPr/>
      </dsp:nvSpPr>
      <dsp:spPr>
        <a:xfrm rot="16200000">
          <a:off x="1886384" y="1253214"/>
          <a:ext cx="1287309" cy="455169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C38BC5-77BD-40CB-873C-05D5EF6C7181}">
      <dsp:nvSpPr>
        <dsp:cNvPr id="0" name=""/>
        <dsp:cNvSpPr/>
      </dsp:nvSpPr>
      <dsp:spPr>
        <a:xfrm>
          <a:off x="1771422" y="230251"/>
          <a:ext cx="1517232" cy="1213786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Fundraising Campaign</a:t>
          </a:r>
        </a:p>
      </dsp:txBody>
      <dsp:txXfrm>
        <a:off x="1771422" y="230251"/>
        <a:ext cx="1517232" cy="1213786"/>
      </dsp:txXfrm>
    </dsp:sp>
    <dsp:sp modelId="{3C458D57-42F6-4D33-9E29-1DCA814B7002}">
      <dsp:nvSpPr>
        <dsp:cNvPr id="0" name=""/>
        <dsp:cNvSpPr/>
      </dsp:nvSpPr>
      <dsp:spPr>
        <a:xfrm rot="19500000">
          <a:off x="3129137" y="1900150"/>
          <a:ext cx="1287309" cy="455169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FBC9C0-30BF-40F1-9ABF-6F00437ED174}">
      <dsp:nvSpPr>
        <dsp:cNvPr id="0" name=""/>
        <dsp:cNvSpPr/>
      </dsp:nvSpPr>
      <dsp:spPr>
        <a:xfrm>
          <a:off x="3541426" y="1151657"/>
          <a:ext cx="1517232" cy="121378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Business Efficiency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Campaign</a:t>
          </a:r>
        </a:p>
      </dsp:txBody>
      <dsp:txXfrm>
        <a:off x="3541426" y="1151657"/>
        <a:ext cx="1517232" cy="121378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3965E2-A882-47AD-B131-D2FDEB8075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499AA02-4EF7-47D5-859F-5CE9F02F7E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A6E27A3-A67B-478E-86C5-EB944B56D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EDD7-8E16-47A1-B2CD-D17E38A7E3A3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2E78DF-EDAE-4E7F-BAD5-E38B5AD70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E61F6D5-43AF-47EC-A1F4-A102B8942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23E3C-DC2C-4578-8B6C-04D595DBED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8034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BC510C-04C2-4A46-8582-6A8C98FA5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BA33ED7-5A4A-46F5-BD80-39D2DFA140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B2D36D-2936-4CBE-B22A-7472A8864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EDD7-8E16-47A1-B2CD-D17E38A7E3A3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D13EBA0-211B-49C3-9C96-852BFFE1F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CAAE9DF-E553-4D39-8DF3-53BF55C5D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23E3C-DC2C-4578-8B6C-04D595DBED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2515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BF4F46E-649E-43EB-B602-747BE34D81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4D1F918-ACF9-44E6-82B3-945C677E53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B3AD95-113E-469C-A69D-0947A25A3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EDD7-8E16-47A1-B2CD-D17E38A7E3A3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2234FA-8442-46E8-B20E-AB9DB5B9C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2A340A4-C0B1-44CB-8610-78D73A8D9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23E3C-DC2C-4578-8B6C-04D595DBED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2385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404119-D539-4DA4-BC2B-9AD1EA282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57E506-FFC2-400F-AD90-FE0B1AE2C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3424D8B-43FA-4244-AC36-494311256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EDD7-8E16-47A1-B2CD-D17E38A7E3A3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4463C7-83F1-4315-8D92-5600E89A3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A6AA0A-23C9-47B3-B3E6-BBA5054AF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23E3C-DC2C-4578-8B6C-04D595DBED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8057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390698-28FE-4D0F-904B-630598BD3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130070E-6DC1-4BF0-A089-91B1AC0A1D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0F9271-5004-4715-8B7A-97698B666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EDD7-8E16-47A1-B2CD-D17E38A7E3A3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7A5F72-2064-48BA-9D4D-0D1573610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B2E9B99-9678-44E5-B115-A4AD9211A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23E3C-DC2C-4578-8B6C-04D595DBED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4504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B73C97-70AA-4BFF-A1FD-5FC6E249A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033A57-EDB1-450A-850C-BE554A2DBB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6D4B10E-F04B-427D-AD35-E93FBADADF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E31A189-4958-45A3-B19E-377D74300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EDD7-8E16-47A1-B2CD-D17E38A7E3A3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A416C86-CBDB-4DEE-AAB0-CD29D41CF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94343F9-3041-45C6-9EAD-821570A95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23E3C-DC2C-4578-8B6C-04D595DBED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5997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62FC7D-A2D1-47A6-BAEA-A03F9B71F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455E64A-7FD0-45A1-93D8-6193973DCB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BD37942-A8A5-4F43-9AE5-60CE0C638C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E5A5EE1-97A4-49C3-82B4-CD6B69B8C3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467A0AF-4100-48F9-9BCE-DD5B0C1499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129B338-B892-4697-AC42-F9366A43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EDD7-8E16-47A1-B2CD-D17E38A7E3A3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D50BCD7-6550-4A2D-8B0D-0DDA5E1FB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CD0F157-BDAE-447A-B03E-885C4E631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23E3C-DC2C-4578-8B6C-04D595DBED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9040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EAE7A5-3F55-4DA0-85A3-C234F8E5C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E267395-5688-4EEF-A1FB-527C1A198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EDD7-8E16-47A1-B2CD-D17E38A7E3A3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2042E1A-8B88-4866-AC39-1D32B9708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3BD3324-40A5-4E43-878F-FFD66D40F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23E3C-DC2C-4578-8B6C-04D595DBED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680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00BC70D-BAC9-4BE2-96B0-0DCF6D232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EDD7-8E16-47A1-B2CD-D17E38A7E3A3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6EA725B-5788-479B-85A9-039A297B1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D532B7D-6572-4394-8664-2A931FA83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23E3C-DC2C-4578-8B6C-04D595DBED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5369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924A92-C682-480D-B094-64782FC2F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0BDFF3-5C36-4198-99ED-813637ABD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11CA79D-C221-4AB8-8807-8F7B993FC2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9D572C1-B7EC-448C-8F57-BB331B367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EDD7-8E16-47A1-B2CD-D17E38A7E3A3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84E7892-1139-49E6-8015-2F34EF87A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BEF2DA3-F7C3-496D-B253-FFC47C308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23E3C-DC2C-4578-8B6C-04D595DBED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4720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13327A-8461-4618-A8A4-CFB9FEE91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6748C9C-1E4B-4B8F-AD2C-E922F92D07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00B36D9-743B-47E6-9F70-74AA1F502C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8251876-F592-4AB7-AA77-8B66BB15C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EDD7-8E16-47A1-B2CD-D17E38A7E3A3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E153DF6-1A40-4EDB-9C59-B220E7785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8EB5140-4167-458E-AE57-886548ECB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23E3C-DC2C-4578-8B6C-04D595DBED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5968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30D2845-4710-4C75-ABEA-57785652D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B3A7EA3-D930-4122-B74D-A0FAC0842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EB1A3A2-F9A6-4D95-9A33-4B95FB22E9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5EDD7-8E16-47A1-B2CD-D17E38A7E3A3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1CB1FCE-66F6-4125-9752-319361018A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C5F8E51-AD28-4548-84DA-E958024D36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23E3C-DC2C-4578-8B6C-04D595DBED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2428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3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4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6090D5F-01AF-4676-ADF9-09DA80A264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xmlns="" id="{129A6924-D08B-45DD-8219-D130D09CE5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490427" y="683791"/>
            <a:ext cx="2987899" cy="2987899"/>
          </a:xfrm>
          <a:prstGeom prst="arc">
            <a:avLst>
              <a:gd name="adj1" fmla="val 16200000"/>
              <a:gd name="adj2" fmla="val 2120553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04337F-F77C-466E-87E2-D4D784ACCC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21863" y="643467"/>
            <a:ext cx="4926669" cy="286649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2020 REBUILD- Status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5BBCC2C-C7F3-41F3-B1B6-1A267B59CE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21863" y="3671690"/>
            <a:ext cx="4926669" cy="25326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Campaigns for the Future of NYSCC</a:t>
            </a:r>
          </a:p>
        </p:txBody>
      </p:sp>
      <p:pic>
        <p:nvPicPr>
          <p:cNvPr id="5" name="Picture 4" descr="A picture containing clipart, object&#10;&#10;Description automatically generated">
            <a:extLst>
              <a:ext uri="{FF2B5EF4-FFF2-40B4-BE49-F238E27FC236}">
                <a16:creationId xmlns:a16="http://schemas.microsoft.com/office/drawing/2014/main" xmlns="" id="{49FC0107-2417-4660-93BD-0FA7FB2328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01" r="-1" b="2761"/>
          <a:stretch/>
        </p:blipFill>
        <p:spPr>
          <a:xfrm>
            <a:off x="643466" y="721046"/>
            <a:ext cx="5334930" cy="5334930"/>
          </a:xfrm>
          <a:custGeom>
            <a:avLst/>
            <a:gdLst/>
            <a:ahLst/>
            <a:cxnLst/>
            <a:rect l="l" t="t" r="r" b="b"/>
            <a:pathLst>
              <a:path w="4048125" h="4048125">
                <a:moveTo>
                  <a:pt x="65094" y="0"/>
                </a:moveTo>
                <a:lnTo>
                  <a:pt x="3983031" y="0"/>
                </a:lnTo>
                <a:cubicBezTo>
                  <a:pt x="4018981" y="0"/>
                  <a:pt x="4048125" y="29144"/>
                  <a:pt x="4048125" y="65094"/>
                </a:cubicBezTo>
                <a:lnTo>
                  <a:pt x="4048125" y="3983031"/>
                </a:lnTo>
                <a:cubicBezTo>
                  <a:pt x="4048125" y="4018981"/>
                  <a:pt x="4018981" y="4048125"/>
                  <a:pt x="3983031" y="4048125"/>
                </a:cubicBezTo>
                <a:lnTo>
                  <a:pt x="65094" y="4048125"/>
                </a:lnTo>
                <a:cubicBezTo>
                  <a:pt x="29144" y="4048125"/>
                  <a:pt x="0" y="4018981"/>
                  <a:pt x="0" y="3983031"/>
                </a:cubicBezTo>
                <a:lnTo>
                  <a:pt x="0" y="65094"/>
                </a:lnTo>
                <a:cubicBezTo>
                  <a:pt x="0" y="29144"/>
                  <a:pt x="29144" y="0"/>
                  <a:pt x="65094" y="0"/>
                </a:cubicBezTo>
                <a:close/>
              </a:path>
            </a:pathLst>
          </a:cu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01B0AB56-1C73-492F-9E03-DF7B546AFC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50321" y="4381081"/>
            <a:ext cx="784976" cy="784976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664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1FD8DA-4A99-420C-B1F5-BD595D014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We are gaining on it!</a:t>
            </a:r>
          </a:p>
        </p:txBody>
      </p:sp>
      <p:pic>
        <p:nvPicPr>
          <p:cNvPr id="2050" name="Picture 2" descr="Progress Isn't Easy – Storyteller">
            <a:extLst>
              <a:ext uri="{FF2B5EF4-FFF2-40B4-BE49-F238E27FC236}">
                <a16:creationId xmlns:a16="http://schemas.microsoft.com/office/drawing/2014/main" xmlns="" id="{0E9BA9E3-3675-443D-B074-54363846B4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692" b="-3"/>
          <a:stretch/>
        </p:blipFill>
        <p:spPr bwMode="auto">
          <a:xfrm>
            <a:off x="327547" y="2454903"/>
            <a:ext cx="7058306" cy="408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08027EE-0520-4475-BAE6-6BCC63439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New website!</a:t>
            </a:r>
          </a:p>
          <a:p>
            <a:r>
              <a:rPr lang="en-US" sz="2000" dirty="0">
                <a:solidFill>
                  <a:srgbClr val="FFFFFF"/>
                </a:solidFill>
              </a:rPr>
              <a:t>New Social media!</a:t>
            </a:r>
          </a:p>
          <a:p>
            <a:r>
              <a:rPr lang="en-US" sz="2000" dirty="0">
                <a:solidFill>
                  <a:srgbClr val="FFFFFF"/>
                </a:solidFill>
              </a:rPr>
              <a:t>Improved article quality of </a:t>
            </a:r>
            <a:r>
              <a:rPr lang="en-US" sz="2000" dirty="0" err="1">
                <a:solidFill>
                  <a:srgbClr val="FFFFFF"/>
                </a:solidFill>
              </a:rPr>
              <a:t>GrassRoots</a:t>
            </a:r>
            <a:r>
              <a:rPr lang="en-US" sz="2000" dirty="0">
                <a:solidFill>
                  <a:srgbClr val="FFFFFF"/>
                </a:solidFill>
              </a:rPr>
              <a:t> News!</a:t>
            </a:r>
          </a:p>
          <a:p>
            <a:r>
              <a:rPr lang="en-US" sz="2000" dirty="0">
                <a:solidFill>
                  <a:srgbClr val="FFFFFF"/>
                </a:solidFill>
              </a:rPr>
              <a:t>New infographic!</a:t>
            </a:r>
          </a:p>
          <a:p>
            <a:r>
              <a:rPr lang="en-US" sz="2000" dirty="0">
                <a:solidFill>
                  <a:srgbClr val="FFFFFF"/>
                </a:solidFill>
              </a:rPr>
              <a:t>New legislative bill tracking technologies!</a:t>
            </a:r>
          </a:p>
          <a:p>
            <a:r>
              <a:rPr lang="en-US" sz="2000" dirty="0">
                <a:solidFill>
                  <a:srgbClr val="FFFFFF"/>
                </a:solidFill>
              </a:rPr>
              <a:t>New partners &amp; relationships!</a:t>
            </a:r>
          </a:p>
        </p:txBody>
      </p:sp>
    </p:spTree>
    <p:extLst>
      <p:ext uri="{BB962C8B-B14F-4D97-AF65-F5344CB8AC3E}">
        <p14:creationId xmlns:p14="http://schemas.microsoft.com/office/powerpoint/2010/main" xmlns="" val="4044204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xmlns="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2747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2" name="Picture 2" descr="Image result for what we do">
            <a:extLst>
              <a:ext uri="{FF2B5EF4-FFF2-40B4-BE49-F238E27FC236}">
                <a16:creationId xmlns:a16="http://schemas.microsoft.com/office/drawing/2014/main" xmlns="" id="{BC1A7E44-5136-42A0-827E-E84DC6E77B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97" r="1" b="1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3" name="Rectangle 192">
            <a:extLst>
              <a:ext uri="{FF2B5EF4-FFF2-40B4-BE49-F238E27FC236}">
                <a16:creationId xmlns:a16="http://schemas.microsoft.com/office/drawing/2014/main" xmlns="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0FC0380-F24F-46CF-993F-E85EA6AD0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</a:rPr>
              <a:t>We aid in the </a:t>
            </a:r>
            <a:r>
              <a:rPr lang="en-US" sz="2000" b="1" u="sng" dirty="0">
                <a:solidFill>
                  <a:srgbClr val="FFFFFF"/>
                </a:solidFill>
              </a:rPr>
              <a:t>formulation and establishment of sound policies and practices</a:t>
            </a:r>
            <a:r>
              <a:rPr lang="en-US" sz="2000" u="sng" dirty="0">
                <a:solidFill>
                  <a:srgbClr val="FFFFFF"/>
                </a:solidFill>
              </a:rPr>
              <a:t> </a:t>
            </a:r>
            <a:r>
              <a:rPr lang="en-US" sz="2000" dirty="0">
                <a:solidFill>
                  <a:srgbClr val="FFFFFF"/>
                </a:solidFill>
              </a:rPr>
              <a:t>designed to </a:t>
            </a:r>
            <a:r>
              <a:rPr lang="en-US" sz="2000" b="1" u="sng" dirty="0">
                <a:solidFill>
                  <a:srgbClr val="FFFFFF"/>
                </a:solidFill>
              </a:rPr>
              <a:t>conserve, protect, restore and perpetuate forests, wildlife and scenic and recreational areas </a:t>
            </a:r>
            <a:r>
              <a:rPr lang="en-US" sz="2000" b="1" dirty="0">
                <a:solidFill>
                  <a:srgbClr val="FFFFFF"/>
                </a:solidFill>
              </a:rPr>
              <a:t>with especial regard to the state of New York</a:t>
            </a:r>
            <a:r>
              <a:rPr lang="en-US" sz="2000" dirty="0">
                <a:solidFill>
                  <a:srgbClr val="FFFFFF"/>
                </a:solidFill>
              </a:rPr>
              <a:t>, to the general end that the present and succeeding generations may continue to enjoy and to use these great natural resources. </a:t>
            </a:r>
          </a:p>
          <a:p>
            <a:pPr marL="0" indent="0">
              <a:buNone/>
            </a:pPr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10" name="Picture 9" descr="Image result for map of new york state nature">
            <a:extLst>
              <a:ext uri="{FF2B5EF4-FFF2-40B4-BE49-F238E27FC236}">
                <a16:creationId xmlns:a16="http://schemas.microsoft.com/office/drawing/2014/main" xmlns="" id="{6456968D-C583-409E-8456-FAA5C9BDB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0976" y="4572000"/>
            <a:ext cx="3473375" cy="196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54904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the enemy is apathy">
            <a:extLst>
              <a:ext uri="{FF2B5EF4-FFF2-40B4-BE49-F238E27FC236}">
                <a16:creationId xmlns:a16="http://schemas.microsoft.com/office/drawing/2014/main" xmlns="" id="{324B09CA-A787-4079-B584-11267E102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0024" y="1718733"/>
            <a:ext cx="6071952" cy="342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08617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otter Schools and Winona Area Catholic Schools Closed March 16-17 due to  COVID-19">
            <a:extLst>
              <a:ext uri="{FF2B5EF4-FFF2-40B4-BE49-F238E27FC236}">
                <a16:creationId xmlns:a16="http://schemas.microsoft.com/office/drawing/2014/main" xmlns="" id="{788DC0D4-0410-4809-89B0-02E30BF244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63" r="25730" b="-2"/>
          <a:stretch/>
        </p:blipFill>
        <p:spPr bwMode="auto">
          <a:xfrm>
            <a:off x="7967351" y="-1"/>
            <a:ext cx="4224651" cy="3346705"/>
          </a:xfrm>
          <a:custGeom>
            <a:avLst/>
            <a:gdLst/>
            <a:ahLst/>
            <a:cxnLst/>
            <a:rect l="l" t="t" r="r" b="b"/>
            <a:pathLst>
              <a:path w="4224651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4224651" y="0"/>
                </a:lnTo>
                <a:lnTo>
                  <a:pt x="4224651" y="3346705"/>
                </a:lnTo>
                <a:lnTo>
                  <a:pt x="0" y="334670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VID-19 Store Update: Temporary store closures mount | Chain Store Age">
            <a:extLst>
              <a:ext uri="{FF2B5EF4-FFF2-40B4-BE49-F238E27FC236}">
                <a16:creationId xmlns:a16="http://schemas.microsoft.com/office/drawing/2014/main" xmlns="" id="{97031D67-6A51-430C-9F46-4D7D86E114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717" r="-2" b="-2"/>
          <a:stretch/>
        </p:blipFill>
        <p:spPr bwMode="auto">
          <a:xfrm>
            <a:off x="4493435" y="243"/>
            <a:ext cx="7698564" cy="3346705"/>
          </a:xfrm>
          <a:custGeom>
            <a:avLst/>
            <a:gdLst/>
            <a:ahLst/>
            <a:cxnLst/>
            <a:rect l="l" t="t" r="r" b="b"/>
            <a:pathLst>
              <a:path w="7698564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4832507" y="0"/>
                </a:lnTo>
                <a:lnTo>
                  <a:pt x="3282657" y="3346461"/>
                </a:lnTo>
                <a:lnTo>
                  <a:pt x="7698564" y="3346461"/>
                </a:lnTo>
                <a:lnTo>
                  <a:pt x="7698564" y="3346705"/>
                </a:lnTo>
                <a:lnTo>
                  <a:pt x="0" y="334670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ONOCROM - Due To COVID-19 We Are Closed!">
            <a:extLst>
              <a:ext uri="{FF2B5EF4-FFF2-40B4-BE49-F238E27FC236}">
                <a16:creationId xmlns:a16="http://schemas.microsoft.com/office/drawing/2014/main" xmlns="" id="{6A9736F1-812F-4720-AE7A-64537EBC7F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82" r="1141" b="-1"/>
          <a:stretch/>
        </p:blipFill>
        <p:spPr bwMode="auto">
          <a:xfrm>
            <a:off x="20" y="10"/>
            <a:ext cx="5859777" cy="3346695"/>
          </a:xfrm>
          <a:custGeom>
            <a:avLst/>
            <a:gdLst/>
            <a:ahLst/>
            <a:cxnLst/>
            <a:rect l="l" t="t" r="r" b="b"/>
            <a:pathLst>
              <a:path w="5859797" h="3346705">
                <a:moveTo>
                  <a:pt x="0" y="0"/>
                </a:moveTo>
                <a:lnTo>
                  <a:pt x="5859797" y="0"/>
                </a:lnTo>
                <a:lnTo>
                  <a:pt x="4309834" y="3346705"/>
                </a:lnTo>
                <a:lnTo>
                  <a:pt x="4304257" y="3346705"/>
                </a:lnTo>
                <a:lnTo>
                  <a:pt x="3238029" y="3346705"/>
                </a:lnTo>
                <a:lnTo>
                  <a:pt x="0" y="334670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losed by covid-19 - Paying to stop the pandemic | Leaders | The Economist">
            <a:extLst>
              <a:ext uri="{FF2B5EF4-FFF2-40B4-BE49-F238E27FC236}">
                <a16:creationId xmlns:a16="http://schemas.microsoft.com/office/drawing/2014/main" xmlns="" id="{12C5D3CA-AA03-4338-9625-4171789D77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9" r="1800" b="1"/>
          <a:stretch/>
        </p:blipFill>
        <p:spPr bwMode="auto">
          <a:xfrm>
            <a:off x="6350090" y="3511295"/>
            <a:ext cx="5841911" cy="3346705"/>
          </a:xfrm>
          <a:custGeom>
            <a:avLst/>
            <a:gdLst/>
            <a:ahLst/>
            <a:cxnLst/>
            <a:rect l="l" t="t" r="r" b="b"/>
            <a:pathLst>
              <a:path w="5841911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5841911" y="0"/>
                </a:lnTo>
                <a:lnTo>
                  <a:pt x="5841911" y="3346705"/>
                </a:lnTo>
                <a:lnTo>
                  <a:pt x="0" y="334670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ome Estimates on the Impact of Covid-19 on Small Business - Show Me  Institute">
            <a:extLst>
              <a:ext uri="{FF2B5EF4-FFF2-40B4-BE49-F238E27FC236}">
                <a16:creationId xmlns:a16="http://schemas.microsoft.com/office/drawing/2014/main" xmlns="" id="{F6E0F58C-C8CD-4B17-BBB8-8ED22C7013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4231" r="-2" b="641"/>
          <a:stretch/>
        </p:blipFill>
        <p:spPr bwMode="auto">
          <a:xfrm>
            <a:off x="-1" y="3511295"/>
            <a:ext cx="7698564" cy="3346705"/>
          </a:xfrm>
          <a:custGeom>
            <a:avLst/>
            <a:gdLst/>
            <a:ahLst/>
            <a:cxnLst/>
            <a:rect l="l" t="t" r="r" b="b"/>
            <a:pathLst>
              <a:path w="7698564" h="3346705">
                <a:moveTo>
                  <a:pt x="0" y="0"/>
                </a:moveTo>
                <a:lnTo>
                  <a:pt x="7698564" y="0"/>
                </a:lnTo>
                <a:lnTo>
                  <a:pt x="6148601" y="3346705"/>
                </a:lnTo>
                <a:lnTo>
                  <a:pt x="6143024" y="3346705"/>
                </a:lnTo>
                <a:lnTo>
                  <a:pt x="5076796" y="3346705"/>
                </a:lnTo>
                <a:lnTo>
                  <a:pt x="1246924" y="3346705"/>
                </a:lnTo>
                <a:lnTo>
                  <a:pt x="1246924" y="3346226"/>
                </a:lnTo>
                <a:lnTo>
                  <a:pt x="0" y="334622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21493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xmlns="" id="{CF62D2A7-8207-488C-9F46-316BA81A16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Image result for three pronged attack">
            <a:extLst>
              <a:ext uri="{FF2B5EF4-FFF2-40B4-BE49-F238E27FC236}">
                <a16:creationId xmlns:a16="http://schemas.microsoft.com/office/drawing/2014/main" xmlns="" id="{8B4E80BB-116C-4A66-BB3B-C6F2E6F5B5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68" r="-2" b="-2"/>
          <a:stretch/>
        </p:blipFill>
        <p:spPr bwMode="auto"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0F10A63-5306-47DF-A9EC-E9B4FB5C85EC}"/>
              </a:ext>
            </a:extLst>
          </p:cNvPr>
          <p:cNvSpPr txBox="1"/>
          <p:nvPr/>
        </p:nvSpPr>
        <p:spPr>
          <a:xfrm>
            <a:off x="541176" y="587829"/>
            <a:ext cx="555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Three Pronged Attack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xmlns="" id="{F0CE70A6-FAFE-4B6F-8A50-0EA0CE1E63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480746924"/>
              </p:ext>
            </p:extLst>
          </p:nvPr>
        </p:nvGraphicFramePr>
        <p:xfrm>
          <a:off x="476656" y="1700910"/>
          <a:ext cx="5739484" cy="4448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8736716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95D7C099-3506-4892-A993-7A1BBB2558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531775335"/>
              </p:ext>
            </p:extLst>
          </p:nvPr>
        </p:nvGraphicFramePr>
        <p:xfrm>
          <a:off x="339738" y="125834"/>
          <a:ext cx="4785418" cy="3827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42B29A8-26CB-4834-A271-BFA41716F43B}"/>
              </a:ext>
            </a:extLst>
          </p:cNvPr>
          <p:cNvSpPr txBox="1"/>
          <p:nvPr/>
        </p:nvSpPr>
        <p:spPr>
          <a:xfrm>
            <a:off x="5830349" y="260059"/>
            <a:ext cx="593940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AWARENESS/EDUCATION Campaign – THREE P’s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Our Process</a:t>
            </a:r>
            <a:r>
              <a:rPr lang="en-US" dirty="0"/>
              <a:t> - Develop Infographic for use in social media, website, presentations at Regional Organizations and County Federations, and fundraising efforts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Our Productivity </a:t>
            </a:r>
            <a:r>
              <a:rPr lang="en-US" dirty="0"/>
              <a:t>- Produce an Infomercial/video including historical origins and great victories of NYSCC from beginning to today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Our Participation</a:t>
            </a:r>
            <a:r>
              <a:rPr lang="en-US" dirty="0"/>
              <a:t> – Redesign recruitment and retention approach, to include more opportunities and venues for information sharing, technologies for interaction, and recognition and reward for participants.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6BC4795-D5CA-4044-B6CA-E222A738568F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2869794" y="3992832"/>
            <a:ext cx="5574572" cy="273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592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xmlns="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B556C19-9407-421B-BB49-0118C14B759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6128" y="643467"/>
            <a:ext cx="3899744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xmlns="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6586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80C7E6D5-8BF7-4501-97A1-F8BF733190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544800669"/>
              </p:ext>
            </p:extLst>
          </p:nvPr>
        </p:nvGraphicFramePr>
        <p:xfrm>
          <a:off x="342433" y="125834"/>
          <a:ext cx="5060078" cy="4026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75C88AD-83C8-45EB-AA97-E8AAFD8A4343}"/>
              </a:ext>
            </a:extLst>
          </p:cNvPr>
          <p:cNvSpPr txBox="1"/>
          <p:nvPr/>
        </p:nvSpPr>
        <p:spPr>
          <a:xfrm>
            <a:off x="6358855" y="134223"/>
            <a:ext cx="527667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FUNDRAISING Campaign – FUN = FUNDS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Annual fundraising cycle that locks in participation</a:t>
            </a:r>
          </a:p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Revise Buck-a-Member to become a series of contests for membership recruitment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Prizes awarded for individual sportsmen’s club with most new individual members each year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Prizes awarded for County Federations and Regional Councils for highest levels of funds raised in fundraisers of their choosing</a:t>
            </a:r>
          </a:p>
          <a:p>
            <a:pPr lvl="1"/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Fundraising Cycle concludes each year at a NYSCC State Shoot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Held at a club, conduct events such as sporting clays, 5 stand, rifle, handgun – prizes for participants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Solicit station sponsors and donors for prizes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Synchronize annual meeting and awards banquet with this shoot (last weekend in Aug?)</a:t>
            </a:r>
          </a:p>
          <a:p>
            <a:pPr lvl="1"/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Conduct high-end, multi-gun gun raffle on-line and across state, also drawn at state shoot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074" name="Picture 2" descr="Image result for charging the hill">
            <a:extLst>
              <a:ext uri="{FF2B5EF4-FFF2-40B4-BE49-F238E27FC236}">
                <a16:creationId xmlns:a16="http://schemas.microsoft.com/office/drawing/2014/main" xmlns="" id="{88A6EE17-FE08-49C2-B913-2D8C74752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470" y="4087366"/>
            <a:ext cx="4706224" cy="26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30544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xmlns="" id="{65F44708-3DF9-46E1-B015-0FCF051CE5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062709977"/>
              </p:ext>
            </p:extLst>
          </p:nvPr>
        </p:nvGraphicFramePr>
        <p:xfrm>
          <a:off x="283709" y="0"/>
          <a:ext cx="4690962" cy="3800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8CBF83C-0265-49CA-83E0-59962D858FE2}"/>
              </a:ext>
            </a:extLst>
          </p:cNvPr>
          <p:cNvSpPr txBox="1"/>
          <p:nvPr/>
        </p:nvSpPr>
        <p:spPr>
          <a:xfrm>
            <a:off x="6400800" y="226503"/>
            <a:ext cx="550749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BUSINESS EFFICIENCY Campaign – Leverage technology to </a:t>
            </a:r>
            <a:r>
              <a:rPr lang="en-US" dirty="0">
                <a:solidFill>
                  <a:srgbClr val="FF0000"/>
                </a:solidFill>
              </a:rPr>
              <a:t>do more with less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Work with office staff to itemize areas needing streamlined, new technologies needed, new tools required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Modernize </a:t>
            </a:r>
            <a:r>
              <a:rPr lang="en-US" dirty="0" err="1"/>
              <a:t>GrassRoots</a:t>
            </a:r>
            <a:r>
              <a:rPr lang="en-US" dirty="0"/>
              <a:t> News – color, redesign, more images, less text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Enhance and improve website – more than information – a TOOL FOR AUDIENCE to engage in our  mission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Bill tracking software, and “mail your legislator” software to automate actions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148" name="Picture 4" descr="Image result for leading the charge">
            <a:extLst>
              <a:ext uri="{FF2B5EF4-FFF2-40B4-BE49-F238E27FC236}">
                <a16:creationId xmlns:a16="http://schemas.microsoft.com/office/drawing/2014/main" xmlns="" id="{756F79C2-6B3C-4B2A-8010-FAE4C33E8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3709" y="3800213"/>
            <a:ext cx="4687147" cy="292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837078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387</Words>
  <Application>Microsoft Office PowerPoint</Application>
  <PresentationFormat>Custom</PresentationFormat>
  <Paragraphs>61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2020 REBUILD- Status update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We are gaining on it!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REBUILD- Status update</dc:title>
  <dc:creator>Keith G. Tidball</dc:creator>
  <cp:lastModifiedBy>Charles Parker</cp:lastModifiedBy>
  <cp:revision>1</cp:revision>
  <dcterms:created xsi:type="dcterms:W3CDTF">2020-09-24T17:00:41Z</dcterms:created>
  <dcterms:modified xsi:type="dcterms:W3CDTF">2020-10-02T18:23:59Z</dcterms:modified>
</cp:coreProperties>
</file>