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7"/>
  </p:notesMasterIdLst>
  <p:sldIdLst>
    <p:sldId id="264" r:id="rId6"/>
    <p:sldId id="359" r:id="rId7"/>
    <p:sldId id="387" r:id="rId8"/>
    <p:sldId id="360" r:id="rId9"/>
    <p:sldId id="363" r:id="rId10"/>
    <p:sldId id="361" r:id="rId11"/>
    <p:sldId id="362" r:id="rId12"/>
    <p:sldId id="364" r:id="rId13"/>
    <p:sldId id="365" r:id="rId14"/>
    <p:sldId id="366" r:id="rId15"/>
    <p:sldId id="367" r:id="rId16"/>
    <p:sldId id="374" r:id="rId17"/>
    <p:sldId id="373" r:id="rId18"/>
    <p:sldId id="372" r:id="rId19"/>
    <p:sldId id="371" r:id="rId20"/>
    <p:sldId id="370" r:id="rId21"/>
    <p:sldId id="369" r:id="rId22"/>
    <p:sldId id="386" r:id="rId23"/>
    <p:sldId id="368" r:id="rId24"/>
    <p:sldId id="375" r:id="rId25"/>
    <p:sldId id="376" r:id="rId26"/>
    <p:sldId id="377" r:id="rId27"/>
    <p:sldId id="378" r:id="rId28"/>
    <p:sldId id="379" r:id="rId29"/>
    <p:sldId id="380" r:id="rId30"/>
    <p:sldId id="381" r:id="rId31"/>
    <p:sldId id="382" r:id="rId32"/>
    <p:sldId id="385" r:id="rId33"/>
    <p:sldId id="383" r:id="rId34"/>
    <p:sldId id="384" r:id="rId35"/>
    <p:sldId id="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D08139-69D8-4361-B156-37C1366EF4B4}" vWet="4" dt="2024-04-15T14:57:51.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71093" autoAdjust="0"/>
  </p:normalViewPr>
  <p:slideViewPr>
    <p:cSldViewPr snapToGrid="0">
      <p:cViewPr varScale="1">
        <p:scale>
          <a:sx n="81" d="100"/>
          <a:sy n="81" d="100"/>
        </p:scale>
        <p:origin x="1692" y="84"/>
      </p:cViewPr>
      <p:guideLst/>
    </p:cSldViewPr>
  </p:slideViewPr>
  <p:outlineViewPr>
    <p:cViewPr>
      <p:scale>
        <a:sx n="33" d="100"/>
        <a:sy n="33" d="100"/>
      </p:scale>
      <p:origin x="0" y="-18000"/>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b, Todd (FHWA)" userId="d825e30c-1988-4216-b858-e9eacf7f1e68" providerId="ADAL" clId="{CD31144D-8C21-4060-B925-C143F07A3D12}"/>
    <pc:docChg chg="modSld">
      <pc:chgData name="Webb, Todd (FHWA)" userId="d825e30c-1988-4216-b858-e9eacf7f1e68" providerId="ADAL" clId="{CD31144D-8C21-4060-B925-C143F07A3D12}" dt="2024-04-15T17:08:23.396" v="24" actId="20577"/>
      <pc:docMkLst>
        <pc:docMk/>
      </pc:docMkLst>
      <pc:sldChg chg="modNotesTx">
        <pc:chgData name="Webb, Todd (FHWA)" userId="d825e30c-1988-4216-b858-e9eacf7f1e68" providerId="ADAL" clId="{CD31144D-8C21-4060-B925-C143F07A3D12}" dt="2024-04-15T15:53:45.431" v="2" actId="20577"/>
        <pc:sldMkLst>
          <pc:docMk/>
          <pc:sldMk cId="471227110" sldId="264"/>
        </pc:sldMkLst>
      </pc:sldChg>
      <pc:sldChg chg="modNotesTx">
        <pc:chgData name="Webb, Todd (FHWA)" userId="d825e30c-1988-4216-b858-e9eacf7f1e68" providerId="ADAL" clId="{CD31144D-8C21-4060-B925-C143F07A3D12}" dt="2024-04-15T15:56:52.463" v="3" actId="6549"/>
        <pc:sldMkLst>
          <pc:docMk/>
          <pc:sldMk cId="1476611387" sldId="366"/>
        </pc:sldMkLst>
      </pc:sldChg>
      <pc:sldChg chg="modNotesTx">
        <pc:chgData name="Webb, Todd (FHWA)" userId="d825e30c-1988-4216-b858-e9eacf7f1e68" providerId="ADAL" clId="{CD31144D-8C21-4060-B925-C143F07A3D12}" dt="2024-04-15T15:57:00.414" v="4" actId="113"/>
        <pc:sldMkLst>
          <pc:docMk/>
          <pc:sldMk cId="4128082460" sldId="367"/>
        </pc:sldMkLst>
      </pc:sldChg>
      <pc:sldChg chg="modNotesTx">
        <pc:chgData name="Webb, Todd (FHWA)" userId="d825e30c-1988-4216-b858-e9eacf7f1e68" providerId="ADAL" clId="{CD31144D-8C21-4060-B925-C143F07A3D12}" dt="2024-04-15T15:57:48.686" v="10" actId="6549"/>
        <pc:sldMkLst>
          <pc:docMk/>
          <pc:sldMk cId="2018157246" sldId="370"/>
        </pc:sldMkLst>
      </pc:sldChg>
      <pc:sldChg chg="modNotesTx">
        <pc:chgData name="Webb, Todd (FHWA)" userId="d825e30c-1988-4216-b858-e9eacf7f1e68" providerId="ADAL" clId="{CD31144D-8C21-4060-B925-C143F07A3D12}" dt="2024-04-15T15:57:34.579" v="9" actId="6549"/>
        <pc:sldMkLst>
          <pc:docMk/>
          <pc:sldMk cId="4210997317" sldId="371"/>
        </pc:sldMkLst>
      </pc:sldChg>
      <pc:sldChg chg="modNotesTx">
        <pc:chgData name="Webb, Todd (FHWA)" userId="d825e30c-1988-4216-b858-e9eacf7f1e68" providerId="ADAL" clId="{CD31144D-8C21-4060-B925-C143F07A3D12}" dt="2024-04-15T15:57:28.386" v="8" actId="113"/>
        <pc:sldMkLst>
          <pc:docMk/>
          <pc:sldMk cId="3724196349" sldId="373"/>
        </pc:sldMkLst>
      </pc:sldChg>
      <pc:sldChg chg="modNotesTx">
        <pc:chgData name="Webb, Todd (FHWA)" userId="d825e30c-1988-4216-b858-e9eacf7f1e68" providerId="ADAL" clId="{CD31144D-8C21-4060-B925-C143F07A3D12}" dt="2024-04-15T15:57:15.324" v="5" actId="6549"/>
        <pc:sldMkLst>
          <pc:docMk/>
          <pc:sldMk cId="420663031" sldId="374"/>
        </pc:sldMkLst>
      </pc:sldChg>
      <pc:sldChg chg="modNotesTx">
        <pc:chgData name="Webb, Todd (FHWA)" userId="d825e30c-1988-4216-b858-e9eacf7f1e68" providerId="ADAL" clId="{CD31144D-8C21-4060-B925-C143F07A3D12}" dt="2024-04-15T15:58:45.942" v="12" actId="113"/>
        <pc:sldMkLst>
          <pc:docMk/>
          <pc:sldMk cId="4170588851" sldId="375"/>
        </pc:sldMkLst>
      </pc:sldChg>
      <pc:sldChg chg="modNotesTx">
        <pc:chgData name="Webb, Todd (FHWA)" userId="d825e30c-1988-4216-b858-e9eacf7f1e68" providerId="ADAL" clId="{CD31144D-8C21-4060-B925-C143F07A3D12}" dt="2024-04-15T15:59:15.508" v="14" actId="6549"/>
        <pc:sldMkLst>
          <pc:docMk/>
          <pc:sldMk cId="905928592" sldId="376"/>
        </pc:sldMkLst>
      </pc:sldChg>
      <pc:sldChg chg="modSp mod">
        <pc:chgData name="Webb, Todd (FHWA)" userId="d825e30c-1988-4216-b858-e9eacf7f1e68" providerId="ADAL" clId="{CD31144D-8C21-4060-B925-C143F07A3D12}" dt="2024-04-15T17:08:23.396" v="24" actId="20577"/>
        <pc:sldMkLst>
          <pc:docMk/>
          <pc:sldMk cId="215052370" sldId="384"/>
        </pc:sldMkLst>
        <pc:spChg chg="mod">
          <ac:chgData name="Webb, Todd (FHWA)" userId="d825e30c-1988-4216-b858-e9eacf7f1e68" providerId="ADAL" clId="{CD31144D-8C21-4060-B925-C143F07A3D12}" dt="2024-04-15T17:08:23.396" v="24" actId="20577"/>
          <ac:spMkLst>
            <pc:docMk/>
            <pc:sldMk cId="215052370" sldId="384"/>
            <ac:spMk id="3" creationId="{4C043437-0D06-C64F-5EE3-4DD43AB006E2}"/>
          </ac:spMkLst>
        </pc:spChg>
      </pc:sldChg>
      <pc:sldChg chg="modNotesTx">
        <pc:chgData name="Webb, Todd (FHWA)" userId="d825e30c-1988-4216-b858-e9eacf7f1e68" providerId="ADAL" clId="{CD31144D-8C21-4060-B925-C143F07A3D12}" dt="2024-04-15T15:58:21.390" v="11" actId="6549"/>
        <pc:sldMkLst>
          <pc:docMk/>
          <pc:sldMk cId="1742805952" sldId="3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2B4AB-DF62-4DC9-A1E5-44B0A4D4AEDC}"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93612-6F09-4BB1-A553-4C99445D6AFF}" type="slidenum">
              <a:rPr lang="en-US" smtClean="0"/>
              <a:t>‹#›</a:t>
            </a:fld>
            <a:endParaRPr lang="en-US"/>
          </a:p>
        </p:txBody>
      </p:sp>
    </p:spTree>
    <p:extLst>
      <p:ext uri="{BB962C8B-B14F-4D97-AF65-F5344CB8AC3E}">
        <p14:creationId xmlns:p14="http://schemas.microsoft.com/office/powerpoint/2010/main" val="243404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Introduction Bios: Todd</a:t>
            </a:r>
          </a:p>
          <a:p>
            <a:endParaRPr lang="en-US" b="1" dirty="0"/>
          </a:p>
          <a:p>
            <a:pPr marL="174708" indent="-174708">
              <a:buFont typeface="Arial" panose="020B0604020202020204" pitchFamily="34" charset="0"/>
              <a:buChar char="•"/>
            </a:pPr>
            <a:r>
              <a:rPr lang="en-US" b="1" dirty="0"/>
              <a:t>How many people are with Local Public Agencies such as cities, towns, and counties?</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How many are with State Transportation Agencies?</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Where are you from and what do you do?</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How many are ADA Coordinators?</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How many are Engineers?</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How many are field Technicians?</a:t>
            </a:r>
          </a:p>
        </p:txBody>
      </p:sp>
      <p:sp>
        <p:nvSpPr>
          <p:cNvPr id="4" name="Slide Number Placeholder 3"/>
          <p:cNvSpPr>
            <a:spLocks noGrp="1"/>
          </p:cNvSpPr>
          <p:nvPr>
            <p:ph type="sldNum" sz="quarter" idx="5"/>
          </p:nvPr>
        </p:nvSpPr>
        <p:spPr/>
        <p:txBody>
          <a:bodyPr/>
          <a:lstStyle/>
          <a:p>
            <a:fld id="{D2183CA0-E172-4B11-B074-2BDBEEA8AC72}" type="slidenum">
              <a:rPr lang="en-US" smtClean="0"/>
              <a:t>1</a:t>
            </a:fld>
            <a:endParaRPr lang="en-US" dirty="0"/>
          </a:p>
        </p:txBody>
      </p:sp>
    </p:spTree>
    <p:extLst>
      <p:ext uri="{BB962C8B-B14F-4D97-AF65-F5344CB8AC3E}">
        <p14:creationId xmlns:p14="http://schemas.microsoft.com/office/powerpoint/2010/main" val="3422821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002060"/>
                </a:solidFill>
                <a:latin typeface="Arial" panose="020B0604020202020204" pitchFamily="34" charset="0"/>
                <a:cs typeface="Arial" panose="020B0604020202020204" pitchFamily="34" charset="0"/>
              </a:rPr>
              <a:t>What is your complaint grievance process? 28 CFR 35.107(b)</a:t>
            </a:r>
          </a:p>
          <a:p>
            <a:pPr>
              <a:defRPr/>
            </a:pPr>
            <a:endParaRPr lang="en-US" b="1" dirty="0">
              <a:solidFill>
                <a:srgbClr val="002060"/>
              </a:solidFill>
              <a:latin typeface="Arial" panose="020B0604020202020204" pitchFamily="34" charset="0"/>
              <a:cs typeface="Arial" panose="020B0604020202020204" pitchFamily="34" charset="0"/>
            </a:endParaRPr>
          </a:p>
          <a:p>
            <a:pPr>
              <a:defRPr/>
            </a:pPr>
            <a:r>
              <a:rPr lang="en-US" b="1" dirty="0">
                <a:solidFill>
                  <a:srgbClr val="002060"/>
                </a:solidFill>
                <a:latin typeface="Arial" panose="020B0604020202020204" pitchFamily="34" charset="0"/>
                <a:cs typeface="Arial" panose="020B0604020202020204" pitchFamily="34" charset="0"/>
              </a:rPr>
              <a:t>How to establish jurisdiction?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032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Investigations handled by Division Office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89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532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https://www.fhwa.dot.gov/civilrights/programs/doj_fhwa_ta.cfm#_ftn1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2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4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174708" indent="-174708" defTabSz="931774">
              <a:buFont typeface="Arial" panose="020B0604020202020204" pitchFamily="34" charset="0"/>
              <a:buChar char="•"/>
              <a:defRPr/>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Gain a better understanding of the allegations outlined in the complaint of discrimination</a:t>
            </a:r>
          </a:p>
          <a:p>
            <a:pPr marL="174708" indent="-174708" defTabSz="931774">
              <a:buFont typeface="Arial" panose="020B0604020202020204" pitchFamily="34" charset="0"/>
              <a:buChar char="•"/>
              <a:defRPr/>
            </a:pPr>
            <a:endPar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621167" fontAlgn="t">
              <a:lnSpc>
                <a:spcPct val="170000"/>
              </a:lnSpc>
              <a:spcAft>
                <a:spcPts val="1087"/>
              </a:spcAft>
              <a:buClr>
                <a:srgbClr val="D6655A"/>
              </a:buClr>
              <a:buFont typeface="Arial" panose="020B0604020202020204" pitchFamily="34" charset="0"/>
              <a:buChar char="•"/>
            </a:pPr>
            <a:r>
              <a:rPr lang="en-US" b="1" dirty="0">
                <a:latin typeface="Arial" panose="020B0604020202020204" pitchFamily="34" charset="0"/>
                <a:ea typeface="Times New Roman" panose="02020603050405020304" pitchFamily="18" charset="0"/>
                <a:cs typeface="Arial" panose="020B0604020202020204" pitchFamily="34" charset="0"/>
              </a:rPr>
              <a:t>Respondents are interviewed to provide an opportunity to respond to the allegations raised by the Complainant. Investigators should summarize the allegations and provide the summary to the Respondent. </a:t>
            </a:r>
          </a:p>
          <a:p>
            <a:pPr marL="621167" fontAlgn="t">
              <a:lnSpc>
                <a:spcPct val="170000"/>
              </a:lnSpc>
              <a:spcAft>
                <a:spcPts val="1087"/>
              </a:spcAft>
              <a:buClr>
                <a:srgbClr val="D6655A"/>
              </a:buClr>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621167" fontAlgn="t">
              <a:lnSpc>
                <a:spcPct val="170000"/>
              </a:lnSpc>
              <a:spcAft>
                <a:spcPts val="1087"/>
              </a:spcAft>
              <a:buClr>
                <a:srgbClr val="D6655A"/>
              </a:buClr>
              <a:buFont typeface="Arial" panose="020B0604020202020204" pitchFamily="34" charset="0"/>
              <a:buChar char="•"/>
            </a:pPr>
            <a:r>
              <a:rPr lang="en-US" b="1" dirty="0">
                <a:latin typeface="Arial" panose="020B0604020202020204" pitchFamily="34" charset="0"/>
                <a:ea typeface="Times New Roman" panose="02020603050405020304" pitchFamily="18" charset="0"/>
                <a:cs typeface="Arial" panose="020B0604020202020204" pitchFamily="34" charset="0"/>
              </a:rPr>
              <a:t>Don’t provide the Complainant’s name or other personal identifiable information to the Respondent.</a:t>
            </a:r>
          </a:p>
          <a:p>
            <a:pPr marL="621167" fontAlgn="t">
              <a:lnSpc>
                <a:spcPct val="170000"/>
              </a:lnSpc>
              <a:spcAft>
                <a:spcPts val="1087"/>
              </a:spcAft>
              <a:buClr>
                <a:srgbClr val="D6655A"/>
              </a:buClr>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621167" fontAlgn="t">
              <a:lnSpc>
                <a:spcPct val="170000"/>
              </a:lnSpc>
              <a:spcAft>
                <a:spcPts val="1087"/>
              </a:spcAft>
              <a:buClr>
                <a:srgbClr val="D6655A"/>
              </a:buClr>
              <a:buFont typeface="Arial" panose="020B0604020202020204" pitchFamily="34" charset="0"/>
              <a:buChar char="•"/>
            </a:pPr>
            <a:r>
              <a:rPr lang="en-US" b="1" dirty="0">
                <a:latin typeface="Arial" panose="020B0604020202020204" pitchFamily="34" charset="0"/>
                <a:ea typeface="Times New Roman" panose="02020603050405020304" pitchFamily="18" charset="0"/>
                <a:cs typeface="Arial" panose="020B0604020202020204" pitchFamily="34" charset="0"/>
              </a:rPr>
              <a:t>Individuals who have information relevant to the allegations raised in the complaint of discrimination should be interviewed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633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Send a Request for Information (RFI), conduct interviews, on site review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36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732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b="1" dirty="0"/>
              <a:t>Based on this image what are you going to document?  (10 minutes)</a:t>
            </a:r>
          </a:p>
          <a:p>
            <a:pPr marL="232943" indent="-232943">
              <a:buFont typeface="+mj-lt"/>
              <a:buAutoNum type="arabicPeriod"/>
            </a:pPr>
            <a:endParaRPr lang="en-US" b="1" dirty="0"/>
          </a:p>
          <a:p>
            <a:r>
              <a:rPr lang="en-US" b="1" dirty="0"/>
              <a:t>https://www.google.com/maps/place/Lone+Mountain+Dr+%26+E+Winnie+Ln,+Carson+City,+NV+89706/@39.1792091,-119.7632047,217m/data=!3m1!1e3!4m6!3m5!1s0x80990a9519d48051:0x2b9905b6c4b2a881!8m2!3d39.179169!4d-119.763573!16s%2Fg%2F11gdvm3jcf</a:t>
            </a:r>
          </a:p>
          <a:p>
            <a:pPr marL="232943" indent="-232943">
              <a:buFont typeface="+mj-lt"/>
              <a:buAutoNum type="arabicPeriod"/>
            </a:pPr>
            <a:endParaRPr lang="en-US" b="1" dirty="0"/>
          </a:p>
          <a:p>
            <a:r>
              <a:rPr lang="en-US" b="1" dirty="0">
                <a:cs typeface="+mn-cs"/>
              </a:rPr>
              <a:t>2. </a:t>
            </a:r>
            <a:r>
              <a:rPr lang="en-US" b="1" dirty="0">
                <a:cs typeface="Calibri"/>
              </a:rPr>
              <a:t>What do you use when you conduct a site visit? Ex. Templates, tools, etc.</a:t>
            </a:r>
          </a:p>
          <a:p>
            <a:endParaRPr lang="en-US" b="1" dirty="0">
              <a:cs typeface="Calibri"/>
            </a:endParaRPr>
          </a:p>
          <a:p>
            <a:r>
              <a:rPr lang="en-US" b="1" dirty="0">
                <a:cs typeface="Calibri"/>
              </a:rPr>
              <a:t>Notes: Caliper tool, construction crayons</a:t>
            </a:r>
          </a:p>
          <a:p>
            <a:endParaRPr lang="en-US" b="1" dirty="0"/>
          </a:p>
          <a:p>
            <a:r>
              <a:rPr lang="en-US" b="1" dirty="0">
                <a:cs typeface="Calibri"/>
              </a:rPr>
              <a:t>Dimensions – length and width of the sidewalk</a:t>
            </a:r>
          </a:p>
          <a:p>
            <a:r>
              <a:rPr lang="en-US" b="1" dirty="0">
                <a:cs typeface="Calibri"/>
              </a:rPr>
              <a:t>Slope – cross slope and running slope </a:t>
            </a:r>
          </a:p>
          <a:p>
            <a:r>
              <a:rPr lang="en-US" b="1" dirty="0">
                <a:cs typeface="Calibri"/>
              </a:rPr>
              <a:t>Obstructions – trash cans, scooters, etc.</a:t>
            </a:r>
          </a:p>
          <a:p>
            <a:r>
              <a:rPr lang="en-US" b="1" dirty="0">
                <a:cs typeface="Calibri"/>
              </a:rPr>
              <a:t>Discontinuities – tape measure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48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cs typeface="Calibri"/>
              </a:rPr>
              <a:t>The CR Specialist has received the IP</a:t>
            </a:r>
          </a:p>
          <a:p>
            <a:pPr defTabSz="931774">
              <a:defRPr/>
            </a:pPr>
            <a:endParaRPr lang="en-US" b="1" dirty="0">
              <a:cs typeface="Calibri"/>
            </a:endParaRPr>
          </a:p>
          <a:p>
            <a:pPr marL="174708" indent="-174708" defTabSz="931774">
              <a:buFont typeface="Arial" panose="020B0604020202020204" pitchFamily="34" charset="0"/>
              <a:buChar char="•"/>
              <a:defRPr/>
            </a:pPr>
            <a:r>
              <a:rPr lang="en-US" b="1" dirty="0">
                <a:cs typeface="Calibri"/>
              </a:rPr>
              <a:t>Conducted interviews</a:t>
            </a:r>
          </a:p>
          <a:p>
            <a:pPr marL="174708" indent="-174708" defTabSz="931774">
              <a:buFont typeface="Arial" panose="020B0604020202020204" pitchFamily="34" charset="0"/>
              <a:buChar char="•"/>
              <a:defRPr/>
            </a:pPr>
            <a:r>
              <a:rPr lang="en-US" b="1" dirty="0">
                <a:cs typeface="Calibri"/>
              </a:rPr>
              <a:t>Received the request for information</a:t>
            </a:r>
          </a:p>
          <a:p>
            <a:pPr marL="174708" indent="-174708" defTabSz="931774">
              <a:buFont typeface="Arial" panose="020B0604020202020204" pitchFamily="34" charset="0"/>
              <a:buChar char="•"/>
              <a:defRPr/>
            </a:pPr>
            <a:r>
              <a:rPr lang="en-US" b="1" dirty="0">
                <a:cs typeface="Calibri"/>
              </a:rPr>
              <a:t>Conducted a site-visit</a:t>
            </a:r>
          </a:p>
          <a:p>
            <a:pPr defTabSz="931774">
              <a:defRPr/>
            </a:pPr>
            <a:endParaRPr lang="en-US" b="1" dirty="0">
              <a:cs typeface="Calibri"/>
            </a:endParaRPr>
          </a:p>
          <a:p>
            <a:pPr defTabSz="931774">
              <a:defRPr/>
            </a:pPr>
            <a:r>
              <a:rPr lang="en-US" b="1" dirty="0">
                <a:cs typeface="Calibri"/>
              </a:rPr>
              <a:t>Now they have to analyze the documentation and put it in this format.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99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9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do not have 50 or more employees must have self-evaluation plan and a plan to address barriers in the public right of way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27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b="1" dirty="0">
                <a:latin typeface="Arial" panose="020B0604020202020204" pitchFamily="34" charset="0"/>
                <a:cs typeface="Arial" panose="020B0604020202020204" pitchFamily="34" charset="0"/>
              </a:rPr>
              <a:t>ADA Accessibility Guidelines (ADAAG)</a:t>
            </a:r>
          </a:p>
          <a:p>
            <a:pPr marL="174708" indent="-174708" defTabSz="931774">
              <a:buFont typeface="Arial" panose="020B0604020202020204" pitchFamily="34" charset="0"/>
              <a:buChar char="•"/>
              <a:defRPr/>
            </a:pPr>
            <a:r>
              <a:rPr lang="en-US" b="1" dirty="0">
                <a:latin typeface="Arial" panose="020B0604020202020204" pitchFamily="34" charset="0"/>
                <a:cs typeface="Arial" panose="020B0604020202020204" pitchFamily="34" charset="0"/>
              </a:rPr>
              <a:t>Proposed Public Right of Way Accessibility Guidelines (PROWAG)</a:t>
            </a:r>
          </a:p>
          <a:p>
            <a:pPr defTabSz="931774">
              <a:defRPr/>
            </a:pPr>
            <a:endParaRPr lang="en-US" b="1" dirty="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b="1" dirty="0">
                <a:cs typeface="Calibri"/>
              </a:rPr>
              <a:t>PROWAG is 48 minimum continuous pedestrian access route. ADAAG – 36 inches</a:t>
            </a:r>
          </a:p>
          <a:p>
            <a:endParaRPr lang="en-US" b="1" dirty="0"/>
          </a:p>
          <a:p>
            <a:r>
              <a:rPr lang="en-US" b="1" dirty="0"/>
              <a:t>Group conversation:</a:t>
            </a:r>
          </a:p>
          <a:p>
            <a:endParaRPr lang="en-US" b="1" dirty="0"/>
          </a:p>
          <a:p>
            <a:pPr marL="232943" indent="-232943">
              <a:buFont typeface="+mj-lt"/>
              <a:buAutoNum type="arabicPeriod"/>
            </a:pPr>
            <a:r>
              <a:rPr lang="en-US" b="1" dirty="0"/>
              <a:t>How do you analyze the findings of the investigation? Ask audience (10 minutes)</a:t>
            </a:r>
          </a:p>
          <a:p>
            <a:endParaRPr lang="en-US" b="1" dirty="0"/>
          </a:p>
          <a:p>
            <a:r>
              <a:rPr lang="en-US" b="1" dirty="0">
                <a:cs typeface="Calibri"/>
              </a:rPr>
              <a:t>Plan B: Todd can give examples from past employment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723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Only share if the audience ask.</a:t>
            </a:r>
          </a:p>
          <a:p>
            <a:endParaRPr lang="en-US" b="1" dirty="0"/>
          </a:p>
          <a:p>
            <a:r>
              <a:rPr lang="en-US" b="1" dirty="0"/>
              <a:t>https://www.access-board.gov/ada/</a:t>
            </a:r>
          </a:p>
          <a:p>
            <a:endParaRPr lang="en-US" b="1" dirty="0">
              <a:cs typeface="Calibri"/>
            </a:endParaRPr>
          </a:p>
          <a:p>
            <a:r>
              <a:rPr lang="en-US" b="1" dirty="0">
                <a:cs typeface="Calibri"/>
              </a:rPr>
              <a:t>Curb ramps: ADAAG 406</a:t>
            </a:r>
          </a:p>
          <a:p>
            <a:endParaRPr lang="en-US" b="1" dirty="0">
              <a:cs typeface="Calibri"/>
            </a:endParaRPr>
          </a:p>
          <a:p>
            <a:pPr marL="174708" indent="-174708">
              <a:buFont typeface="Arial" panose="020B0604020202020204" pitchFamily="34" charset="0"/>
              <a:buChar char="•"/>
            </a:pPr>
            <a:r>
              <a:rPr lang="en-US" b="1" dirty="0">
                <a:cs typeface="Calibri"/>
              </a:rPr>
              <a:t>Does not cover public right of way except for curb ramps</a:t>
            </a:r>
          </a:p>
          <a:p>
            <a:endParaRPr lang="en-US" b="1" dirty="0">
              <a:cs typeface="Calibri"/>
            </a:endParaRPr>
          </a:p>
          <a:p>
            <a:pPr marL="174708" indent="-174708">
              <a:buFont typeface="Arial" panose="020B0604020202020204" pitchFamily="34" charset="0"/>
              <a:buChar char="•"/>
            </a:pPr>
            <a:r>
              <a:rPr lang="en-US" b="1" dirty="0">
                <a:cs typeface="Calibri"/>
              </a:rPr>
              <a:t>Where does it apply? Does apply to public meeting spaces, welcome centers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7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pPr marL="174708" indent="-174708">
              <a:buFont typeface="Arial" panose="020B0604020202020204" pitchFamily="34" charset="0"/>
              <a:buChar char="•"/>
            </a:pPr>
            <a:r>
              <a:rPr lang="en-US" b="1" dirty="0">
                <a:cs typeface="Calibri"/>
              </a:rPr>
              <a:t>How many of you have adopted PROWAG as an accessible pedestrian design?</a:t>
            </a:r>
          </a:p>
          <a:p>
            <a:pPr marL="174708" indent="-174708">
              <a:buFont typeface="Arial" panose="020B0604020202020204" pitchFamily="34" charset="0"/>
              <a:buChar char="•"/>
            </a:pPr>
            <a:endParaRPr lang="en-US" b="1" dirty="0">
              <a:cs typeface="Calibri"/>
            </a:endParaRPr>
          </a:p>
          <a:p>
            <a:pPr marL="174708" indent="-174708">
              <a:buFont typeface="Arial" panose="020B0604020202020204" pitchFamily="34" charset="0"/>
              <a:buChar char="•"/>
            </a:pPr>
            <a:r>
              <a:rPr lang="en-US" b="1" dirty="0">
                <a:cs typeface="Calibri"/>
              </a:rPr>
              <a:t>Do you have a measurement template to document pedestrian facility?</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798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that the Division office has analyzed the completed and submitted the ROI. </a:t>
            </a:r>
          </a:p>
          <a:p>
            <a:pPr defTabSz="931774">
              <a:defRPr/>
            </a:pPr>
            <a:endParaRPr lang="en-US" b="1" dirty="0"/>
          </a:p>
          <a:p>
            <a:pPr defTabSz="931774">
              <a:defRPr/>
            </a:pPr>
            <a:r>
              <a:rPr lang="en-US" b="1" dirty="0"/>
              <a:t>The closure process may include the LOF, Closure, VCA </a:t>
            </a:r>
          </a:p>
          <a:p>
            <a:endParaRPr lang="en-US" b="1" dirty="0"/>
          </a:p>
          <a:p>
            <a:r>
              <a:rPr lang="en-US" b="1" dirty="0"/>
              <a:t>LOF- compliance, non-compliance or both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865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Calibri" panose="020F0502020204030204" pitchFamily="34" charset="0"/>
                <a:cs typeface="Arial" panose="020B0604020202020204" pitchFamily="34" charset="0"/>
              </a:rPr>
              <a:t>Upon completion of the investigation, the Division Office will forward  the report of investigation (ROI), and we (FHWA) draft letter of finding (LOF)</a:t>
            </a:r>
            <a:endParaRPr lang="en-US" b="1" dirty="0"/>
          </a:p>
          <a:p>
            <a:endParaRPr lang="en-US" b="1" dirty="0"/>
          </a:p>
          <a:p>
            <a:r>
              <a:rPr lang="en-US" b="1" dirty="0"/>
              <a:t>Verify the information in the ROI to ensure that it is accurate.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256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Group Conversation</a:t>
            </a:r>
          </a:p>
          <a:p>
            <a:pPr marL="349415" indent="-349415">
              <a:buFont typeface="+mj-lt"/>
              <a:buAutoNum type="arabicPeriod"/>
            </a:pPr>
            <a:endParaRPr lang="en-US" sz="1200" b="1" dirty="0">
              <a:latin typeface="Arial" panose="020B0604020202020204" pitchFamily="34" charset="0"/>
              <a:cs typeface="Arial" panose="020B0604020202020204" pitchFamily="34" charset="0"/>
            </a:endParaRPr>
          </a:p>
          <a:p>
            <a:pPr marL="349415" indent="-349415">
              <a:buFont typeface="+mj-lt"/>
              <a:buAutoNum type="arabicPeriod"/>
            </a:pPr>
            <a:r>
              <a:rPr lang="en-US" sz="1200" b="1" dirty="0">
                <a:latin typeface="Arial" panose="020B0604020202020204" pitchFamily="34" charset="0"/>
                <a:cs typeface="Arial" panose="020B0604020202020204" pitchFamily="34" charset="0"/>
              </a:rPr>
              <a:t>How do you wrap up the findings of the investigation? Ex. Letters? (10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164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018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conversation</a:t>
            </a:r>
          </a:p>
          <a:p>
            <a:endParaRPr lang="en-US" b="1" dirty="0"/>
          </a:p>
          <a:p>
            <a:pPr marL="232943" indent="-232943">
              <a:buFont typeface="+mj-lt"/>
              <a:buAutoNum type="arabicPeriod"/>
            </a:pPr>
            <a:r>
              <a:rPr lang="en-US" b="1" dirty="0"/>
              <a:t>Do you have an agreement for resolution? (10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471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What are your steps for closing out complaints?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201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61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35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6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cs typeface="Arial" panose="020B0604020202020204" pitchFamily="34" charset="0"/>
              </a:rPr>
              <a:t>Self-Evaluation: </a:t>
            </a:r>
          </a:p>
          <a:p>
            <a:pPr eaLnBrk="1" hangingPunct="1"/>
            <a:endParaRPr lang="en-US" altLang="en-US" b="1" dirty="0">
              <a:latin typeface="Arial" panose="020B0604020202020204" pitchFamily="34" charset="0"/>
              <a:cs typeface="Arial" panose="020B0604020202020204" pitchFamily="34" charset="0"/>
            </a:endParaRPr>
          </a:p>
          <a:p>
            <a:pPr marL="698830" lvl="1" indent="-232943">
              <a:buFont typeface="+mj-lt"/>
              <a:buAutoNum type="arabicPeriod"/>
            </a:pPr>
            <a:r>
              <a:rPr lang="en-US" altLang="en-US" b="1" dirty="0">
                <a:latin typeface="Arial" panose="020B0604020202020204" pitchFamily="34" charset="0"/>
                <a:cs typeface="Arial" panose="020B0604020202020204" pitchFamily="34" charset="0"/>
              </a:rPr>
              <a:t>A self-evaluation is a public entity's assessment of its programs, services, and activities; facilities; and current policies, practice and procedures. The self-evaluation identifies and corrects barriers to access that are inconsistent with its title II requirements. 28 CFR 35.150(d)(3)(i) and 28 CFR 35.105(a)</a:t>
            </a:r>
          </a:p>
          <a:p>
            <a:pPr marL="465887" lvl="1"/>
            <a:endParaRPr lang="en-US" altLang="en-US" b="1" dirty="0">
              <a:latin typeface="Arial" panose="020B0604020202020204" pitchFamily="34" charset="0"/>
              <a:cs typeface="Arial" panose="020B0604020202020204" pitchFamily="34" charset="0"/>
            </a:endParaRPr>
          </a:p>
          <a:p>
            <a:pPr marL="465887" lvl="1"/>
            <a:r>
              <a:rPr lang="en-US" altLang="en-US" b="1" dirty="0">
                <a:latin typeface="Arial" panose="020B0604020202020204" pitchFamily="34" charset="0"/>
                <a:cs typeface="Arial" panose="020B0604020202020204" pitchFamily="34" charset="0"/>
              </a:rPr>
              <a:t>2. Provide an opportunity to interested persons, including individuals with disabilities or organizations representing individuals with disabilities, to participate in the self-evaluation process by submitting comments.</a:t>
            </a:r>
          </a:p>
          <a:p>
            <a:pPr marL="465887" lvl="1"/>
            <a:endParaRPr lang="en-US" altLang="en-US" b="1" dirty="0">
              <a:latin typeface="Arial" panose="020B0604020202020204" pitchFamily="34" charset="0"/>
              <a:cs typeface="Arial" panose="020B0604020202020204" pitchFamily="34" charset="0"/>
            </a:endParaRPr>
          </a:p>
          <a:p>
            <a:pPr marL="465887" lvl="1"/>
            <a:r>
              <a:rPr lang="en-US" altLang="en-US" b="1" dirty="0">
                <a:latin typeface="Arial" panose="020B0604020202020204" pitchFamily="34" charset="0"/>
                <a:cs typeface="Arial" panose="020B0604020202020204" pitchFamily="34" charset="0"/>
              </a:rPr>
              <a:t>3. A public entity that employs 50 or more employees must retain its self-evaluation for three years following completion of the self-evaluation, maintain on file and make available for public inspection:</a:t>
            </a:r>
          </a:p>
          <a:p>
            <a:pPr marL="465887" lvl="1"/>
            <a:endParaRPr lang="en-US" altLang="en-US" b="1" dirty="0">
              <a:latin typeface="Arial" panose="020B0604020202020204" pitchFamily="34" charset="0"/>
              <a:cs typeface="Arial" panose="020B0604020202020204" pitchFamily="34" charset="0"/>
            </a:endParaRPr>
          </a:p>
          <a:p>
            <a:pPr marL="1164717" lvl="2" indent="-232943">
              <a:buFont typeface="+mj-lt"/>
              <a:buAutoNum type="arabicParenBoth"/>
            </a:pPr>
            <a:r>
              <a:rPr lang="en-US" altLang="en-US" b="1" dirty="0">
                <a:latin typeface="Arial" panose="020B0604020202020204" pitchFamily="34" charset="0"/>
                <a:cs typeface="Arial" panose="020B0604020202020204" pitchFamily="34" charset="0"/>
              </a:rPr>
              <a:t>A list of the interested persons consulted;</a:t>
            </a:r>
          </a:p>
          <a:p>
            <a:pPr marL="1164717" lvl="2" indent="-232943">
              <a:buFont typeface="+mj-lt"/>
              <a:buAutoNum type="arabicParenBoth"/>
            </a:pPr>
            <a:endParaRPr lang="en-US" altLang="en-US" b="1" dirty="0">
              <a:latin typeface="Arial" panose="020B0604020202020204" pitchFamily="34" charset="0"/>
              <a:cs typeface="Arial" panose="020B0604020202020204" pitchFamily="34" charset="0"/>
            </a:endParaRPr>
          </a:p>
          <a:p>
            <a:pPr marL="931774" lvl="2"/>
            <a:r>
              <a:rPr lang="en-US" altLang="en-US" b="1" dirty="0">
                <a:latin typeface="Arial" panose="020B0604020202020204" pitchFamily="34" charset="0"/>
                <a:cs typeface="Arial" panose="020B0604020202020204" pitchFamily="34" charset="0"/>
              </a:rPr>
              <a:t>(2) A description of areas examined and any problems identified; and </a:t>
            </a:r>
          </a:p>
          <a:p>
            <a:pPr marL="931774" lvl="2"/>
            <a:endParaRPr lang="en-US" altLang="en-US" b="1" dirty="0">
              <a:latin typeface="Arial" panose="020B0604020202020204" pitchFamily="34" charset="0"/>
              <a:cs typeface="Arial" panose="020B0604020202020204" pitchFamily="34" charset="0"/>
            </a:endParaRPr>
          </a:p>
          <a:p>
            <a:pPr marL="931774" lvl="2"/>
            <a:r>
              <a:rPr lang="en-US" altLang="en-US" b="1" dirty="0">
                <a:latin typeface="Arial" panose="020B0604020202020204" pitchFamily="34" charset="0"/>
                <a:cs typeface="Arial" panose="020B0604020202020204" pitchFamily="34" charset="0"/>
              </a:rPr>
              <a:t>(3) A description of any modifications made.</a:t>
            </a:r>
          </a:p>
          <a:p>
            <a:pPr marL="931774" lvl="2"/>
            <a:endParaRPr lang="en-US" altLang="en-US" b="1" dirty="0">
              <a:latin typeface="Arial" panose="020B0604020202020204" pitchFamily="34" charset="0"/>
              <a:cs typeface="Arial" panose="020B0604020202020204" pitchFamily="34" charset="0"/>
            </a:endParaRPr>
          </a:p>
          <a:p>
            <a:pPr defTabSz="931774">
              <a:defRPr/>
            </a:pPr>
            <a:r>
              <a:rPr lang="en-US" altLang="en-US" b="1" dirty="0">
                <a:latin typeface="Arial" panose="020B0604020202020204" pitchFamily="34" charset="0"/>
                <a:cs typeface="Arial" panose="020B0604020202020204" pitchFamily="34" charset="0"/>
              </a:rPr>
              <a:t>ADA Policy Statement: A public entity shall make available to applicants, participants, beneficiaries, and other interested persons information regarding the provisions of Title 28 Chapter 1 Part 35 Subpart A and its applicability to the services, programs, or activities of the public entity. (28 CFR 35.106)</a:t>
            </a:r>
          </a:p>
          <a:p>
            <a:pPr eaLnBrk="1" hangingPunct="1"/>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If you have 50 or more employees…</a:t>
            </a:r>
          </a:p>
          <a:p>
            <a:pPr eaLnBrk="1" hangingPunct="1"/>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Transition Plan: </a:t>
            </a:r>
          </a:p>
          <a:p>
            <a:pPr eaLnBrk="1" hangingPunct="1"/>
            <a:endParaRPr lang="en-US" altLang="en-US" b="1" dirty="0">
              <a:latin typeface="Arial" panose="020B0604020202020204" pitchFamily="34" charset="0"/>
              <a:cs typeface="Arial" panose="020B0604020202020204" pitchFamily="34" charset="0"/>
            </a:endParaRPr>
          </a:p>
          <a:p>
            <a:pPr marL="698830" lvl="1" indent="-232943">
              <a:buAutoNum type="arabicPeriod"/>
            </a:pPr>
            <a:r>
              <a:rPr lang="en-US" altLang="en-US" b="1" dirty="0">
                <a:latin typeface="Arial" panose="020B0604020202020204" pitchFamily="34" charset="0"/>
                <a:cs typeface="Arial" panose="020B0604020202020204" pitchFamily="34" charset="0"/>
              </a:rPr>
              <a:t>A public entity shall provide an opportunity to interested persons, including individuals with disabilities or organizations representing individuals with disabilities, to participate in the development of the transition plan by submitting comments. A copy of the transition plan shall be made available for public inspection. (28 CFR 35.150 (d))</a:t>
            </a:r>
          </a:p>
          <a:p>
            <a:pPr marL="698830" lvl="1" indent="-232943">
              <a:buAutoNum type="arabicPeriod"/>
            </a:pPr>
            <a:endParaRPr lang="en-US" altLang="en-US" b="1" dirty="0">
              <a:latin typeface="Arial" panose="020B0604020202020204" pitchFamily="34" charset="0"/>
              <a:cs typeface="Arial" panose="020B0604020202020204" pitchFamily="34" charset="0"/>
            </a:endParaRPr>
          </a:p>
          <a:p>
            <a:pPr marL="698830" lvl="1" indent="-232943">
              <a:buAutoNum type="arabicPeriod"/>
            </a:pPr>
            <a:r>
              <a:rPr lang="en-US" altLang="en-US" b="1" dirty="0">
                <a:latin typeface="Arial" panose="020B0604020202020204" pitchFamily="34" charset="0"/>
                <a:cs typeface="Arial" panose="020B0604020202020204" pitchFamily="34" charset="0"/>
              </a:rPr>
              <a:t>If a public entity has responsibility or authority over streets, roads, or walkways, its transition plan shall include a schedule for providing curb ramps.</a:t>
            </a:r>
          </a:p>
          <a:p>
            <a:pPr marL="698830" lvl="1" indent="-232943">
              <a:buAutoNum type="arabicPeriod"/>
            </a:pPr>
            <a:endParaRPr lang="en-US" altLang="en-US" b="1" dirty="0">
              <a:latin typeface="Arial" panose="020B0604020202020204" pitchFamily="34" charset="0"/>
              <a:cs typeface="Arial" panose="020B0604020202020204" pitchFamily="34" charset="0"/>
            </a:endParaRPr>
          </a:p>
          <a:p>
            <a:pPr marL="698830" lvl="1" indent="-232943">
              <a:buAutoNum type="arabicPeriod"/>
            </a:pPr>
            <a:r>
              <a:rPr lang="en-US" altLang="en-US" b="1" dirty="0">
                <a:latin typeface="Arial" panose="020B0604020202020204" pitchFamily="34" charset="0"/>
                <a:cs typeface="Arial" panose="020B0604020202020204" pitchFamily="34" charset="0"/>
              </a:rPr>
              <a:t>The plan shall, at a minimum</a:t>
            </a:r>
          </a:p>
          <a:p>
            <a:pPr marL="465887" lvl="1" indent="0">
              <a:buNone/>
            </a:pPr>
            <a:endParaRPr lang="en-US" altLang="en-US" b="1" dirty="0">
              <a:latin typeface="Arial" panose="020B0604020202020204" pitchFamily="34" charset="0"/>
              <a:cs typeface="Arial" panose="020B0604020202020204" pitchFamily="34" charset="0"/>
            </a:endParaRPr>
          </a:p>
          <a:p>
            <a:pPr marL="1222953" lvl="2" indent="-291179">
              <a:buAutoNum type="romanLcParenBoth"/>
            </a:pPr>
            <a:r>
              <a:rPr lang="en-US" altLang="en-US" b="1" dirty="0">
                <a:latin typeface="Arial" panose="020B0604020202020204" pitchFamily="34" charset="0"/>
                <a:cs typeface="Arial" panose="020B0604020202020204" pitchFamily="34" charset="0"/>
              </a:rPr>
              <a:t>Identify physical obstacles in the public entity's facilities that limit the accessibility of its programs or activities to individuals with disabilities; </a:t>
            </a:r>
          </a:p>
          <a:p>
            <a:pPr marL="1222953" lvl="2" indent="-291179">
              <a:buAutoNum type="romanLcParenBoth"/>
            </a:pPr>
            <a:r>
              <a:rPr lang="en-US" altLang="en-US" b="1" dirty="0">
                <a:latin typeface="Arial" panose="020B0604020202020204" pitchFamily="34" charset="0"/>
                <a:cs typeface="Arial" panose="020B0604020202020204" pitchFamily="34" charset="0"/>
              </a:rPr>
              <a:t>(ii) Describe in detail the methods that will be used to make the facilities accessible; </a:t>
            </a:r>
          </a:p>
          <a:p>
            <a:pPr marL="1222953" lvl="2" indent="-291179">
              <a:buAutoNum type="romanLcParenBoth"/>
            </a:pPr>
            <a:endParaRPr lang="en-US" altLang="en-US" b="1" dirty="0">
              <a:latin typeface="Arial" panose="020B0604020202020204" pitchFamily="34" charset="0"/>
              <a:cs typeface="Arial" panose="020B0604020202020204" pitchFamily="34" charset="0"/>
            </a:endParaRPr>
          </a:p>
          <a:p>
            <a:pPr marL="931774" lvl="2"/>
            <a:r>
              <a:rPr lang="en-US" altLang="en-US" b="1" dirty="0">
                <a:latin typeface="Arial" panose="020B0604020202020204" pitchFamily="34" charset="0"/>
                <a:cs typeface="Arial" panose="020B0604020202020204" pitchFamily="34" charset="0"/>
              </a:rPr>
              <a:t>(iii) Specify the schedule for taking the steps necessary to achieve compliance with this section and, if the time period of the transition plan is longer than one year, identify steps that will be taken during each year of the transition period; and</a:t>
            </a:r>
          </a:p>
          <a:p>
            <a:pPr marL="931774" lvl="2"/>
            <a:endParaRPr lang="en-US" altLang="en-US" b="1" dirty="0">
              <a:latin typeface="Arial" panose="020B0604020202020204" pitchFamily="34" charset="0"/>
              <a:cs typeface="Arial" panose="020B0604020202020204" pitchFamily="34" charset="0"/>
            </a:endParaRPr>
          </a:p>
          <a:p>
            <a:pPr marL="931774" lvl="2"/>
            <a:r>
              <a:rPr lang="en-US" altLang="en-US" b="1" dirty="0">
                <a:latin typeface="Arial" panose="020B0604020202020204" pitchFamily="34" charset="0"/>
                <a:cs typeface="Arial" panose="020B0604020202020204" pitchFamily="34" charset="0"/>
              </a:rPr>
              <a:t>(iv) Indicate the official responsible for implementation of the plan.</a:t>
            </a:r>
          </a:p>
          <a:p>
            <a:pPr marL="465887" lvl="1"/>
            <a:endParaRPr lang="en-US" altLang="en-US" b="1" dirty="0">
              <a:latin typeface="Arial" panose="020B0604020202020204" pitchFamily="34" charset="0"/>
              <a:cs typeface="Arial" panose="020B0604020202020204" pitchFamily="34" charset="0"/>
            </a:endParaRPr>
          </a:p>
          <a:p>
            <a:pPr defTabSz="931774">
              <a:defRPr/>
            </a:pPr>
            <a:r>
              <a:rPr lang="en-US" altLang="en-US" b="1" dirty="0">
                <a:latin typeface="Arial" panose="020B0604020202020204" pitchFamily="34" charset="0"/>
                <a:cs typeface="Arial" panose="020B0604020202020204" pitchFamily="34" charset="0"/>
              </a:rPr>
              <a:t>ADA Coordinator: Designation of responsible employee. They are responsible for investigation of any complaint communicated to it alleging noncompliance The public entity shall make available to all interested individuals the name, office address, and telephone number of the employee or employees designated pursuant to this paragraph. (28 CFR 35.107(a))</a:t>
            </a:r>
          </a:p>
          <a:p>
            <a:pPr defTabSz="931774">
              <a:defRPr/>
            </a:pPr>
            <a:endParaRPr lang="en-US" altLang="en-US" b="1" dirty="0">
              <a:latin typeface="Arial" panose="020B0604020202020204" pitchFamily="34" charset="0"/>
              <a:cs typeface="Arial" panose="020B0604020202020204" pitchFamily="34" charset="0"/>
            </a:endParaRPr>
          </a:p>
          <a:p>
            <a:pPr defTabSz="931774">
              <a:defRPr/>
            </a:pPr>
            <a:r>
              <a:rPr lang="en-US" altLang="en-US" b="1" dirty="0">
                <a:latin typeface="Arial" panose="020B0604020202020204" pitchFamily="34" charset="0"/>
                <a:cs typeface="Arial" panose="020B0604020202020204" pitchFamily="34" charset="0"/>
              </a:rPr>
              <a:t>Complaint/Grievance Procedure: Complaint procedure.  A public entity that employs 50 or more persons shall adopt and publish grievance procedures providing for prompt and equitable resolution of complaints alleging any action that would be prohibited by this part. (28 CFR 35.107(b))</a:t>
            </a:r>
          </a:p>
          <a:p>
            <a:pPr defTabSz="931774">
              <a:defRPr/>
            </a:pPr>
            <a:endParaRPr lang="en-US" altLang="en-US" b="1" dirty="0">
              <a:latin typeface="Arial" panose="020B0604020202020204" pitchFamily="34" charset="0"/>
              <a:cs typeface="Arial" panose="020B0604020202020204" pitchFamily="34" charset="0"/>
            </a:endParaRPr>
          </a:p>
          <a:p>
            <a:pPr defTabSz="931774">
              <a:defRPr/>
            </a:pPr>
            <a:r>
              <a:rPr lang="en-US" altLang="en-US" b="1" dirty="0">
                <a:latin typeface="Arial" panose="020B0604020202020204" pitchFamily="34" charset="0"/>
                <a:cs typeface="Arial" panose="020B0604020202020204" pitchFamily="34" charset="0"/>
              </a:rPr>
              <a:t>Why are we sharing this information? These are the questions that will be asked during an investigation.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64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The ADA requires that title II entities communicate effectively with people who have communication disabilities. The goal is to ensure that communication with people with these disabilities is equally effective as communication with people without disabilities.</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The purpose of the effective communication rules is to ensure that the person with a vision, hearing, or speech disability can communicate with, receive information from, and convey information to, the covered entity.</a:t>
            </a:r>
          </a:p>
          <a:p>
            <a:pPr marL="285750" indent="-28575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Covered entities must provide auxiliary aids and services when needed to communicate effectively with people who have communication disabilities.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The key to communicating effectively is to consider the nature, length, complexity, and context of the communication and the person’s normal method(s) of communication.</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The rules apply to communicating with the person who is receiving the covered entity’s goods or services as well as with that person’s parent, spouse, or companion in appropriate circumstances.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24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Do you have an ADA Coordinator? </a:t>
            </a:r>
            <a:r>
              <a:rPr lang="en-US" dirty="0"/>
              <a:t>28 CFR 35.107(a)</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How do you receive complaints? Ex. 311</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solidFill>
                  <a:schemeClr val="tx1"/>
                </a:solidFill>
              </a:rPr>
              <a:t>Are your complaint forms available in accessible formats?</a:t>
            </a:r>
          </a:p>
          <a:p>
            <a:pPr marL="174708" indent="-174708">
              <a:buFont typeface="Arial" panose="020B0604020202020204" pitchFamily="34" charset="0"/>
              <a:buChar char="•"/>
            </a:pPr>
            <a:endParaRPr lang="en-US" b="1" dirty="0">
              <a:solidFill>
                <a:schemeClr val="tx1"/>
              </a:solidFill>
            </a:endParaRPr>
          </a:p>
          <a:p>
            <a:pPr marL="174708" indent="-174708">
              <a:buFont typeface="Arial" panose="020B0604020202020204" pitchFamily="34" charset="0"/>
              <a:buChar char="•"/>
            </a:pPr>
            <a:r>
              <a:rPr lang="en-US" b="1" dirty="0">
                <a:solidFill>
                  <a:schemeClr val="tx1"/>
                </a:solidFill>
              </a:rPr>
              <a:t>Does anyone want share how they are the accessible?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3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3CA0-E172-4B11-B074-2BDBEEA8A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23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9388" y="1822159"/>
            <a:ext cx="7940351"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099388" y="5113176"/>
            <a:ext cx="7940351" cy="8864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A64550-5832-4C70-B55E-C68E2237E0E0}"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E6EA7B-E6BE-4274-9609-72749E3A9C02}" type="slidenum">
              <a:rPr lang="en-US" smtClean="0"/>
              <a:pPr/>
              <a:t>‹#›</a:t>
            </a:fld>
            <a:endParaRPr lang="en-US"/>
          </a:p>
        </p:txBody>
      </p:sp>
    </p:spTree>
    <p:extLst>
      <p:ext uri="{BB962C8B-B14F-4D97-AF65-F5344CB8AC3E}">
        <p14:creationId xmlns:p14="http://schemas.microsoft.com/office/powerpoint/2010/main" val="134505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07698" y="987425"/>
            <a:ext cx="527179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A64550-5832-4C70-B55E-C68E2237E0E0}"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366011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A64550-5832-4C70-B55E-C68E2237E0E0}"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103620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7441" y="689432"/>
            <a:ext cx="4358951" cy="158257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42596" y="223935"/>
            <a:ext cx="5019869" cy="46107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727441" y="2313992"/>
            <a:ext cx="4358951" cy="3769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A64550-5832-4C70-B55E-C68E2237E0E0}"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10145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64550-5832-4C70-B55E-C68E2237E0E0}"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1480666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64550-5832-4C70-B55E-C68E2237E0E0}"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574825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9388" y="5113176"/>
            <a:ext cx="7940351" cy="8864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2427B5-DCB6-4C65-B779-4BF7B16177FE}"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E6EA7B-E6BE-4274-9609-72749E3A9C02}" type="slidenum">
              <a:rPr lang="en-US" smtClean="0"/>
              <a:pPr/>
              <a:t>‹#›</a:t>
            </a:fld>
            <a:endParaRPr lang="en-US" dirty="0"/>
          </a:p>
        </p:txBody>
      </p:sp>
      <p:pic>
        <p:nvPicPr>
          <p:cNvPr id="8" name="Picture 7" descr="A road corridor containing a wide sidewalk separated from traffic and the adjacent building.">
            <a:extLst>
              <a:ext uri="{FF2B5EF4-FFF2-40B4-BE49-F238E27FC236}">
                <a16:creationId xmlns:a16="http://schemas.microsoft.com/office/drawing/2014/main" id="{04B5BD8F-5810-45D0-97DB-8F2E7A935D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 y="-3477125"/>
            <a:ext cx="12192000" cy="6858000"/>
          </a:xfrm>
          <a:prstGeom prst="rect">
            <a:avLst/>
          </a:prstGeom>
        </p:spPr>
      </p:pic>
      <p:sp>
        <p:nvSpPr>
          <p:cNvPr id="9" name="Rectangle 8">
            <a:extLst>
              <a:ext uri="{FF2B5EF4-FFF2-40B4-BE49-F238E27FC236}">
                <a16:creationId xmlns:a16="http://schemas.microsoft.com/office/drawing/2014/main" id="{158EDAE9-0C57-41EF-82D2-B7D8BD3121CE}"/>
              </a:ext>
            </a:extLst>
          </p:cNvPr>
          <p:cNvSpPr/>
          <p:nvPr userDrawn="1"/>
        </p:nvSpPr>
        <p:spPr>
          <a:xfrm>
            <a:off x="2099387" y="1722606"/>
            <a:ext cx="7940351" cy="32121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261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9388" y="5113176"/>
            <a:ext cx="7940351" cy="8864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2427B5-DCB6-4C65-B779-4BF7B16177FE}"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E6EA7B-E6BE-4274-9609-72749E3A9C02}" type="slidenum">
              <a:rPr lang="en-US" smtClean="0"/>
              <a:pPr/>
              <a:t>‹#›</a:t>
            </a:fld>
            <a:endParaRPr lang="en-US" dirty="0"/>
          </a:p>
        </p:txBody>
      </p:sp>
      <p:pic>
        <p:nvPicPr>
          <p:cNvPr id="8" name="Picture 7" descr="A road corridor containing a wide sidewalk separated from traffic and the adjacent building.">
            <a:extLst>
              <a:ext uri="{FF2B5EF4-FFF2-40B4-BE49-F238E27FC236}">
                <a16:creationId xmlns:a16="http://schemas.microsoft.com/office/drawing/2014/main" id="{04B5BD8F-5810-45D0-97DB-8F2E7A935D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 y="-3477125"/>
            <a:ext cx="12192000" cy="6858000"/>
          </a:xfrm>
          <a:prstGeom prst="rect">
            <a:avLst/>
          </a:prstGeom>
        </p:spPr>
      </p:pic>
      <p:sp>
        <p:nvSpPr>
          <p:cNvPr id="9" name="Rectangle 8">
            <a:extLst>
              <a:ext uri="{FF2B5EF4-FFF2-40B4-BE49-F238E27FC236}">
                <a16:creationId xmlns:a16="http://schemas.microsoft.com/office/drawing/2014/main" id="{158EDAE9-0C57-41EF-82D2-B7D8BD3121CE}"/>
              </a:ext>
            </a:extLst>
          </p:cNvPr>
          <p:cNvSpPr/>
          <p:nvPr userDrawn="1"/>
        </p:nvSpPr>
        <p:spPr>
          <a:xfrm>
            <a:off x="2099387" y="1722606"/>
            <a:ext cx="7940351" cy="32121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78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78306"/>
            <a:ext cx="8654716" cy="565484"/>
          </a:xfrm>
          <a:solidFill>
            <a:srgbClr val="002060"/>
          </a:solidFill>
        </p:spPr>
        <p:txBody>
          <a:bodyPr wrap="none"/>
          <a:lstStyle>
            <a:lvl1pPr>
              <a:defRPr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C6D0E1-BD2B-4305-AF8A-EA6D4D326ACF}"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1059291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19AF27-F314-4794-8FFE-F4D4BEC010EC}"/>
              </a:ext>
            </a:extLst>
          </p:cNvPr>
          <p:cNvSpPr/>
          <p:nvPr userDrawn="1"/>
        </p:nvSpPr>
        <p:spPr>
          <a:xfrm>
            <a:off x="6323527" y="2279561"/>
            <a:ext cx="5067596" cy="3897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878306"/>
            <a:ext cx="8666747" cy="565484"/>
          </a:xfrm>
          <a:solidFill>
            <a:srgbClr val="002060"/>
          </a:solidFill>
        </p:spPr>
        <p:txBody>
          <a:bodyPr wrap="none"/>
          <a:lstStyle>
            <a:lvl1pPr>
              <a:defRPr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F54516-518B-4C2F-A730-2B8887470CB2}"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pic>
        <p:nvPicPr>
          <p:cNvPr id="9" name="Picture 8" descr="A person walking down a wet sidewalk using a white cane.">
            <a:extLst>
              <a:ext uri="{FF2B5EF4-FFF2-40B4-BE49-F238E27FC236}">
                <a16:creationId xmlns:a16="http://schemas.microsoft.com/office/drawing/2014/main" id="{5F6B8F73-71F8-4769-BA52-43C1964ABA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41053" y="2614411"/>
            <a:ext cx="4750070" cy="3562552"/>
          </a:xfrm>
          <a:prstGeom prst="rect">
            <a:avLst/>
          </a:prstGeom>
        </p:spPr>
      </p:pic>
    </p:spTree>
    <p:extLst>
      <p:ext uri="{BB962C8B-B14F-4D97-AF65-F5344CB8AC3E}">
        <p14:creationId xmlns:p14="http://schemas.microsoft.com/office/powerpoint/2010/main" val="2915763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19AF27-F314-4794-8FFE-F4D4BEC010EC}"/>
              </a:ext>
            </a:extLst>
          </p:cNvPr>
          <p:cNvSpPr/>
          <p:nvPr userDrawn="1"/>
        </p:nvSpPr>
        <p:spPr>
          <a:xfrm>
            <a:off x="6323527" y="2279561"/>
            <a:ext cx="5067596" cy="3897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878306"/>
            <a:ext cx="8666747" cy="565484"/>
          </a:xfrm>
          <a:solidFill>
            <a:srgbClr val="002060"/>
          </a:solidFill>
        </p:spPr>
        <p:txBody>
          <a:bodyPr wrap="none"/>
          <a:lstStyle>
            <a:lvl1pPr>
              <a:defRPr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FBDCBD-D094-4B89-AF0C-20EBD32E5ECC}"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pic>
        <p:nvPicPr>
          <p:cNvPr id="8" name="Picture 7" descr="A wheelchair user waiting on a curb ramp to cross the street while watching for traffic to stop.">
            <a:extLst>
              <a:ext uri="{FF2B5EF4-FFF2-40B4-BE49-F238E27FC236}">
                <a16:creationId xmlns:a16="http://schemas.microsoft.com/office/drawing/2014/main" id="{4EE6DCDC-2EF4-4A94-932F-949B731C46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22918" y="2706785"/>
            <a:ext cx="4668205" cy="3470177"/>
          </a:xfrm>
          <a:prstGeom prst="rect">
            <a:avLst/>
          </a:prstGeom>
        </p:spPr>
      </p:pic>
    </p:spTree>
    <p:extLst>
      <p:ext uri="{BB962C8B-B14F-4D97-AF65-F5344CB8AC3E}">
        <p14:creationId xmlns:p14="http://schemas.microsoft.com/office/powerpoint/2010/main" val="89828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482" y="365125"/>
            <a:ext cx="5449077" cy="1325563"/>
          </a:xfrm>
        </p:spPr>
        <p:txBody>
          <a:bodyPr>
            <a:norm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34482" y="1825625"/>
            <a:ext cx="54490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64550-5832-4C70-B55E-C68E2237E0E0}"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1927447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19AF27-F314-4794-8FFE-F4D4BEC010EC}"/>
              </a:ext>
            </a:extLst>
          </p:cNvPr>
          <p:cNvSpPr/>
          <p:nvPr userDrawn="1"/>
        </p:nvSpPr>
        <p:spPr>
          <a:xfrm>
            <a:off x="6323527" y="2279561"/>
            <a:ext cx="5067596" cy="3897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878306"/>
            <a:ext cx="8654716" cy="565484"/>
          </a:xfrm>
          <a:solidFill>
            <a:srgbClr val="002060"/>
          </a:solidFill>
        </p:spPr>
        <p:txBody>
          <a:bodyPr wrap="none"/>
          <a:lstStyle>
            <a:lvl1pPr>
              <a:defRPr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03198E-BF46-4EEA-953D-E399A2BAEEBA}"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pic>
        <p:nvPicPr>
          <p:cNvPr id="8" name="Picture 7" descr="A person sitting in a wheelchair on a sidewalk, about to cross a driveway.">
            <a:extLst>
              <a:ext uri="{FF2B5EF4-FFF2-40B4-BE49-F238E27FC236}">
                <a16:creationId xmlns:a16="http://schemas.microsoft.com/office/drawing/2014/main" id="{DE06A1E5-299C-480E-87C2-D0584EE357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88082" y="2649682"/>
            <a:ext cx="4703041" cy="3527280"/>
          </a:xfrm>
          <a:prstGeom prst="rect">
            <a:avLst/>
          </a:prstGeom>
        </p:spPr>
      </p:pic>
    </p:spTree>
    <p:extLst>
      <p:ext uri="{BB962C8B-B14F-4D97-AF65-F5344CB8AC3E}">
        <p14:creationId xmlns:p14="http://schemas.microsoft.com/office/powerpoint/2010/main" val="330439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19AF27-F314-4794-8FFE-F4D4BEC010EC}"/>
              </a:ext>
            </a:extLst>
          </p:cNvPr>
          <p:cNvSpPr/>
          <p:nvPr userDrawn="1"/>
        </p:nvSpPr>
        <p:spPr>
          <a:xfrm>
            <a:off x="6323527" y="2279561"/>
            <a:ext cx="5067596" cy="3897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878306"/>
            <a:ext cx="8678779" cy="565484"/>
          </a:xfrm>
          <a:solidFill>
            <a:srgbClr val="002060"/>
          </a:solidFill>
        </p:spPr>
        <p:txBody>
          <a:bodyPr wrap="none"/>
          <a:lstStyle>
            <a:lvl1pPr>
              <a:defRPr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FF853-EAAD-4075-B1A7-DF182C5B2E07}"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pic>
        <p:nvPicPr>
          <p:cNvPr id="9" name="Picture 8" descr="A man sitting on a bench visiting with a friend sitting in his wheelchair, next to the bench.">
            <a:extLst>
              <a:ext uri="{FF2B5EF4-FFF2-40B4-BE49-F238E27FC236}">
                <a16:creationId xmlns:a16="http://schemas.microsoft.com/office/drawing/2014/main" id="{ED343C1C-FCB5-441E-976F-DFC8AC8543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33309" y="2713703"/>
            <a:ext cx="4657814" cy="3463260"/>
          </a:xfrm>
          <a:prstGeom prst="rect">
            <a:avLst/>
          </a:prstGeom>
        </p:spPr>
      </p:pic>
      <p:sp>
        <p:nvSpPr>
          <p:cNvPr id="11" name="TextBox 10">
            <a:extLst>
              <a:ext uri="{FF2B5EF4-FFF2-40B4-BE49-F238E27FC236}">
                <a16:creationId xmlns:a16="http://schemas.microsoft.com/office/drawing/2014/main" id="{FCE3D12C-44C3-4E7C-861D-168579E17EBB}"/>
              </a:ext>
            </a:extLst>
          </p:cNvPr>
          <p:cNvSpPr txBox="1"/>
          <p:nvPr userDrawn="1"/>
        </p:nvSpPr>
        <p:spPr>
          <a:xfrm>
            <a:off x="10216950" y="5899963"/>
            <a:ext cx="1174173" cy="276999"/>
          </a:xfrm>
          <a:prstGeom prst="rect">
            <a:avLst/>
          </a:prstGeom>
          <a:noFill/>
        </p:spPr>
        <p:txBody>
          <a:bodyPr wrap="square" rtlCol="0">
            <a:spAutoFit/>
          </a:bodyPr>
          <a:lstStyle/>
          <a:p>
            <a:r>
              <a:rPr lang="en-US" sz="1200" dirty="0">
                <a:solidFill>
                  <a:schemeClr val="bg1"/>
                </a:solidFill>
              </a:rPr>
              <a:t>Photo: E. Hilton</a:t>
            </a:r>
          </a:p>
        </p:txBody>
      </p:sp>
    </p:spTree>
    <p:extLst>
      <p:ext uri="{BB962C8B-B14F-4D97-AF65-F5344CB8AC3E}">
        <p14:creationId xmlns:p14="http://schemas.microsoft.com/office/powerpoint/2010/main" val="3632604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19AF27-F314-4794-8FFE-F4D4BEC010EC}"/>
              </a:ext>
            </a:extLst>
          </p:cNvPr>
          <p:cNvSpPr/>
          <p:nvPr userDrawn="1"/>
        </p:nvSpPr>
        <p:spPr>
          <a:xfrm>
            <a:off x="6323527" y="2279561"/>
            <a:ext cx="5067596" cy="3897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878306"/>
            <a:ext cx="8678779" cy="565484"/>
          </a:xfrm>
          <a:solidFill>
            <a:srgbClr val="002060"/>
          </a:solidFill>
        </p:spPr>
        <p:txBody>
          <a:bodyPr wrap="none"/>
          <a:lstStyle>
            <a:lvl1pPr>
              <a:defRPr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2F042A-E3EE-4731-9CFB-00B74DBE2C96}"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
        <p:nvSpPr>
          <p:cNvPr id="12" name="Picture Placeholder 2">
            <a:extLst>
              <a:ext uri="{FF2B5EF4-FFF2-40B4-BE49-F238E27FC236}">
                <a16:creationId xmlns:a16="http://schemas.microsoft.com/office/drawing/2014/main" id="{957FF27F-043D-4970-BB02-EE774F5E2CB8}"/>
              </a:ext>
            </a:extLst>
          </p:cNvPr>
          <p:cNvSpPr>
            <a:spLocks noGrp="1"/>
          </p:cNvSpPr>
          <p:nvPr>
            <p:ph type="pic" idx="13"/>
          </p:nvPr>
        </p:nvSpPr>
        <p:spPr>
          <a:xfrm>
            <a:off x="6665135" y="2683043"/>
            <a:ext cx="4725988" cy="349392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932227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237CC6-8D85-426E-B77A-6AD0355C42B6}"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
        <p:nvSpPr>
          <p:cNvPr id="9" name="Title 1">
            <a:extLst>
              <a:ext uri="{FF2B5EF4-FFF2-40B4-BE49-F238E27FC236}">
                <a16:creationId xmlns:a16="http://schemas.microsoft.com/office/drawing/2014/main" id="{AC6DF29F-1929-46AA-A745-721DEC7EAD3C}"/>
              </a:ext>
            </a:extLst>
          </p:cNvPr>
          <p:cNvSpPr>
            <a:spLocks noGrp="1"/>
          </p:cNvSpPr>
          <p:nvPr>
            <p:ph type="title"/>
          </p:nvPr>
        </p:nvSpPr>
        <p:spPr>
          <a:xfrm>
            <a:off x="838198" y="519545"/>
            <a:ext cx="8642685" cy="924245"/>
          </a:xfrm>
          <a:solidFill>
            <a:srgbClr val="002060"/>
          </a:solidFill>
        </p:spPr>
        <p:txBody>
          <a:bodyPr wrap="none">
            <a:normAutofit/>
          </a:bodyPr>
          <a:lstStyle>
            <a:lvl1pPr>
              <a:defRPr sz="40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507537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B1702D-A13E-410D-89A5-540883627ADC}" type="datetime1">
              <a:rPr lang="en-US" smtClean="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E6EA7B-E6BE-4274-9609-72749E3A9C02}" type="slidenum">
              <a:rPr lang="en-US" smtClean="0"/>
              <a:t>‹#›</a:t>
            </a:fld>
            <a:endParaRPr lang="en-US" dirty="0"/>
          </a:p>
        </p:txBody>
      </p:sp>
      <p:sp>
        <p:nvSpPr>
          <p:cNvPr id="8" name="Title 1">
            <a:extLst>
              <a:ext uri="{FF2B5EF4-FFF2-40B4-BE49-F238E27FC236}">
                <a16:creationId xmlns:a16="http://schemas.microsoft.com/office/drawing/2014/main" id="{76231681-473C-4B99-A31D-854DB73A2EAF}"/>
              </a:ext>
            </a:extLst>
          </p:cNvPr>
          <p:cNvSpPr>
            <a:spLocks noGrp="1"/>
          </p:cNvSpPr>
          <p:nvPr>
            <p:ph type="title"/>
          </p:nvPr>
        </p:nvSpPr>
        <p:spPr>
          <a:xfrm>
            <a:off x="838198" y="519545"/>
            <a:ext cx="8642685" cy="924245"/>
          </a:xfrm>
          <a:solidFill>
            <a:srgbClr val="002060"/>
          </a:solidFill>
        </p:spPr>
        <p:txBody>
          <a:bodyPr wrap="none">
            <a:normAutofit/>
          </a:bodyPr>
          <a:lstStyle>
            <a:lvl1pPr>
              <a:defRPr sz="40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15560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E10058-2432-4F5D-ABA1-04CC0A3AB0C1}"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
        <p:nvSpPr>
          <p:cNvPr id="8" name="Title 1">
            <a:extLst>
              <a:ext uri="{FF2B5EF4-FFF2-40B4-BE49-F238E27FC236}">
                <a16:creationId xmlns:a16="http://schemas.microsoft.com/office/drawing/2014/main" id="{7AA61EFE-02DD-4DCE-B8F2-15FB5286BDAB}"/>
              </a:ext>
            </a:extLst>
          </p:cNvPr>
          <p:cNvSpPr txBox="1">
            <a:spLocks/>
          </p:cNvSpPr>
          <p:nvPr userDrawn="1"/>
        </p:nvSpPr>
        <p:spPr>
          <a:xfrm>
            <a:off x="838199" y="469035"/>
            <a:ext cx="3932237" cy="1600200"/>
          </a:xfrm>
          <a:prstGeom prst="rect">
            <a:avLst/>
          </a:prstGeom>
          <a:solidFill>
            <a:srgbClr val="002060"/>
          </a:solidFill>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133115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00FEBA-A27B-4727-AFFC-16D1FC191B11}" type="datetime1">
              <a:rPr lang="en-US" smtClean="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2844279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E3D96C-3DD8-4CA7-962F-30393AEECAB4}" type="datetime1">
              <a:rPr lang="en-US" smtClean="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2220505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5140-0A94-41B5-AF10-BA48B0FBDFD1}" type="datetime1">
              <a:rPr lang="en-US" smtClean="0"/>
              <a:t>4/15/2024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1095865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B1C2D3-EB6C-4F65-BE7A-5A97A026CDB2}"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147729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3017870"/>
            <a:ext cx="10515600" cy="1716638"/>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767943"/>
            <a:ext cx="10515600" cy="132170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A64550-5832-4C70-B55E-C68E2237E0E0}"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895988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07698" y="987425"/>
            <a:ext cx="527179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06BD75-AF92-4924-9116-0C8E79CFECB1}"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644944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77A4FD-145D-4EE4-8E99-214F8123864F}"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1983720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7441" y="689432"/>
            <a:ext cx="4358951" cy="158257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42596" y="223935"/>
            <a:ext cx="5019869" cy="46107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727441" y="2313992"/>
            <a:ext cx="4358951" cy="3769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B7E48E-5D59-4EBB-88EA-1478BDC53A43}" type="datetime1">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805672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8094" y="209355"/>
            <a:ext cx="8293489" cy="1180905"/>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0" y="1968760"/>
            <a:ext cx="6604648" cy="31971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B6893E-1AE2-4687-97A8-825704F744BA}" type="datetime1">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6EA7B-E6BE-4274-9609-72749E3A9C02}" type="slidenum">
              <a:rPr lang="en-US" smtClean="0"/>
              <a:t>‹#›</a:t>
            </a:fld>
            <a:endParaRPr lang="en-US" dirty="0"/>
          </a:p>
        </p:txBody>
      </p:sp>
      <p:sp>
        <p:nvSpPr>
          <p:cNvPr id="7" name="Text Placeholder 2"/>
          <p:cNvSpPr>
            <a:spLocks noGrp="1"/>
          </p:cNvSpPr>
          <p:nvPr>
            <p:ph type="body" idx="13"/>
          </p:nvPr>
        </p:nvSpPr>
        <p:spPr>
          <a:xfrm>
            <a:off x="7501813" y="4818418"/>
            <a:ext cx="4021493" cy="122781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69753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776F3-8782-44D6-8883-E2A60B9B4992}" type="datetime1">
              <a:rPr lang="en-US" smtClean="0"/>
              <a:t>4/15/2024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303764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8094" y="209355"/>
            <a:ext cx="8293489" cy="1180905"/>
          </a:xfrm>
        </p:spPr>
        <p:txBody>
          <a:bodyPr anchor="b">
            <a:normAutofit/>
          </a:bodyPr>
          <a:lstStyle>
            <a:lvl1pPr>
              <a:defRPr sz="54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1968760"/>
            <a:ext cx="6604648" cy="31971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A64550-5832-4C70-B55E-C68E2237E0E0}"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6EA7B-E6BE-4274-9609-72749E3A9C02}" type="slidenum">
              <a:rPr lang="en-US" smtClean="0"/>
              <a:t>‹#›</a:t>
            </a:fld>
            <a:endParaRPr lang="en-US"/>
          </a:p>
        </p:txBody>
      </p:sp>
      <p:sp>
        <p:nvSpPr>
          <p:cNvPr id="7" name="Text Placeholder 2"/>
          <p:cNvSpPr>
            <a:spLocks noGrp="1"/>
          </p:cNvSpPr>
          <p:nvPr>
            <p:ph type="body" idx="13"/>
          </p:nvPr>
        </p:nvSpPr>
        <p:spPr>
          <a:xfrm>
            <a:off x="7501813" y="4818418"/>
            <a:ext cx="4021493" cy="122781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932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57522"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A64550-5832-4C70-B55E-C68E2237E0E0}"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316517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A64550-5832-4C70-B55E-C68E2237E0E0}"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298811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A64550-5832-4C70-B55E-C68E2237E0E0}"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104277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64550-5832-4C70-B55E-C68E2237E0E0}"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220692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A64550-5832-4C70-B55E-C68E2237E0E0}"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a:p>
        </p:txBody>
      </p:sp>
    </p:spTree>
    <p:extLst>
      <p:ext uri="{BB962C8B-B14F-4D97-AF65-F5344CB8AC3E}">
        <p14:creationId xmlns:p14="http://schemas.microsoft.com/office/powerpoint/2010/main" val="773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image" Target="../media/image1.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64550-5832-4C70-B55E-C68E2237E0E0}"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05122"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7E6EA7B-E6BE-4274-9609-72749E3A9C02}" type="slidenum">
              <a:rPr lang="en-US" smtClean="0"/>
              <a:pPr/>
              <a:t>‹#›</a:t>
            </a:fld>
            <a:endParaRPr lang="en-US"/>
          </a:p>
        </p:txBody>
      </p:sp>
    </p:spTree>
    <p:extLst>
      <p:ext uri="{BB962C8B-B14F-4D97-AF65-F5344CB8AC3E}">
        <p14:creationId xmlns:p14="http://schemas.microsoft.com/office/powerpoint/2010/main" val="4036294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61" r:id="rId10"/>
    <p:sldLayoutId id="2147483657"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F4A91-A237-40FD-B4B0-1B7E420516E2}" type="datetime1">
              <a:rPr lang="en-US" smtClean="0"/>
              <a:t>4/15/2024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05122"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7E6EA7B-E6BE-4274-9609-72749E3A9C02}" type="slidenum">
              <a:rPr lang="en-US" smtClean="0"/>
              <a:pPr/>
              <a:t>‹#›</a:t>
            </a:fld>
            <a:endParaRPr lang="en-US" dirty="0"/>
          </a:p>
        </p:txBody>
      </p:sp>
    </p:spTree>
    <p:extLst>
      <p:ext uri="{BB962C8B-B14F-4D97-AF65-F5344CB8AC3E}">
        <p14:creationId xmlns:p14="http://schemas.microsoft.com/office/powerpoint/2010/main" val="247909966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mailto:James.Webb@dot.gov"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62065" y="2034073"/>
            <a:ext cx="7969654" cy="2575249"/>
          </a:xfrm>
        </p:spPr>
        <p:txBody>
          <a:bodyPr>
            <a:normAutofit fontScale="90000"/>
          </a:bodyPr>
          <a:lstStyle/>
          <a:p>
            <a:pPr algn="ctr"/>
            <a:r>
              <a:rPr lang="en-US" sz="5400" b="1" dirty="0">
                <a:solidFill>
                  <a:schemeClr val="bg1"/>
                </a:solidFill>
                <a:latin typeface="Arial" panose="020B0604020202020204" pitchFamily="34" charset="0"/>
                <a:ea typeface="+mn-ea"/>
                <a:cs typeface="Arial" panose="020B0604020202020204" pitchFamily="34" charset="0"/>
              </a:rPr>
              <a:t>ADA</a:t>
            </a:r>
            <a:r>
              <a:rPr lang="en-US" sz="5400" dirty="0">
                <a:solidFill>
                  <a:schemeClr val="bg1"/>
                </a:solidFill>
                <a:latin typeface="Arial" panose="020B0604020202020204" pitchFamily="34" charset="0"/>
                <a:cs typeface="Arial" panose="020B0604020202020204" pitchFamily="34" charset="0"/>
              </a:rPr>
              <a:t> </a:t>
            </a:r>
            <a:r>
              <a:rPr lang="en-US" sz="5400" b="1" dirty="0">
                <a:solidFill>
                  <a:schemeClr val="bg1"/>
                </a:solidFill>
                <a:latin typeface="Arial" panose="020B0604020202020204" pitchFamily="34" charset="0"/>
                <a:ea typeface="+mn-ea"/>
                <a:cs typeface="Arial" panose="020B0604020202020204" pitchFamily="34" charset="0"/>
              </a:rPr>
              <a:t>Investigation</a:t>
            </a:r>
            <a:r>
              <a:rPr lang="en-US" sz="5400" dirty="0">
                <a:solidFill>
                  <a:schemeClr val="bg1"/>
                </a:solidFill>
                <a:latin typeface="Arial" panose="020B0604020202020204" pitchFamily="34" charset="0"/>
                <a:cs typeface="Arial" panose="020B0604020202020204" pitchFamily="34" charset="0"/>
              </a:rPr>
              <a:t> </a:t>
            </a:r>
            <a:r>
              <a:rPr lang="en-US" sz="5400" b="1" dirty="0">
                <a:solidFill>
                  <a:schemeClr val="bg1"/>
                </a:solidFill>
                <a:latin typeface="Arial" panose="020B0604020202020204" pitchFamily="34" charset="0"/>
                <a:ea typeface="+mn-ea"/>
                <a:cs typeface="Arial" panose="020B0604020202020204" pitchFamily="34" charset="0"/>
              </a:rPr>
              <a:t>Training</a:t>
            </a:r>
            <a:br>
              <a:rPr lang="en-US" sz="3600" b="1" dirty="0">
                <a:solidFill>
                  <a:schemeClr val="accent6">
                    <a:lumMod val="40000"/>
                    <a:lumOff val="60000"/>
                  </a:schemeClr>
                </a:solidFill>
                <a:latin typeface="Arial" panose="020B0604020202020204" pitchFamily="34" charset="0"/>
                <a:ea typeface="+mn-ea"/>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2800" b="1" dirty="0">
                <a:solidFill>
                  <a:schemeClr val="accent6">
                    <a:lumMod val="40000"/>
                    <a:lumOff val="60000"/>
                  </a:schemeClr>
                </a:solidFill>
                <a:latin typeface="Arial" panose="020B0604020202020204" pitchFamily="34" charset="0"/>
                <a:ea typeface="+mn-ea"/>
                <a:cs typeface="Arial" panose="020B0604020202020204" pitchFamily="34" charset="0"/>
              </a:rPr>
              <a:t>Americans</a:t>
            </a:r>
            <a:r>
              <a:rPr lang="en-US" sz="2800" i="1" dirty="0">
                <a:solidFill>
                  <a:schemeClr val="bg1"/>
                </a:solidFill>
                <a:latin typeface="Arial" panose="020B0604020202020204" pitchFamily="34" charset="0"/>
                <a:cs typeface="Arial" panose="020B0604020202020204" pitchFamily="34" charset="0"/>
              </a:rPr>
              <a:t> </a:t>
            </a:r>
            <a:r>
              <a:rPr lang="en-US" sz="2800" b="1" dirty="0">
                <a:solidFill>
                  <a:schemeClr val="accent6">
                    <a:lumMod val="40000"/>
                    <a:lumOff val="60000"/>
                  </a:schemeClr>
                </a:solidFill>
                <a:latin typeface="Arial" panose="020B0604020202020204" pitchFamily="34" charset="0"/>
                <a:ea typeface="+mn-ea"/>
                <a:cs typeface="Arial" panose="020B0604020202020204" pitchFamily="34" charset="0"/>
              </a:rPr>
              <a:t>with</a:t>
            </a:r>
            <a:r>
              <a:rPr lang="en-US" sz="2800" i="1" dirty="0">
                <a:solidFill>
                  <a:schemeClr val="bg1"/>
                </a:solidFill>
                <a:latin typeface="Arial" panose="020B0604020202020204" pitchFamily="34" charset="0"/>
                <a:cs typeface="Arial" panose="020B0604020202020204" pitchFamily="34" charset="0"/>
              </a:rPr>
              <a:t> </a:t>
            </a:r>
            <a:r>
              <a:rPr lang="en-US" sz="2800" b="1" dirty="0">
                <a:solidFill>
                  <a:schemeClr val="accent6">
                    <a:lumMod val="40000"/>
                    <a:lumOff val="60000"/>
                  </a:schemeClr>
                </a:solidFill>
                <a:latin typeface="Arial" panose="020B0604020202020204" pitchFamily="34" charset="0"/>
                <a:ea typeface="+mn-ea"/>
                <a:cs typeface="Arial" panose="020B0604020202020204" pitchFamily="34" charset="0"/>
              </a:rPr>
              <a:t>Disabilities</a:t>
            </a:r>
            <a:r>
              <a:rPr lang="en-US" sz="2800" i="1" dirty="0">
                <a:solidFill>
                  <a:schemeClr val="bg1"/>
                </a:solidFill>
                <a:latin typeface="Arial" panose="020B0604020202020204" pitchFamily="34" charset="0"/>
                <a:cs typeface="Arial" panose="020B0604020202020204" pitchFamily="34" charset="0"/>
              </a:rPr>
              <a:t> </a:t>
            </a:r>
            <a:r>
              <a:rPr lang="en-US" sz="2800" b="1" dirty="0">
                <a:solidFill>
                  <a:schemeClr val="accent6">
                    <a:lumMod val="40000"/>
                    <a:lumOff val="60000"/>
                  </a:schemeClr>
                </a:solidFill>
                <a:latin typeface="Arial" panose="020B0604020202020204" pitchFamily="34" charset="0"/>
                <a:ea typeface="+mn-ea"/>
                <a:cs typeface="Arial" panose="020B0604020202020204" pitchFamily="34" charset="0"/>
              </a:rPr>
              <a:t>Act</a:t>
            </a:r>
            <a:r>
              <a:rPr lang="en-US" sz="2800" i="1" dirty="0">
                <a:solidFill>
                  <a:schemeClr val="bg1"/>
                </a:solidFill>
                <a:latin typeface="Arial" panose="020B0604020202020204" pitchFamily="34" charset="0"/>
                <a:cs typeface="Arial" panose="020B0604020202020204" pitchFamily="34" charset="0"/>
              </a:rPr>
              <a:t> </a:t>
            </a:r>
            <a:r>
              <a:rPr lang="en-US" sz="2800" b="1" dirty="0">
                <a:solidFill>
                  <a:schemeClr val="accent6">
                    <a:lumMod val="40000"/>
                    <a:lumOff val="60000"/>
                  </a:schemeClr>
                </a:solidFill>
                <a:latin typeface="Arial" panose="020B0604020202020204" pitchFamily="34" charset="0"/>
                <a:ea typeface="+mn-ea"/>
                <a:cs typeface="Arial" panose="020B0604020202020204" pitchFamily="34" charset="0"/>
              </a:rPr>
              <a:t>&amp; </a:t>
            </a:r>
            <a:br>
              <a:rPr lang="en-US" sz="2800" b="1" dirty="0">
                <a:solidFill>
                  <a:schemeClr val="accent6">
                    <a:lumMod val="40000"/>
                    <a:lumOff val="60000"/>
                  </a:schemeClr>
                </a:solidFill>
                <a:latin typeface="Arial" panose="020B0604020202020204" pitchFamily="34" charset="0"/>
                <a:ea typeface="+mn-ea"/>
                <a:cs typeface="Arial" panose="020B0604020202020204" pitchFamily="34" charset="0"/>
              </a:rPr>
            </a:br>
            <a:r>
              <a:rPr lang="en-US" sz="2800" b="1" dirty="0">
                <a:solidFill>
                  <a:schemeClr val="accent6">
                    <a:lumMod val="40000"/>
                    <a:lumOff val="60000"/>
                  </a:schemeClr>
                </a:solidFill>
                <a:latin typeface="Arial" panose="020B0604020202020204" pitchFamily="34" charset="0"/>
                <a:ea typeface="+mn-ea"/>
                <a:cs typeface="Arial" panose="020B0604020202020204" pitchFamily="34" charset="0"/>
              </a:rPr>
              <a:t>Section 504 Complaints</a:t>
            </a:r>
          </a:p>
        </p:txBody>
      </p:sp>
      <p:pic>
        <p:nvPicPr>
          <p:cNvPr id="3" name="Picture 2" descr="Logo&#10;&#10;FHWA Office of Civil Rights logo">
            <a:extLst>
              <a:ext uri="{FF2B5EF4-FFF2-40B4-BE49-F238E27FC236}">
                <a16:creationId xmlns:a16="http://schemas.microsoft.com/office/drawing/2014/main" id="{B4173135-7A97-DAF6-60B3-A392D0B91224}"/>
              </a:ext>
            </a:extLst>
          </p:cNvPr>
          <p:cNvPicPr>
            <a:picLocks noChangeAspect="1"/>
          </p:cNvPicPr>
          <p:nvPr/>
        </p:nvPicPr>
        <p:blipFill>
          <a:blip r:embed="rId3"/>
          <a:stretch>
            <a:fillRect/>
          </a:stretch>
        </p:blipFill>
        <p:spPr>
          <a:xfrm>
            <a:off x="10031719" y="5294928"/>
            <a:ext cx="2017687" cy="934421"/>
          </a:xfrm>
          <a:prstGeom prst="rect">
            <a:avLst/>
          </a:prstGeom>
        </p:spPr>
      </p:pic>
    </p:spTree>
    <p:extLst>
      <p:ext uri="{BB962C8B-B14F-4D97-AF65-F5344CB8AC3E}">
        <p14:creationId xmlns:p14="http://schemas.microsoft.com/office/powerpoint/2010/main" val="47122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Establish jurisdiction</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506662"/>
            <a:ext cx="9295151" cy="4351338"/>
          </a:xfrm>
        </p:spPr>
        <p:txBody>
          <a:bodyPr/>
          <a:lstStyle/>
          <a:p>
            <a:r>
              <a:rPr lang="en-US" dirty="0">
                <a:latin typeface="Arial" panose="020B0604020202020204" pitchFamily="34" charset="0"/>
                <a:cs typeface="Arial" panose="020B0604020202020204" pitchFamily="34" charset="0"/>
              </a:rPr>
              <a:t>Are the subject locations in the public right-of-way?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the allegation covered by the ADA and/or Section 504?</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Does the allegation fall under FHWA authority?</a:t>
            </a:r>
          </a:p>
        </p:txBody>
      </p:sp>
    </p:spTree>
    <p:extLst>
      <p:ext uri="{BB962C8B-B14F-4D97-AF65-F5344CB8AC3E}">
        <p14:creationId xmlns:p14="http://schemas.microsoft.com/office/powerpoint/2010/main" val="147661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Investigation</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370137"/>
            <a:ext cx="9295151" cy="4351338"/>
          </a:xfrm>
        </p:spPr>
        <p:txBody>
          <a:bodyPr/>
          <a:lstStyle/>
          <a:p>
            <a:r>
              <a:rPr lang="en-US" dirty="0">
                <a:latin typeface="Arial" panose="020B0604020202020204" pitchFamily="34" charset="0"/>
                <a:cs typeface="Arial" panose="020B0604020202020204" pitchFamily="34" charset="0"/>
              </a:rPr>
              <a:t>Investigative plan (IP)</a:t>
            </a:r>
          </a:p>
          <a:p>
            <a:r>
              <a:rPr lang="en-US" dirty="0">
                <a:latin typeface="Arial" panose="020B0604020202020204" pitchFamily="34" charset="0"/>
                <a:cs typeface="Arial" panose="020B0604020202020204" pitchFamily="34" charset="0"/>
              </a:rPr>
              <a:t>Interviews</a:t>
            </a:r>
          </a:p>
          <a:p>
            <a:r>
              <a:rPr lang="en-US" dirty="0">
                <a:latin typeface="Arial" panose="020B0604020202020204" pitchFamily="34" charset="0"/>
                <a:cs typeface="Arial" panose="020B0604020202020204" pitchFamily="34" charset="0"/>
              </a:rPr>
              <a:t>On-site Review</a:t>
            </a:r>
          </a:p>
          <a:p>
            <a:r>
              <a:rPr lang="en-US" dirty="0">
                <a:latin typeface="Arial" panose="020B0604020202020204" pitchFamily="34" charset="0"/>
                <a:cs typeface="Arial" panose="020B0604020202020204" pitchFamily="34" charset="0"/>
              </a:rPr>
              <a:t>Report of Investigation (ROI)</a:t>
            </a:r>
          </a:p>
        </p:txBody>
      </p:sp>
    </p:spTree>
    <p:extLst>
      <p:ext uri="{BB962C8B-B14F-4D97-AF65-F5344CB8AC3E}">
        <p14:creationId xmlns:p14="http://schemas.microsoft.com/office/powerpoint/2010/main" val="412808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Common types of Complaints</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1965804"/>
            <a:ext cx="9295151" cy="4351338"/>
          </a:xfrm>
        </p:spPr>
        <p:txBody>
          <a:bodyPr/>
          <a:lstStyle/>
          <a:p>
            <a:r>
              <a:rPr lang="en-US" dirty="0">
                <a:latin typeface="Arial" panose="020B0604020202020204" pitchFamily="34" charset="0"/>
                <a:cs typeface="Arial" panose="020B0604020202020204" pitchFamily="34" charset="0"/>
              </a:rPr>
              <a:t>Sidewalks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Curb ramps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Obstructions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Pedestrian signals</a:t>
            </a:r>
          </a:p>
        </p:txBody>
      </p:sp>
      <p:pic>
        <p:nvPicPr>
          <p:cNvPr id="6" name="Picture 5" descr="sidewalk obstruction&#10;&#10;Minivan broken down on sidewalk">
            <a:extLst>
              <a:ext uri="{FF2B5EF4-FFF2-40B4-BE49-F238E27FC236}">
                <a16:creationId xmlns:a16="http://schemas.microsoft.com/office/drawing/2014/main" id="{5890F7FD-921F-810C-8BC8-73915BAC7731}"/>
              </a:ext>
            </a:extLst>
          </p:cNvPr>
          <p:cNvPicPr>
            <a:picLocks noChangeAspect="1"/>
          </p:cNvPicPr>
          <p:nvPr/>
        </p:nvPicPr>
        <p:blipFill>
          <a:blip r:embed="rId3"/>
          <a:stretch>
            <a:fillRect/>
          </a:stretch>
        </p:blipFill>
        <p:spPr>
          <a:xfrm>
            <a:off x="8743758" y="2240177"/>
            <a:ext cx="2944623" cy="2377646"/>
          </a:xfrm>
          <a:prstGeom prst="rect">
            <a:avLst/>
          </a:prstGeom>
        </p:spPr>
      </p:pic>
      <p:pic>
        <p:nvPicPr>
          <p:cNvPr id="7" name="Picture 6" descr="sidewalk obstruction&#10;&#10;trash cans obstructing sidewalk">
            <a:extLst>
              <a:ext uri="{FF2B5EF4-FFF2-40B4-BE49-F238E27FC236}">
                <a16:creationId xmlns:a16="http://schemas.microsoft.com/office/drawing/2014/main" id="{8621473E-A5D8-4483-3FCD-21346D9AEB71}"/>
              </a:ext>
            </a:extLst>
          </p:cNvPr>
          <p:cNvPicPr>
            <a:picLocks noChangeAspect="1"/>
          </p:cNvPicPr>
          <p:nvPr/>
        </p:nvPicPr>
        <p:blipFill>
          <a:blip r:embed="rId4"/>
          <a:stretch>
            <a:fillRect/>
          </a:stretch>
        </p:blipFill>
        <p:spPr>
          <a:xfrm>
            <a:off x="5004244" y="4141473"/>
            <a:ext cx="3072650" cy="2286198"/>
          </a:xfrm>
          <a:prstGeom prst="rect">
            <a:avLst/>
          </a:prstGeom>
        </p:spPr>
      </p:pic>
      <p:pic>
        <p:nvPicPr>
          <p:cNvPr id="8" name="Picture 7" descr="vertical discontinuity&#10;&#10;sidewalk settlement greater than a quarter of an inch">
            <a:extLst>
              <a:ext uri="{FF2B5EF4-FFF2-40B4-BE49-F238E27FC236}">
                <a16:creationId xmlns:a16="http://schemas.microsoft.com/office/drawing/2014/main" id="{34ADFC1F-929C-A25F-B0B5-0F9C4E21C383}"/>
              </a:ext>
            </a:extLst>
          </p:cNvPr>
          <p:cNvPicPr>
            <a:picLocks noChangeAspect="1"/>
          </p:cNvPicPr>
          <p:nvPr/>
        </p:nvPicPr>
        <p:blipFill>
          <a:blip r:embed="rId5"/>
          <a:stretch>
            <a:fillRect/>
          </a:stretch>
        </p:blipFill>
        <p:spPr>
          <a:xfrm>
            <a:off x="5051688" y="1570379"/>
            <a:ext cx="2987299" cy="2292295"/>
          </a:xfrm>
          <a:prstGeom prst="rect">
            <a:avLst/>
          </a:prstGeom>
        </p:spPr>
      </p:pic>
      <p:sp>
        <p:nvSpPr>
          <p:cNvPr id="9" name="TextBox 8">
            <a:extLst>
              <a:ext uri="{FF2B5EF4-FFF2-40B4-BE49-F238E27FC236}">
                <a16:creationId xmlns:a16="http://schemas.microsoft.com/office/drawing/2014/main" id="{E987DD85-3C1C-DA1C-1E81-33A5AC23F60E}"/>
              </a:ext>
            </a:extLst>
          </p:cNvPr>
          <p:cNvSpPr txBox="1"/>
          <p:nvPr/>
        </p:nvSpPr>
        <p:spPr>
          <a:xfrm>
            <a:off x="5051688" y="3849529"/>
            <a:ext cx="130745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Picture: T. Webb</a:t>
            </a:r>
          </a:p>
        </p:txBody>
      </p:sp>
      <p:sp>
        <p:nvSpPr>
          <p:cNvPr id="10" name="TextBox 9">
            <a:extLst>
              <a:ext uri="{FF2B5EF4-FFF2-40B4-BE49-F238E27FC236}">
                <a16:creationId xmlns:a16="http://schemas.microsoft.com/office/drawing/2014/main" id="{BCD149D0-4969-2C45-A670-86DC19228886}"/>
              </a:ext>
            </a:extLst>
          </p:cNvPr>
          <p:cNvSpPr txBox="1"/>
          <p:nvPr/>
        </p:nvSpPr>
        <p:spPr>
          <a:xfrm>
            <a:off x="5004244" y="6382803"/>
            <a:ext cx="130745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Picture: T. Webb</a:t>
            </a:r>
          </a:p>
        </p:txBody>
      </p:sp>
      <p:sp>
        <p:nvSpPr>
          <p:cNvPr id="11" name="TextBox 10">
            <a:extLst>
              <a:ext uri="{FF2B5EF4-FFF2-40B4-BE49-F238E27FC236}">
                <a16:creationId xmlns:a16="http://schemas.microsoft.com/office/drawing/2014/main" id="{0E254E0F-3D22-1866-4D5D-0D0D788E8BC9}"/>
              </a:ext>
            </a:extLst>
          </p:cNvPr>
          <p:cNvSpPr txBox="1"/>
          <p:nvPr/>
        </p:nvSpPr>
        <p:spPr>
          <a:xfrm>
            <a:off x="8743758" y="4604678"/>
            <a:ext cx="130745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Picture: T. Webb</a:t>
            </a:r>
          </a:p>
        </p:txBody>
      </p:sp>
    </p:spTree>
    <p:extLst>
      <p:ext uri="{BB962C8B-B14F-4D97-AF65-F5344CB8AC3E}">
        <p14:creationId xmlns:p14="http://schemas.microsoft.com/office/powerpoint/2010/main" val="42066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Alterations</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740025"/>
            <a:ext cx="9295151" cy="4351338"/>
          </a:xfrm>
        </p:spPr>
        <p:txBody>
          <a:bodyPr/>
          <a:lstStyle/>
          <a:p>
            <a:r>
              <a:rPr lang="en-US" dirty="0">
                <a:latin typeface="Arial" panose="020B0604020202020204" pitchFamily="34" charset="0"/>
                <a:cs typeface="Arial" panose="020B0604020202020204" pitchFamily="34" charset="0"/>
              </a:rPr>
              <a:t>Department of Justice/Department of Transportation Joint Technical Assistance on the Title II of the Americans with Disabilities Act Requirements to Provide Curb Ramps when Streets, Roads, or Highways are Altered through Resurfacing.</a:t>
            </a:r>
          </a:p>
        </p:txBody>
      </p:sp>
    </p:spTree>
    <p:extLst>
      <p:ext uri="{BB962C8B-B14F-4D97-AF65-F5344CB8AC3E}">
        <p14:creationId xmlns:p14="http://schemas.microsoft.com/office/powerpoint/2010/main" val="372419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Investigative Plan</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lstStyle/>
          <a:p>
            <a:r>
              <a:rPr lang="en-US" dirty="0">
                <a:latin typeface="Arial" panose="020B0604020202020204" pitchFamily="34" charset="0"/>
                <a:cs typeface="Arial" panose="020B0604020202020204" pitchFamily="34" charset="0"/>
              </a:rPr>
              <a:t>Internal document for use by the investigator to keep the investigation on track and focused on the issues and evidence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Based on the complaint.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It’s a living document and can be updated as the investigation proceeds.</a:t>
            </a:r>
          </a:p>
        </p:txBody>
      </p:sp>
    </p:spTree>
    <p:extLst>
      <p:ext uri="{BB962C8B-B14F-4D97-AF65-F5344CB8AC3E}">
        <p14:creationId xmlns:p14="http://schemas.microsoft.com/office/powerpoint/2010/main" val="214078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Interviews</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normAutofit lnSpcReduction="10000"/>
          </a:bodyPr>
          <a:lstStyle/>
          <a:p>
            <a:r>
              <a:rPr lang="en-US" dirty="0">
                <a:latin typeface="Arial" panose="020B0604020202020204" pitchFamily="34" charset="0"/>
                <a:cs typeface="Arial" panose="020B0604020202020204" pitchFamily="34" charset="0"/>
              </a:rPr>
              <a:t>Interviews may be conducted with the complainant and other witnesses during the investigative process.</a:t>
            </a:r>
          </a:p>
          <a:p>
            <a:r>
              <a:rPr lang="en-US" dirty="0">
                <a:latin typeface="Arial" panose="020B0604020202020204" pitchFamily="34" charset="0"/>
                <a:cs typeface="Arial" panose="020B0604020202020204" pitchFamily="34" charset="0"/>
              </a:rPr>
              <a:t>An interview with the respondent is required.</a:t>
            </a:r>
          </a:p>
          <a:p>
            <a:r>
              <a:rPr lang="en-US" dirty="0">
                <a:latin typeface="Arial" panose="020B0604020202020204" pitchFamily="34" charset="0"/>
                <a:cs typeface="Arial" panose="020B0604020202020204" pitchFamily="34" charset="0"/>
              </a:rPr>
              <a:t>Establish methods of communication - interpreter, LEP, alternate format needs</a:t>
            </a:r>
          </a:p>
          <a:p>
            <a:r>
              <a:rPr lang="en-US" dirty="0">
                <a:latin typeface="Arial" panose="020B0604020202020204" pitchFamily="34" charset="0"/>
                <a:cs typeface="Arial" panose="020B0604020202020204" pitchFamily="34" charset="0"/>
              </a:rPr>
              <a:t>Obtain information from witnesses who can provide information that will either support or refute the allegations.</a:t>
            </a:r>
          </a:p>
          <a:p>
            <a:r>
              <a:rPr lang="en-US" dirty="0">
                <a:latin typeface="Arial" panose="020B0604020202020204" pitchFamily="34" charset="0"/>
                <a:cs typeface="Arial" panose="020B0604020202020204" pitchFamily="34" charset="0"/>
              </a:rPr>
              <a:t>The complainant, respondent, and witnesses have the right to have a representative present during interviews.</a:t>
            </a:r>
          </a:p>
        </p:txBody>
      </p:sp>
    </p:spTree>
    <p:extLst>
      <p:ext uri="{BB962C8B-B14F-4D97-AF65-F5344CB8AC3E}">
        <p14:creationId xmlns:p14="http://schemas.microsoft.com/office/powerpoint/2010/main" val="421099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On-site review</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967909"/>
          </a:xfrm>
        </p:spPr>
        <p:txBody>
          <a:bodyPr>
            <a:normAutofit lnSpcReduction="10000"/>
          </a:bodyPr>
          <a:lstStyle/>
          <a:p>
            <a:r>
              <a:rPr lang="en-US" dirty="0">
                <a:latin typeface="Arial" panose="020B0604020202020204" pitchFamily="34" charset="0"/>
                <a:cs typeface="Arial" panose="020B0604020202020204" pitchFamily="34" charset="0"/>
              </a:rPr>
              <a:t>Taking pictures and/or videos</a:t>
            </a:r>
          </a:p>
          <a:p>
            <a:r>
              <a:rPr lang="en-US" dirty="0">
                <a:latin typeface="Arial" panose="020B0604020202020204" pitchFamily="34" charset="0"/>
                <a:cs typeface="Arial" panose="020B0604020202020204" pitchFamily="34" charset="0"/>
              </a:rPr>
              <a:t>Taking and documenting measurements</a:t>
            </a:r>
          </a:p>
        </p:txBody>
      </p:sp>
      <p:pic>
        <p:nvPicPr>
          <p:cNvPr id="4" name="Picture 3" descr="smart level measurement&#10;&#10;A person taking a counter slope measurement with a smart level">
            <a:extLst>
              <a:ext uri="{FF2B5EF4-FFF2-40B4-BE49-F238E27FC236}">
                <a16:creationId xmlns:a16="http://schemas.microsoft.com/office/drawing/2014/main" id="{7784BD50-13E7-EF42-D7F9-588E929B8D06}"/>
              </a:ext>
            </a:extLst>
          </p:cNvPr>
          <p:cNvPicPr>
            <a:picLocks noChangeAspect="1"/>
          </p:cNvPicPr>
          <p:nvPr/>
        </p:nvPicPr>
        <p:blipFill>
          <a:blip r:embed="rId3"/>
          <a:stretch>
            <a:fillRect/>
          </a:stretch>
        </p:blipFill>
        <p:spPr>
          <a:xfrm>
            <a:off x="2940325" y="3047761"/>
            <a:ext cx="4450466" cy="3054361"/>
          </a:xfrm>
          <a:prstGeom prst="rect">
            <a:avLst/>
          </a:prstGeom>
        </p:spPr>
      </p:pic>
      <p:sp>
        <p:nvSpPr>
          <p:cNvPr id="6" name="TextBox 5">
            <a:extLst>
              <a:ext uri="{FF2B5EF4-FFF2-40B4-BE49-F238E27FC236}">
                <a16:creationId xmlns:a16="http://schemas.microsoft.com/office/drawing/2014/main" id="{F5B326B3-F83F-4C4A-AEB3-9FFA678D5090}"/>
              </a:ext>
            </a:extLst>
          </p:cNvPr>
          <p:cNvSpPr txBox="1"/>
          <p:nvPr/>
        </p:nvSpPr>
        <p:spPr>
          <a:xfrm>
            <a:off x="2940325" y="6079350"/>
            <a:ext cx="413594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Picture: T. Webb</a:t>
            </a:r>
          </a:p>
        </p:txBody>
      </p:sp>
    </p:spTree>
    <p:extLst>
      <p:ext uri="{BB962C8B-B14F-4D97-AF65-F5344CB8AC3E}">
        <p14:creationId xmlns:p14="http://schemas.microsoft.com/office/powerpoint/2010/main" val="2018157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On-site review - Pictures and videos</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405062"/>
            <a:ext cx="9295151" cy="2728914"/>
          </a:xfrm>
        </p:spPr>
        <p:txBody>
          <a:bodyPr>
            <a:normAutofit/>
          </a:bodyPr>
          <a:lstStyle/>
          <a:p>
            <a:r>
              <a:rPr lang="en-US" dirty="0">
                <a:latin typeface="Arial" panose="020B0604020202020204" pitchFamily="34" charset="0"/>
                <a:cs typeface="Arial" panose="020B0604020202020204" pitchFamily="34" charset="0"/>
              </a:rPr>
              <a:t>Close up picture</a:t>
            </a:r>
          </a:p>
          <a:p>
            <a:r>
              <a:rPr lang="en-US" dirty="0">
                <a:latin typeface="Arial" panose="020B0604020202020204" pitchFamily="34" charset="0"/>
                <a:cs typeface="Arial" panose="020B0604020202020204" pitchFamily="34" charset="0"/>
              </a:rPr>
              <a:t>Pan out picture</a:t>
            </a:r>
          </a:p>
          <a:p>
            <a:r>
              <a:rPr lang="en-US" dirty="0">
                <a:latin typeface="Arial" panose="020B0604020202020204" pitchFamily="34" charset="0"/>
                <a:cs typeface="Arial" panose="020B0604020202020204" pitchFamily="34" charset="0"/>
              </a:rPr>
              <a:t>Date &amp; time stamp</a:t>
            </a:r>
          </a:p>
          <a:p>
            <a:r>
              <a:rPr lang="en-US" dirty="0">
                <a:latin typeface="Arial" panose="020B0604020202020204" pitchFamily="34" charset="0"/>
                <a:cs typeface="Arial" panose="020B0604020202020204" pitchFamily="34" charset="0"/>
              </a:rPr>
              <a:t>Label picture with facility type and location</a:t>
            </a:r>
          </a:p>
          <a:p>
            <a:r>
              <a:rPr lang="en-US" dirty="0">
                <a:latin typeface="Arial" panose="020B0604020202020204" pitchFamily="34" charset="0"/>
                <a:cs typeface="Arial" panose="020B0604020202020204" pitchFamily="34" charset="0"/>
              </a:rPr>
              <a:t>Audio description of video</a:t>
            </a:r>
          </a:p>
        </p:txBody>
      </p:sp>
      <p:pic>
        <p:nvPicPr>
          <p:cNvPr id="4" name="Picture 3" descr="Cross slope measurement close up&#10;&#10;Picture of a cross slope measurement of a curb ramp landing measuring 2.1 percent">
            <a:extLst>
              <a:ext uri="{FF2B5EF4-FFF2-40B4-BE49-F238E27FC236}">
                <a16:creationId xmlns:a16="http://schemas.microsoft.com/office/drawing/2014/main" id="{98DE448C-09CE-5AD6-EF5F-92CD432080E8}"/>
              </a:ext>
            </a:extLst>
          </p:cNvPr>
          <p:cNvPicPr>
            <a:picLocks noChangeAspect="1"/>
          </p:cNvPicPr>
          <p:nvPr/>
        </p:nvPicPr>
        <p:blipFill>
          <a:blip r:embed="rId3"/>
          <a:stretch>
            <a:fillRect/>
          </a:stretch>
        </p:blipFill>
        <p:spPr>
          <a:xfrm>
            <a:off x="8005665" y="1825624"/>
            <a:ext cx="2792562" cy="2077799"/>
          </a:xfrm>
          <a:prstGeom prst="rect">
            <a:avLst/>
          </a:prstGeom>
        </p:spPr>
      </p:pic>
      <p:pic>
        <p:nvPicPr>
          <p:cNvPr id="6" name="Picture 5" descr="Cross slope measurement  zoomed out&#10;&#10;Picture of a cross slope measurement of a curb ramp landing">
            <a:extLst>
              <a:ext uri="{FF2B5EF4-FFF2-40B4-BE49-F238E27FC236}">
                <a16:creationId xmlns:a16="http://schemas.microsoft.com/office/drawing/2014/main" id="{1B57DE7A-40B2-60E4-41F3-2F98769CA466}"/>
              </a:ext>
            </a:extLst>
          </p:cNvPr>
          <p:cNvPicPr>
            <a:picLocks noChangeAspect="1"/>
          </p:cNvPicPr>
          <p:nvPr/>
        </p:nvPicPr>
        <p:blipFill>
          <a:blip r:embed="rId4"/>
          <a:stretch>
            <a:fillRect/>
          </a:stretch>
        </p:blipFill>
        <p:spPr>
          <a:xfrm>
            <a:off x="8005665" y="4001293"/>
            <a:ext cx="2792562" cy="2077799"/>
          </a:xfrm>
          <a:prstGeom prst="rect">
            <a:avLst/>
          </a:prstGeom>
        </p:spPr>
      </p:pic>
      <p:sp>
        <p:nvSpPr>
          <p:cNvPr id="7" name="TextBox 6">
            <a:extLst>
              <a:ext uri="{FF2B5EF4-FFF2-40B4-BE49-F238E27FC236}">
                <a16:creationId xmlns:a16="http://schemas.microsoft.com/office/drawing/2014/main" id="{CCBC9D19-3B79-3F04-24D2-683C47E0345C}"/>
              </a:ext>
            </a:extLst>
          </p:cNvPr>
          <p:cNvSpPr txBox="1"/>
          <p:nvPr/>
        </p:nvSpPr>
        <p:spPr>
          <a:xfrm>
            <a:off x="10798227" y="3650891"/>
            <a:ext cx="14621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Picture: T. Webb</a:t>
            </a:r>
          </a:p>
        </p:txBody>
      </p:sp>
      <p:sp>
        <p:nvSpPr>
          <p:cNvPr id="8" name="TextBox 7">
            <a:extLst>
              <a:ext uri="{FF2B5EF4-FFF2-40B4-BE49-F238E27FC236}">
                <a16:creationId xmlns:a16="http://schemas.microsoft.com/office/drawing/2014/main" id="{F60A4225-9CC1-99C8-2F83-2B4D75DC1C01}"/>
              </a:ext>
            </a:extLst>
          </p:cNvPr>
          <p:cNvSpPr txBox="1"/>
          <p:nvPr/>
        </p:nvSpPr>
        <p:spPr>
          <a:xfrm>
            <a:off x="10798227" y="5851028"/>
            <a:ext cx="135642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Picture: T. Webb</a:t>
            </a:r>
          </a:p>
        </p:txBody>
      </p:sp>
    </p:spTree>
    <p:extLst>
      <p:ext uri="{BB962C8B-B14F-4D97-AF65-F5344CB8AC3E}">
        <p14:creationId xmlns:p14="http://schemas.microsoft.com/office/powerpoint/2010/main" val="426248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On-site review - Measurements</a:t>
            </a:r>
            <a:endParaRPr lang="en-US" dirty="0"/>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370137"/>
            <a:ext cx="9295151" cy="4351338"/>
          </a:xfrm>
        </p:spPr>
        <p:txBody>
          <a:bodyPr>
            <a:normAutofit/>
          </a:bodyPr>
          <a:lstStyle/>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Smart level, tape measure, ruler, measurement wheel, and other tools used to measure.</a:t>
            </a:r>
            <a:r>
              <a:rPr lang="en-US" b="0" i="0" dirty="0">
                <a:solidFill>
                  <a:srgbClr val="50505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Dimensions</a:t>
            </a:r>
            <a:r>
              <a:rPr lang="en-US" b="0" i="0" dirty="0">
                <a:solidFill>
                  <a:srgbClr val="50505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Slopes</a:t>
            </a:r>
            <a:r>
              <a:rPr lang="en-US" b="0" i="0" dirty="0">
                <a:solidFill>
                  <a:srgbClr val="50505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Obstructions</a:t>
            </a:r>
            <a:r>
              <a:rPr lang="en-US" b="0" i="0" dirty="0">
                <a:solidFill>
                  <a:srgbClr val="50505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Discontinuities</a:t>
            </a:r>
            <a:endParaRPr lang="en-US" b="0" i="0"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174280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Report of Investigation 1 of 3</a:t>
            </a:r>
            <a:endParaRPr lang="en-US" dirty="0"/>
          </a:p>
        </p:txBody>
      </p:sp>
      <p:sp>
        <p:nvSpPr>
          <p:cNvPr id="3" name="Content Placeholder 2">
            <a:extLst>
              <a:ext uri="{FF2B5EF4-FFF2-40B4-BE49-F238E27FC236}">
                <a16:creationId xmlns:a16="http://schemas.microsoft.com/office/drawing/2014/main" id="{4C043437-0D06-C64F-5EE3-4DD43AB006E2}"/>
              </a:ext>
              <a:ext uri="{C183D7F6-B498-43B3-948B-1728B52AA6E4}">
                <adec:decorative xmlns:adec="http://schemas.microsoft.com/office/drawing/2017/decorative" val="0"/>
              </a:ext>
            </a:extLst>
          </p:cNvPr>
          <p:cNvSpPr>
            <a:spLocks noGrp="1"/>
          </p:cNvSpPr>
          <p:nvPr>
            <p:ph sz="half" idx="1"/>
          </p:nvPr>
        </p:nvSpPr>
        <p:spPr>
          <a:xfrm>
            <a:off x="838199" y="1825625"/>
            <a:ext cx="9295151" cy="4351338"/>
          </a:xfrm>
        </p:spPr>
        <p:txBody>
          <a:bodyPr>
            <a:normAutofit/>
          </a:bodyPr>
          <a:lstStyle/>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What is an ROI?</a:t>
            </a:r>
            <a:r>
              <a:rPr lang="en-US" b="0" i="0" dirty="0">
                <a:solidFill>
                  <a:srgbClr val="505050"/>
                </a:solidFill>
                <a:effectLst/>
                <a:latin typeface="Arial" panose="020B0604020202020204" pitchFamily="34" charset="0"/>
              </a:rPr>
              <a:t>​</a:t>
            </a:r>
          </a:p>
          <a:p>
            <a:pPr marL="0" indent="0" algn="l" rtl="0" fontAlgn="base">
              <a:buNone/>
            </a:pPr>
            <a:endParaRPr lang="en-US" b="0" i="0" dirty="0">
              <a:solidFill>
                <a:srgbClr val="505050"/>
              </a:solidFill>
              <a:effectLst/>
              <a:latin typeface="Arial" panose="020B0604020202020204" pitchFamily="34" charset="0"/>
            </a:endParaRPr>
          </a:p>
          <a:p>
            <a:pPr lvl="1" fontAlgn="base"/>
            <a:r>
              <a:rPr lang="en-US" sz="2800" b="0" i="0" u="none" strike="noStrike" dirty="0">
                <a:solidFill>
                  <a:srgbClr val="505050"/>
                </a:solidFill>
                <a:effectLst/>
                <a:latin typeface="Arial" panose="020B0604020202020204" pitchFamily="34" charset="0"/>
              </a:rPr>
              <a:t>A document outlining the findings of the investigation. </a:t>
            </a:r>
            <a:r>
              <a:rPr lang="en-US" sz="2800"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Completed at the end of the investigation. </a:t>
            </a:r>
            <a:r>
              <a:rPr lang="en-US" sz="2800"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Provides an analysis of the facts found during the investigation.</a:t>
            </a:r>
            <a:r>
              <a:rPr lang="en-US" sz="2800"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Recommends a determination.</a:t>
            </a:r>
            <a:endParaRPr lang="en-US" sz="2800" b="0" i="0"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183716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 uri="{C183D7F6-B498-43B3-948B-1728B52AA6E4}">
                <adec:decorative xmlns:adec="http://schemas.microsoft.com/office/drawing/2017/decorative" val="0"/>
              </a:ext>
            </a:extLst>
          </p:cNvPr>
          <p:cNvSpPr>
            <a:spLocks noGrp="1"/>
          </p:cNvSpPr>
          <p:nvPr>
            <p:ph type="title"/>
          </p:nvPr>
        </p:nvSpPr>
        <p:spPr>
          <a:xfrm>
            <a:off x="838199" y="681037"/>
            <a:ext cx="8654716" cy="864950"/>
          </a:xfrm>
        </p:spPr>
        <p:txBody>
          <a:bodyPr>
            <a:normAutofit/>
          </a:bodyPr>
          <a:lstStyle/>
          <a:p>
            <a:r>
              <a:rPr lang="en-US" sz="4000" dirty="0">
                <a:latin typeface="Arial" panose="020B0604020202020204" pitchFamily="34" charset="0"/>
                <a:cs typeface="Arial" panose="020B0604020202020204" pitchFamily="34" charset="0"/>
              </a:rPr>
              <a:t>Disclaimer</a:t>
            </a:r>
          </a:p>
        </p:txBody>
      </p:sp>
      <p:sp>
        <p:nvSpPr>
          <p:cNvPr id="3" name="Content Placeholder 2">
            <a:extLst>
              <a:ext uri="{FF2B5EF4-FFF2-40B4-BE49-F238E27FC236}">
                <a16:creationId xmlns:a16="http://schemas.microsoft.com/office/drawing/2014/main" id="{4C043437-0D06-C64F-5EE3-4DD43AB006E2}"/>
              </a:ext>
              <a:ext uri="{C183D7F6-B498-43B3-948B-1728B52AA6E4}">
                <adec:decorative xmlns:adec="http://schemas.microsoft.com/office/drawing/2017/decorative" val="0"/>
              </a:ext>
            </a:extLst>
          </p:cNvPr>
          <p:cNvSpPr>
            <a:spLocks noGrp="1"/>
          </p:cNvSpPr>
          <p:nvPr>
            <p:ph sz="half" idx="1"/>
          </p:nvPr>
        </p:nvSpPr>
        <p:spPr>
          <a:xfrm>
            <a:off x="838199" y="2301875"/>
            <a:ext cx="9295151" cy="2984500"/>
          </a:xfrm>
        </p:spPr>
        <p:txBody>
          <a:bodyPr>
            <a:noAutofit/>
          </a:bodyPr>
          <a:lstStyle/>
          <a:p>
            <a:pPr algn="l" rtl="0" fontAlgn="base">
              <a:buFont typeface="Arial" panose="020B0604020202020204" pitchFamily="34" charset="0"/>
              <a:buChar char="•"/>
            </a:pPr>
            <a:r>
              <a:rPr lang="en-US" b="1" i="0" u="none" strike="noStrike" dirty="0">
                <a:solidFill>
                  <a:srgbClr val="000000"/>
                </a:solidFill>
                <a:effectLst/>
                <a:latin typeface="Arial" panose="020B0604020202020204" pitchFamily="34" charset="0"/>
              </a:rPr>
              <a:t>Federal Highway Administration Office of Civil Rights</a:t>
            </a:r>
            <a:r>
              <a:rPr lang="en-US" b="0" i="0" dirty="0">
                <a:solidFill>
                  <a:srgbClr val="505050"/>
                </a:solidFill>
                <a:effectLst/>
                <a:latin typeface="Arial" panose="020B0604020202020204" pitchFamily="34" charset="0"/>
              </a:rPr>
              <a:t>​</a:t>
            </a:r>
          </a:p>
          <a:p>
            <a:pPr marL="0" indent="0" algn="l" rtl="0" fontAlgn="base">
              <a:buNone/>
            </a:pPr>
            <a:endParaRPr lang="en-US" b="0" i="0" dirty="0">
              <a:solidFill>
                <a:srgbClr val="50505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The contents of this presentation do not have the force and effect of law and are not meant to bind the public in any way.  This presentation is intended only to provide clarity regarding existing requirements under the law or agency policies.</a:t>
            </a:r>
            <a:endParaRPr lang="en-US" b="0" i="0"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351285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Report of Investigation 2 of 3</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619250"/>
            <a:ext cx="9295151" cy="4867275"/>
          </a:xfrm>
        </p:spPr>
        <p:txBody>
          <a:bodyPr>
            <a:normAutofit/>
          </a:bodyPr>
          <a:lstStyle/>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What is in an ROI?</a:t>
            </a:r>
            <a:r>
              <a:rPr lang="en-US"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Parties names and addresses</a:t>
            </a:r>
            <a:r>
              <a:rPr lang="en-US" sz="2800"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Allegations and Issues</a:t>
            </a:r>
            <a:r>
              <a:rPr lang="en-US" sz="2800"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Applicable laws and regulations</a:t>
            </a:r>
            <a:r>
              <a:rPr lang="en-US" sz="2800"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Respondent’s response to the allegations</a:t>
            </a:r>
            <a:r>
              <a:rPr lang="en-US" sz="2800"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Name of ADA Coordinator </a:t>
            </a:r>
            <a:r>
              <a:rPr lang="en-US" sz="2800"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Respondent’s relevant policies</a:t>
            </a:r>
            <a:r>
              <a:rPr lang="en-US" sz="2800"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Does Respondent receive federal funds</a:t>
            </a:r>
            <a:r>
              <a:rPr lang="en-US" sz="2800" b="0" i="0" dirty="0">
                <a:solidFill>
                  <a:srgbClr val="505050"/>
                </a:solidFill>
                <a:effectLst/>
                <a:latin typeface="Arial" panose="020B0604020202020204" pitchFamily="34" charset="0"/>
              </a:rPr>
              <a:t>​</a:t>
            </a:r>
          </a:p>
          <a:p>
            <a:pPr lvl="1" fontAlgn="base"/>
            <a:r>
              <a:rPr lang="en-US" sz="2800" b="0" i="0" u="none" strike="noStrike" dirty="0">
                <a:solidFill>
                  <a:srgbClr val="505050"/>
                </a:solidFill>
                <a:effectLst/>
                <a:latin typeface="Arial" panose="020B0604020202020204" pitchFamily="34" charset="0"/>
              </a:rPr>
              <a:t>Number of employees – includes part time and seasonal. Each one counts as one full employee.</a:t>
            </a:r>
            <a:endParaRPr lang="en-US" sz="2800" b="0" i="0"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4170588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Report of Investigation 3 of 3</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normAutofit/>
          </a:bodyPr>
          <a:lstStyle/>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Transition plan status </a:t>
            </a:r>
            <a:r>
              <a:rPr lang="en-US" b="0" i="0" dirty="0">
                <a:solidFill>
                  <a:srgbClr val="50505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Grievance procedure </a:t>
            </a:r>
            <a:r>
              <a:rPr lang="en-US" b="0" i="0" dirty="0">
                <a:solidFill>
                  <a:srgbClr val="50505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Results of On-site review, if conducted</a:t>
            </a:r>
            <a:r>
              <a:rPr lang="en-US" b="0" i="0" dirty="0">
                <a:solidFill>
                  <a:srgbClr val="50505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Include pictures and/or measurements </a:t>
            </a:r>
            <a:r>
              <a:rPr lang="en-US" b="0" i="0" dirty="0">
                <a:solidFill>
                  <a:srgbClr val="50505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Standard used by Respondent (ADAAG, PROWAG or other standard applied)</a:t>
            </a:r>
            <a:r>
              <a:rPr lang="en-US" b="0" i="0" dirty="0">
                <a:solidFill>
                  <a:srgbClr val="50505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Recommendations for voluntary compliance</a:t>
            </a:r>
            <a:endParaRPr lang="en-US" b="0" i="0"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905928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ADA Accessibility Guidelines (ADAAG)</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370137"/>
            <a:ext cx="9295151" cy="4351338"/>
          </a:xfrm>
        </p:spPr>
        <p:txBody>
          <a:bodyPr>
            <a:normAutofit/>
          </a:bodyPr>
          <a:lstStyle/>
          <a:p>
            <a:pPr marL="457189" indent="-457189">
              <a:lnSpc>
                <a:spcPct val="110000"/>
              </a:lnSpc>
              <a:buClr>
                <a:srgbClr val="C41C00"/>
              </a:buClr>
              <a:buSzPct val="8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Developed primarily for buildings and on-site facilities</a:t>
            </a:r>
          </a:p>
          <a:p>
            <a:pPr marL="457189" indent="-457189">
              <a:lnSpc>
                <a:spcPct val="110000"/>
              </a:lnSpc>
              <a:buClr>
                <a:srgbClr val="C41C00"/>
              </a:buClr>
              <a:buSzPct val="8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Does not address all situations </a:t>
            </a:r>
          </a:p>
        </p:txBody>
      </p:sp>
    </p:spTree>
    <p:extLst>
      <p:ext uri="{BB962C8B-B14F-4D97-AF65-F5344CB8AC3E}">
        <p14:creationId xmlns:p14="http://schemas.microsoft.com/office/powerpoint/2010/main" val="3167499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a:xfrm>
            <a:off x="838200" y="878306"/>
            <a:ext cx="8654716" cy="1067940"/>
          </a:xfrm>
        </p:spPr>
        <p:txBody>
          <a:bodyPr>
            <a:noAutofit/>
          </a:bodyPr>
          <a:lstStyle/>
          <a:p>
            <a:r>
              <a:rPr lang="en-US" sz="3400" dirty="0">
                <a:latin typeface="Arial" panose="020B0604020202020204" pitchFamily="34" charset="0"/>
                <a:cs typeface="Arial" panose="020B0604020202020204" pitchFamily="34" charset="0"/>
              </a:rPr>
              <a:t>Public Right of Way Accessibility Guidelines </a:t>
            </a:r>
            <a:br>
              <a:rPr lang="en-US" sz="3400"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(PROWAG) Update</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normAutofit/>
          </a:bodyPr>
          <a:lstStyle/>
          <a:p>
            <a:pPr marL="457189" indent="-457189">
              <a:lnSpc>
                <a:spcPct val="110000"/>
              </a:lnSpc>
              <a:buClr>
                <a:srgbClr val="C41C00"/>
              </a:buClr>
              <a:buSzPct val="8000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457189" indent="-457189">
              <a:lnSpc>
                <a:spcPct val="110000"/>
              </a:lnSpc>
              <a:buClr>
                <a:srgbClr val="C41C00"/>
              </a:buClr>
              <a:buSzPct val="8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Final PROWAG provides minimum accessibility guidelines​</a:t>
            </a:r>
          </a:p>
          <a:p>
            <a:pPr marL="457189" indent="-457189">
              <a:lnSpc>
                <a:spcPct val="110000"/>
              </a:lnSpc>
              <a:buClr>
                <a:srgbClr val="C41C00"/>
              </a:buClr>
              <a:buSzPct val="8000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457189" indent="-457189">
              <a:lnSpc>
                <a:spcPct val="110000"/>
              </a:lnSpc>
              <a:buClr>
                <a:srgbClr val="C41C00"/>
              </a:buClr>
              <a:buSzPct val="8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DOT and DOJ must adopt PROWAG guidelines to make them enforceable standards.</a:t>
            </a:r>
            <a:endParaRPr lang="en-US" dirty="0"/>
          </a:p>
        </p:txBody>
      </p:sp>
    </p:spTree>
    <p:extLst>
      <p:ext uri="{BB962C8B-B14F-4D97-AF65-F5344CB8AC3E}">
        <p14:creationId xmlns:p14="http://schemas.microsoft.com/office/powerpoint/2010/main" val="3830054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Closure</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370137"/>
            <a:ext cx="9295151" cy="4351338"/>
          </a:xfrm>
        </p:spPr>
        <p:txBody>
          <a:bodyPr>
            <a:normAutofit/>
          </a:bodyPr>
          <a:lstStyle/>
          <a:p>
            <a:pPr marL="710565" indent="-608965"/>
            <a:r>
              <a:rPr lang="en-US" dirty="0">
                <a:solidFill>
                  <a:schemeClr val="tx1"/>
                </a:solidFill>
                <a:latin typeface="Arial" panose="020B0604020202020204" pitchFamily="34" charset="0"/>
                <a:cs typeface="Arial" panose="020B0604020202020204" pitchFamily="34" charset="0"/>
              </a:rPr>
              <a:t>Letter of Finding (LOF)</a:t>
            </a:r>
          </a:p>
          <a:p>
            <a:pPr marL="710565" indent="-608965"/>
            <a:endParaRPr lang="en-US" dirty="0">
              <a:latin typeface="Arial" panose="020B0604020202020204" pitchFamily="34" charset="0"/>
              <a:cs typeface="Arial" panose="020B0604020202020204" pitchFamily="34" charset="0"/>
            </a:endParaRPr>
          </a:p>
          <a:p>
            <a:pPr marL="710565" indent="-608965"/>
            <a:r>
              <a:rPr lang="en-US" dirty="0">
                <a:solidFill>
                  <a:schemeClr val="tx1"/>
                </a:solidFill>
                <a:latin typeface="Arial" panose="020B0604020202020204" pitchFamily="34" charset="0"/>
                <a:cs typeface="Arial" panose="020B0604020202020204" pitchFamily="34" charset="0"/>
              </a:rPr>
              <a:t>Closure Letter</a:t>
            </a:r>
          </a:p>
          <a:p>
            <a:pPr marL="710565" indent="-608965"/>
            <a:endParaRPr lang="en-US" dirty="0">
              <a:solidFill>
                <a:schemeClr val="tx1"/>
              </a:solidFill>
              <a:latin typeface="Arial" panose="020B0604020202020204" pitchFamily="34" charset="0"/>
              <a:cs typeface="Arial" panose="020B0604020202020204" pitchFamily="34" charset="0"/>
            </a:endParaRPr>
          </a:p>
          <a:p>
            <a:pPr marL="710565" indent="-608965"/>
            <a:r>
              <a:rPr lang="en-US" dirty="0">
                <a:latin typeface="Arial" panose="020B0604020202020204" pitchFamily="34" charset="0"/>
                <a:cs typeface="Arial" panose="020B0604020202020204" pitchFamily="34" charset="0"/>
              </a:rPr>
              <a:t>Voluntary Compliance Agreement (VCA)</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236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b="1" i="0" u="none" strike="noStrike" dirty="0">
                <a:effectLst/>
                <a:latin typeface="Arial" panose="020B0604020202020204" pitchFamily="34" charset="0"/>
              </a:rPr>
              <a:t>Letter of Finding 1 of 2</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normAutofit/>
          </a:bodyPr>
          <a:lstStyle/>
          <a:p>
            <a:pPr algn="l" rtl="0" fontAlgn="base">
              <a:buFont typeface="Arial" panose="020B0604020202020204" pitchFamily="34" charset="0"/>
              <a:buChar char="•"/>
            </a:pPr>
            <a:r>
              <a:rPr lang="en-US" b="0" i="0" u="none" strike="noStrike" dirty="0">
                <a:solidFill>
                  <a:srgbClr val="505050"/>
                </a:solidFill>
                <a:effectLst/>
                <a:latin typeface="Arial" panose="020B0604020202020204" pitchFamily="34" charset="0"/>
              </a:rPr>
              <a:t>What is an LOF?</a:t>
            </a:r>
            <a:r>
              <a:rPr lang="en-US" b="0" i="0" dirty="0">
                <a:solidFill>
                  <a:srgbClr val="505050"/>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505050"/>
              </a:solidFill>
              <a:effectLst/>
              <a:latin typeface="Arial" panose="020B0604020202020204" pitchFamily="34" charset="0"/>
            </a:endParaRPr>
          </a:p>
          <a:p>
            <a:pPr lvl="1" fontAlgn="base"/>
            <a:r>
              <a:rPr lang="en-US" sz="2800" b="0" i="0" u="none" strike="noStrike" dirty="0">
                <a:solidFill>
                  <a:srgbClr val="505050"/>
                </a:solidFill>
                <a:effectLst/>
                <a:latin typeface="Arial" panose="020B0604020202020204" pitchFamily="34" charset="0"/>
              </a:rPr>
              <a:t>A document outlining the findings and conclusion of the investigation. It is completed after an ROI and finds compliance or non-compliance.</a:t>
            </a:r>
            <a:r>
              <a:rPr lang="en-US" sz="2800" b="0" i="0" dirty="0">
                <a:solidFill>
                  <a:srgbClr val="505050"/>
                </a:solidFill>
                <a:effectLst/>
                <a:latin typeface="Arial" panose="020B0604020202020204" pitchFamily="34" charset="0"/>
              </a:rPr>
              <a:t>​</a:t>
            </a:r>
          </a:p>
          <a:p>
            <a:pPr lvl="1" fontAlgn="base"/>
            <a:endParaRPr lang="en-US" sz="2800" b="0" i="0" dirty="0">
              <a:solidFill>
                <a:srgbClr val="505050"/>
              </a:solidFill>
              <a:effectLst/>
              <a:latin typeface="Arial" panose="020B0604020202020204" pitchFamily="34" charset="0"/>
            </a:endParaRPr>
          </a:p>
          <a:p>
            <a:pPr lvl="1" fontAlgn="base"/>
            <a:r>
              <a:rPr lang="en-US" sz="2800" b="0" i="0" u="none" strike="noStrike" dirty="0">
                <a:solidFill>
                  <a:srgbClr val="505050"/>
                </a:solidFill>
                <a:effectLst/>
                <a:latin typeface="Arial" panose="020B0604020202020204" pitchFamily="34" charset="0"/>
              </a:rPr>
              <a:t>The LOF should state recommendations for voluntary compliance if Respondent is found in non-compliance.</a:t>
            </a:r>
            <a:endParaRPr lang="en-US" sz="2800" b="0" i="0"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2945669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b="1" i="0" u="none" strike="noStrike" dirty="0">
                <a:effectLst/>
                <a:latin typeface="Arial" panose="020B0604020202020204" pitchFamily="34" charset="0"/>
              </a:rPr>
              <a:t>Letter of Finding 2 of 2</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1588670"/>
            <a:ext cx="9295151" cy="4926430"/>
          </a:xfrm>
        </p:spPr>
        <p:txBody>
          <a:bodyPr>
            <a:noAutofit/>
          </a:bodyPr>
          <a:lstStyle/>
          <a:p>
            <a:pPr algn="l" rtl="0" fontAlgn="base">
              <a:buFont typeface="Arial" panose="020B0604020202020204" pitchFamily="34" charset="0"/>
              <a:buChar char="•"/>
            </a:pPr>
            <a:r>
              <a:rPr lang="en-US" sz="2700" b="0" i="0" u="none" strike="noStrike" dirty="0">
                <a:solidFill>
                  <a:srgbClr val="505050"/>
                </a:solidFill>
                <a:effectLst/>
                <a:latin typeface="Arial" panose="020B0604020202020204" pitchFamily="34" charset="0"/>
              </a:rPr>
              <a:t>What is in an LOF? </a:t>
            </a:r>
            <a:r>
              <a:rPr lang="en-US" sz="2700" b="0" i="0" dirty="0">
                <a:solidFill>
                  <a:srgbClr val="505050"/>
                </a:solidFill>
                <a:effectLst/>
                <a:latin typeface="Arial" panose="020B0604020202020204" pitchFamily="34" charset="0"/>
              </a:rPr>
              <a:t>​</a:t>
            </a:r>
          </a:p>
          <a:p>
            <a:pPr lvl="1" fontAlgn="base"/>
            <a:r>
              <a:rPr lang="en-US" sz="2700" b="0" i="0" u="none" strike="noStrike" dirty="0">
                <a:solidFill>
                  <a:srgbClr val="505050"/>
                </a:solidFill>
                <a:effectLst/>
                <a:latin typeface="Arial" panose="020B0604020202020204" pitchFamily="34" charset="0"/>
              </a:rPr>
              <a:t>Parties’ names and addresses (protect complainant’s identity)</a:t>
            </a:r>
            <a:r>
              <a:rPr lang="en-US" sz="2700" b="0" i="0" dirty="0">
                <a:solidFill>
                  <a:srgbClr val="505050"/>
                </a:solidFill>
                <a:effectLst/>
                <a:latin typeface="Arial" panose="020B0604020202020204" pitchFamily="34" charset="0"/>
              </a:rPr>
              <a:t>​</a:t>
            </a:r>
          </a:p>
          <a:p>
            <a:pPr lvl="1" fontAlgn="base"/>
            <a:r>
              <a:rPr lang="en-US" sz="2700" b="0" i="0" u="none" strike="noStrike" dirty="0">
                <a:solidFill>
                  <a:srgbClr val="505050"/>
                </a:solidFill>
                <a:effectLst/>
                <a:latin typeface="Arial" panose="020B0604020202020204" pitchFamily="34" charset="0"/>
              </a:rPr>
              <a:t>Allegations and Issues</a:t>
            </a:r>
            <a:r>
              <a:rPr lang="en-US" sz="2700" b="0" i="0" dirty="0">
                <a:solidFill>
                  <a:srgbClr val="505050"/>
                </a:solidFill>
                <a:effectLst/>
                <a:latin typeface="Arial" panose="020B0604020202020204" pitchFamily="34" charset="0"/>
              </a:rPr>
              <a:t>​</a:t>
            </a:r>
          </a:p>
          <a:p>
            <a:pPr lvl="1" fontAlgn="base"/>
            <a:r>
              <a:rPr lang="en-US" sz="2700" b="0" i="0" u="none" strike="noStrike" dirty="0">
                <a:solidFill>
                  <a:srgbClr val="505050"/>
                </a:solidFill>
                <a:effectLst/>
                <a:latin typeface="Arial" panose="020B0604020202020204" pitchFamily="34" charset="0"/>
              </a:rPr>
              <a:t>Applicable laws and regulations</a:t>
            </a:r>
            <a:r>
              <a:rPr lang="en-US" sz="2700" b="0" i="0" dirty="0">
                <a:solidFill>
                  <a:srgbClr val="505050"/>
                </a:solidFill>
                <a:effectLst/>
                <a:latin typeface="Arial" panose="020B0604020202020204" pitchFamily="34" charset="0"/>
              </a:rPr>
              <a:t>​</a:t>
            </a:r>
          </a:p>
          <a:p>
            <a:pPr lvl="1" fontAlgn="base"/>
            <a:r>
              <a:rPr lang="en-US" sz="2700" b="0" i="0" u="none" strike="noStrike" dirty="0">
                <a:solidFill>
                  <a:srgbClr val="505050"/>
                </a:solidFill>
                <a:effectLst/>
                <a:latin typeface="Arial" panose="020B0604020202020204" pitchFamily="34" charset="0"/>
              </a:rPr>
              <a:t>Findings of fact from the investigation (including measurements)</a:t>
            </a:r>
            <a:r>
              <a:rPr lang="en-US" sz="2700" b="0" i="0" dirty="0">
                <a:solidFill>
                  <a:srgbClr val="505050"/>
                </a:solidFill>
                <a:effectLst/>
                <a:latin typeface="Arial" panose="020B0604020202020204" pitchFamily="34" charset="0"/>
              </a:rPr>
              <a:t>​</a:t>
            </a:r>
          </a:p>
          <a:p>
            <a:pPr lvl="1" fontAlgn="base"/>
            <a:r>
              <a:rPr lang="en-US" sz="2700" b="0" i="0" u="none" strike="noStrike" dirty="0">
                <a:solidFill>
                  <a:srgbClr val="505050"/>
                </a:solidFill>
                <a:effectLst/>
                <a:latin typeface="Arial" panose="020B0604020202020204" pitchFamily="34" charset="0"/>
              </a:rPr>
              <a:t>Conclusions of compliance or non-compliance supported by the findings of fact</a:t>
            </a:r>
            <a:r>
              <a:rPr lang="en-US" sz="2700" b="0" i="0" dirty="0">
                <a:solidFill>
                  <a:srgbClr val="505050"/>
                </a:solidFill>
                <a:effectLst/>
                <a:latin typeface="Arial" panose="020B0604020202020204" pitchFamily="34" charset="0"/>
              </a:rPr>
              <a:t>​</a:t>
            </a:r>
          </a:p>
          <a:p>
            <a:pPr lvl="1" fontAlgn="base"/>
            <a:r>
              <a:rPr lang="en-US" sz="2700" b="0" i="0" u="none" strike="noStrike" dirty="0">
                <a:solidFill>
                  <a:srgbClr val="505050"/>
                </a:solidFill>
                <a:effectLst/>
                <a:latin typeface="Arial" panose="020B0604020202020204" pitchFamily="34" charset="0"/>
              </a:rPr>
              <a:t>Voluntary compliance action items if Respondent is found in non-compliance</a:t>
            </a:r>
            <a:endParaRPr lang="en-US" sz="2700" b="0" i="0"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3071553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Voluntary Compliance</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normAutofit/>
          </a:bodyPr>
          <a:lstStyle/>
          <a:p>
            <a:r>
              <a:rPr lang="en-US" dirty="0">
                <a:latin typeface="Arial" panose="020B0604020202020204" pitchFamily="34" charset="0"/>
                <a:cs typeface="Arial" panose="020B0604020202020204" pitchFamily="34" charset="0"/>
              </a:rPr>
              <a:t>Where non-compliance is found action items for voluntary compliance should be provided.​</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Respondent submits action plan and schedule to remediate deficiencies.​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Civil Rights Specialist monitors action plan through compliance.</a:t>
            </a:r>
          </a:p>
        </p:txBody>
      </p:sp>
    </p:spTree>
    <p:extLst>
      <p:ext uri="{BB962C8B-B14F-4D97-AF65-F5344CB8AC3E}">
        <p14:creationId xmlns:p14="http://schemas.microsoft.com/office/powerpoint/2010/main" val="1268832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sz="4000" dirty="0">
                <a:latin typeface="Arial" panose="020B0604020202020204" pitchFamily="34" charset="0"/>
                <a:cs typeface="Arial" panose="020B0604020202020204" pitchFamily="34" charset="0"/>
              </a:rPr>
              <a:t>Voluntary Compliance Agreement (VCA</a:t>
            </a:r>
            <a:r>
              <a:rPr lang="en-US"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1790700"/>
            <a:ext cx="9077326" cy="4705349"/>
          </a:xfrm>
        </p:spPr>
        <p:txBody>
          <a:bodyPr>
            <a:noAutofit/>
          </a:bodyPr>
          <a:lstStyle/>
          <a:p>
            <a:r>
              <a:rPr lang="en-US" dirty="0">
                <a:latin typeface="Arial" panose="020B0604020202020204" pitchFamily="34" charset="0"/>
                <a:cs typeface="Arial" panose="020B0604020202020204" pitchFamily="34" charset="0"/>
              </a:rPr>
              <a:t>Voluntary agreement entered into and signed by Respondent and FHWA.​</a:t>
            </a:r>
          </a:p>
          <a:p>
            <a:r>
              <a:rPr lang="en-US" dirty="0">
                <a:latin typeface="Arial" panose="020B0604020202020204" pitchFamily="34" charset="0"/>
                <a:cs typeface="Arial" panose="020B0604020202020204" pitchFamily="34" charset="0"/>
              </a:rPr>
              <a:t>The Agreement does not constitute a finding of compliance or non-compliance.​</a:t>
            </a:r>
          </a:p>
          <a:p>
            <a:r>
              <a:rPr lang="en-US" dirty="0">
                <a:latin typeface="Arial" panose="020B0604020202020204" pitchFamily="34" charset="0"/>
                <a:cs typeface="Arial" panose="020B0604020202020204" pitchFamily="34" charset="0"/>
              </a:rPr>
              <a:t>Make sure there are sufficient details and timeframes.​</a:t>
            </a:r>
          </a:p>
          <a:p>
            <a:r>
              <a:rPr lang="en-US" dirty="0">
                <a:latin typeface="Arial" panose="020B0604020202020204" pitchFamily="34" charset="0"/>
                <a:cs typeface="Arial" panose="020B0604020202020204" pitchFamily="34" charset="0"/>
              </a:rPr>
              <a:t>Consult with HCR prior to sending out agreement for signatures.​</a:t>
            </a:r>
          </a:p>
          <a:p>
            <a:r>
              <a:rPr lang="en-US" dirty="0">
                <a:latin typeface="Arial" panose="020B0604020202020204" pitchFamily="34" charset="0"/>
                <a:cs typeface="Arial" panose="020B0604020202020204" pitchFamily="34" charset="0"/>
              </a:rPr>
              <a:t>FHWA Division office will monitor the agreement for compliance.​</a:t>
            </a:r>
          </a:p>
          <a:p>
            <a:r>
              <a:rPr lang="en-US" dirty="0">
                <a:latin typeface="Arial" panose="020B0604020202020204" pitchFamily="34" charset="0"/>
                <a:cs typeface="Arial" panose="020B0604020202020204" pitchFamily="34" charset="0"/>
              </a:rPr>
              <a:t>Efficient way to process complaints.</a:t>
            </a:r>
          </a:p>
        </p:txBody>
      </p:sp>
    </p:spTree>
    <p:extLst>
      <p:ext uri="{BB962C8B-B14F-4D97-AF65-F5344CB8AC3E}">
        <p14:creationId xmlns:p14="http://schemas.microsoft.com/office/powerpoint/2010/main" val="19415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Monitoring</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normAutofit/>
          </a:bodyPr>
          <a:lstStyle/>
          <a:p>
            <a:r>
              <a:rPr lang="en-US" dirty="0">
                <a:latin typeface="Arial" panose="020B0604020202020204" pitchFamily="34" charset="0"/>
                <a:cs typeface="Arial" panose="020B0604020202020204" pitchFamily="34" charset="0"/>
              </a:rPr>
              <a:t>Voluntary Compliance Agreement​</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LOF of non-compliance</a:t>
            </a:r>
          </a:p>
        </p:txBody>
      </p:sp>
    </p:spTree>
    <p:extLst>
      <p:ext uri="{BB962C8B-B14F-4D97-AF65-F5344CB8AC3E}">
        <p14:creationId xmlns:p14="http://schemas.microsoft.com/office/powerpoint/2010/main" val="161179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a:xfrm>
            <a:off x="838199" y="681037"/>
            <a:ext cx="8654716" cy="864950"/>
          </a:xfrm>
        </p:spPr>
        <p:txBody>
          <a:bodyPr>
            <a:normAutofit/>
          </a:bodyPr>
          <a:lstStyle/>
          <a:p>
            <a:r>
              <a:rPr lang="en-US" dirty="0">
                <a:latin typeface="Arial" panose="020B0604020202020204" pitchFamily="34" charset="0"/>
                <a:cs typeface="Arial" panose="020B0604020202020204" pitchFamily="34" charset="0"/>
              </a:rPr>
              <a:t>What you will learn about…..</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normAutofit/>
          </a:bodyPr>
          <a:lstStyle/>
          <a:p>
            <a:r>
              <a:rPr lang="en-US" sz="3600" dirty="0">
                <a:latin typeface="Arial" panose="020B0604020202020204" pitchFamily="34" charset="0"/>
                <a:cs typeface="Arial" panose="020B0604020202020204" pitchFamily="34" charset="0"/>
              </a:rPr>
              <a:t>Complaint Process</a:t>
            </a:r>
          </a:p>
          <a:p>
            <a:r>
              <a:rPr lang="en-US" sz="3600" dirty="0">
                <a:latin typeface="Arial" panose="020B0604020202020204" pitchFamily="34" charset="0"/>
                <a:cs typeface="Arial" panose="020B0604020202020204" pitchFamily="34" charset="0"/>
              </a:rPr>
              <a:t>Intake</a:t>
            </a:r>
          </a:p>
          <a:p>
            <a:r>
              <a:rPr lang="en-US" sz="3600" dirty="0">
                <a:latin typeface="Arial" panose="020B0604020202020204" pitchFamily="34" charset="0"/>
                <a:cs typeface="Arial" panose="020B0604020202020204" pitchFamily="34" charset="0"/>
              </a:rPr>
              <a:t>Investigation	</a:t>
            </a:r>
          </a:p>
          <a:p>
            <a:r>
              <a:rPr lang="en-US" sz="3600" dirty="0">
                <a:latin typeface="Arial" panose="020B0604020202020204" pitchFamily="34" charset="0"/>
                <a:cs typeface="Arial" panose="020B0604020202020204" pitchFamily="34" charset="0"/>
              </a:rPr>
              <a:t>Closure</a:t>
            </a:r>
          </a:p>
          <a:p>
            <a:r>
              <a:rPr lang="en-US" sz="3600" dirty="0">
                <a:latin typeface="Arial" panose="020B0604020202020204" pitchFamily="34" charset="0"/>
                <a:cs typeface="Arial" panose="020B0604020202020204" pitchFamily="34" charset="0"/>
              </a:rPr>
              <a:t>Monitoring</a:t>
            </a:r>
          </a:p>
          <a:p>
            <a:r>
              <a:rPr lang="en-US" sz="3600" dirty="0">
                <a:latin typeface="Arial" panose="020B0604020202020204" pitchFamily="34" charset="0"/>
                <a:cs typeface="Arial" panose="020B0604020202020204" pitchFamily="34" charset="0"/>
              </a:rPr>
              <a:t>Voluntary Compliance Agreement (VCA)</a:t>
            </a:r>
          </a:p>
        </p:txBody>
      </p:sp>
    </p:spTree>
    <p:extLst>
      <p:ext uri="{BB962C8B-B14F-4D97-AF65-F5344CB8AC3E}">
        <p14:creationId xmlns:p14="http://schemas.microsoft.com/office/powerpoint/2010/main" val="207468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Contact:</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005012"/>
            <a:ext cx="9295151" cy="4351338"/>
          </a:xfrm>
        </p:spPr>
        <p:txBody>
          <a:bodyPr>
            <a:normAutofit/>
          </a:bodyPr>
          <a:lstStyle/>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Todd Webb​</a:t>
            </a:r>
          </a:p>
          <a:p>
            <a:pPr marL="0" indent="0">
              <a:buNone/>
            </a:pPr>
            <a:r>
              <a:rPr lang="en-US" dirty="0">
                <a:latin typeface="Arial" panose="020B0604020202020204" pitchFamily="34" charset="0"/>
                <a:cs typeface="Arial" panose="020B0604020202020204" pitchFamily="34" charset="0"/>
              </a:rPr>
              <a:t>ADA Program Analyst​</a:t>
            </a:r>
          </a:p>
          <a:p>
            <a:pPr marL="0" indent="0">
              <a:buNone/>
            </a:pPr>
            <a:r>
              <a:rPr lang="en-US" dirty="0">
                <a:latin typeface="Arial" panose="020B0604020202020204" pitchFamily="34" charset="0"/>
                <a:cs typeface="Arial" panose="020B0604020202020204" pitchFamily="34" charset="0"/>
              </a:rPr>
              <a:t>FHWA Office of Civil Rights​</a:t>
            </a:r>
          </a:p>
          <a:p>
            <a:pPr marL="0" indent="0">
              <a:buNone/>
            </a:pPr>
            <a:endParaRPr lang="en-US" sz="2800" dirty="0">
              <a:latin typeface="Arial" panose="020B0604020202020204" pitchFamily="34" charset="0"/>
              <a:cs typeface="Arial" panose="020B0604020202020204" pitchFamily="34" charset="0"/>
              <a:hlinkClick r:id="rId3"/>
            </a:endParaRPr>
          </a:p>
          <a:p>
            <a:pPr marL="0" indent="0">
              <a:buNone/>
            </a:pPr>
            <a:r>
              <a:rPr lang="en-US" sz="2800" dirty="0">
                <a:latin typeface="Arial" panose="020B0604020202020204" pitchFamily="34" charset="0"/>
                <a:cs typeface="Arial" panose="020B0604020202020204" pitchFamily="34" charset="0"/>
                <a:hlinkClick r:id="rId3"/>
              </a:rPr>
              <a:t>James.Webb@dot.gov</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5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73D110-B0FB-C97D-2F67-7E67854C5D43}"/>
              </a:ext>
            </a:extLst>
          </p:cNvPr>
          <p:cNvSpPr>
            <a:spLocks noGrp="1"/>
          </p:cNvSpPr>
          <p:nvPr>
            <p:ph type="title" idx="4294967295"/>
          </p:nvPr>
        </p:nvSpPr>
        <p:spPr>
          <a:xfrm>
            <a:off x="838200" y="-1325563"/>
            <a:ext cx="10515600" cy="1325563"/>
          </a:xfrm>
        </p:spPr>
        <p:txBody>
          <a:bodyPr vert="horz" lIns="91440" tIns="45720" rIns="91440" bIns="45720" rtlCol="0" anchor="b">
            <a:normAutofit fontScale="90000"/>
          </a:bodyPr>
          <a:lstStyle/>
          <a:p>
            <a:r>
              <a:rPr lang="en-US" dirty="0"/>
              <a:t>U.S. Department of Transportation Federal Highway Administration.</a:t>
            </a:r>
            <a:br>
              <a:rPr lang="en-US" dirty="0"/>
            </a:br>
            <a:br>
              <a:rPr lang="en-US" dirty="0"/>
            </a:br>
            <a:r>
              <a:rPr lang="en-US" dirty="0"/>
              <a:t>U.S. Department of Transportation Logo and picture of the Bixby Bridge in Big Sur, California.</a:t>
            </a:r>
          </a:p>
        </p:txBody>
      </p:sp>
    </p:spTree>
    <p:extLst>
      <p:ext uri="{BB962C8B-B14F-4D97-AF65-F5344CB8AC3E}">
        <p14:creationId xmlns:p14="http://schemas.microsoft.com/office/powerpoint/2010/main" val="19034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Americans with Disabilities Act (ADA)</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normAutofit fontScale="92500" lnSpcReduction="10000"/>
          </a:bodyPr>
          <a:lstStyle/>
          <a:p>
            <a:r>
              <a:rPr lang="en-US" dirty="0">
                <a:latin typeface="Arial" panose="020B0604020202020204" pitchFamily="34" charset="0"/>
                <a:cs typeface="Arial" panose="020B0604020202020204" pitchFamily="34" charset="0"/>
              </a:rPr>
              <a:t>The Americans with Disabilities Act of 1990 (ADA) prohibits discrimination against individuals with disabilities in all areas of public life. 42 U.S.C 12101 et seq.</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Title II, Subtitle A, of the ADA prohibits disability discrimination by public entities, including State and local governments, in the provision of services, programs or activities, including provision of pedestrian facilities in the public right-of-way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ADA regulations can be found at 28 CFR Part 35 (USDOJ).</a:t>
            </a:r>
          </a:p>
        </p:txBody>
      </p:sp>
    </p:spTree>
    <p:extLst>
      <p:ext uri="{BB962C8B-B14F-4D97-AF65-F5344CB8AC3E}">
        <p14:creationId xmlns:p14="http://schemas.microsoft.com/office/powerpoint/2010/main" val="310809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Section 504</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370137"/>
            <a:ext cx="9295151" cy="4351338"/>
          </a:xfrm>
        </p:spPr>
        <p:txBody>
          <a:bodyPr/>
          <a:lstStyle/>
          <a:p>
            <a:r>
              <a:rPr lang="en-US" dirty="0">
                <a:latin typeface="Arial" panose="020B0604020202020204" pitchFamily="34" charset="0"/>
                <a:cs typeface="Arial" panose="020B0604020202020204" pitchFamily="34" charset="0"/>
              </a:rPr>
              <a:t>Section 504 of the Rehabilitation Act of 1973 prohibits discrimination on the basis of disability in Federally assisted programs or activities.  29 U.S.C. 794.</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Section 504 regulations are found at 49 CFR Part 27 (USDOT), Nondiscrimination on the Basis of Disability in Programs and Activities Receiving or Benefiting from Financial Assistance.</a:t>
            </a:r>
          </a:p>
        </p:txBody>
      </p:sp>
    </p:spTree>
    <p:extLst>
      <p:ext uri="{BB962C8B-B14F-4D97-AF65-F5344CB8AC3E}">
        <p14:creationId xmlns:p14="http://schemas.microsoft.com/office/powerpoint/2010/main" val="159234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a:xfrm>
            <a:off x="838199" y="878306"/>
            <a:ext cx="8909807" cy="565484"/>
          </a:xfrm>
        </p:spPr>
        <p:txBody>
          <a:bodyPr>
            <a:normAutofit/>
          </a:bodyPr>
          <a:lstStyle/>
          <a:p>
            <a:r>
              <a:rPr lang="en-US" sz="3200" dirty="0">
                <a:latin typeface="Arial" panose="020B0604020202020204" pitchFamily="34" charset="0"/>
                <a:cs typeface="Arial" panose="020B0604020202020204" pitchFamily="34" charset="0"/>
              </a:rPr>
              <a:t>Title II/Section 504 – State and Local Governments</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lstStyle/>
          <a:p>
            <a:r>
              <a:rPr lang="en-US" dirty="0">
                <a:latin typeface="Arial" panose="020B0604020202020204" pitchFamily="34" charset="0"/>
                <a:cs typeface="Arial" panose="020B0604020202020204" pitchFamily="34" charset="0"/>
              </a:rPr>
              <a:t>Requirements:</a:t>
            </a:r>
          </a:p>
          <a:p>
            <a:r>
              <a:rPr lang="en-US" dirty="0">
                <a:latin typeface="Arial" panose="020B0604020202020204" pitchFamily="34" charset="0"/>
                <a:cs typeface="Arial" panose="020B0604020202020204" pitchFamily="34" charset="0"/>
              </a:rPr>
              <a:t>Complete a Self-Evaluation </a:t>
            </a:r>
          </a:p>
          <a:p>
            <a:r>
              <a:rPr lang="en-US" dirty="0">
                <a:latin typeface="Arial" panose="020B0604020202020204" pitchFamily="34" charset="0"/>
                <a:cs typeface="Arial" panose="020B0604020202020204" pitchFamily="34" charset="0"/>
              </a:rPr>
              <a:t>Development &amp; post an ADA Policy Statement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Development of a Transition Plan</a:t>
            </a:r>
          </a:p>
          <a:p>
            <a:r>
              <a:rPr lang="en-US" dirty="0">
                <a:latin typeface="Arial" panose="020B0604020202020204" pitchFamily="34" charset="0"/>
                <a:cs typeface="Arial" panose="020B0604020202020204" pitchFamily="34" charset="0"/>
              </a:rPr>
              <a:t>Designate an ADA Coordinator</a:t>
            </a:r>
          </a:p>
          <a:p>
            <a:r>
              <a:rPr lang="en-US" dirty="0">
                <a:latin typeface="Arial" panose="020B0604020202020204" pitchFamily="34" charset="0"/>
                <a:cs typeface="Arial" panose="020B0604020202020204" pitchFamily="34" charset="0"/>
              </a:rPr>
              <a:t>Development &amp; post Grievance/Complaint Procedures</a:t>
            </a:r>
          </a:p>
        </p:txBody>
      </p:sp>
    </p:spTree>
    <p:extLst>
      <p:ext uri="{BB962C8B-B14F-4D97-AF65-F5344CB8AC3E}">
        <p14:creationId xmlns:p14="http://schemas.microsoft.com/office/powerpoint/2010/main" val="209360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Effective Communication </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199" y="1825625"/>
            <a:ext cx="9295151" cy="4351338"/>
          </a:xfrm>
        </p:spPr>
        <p:txBody>
          <a:bodyPr/>
          <a:lstStyle/>
          <a:p>
            <a:r>
              <a:rPr lang="en-US" dirty="0">
                <a:latin typeface="Arial" panose="020B0604020202020204" pitchFamily="34" charset="0"/>
                <a:cs typeface="Arial" panose="020B0604020202020204" pitchFamily="34" charset="0"/>
              </a:rPr>
              <a:t>28 CFR §35.160 (a)(1) - A public entity shall take appropriate steps to ensure that communications with members of the public with disabilities are as effective as communications with others.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28 CFR §35.160 (b)(1) - A public entity shall furnish appropriate auxiliary aids and services where necessary to afford individuals with disabilities . . . an equal opportunity to participate in, and enjoy the benefits of, a service, program, or activity of a public entity.</a:t>
            </a:r>
          </a:p>
        </p:txBody>
      </p:sp>
    </p:spTree>
    <p:extLst>
      <p:ext uri="{BB962C8B-B14F-4D97-AF65-F5344CB8AC3E}">
        <p14:creationId xmlns:p14="http://schemas.microsoft.com/office/powerpoint/2010/main" val="338533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a:xfrm>
            <a:off x="838200" y="878305"/>
            <a:ext cx="8654716" cy="1076329"/>
          </a:xfrm>
        </p:spPr>
        <p:txBody>
          <a:bodyPr>
            <a:noAutofit/>
          </a:bodyPr>
          <a:lstStyle/>
          <a:p>
            <a:r>
              <a:rPr lang="en-US" sz="3500" dirty="0">
                <a:latin typeface="Arial" panose="020B0604020202020204" pitchFamily="34" charset="0"/>
                <a:cs typeface="Arial" panose="020B0604020202020204" pitchFamily="34" charset="0"/>
              </a:rPr>
              <a:t>How does Headquarters Civil Rights (HCR)</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Receive Complaints?</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370137"/>
            <a:ext cx="9295151" cy="4351338"/>
          </a:xfrm>
        </p:spPr>
        <p:txBody>
          <a:bodyPr/>
          <a:lstStyle/>
          <a:p>
            <a:r>
              <a:rPr lang="en-US" dirty="0">
                <a:latin typeface="Arial" panose="020B0604020202020204" pitchFamily="34" charset="0"/>
                <a:cs typeface="Arial" panose="020B0604020202020204" pitchFamily="34" charset="0"/>
              </a:rPr>
              <a:t>U.S. Department of Justice</a:t>
            </a:r>
          </a:p>
          <a:p>
            <a:r>
              <a:rPr lang="en-US" dirty="0">
                <a:latin typeface="Arial" panose="020B0604020202020204" pitchFamily="34" charset="0"/>
                <a:cs typeface="Arial" panose="020B0604020202020204" pitchFamily="34" charset="0"/>
              </a:rPr>
              <a:t>Departmental Office of Civil Rights (DOCR)</a:t>
            </a:r>
          </a:p>
          <a:p>
            <a:r>
              <a:rPr lang="en-US" dirty="0">
                <a:latin typeface="Arial" panose="020B0604020202020204" pitchFamily="34" charset="0"/>
                <a:cs typeface="Arial" panose="020B0604020202020204" pitchFamily="34" charset="0"/>
              </a:rPr>
              <a:t>FHWA Division Office</a:t>
            </a:r>
          </a:p>
          <a:p>
            <a:r>
              <a:rPr lang="en-US" dirty="0">
                <a:latin typeface="Arial" panose="020B0604020202020204" pitchFamily="34" charset="0"/>
                <a:cs typeface="Arial" panose="020B0604020202020204" pitchFamily="34" charset="0"/>
              </a:rPr>
              <a:t>E-mail from the Complainant</a:t>
            </a:r>
          </a:p>
          <a:p>
            <a:r>
              <a:rPr lang="en-US" dirty="0">
                <a:latin typeface="Arial" panose="020B0604020202020204" pitchFamily="34" charset="0"/>
                <a:cs typeface="Arial" panose="020B0604020202020204" pitchFamily="34" charset="0"/>
              </a:rPr>
              <a:t>Electronic Correspondence to HCR ADA Email </a:t>
            </a:r>
          </a:p>
          <a:p>
            <a:r>
              <a:rPr lang="en-US" dirty="0">
                <a:latin typeface="Arial" panose="020B0604020202020204" pitchFamily="34" charset="0"/>
                <a:cs typeface="Arial" panose="020B0604020202020204" pitchFamily="34" charset="0"/>
              </a:rPr>
              <a:t>Phone Call from the Complainant</a:t>
            </a:r>
          </a:p>
        </p:txBody>
      </p:sp>
    </p:spTree>
    <p:extLst>
      <p:ext uri="{BB962C8B-B14F-4D97-AF65-F5344CB8AC3E}">
        <p14:creationId xmlns:p14="http://schemas.microsoft.com/office/powerpoint/2010/main" val="394389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233B-B1D1-8B21-F176-ABB099658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7857C-1249-A1D9-A731-B2548E280F6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Intake</a:t>
            </a:r>
          </a:p>
        </p:txBody>
      </p:sp>
      <p:sp>
        <p:nvSpPr>
          <p:cNvPr id="3" name="Content Placeholder 2">
            <a:extLst>
              <a:ext uri="{FF2B5EF4-FFF2-40B4-BE49-F238E27FC236}">
                <a16:creationId xmlns:a16="http://schemas.microsoft.com/office/drawing/2014/main" id="{4C043437-0D06-C64F-5EE3-4DD43AB006E2}"/>
              </a:ext>
            </a:extLst>
          </p:cNvPr>
          <p:cNvSpPr>
            <a:spLocks noGrp="1"/>
          </p:cNvSpPr>
          <p:nvPr>
            <p:ph sz="half" idx="1"/>
          </p:nvPr>
        </p:nvSpPr>
        <p:spPr>
          <a:xfrm>
            <a:off x="838200" y="2005012"/>
            <a:ext cx="9295151" cy="4351338"/>
          </a:xfrm>
        </p:spPr>
        <p:txBody>
          <a:bodyPr>
            <a:normAutofit/>
          </a:bodyPr>
          <a:lstStyle/>
          <a:p>
            <a:r>
              <a:rPr lang="en-US" dirty="0">
                <a:latin typeface="Arial" panose="020B0604020202020204" pitchFamily="34" charset="0"/>
                <a:cs typeface="Arial" panose="020B0604020202020204" pitchFamily="34" charset="0"/>
              </a:rPr>
              <a:t>Intake process is completed by Headquarters</a:t>
            </a:r>
          </a:p>
          <a:p>
            <a:r>
              <a:rPr lang="en-US" dirty="0">
                <a:latin typeface="Arial" panose="020B0604020202020204" pitchFamily="34" charset="0"/>
                <a:cs typeface="Arial" panose="020B0604020202020204" pitchFamily="34" charset="0"/>
              </a:rPr>
              <a:t>Review the complaint</a:t>
            </a:r>
          </a:p>
          <a:p>
            <a:r>
              <a:rPr lang="en-US" dirty="0">
                <a:latin typeface="Arial" panose="020B0604020202020204" pitchFamily="34" charset="0"/>
                <a:cs typeface="Arial" panose="020B0604020202020204" pitchFamily="34" charset="0"/>
              </a:rPr>
              <a:t>Establish jurisdiction</a:t>
            </a:r>
          </a:p>
          <a:p>
            <a:r>
              <a:rPr lang="en-US" dirty="0">
                <a:latin typeface="Arial" panose="020B0604020202020204" pitchFamily="34" charset="0"/>
                <a:cs typeface="Arial" panose="020B0604020202020204" pitchFamily="34" charset="0"/>
              </a:rPr>
              <a:t>Verify information</a:t>
            </a:r>
          </a:p>
          <a:p>
            <a:r>
              <a:rPr lang="en-US" dirty="0">
                <a:latin typeface="Arial" panose="020B0604020202020204" pitchFamily="34" charset="0"/>
                <a:cs typeface="Arial" panose="020B0604020202020204" pitchFamily="34" charset="0"/>
              </a:rPr>
              <a:t>Acknowledgment package</a:t>
            </a:r>
          </a:p>
        </p:txBody>
      </p:sp>
    </p:spTree>
    <p:extLst>
      <p:ext uri="{BB962C8B-B14F-4D97-AF65-F5344CB8AC3E}">
        <p14:creationId xmlns:p14="http://schemas.microsoft.com/office/powerpoint/2010/main" val="193951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458F4C-6B56-453C-9960-7C1066D0D866}" vid="{B009A520-2A3F-4B87-8D5E-02966D66284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raft presentation on final PROWAG.potx" id="{058D229E-FF10-406A-B2A4-905F4A59CC75}" vid="{D751450C-04B3-4F71-B514-7F7CAA1EE6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190E017F2B9849B4A29F78FBD45298" ma:contentTypeVersion="35" ma:contentTypeDescription="Create a new document." ma:contentTypeScope="" ma:versionID="5f2a9a444758437584d653d76152910e">
  <xsd:schema xmlns:xsd="http://www.w3.org/2001/XMLSchema" xmlns:xs="http://www.w3.org/2001/XMLSchema" xmlns:p="http://schemas.microsoft.com/office/2006/metadata/properties" xmlns:ns3="2b25e98f-5d36-4dac-8c4b-6411cee1e4cc" xmlns:ns4="96215a4e-38c1-4082-ba0c-8679c22a1e8c" xmlns:ns5="e3fa2223-bf03-459d-be61-c4e405240a47" xmlns:ns6="e5f0fc00-905e-4233-bd83-e4ce4259ab55" targetNamespace="http://schemas.microsoft.com/office/2006/metadata/properties" ma:root="true" ma:fieldsID="5f82c4da65d30c5d013e6ce8c5abb696" ns3:_="" ns4:_="" ns5:_="" ns6:_="">
    <xsd:import namespace="2b25e98f-5d36-4dac-8c4b-6411cee1e4cc"/>
    <xsd:import namespace="96215a4e-38c1-4082-ba0c-8679c22a1e8c"/>
    <xsd:import namespace="e3fa2223-bf03-459d-be61-c4e405240a47"/>
    <xsd:import namespace="e5f0fc00-905e-4233-bd83-e4ce4259ab5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5:lcf76f155ced4ddcb4097134ff3c332f" minOccurs="0"/>
                <xsd:element ref="ns6:TaxCatchAll"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5e98f-5d36-4dac-8c4b-6411cee1e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215a4e-38c1-4082-ba0c-8679c22a1e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fa2223-bf03-459d-be61-c4e405240a47"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fb63949-f844-41c7-8bd6-fbbd136b271e"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f0fc00-905e-4233-bd83-e4ce4259ab5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28c74353-b9cc-420f-9b9f-86f533830e88}" ma:internalName="TaxCatchAll" ma:showField="CatchAllData" ma:web="e5f0fc00-905e-4233-bd83-e4ce4259ab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fa2223-bf03-459d-be61-c4e405240a47">
      <Terms xmlns="http://schemas.microsoft.com/office/infopath/2007/PartnerControls"/>
    </lcf76f155ced4ddcb4097134ff3c332f>
    <TaxCatchAll xmlns="e5f0fc00-905e-4233-bd83-e4ce4259ab55" xsi:nil="true"/>
    <SharedWithUsers xmlns="2b25e98f-5d36-4dac-8c4b-6411cee1e4cc">
      <UserInfo>
        <DisplayName>Morales, Betzaida (FHWA)</DisplayName>
        <AccountId>30</AccountId>
        <AccountType/>
      </UserInfo>
      <UserInfo>
        <DisplayName>Webb, Todd (FHWA)</DisplayName>
        <AccountId>125</AccountId>
        <AccountType/>
      </UserInfo>
    </SharedWithUsers>
    <_activity xmlns="96215a4e-38c1-4082-ba0c-8679c22a1e8c" xsi:nil="true"/>
  </documentManagement>
</p:properties>
</file>

<file path=customXml/itemProps1.xml><?xml version="1.0" encoding="utf-8"?>
<ds:datastoreItem xmlns:ds="http://schemas.openxmlformats.org/officeDocument/2006/customXml" ds:itemID="{A80CA028-EAAA-4ADE-8DEE-956AD9C5A218}">
  <ds:schemaRefs>
    <ds:schemaRef ds:uri="http://schemas.microsoft.com/sharepoint/v3/contenttype/forms"/>
  </ds:schemaRefs>
</ds:datastoreItem>
</file>

<file path=customXml/itemProps2.xml><?xml version="1.0" encoding="utf-8"?>
<ds:datastoreItem xmlns:ds="http://schemas.openxmlformats.org/officeDocument/2006/customXml" ds:itemID="{078C5590-BCF5-4EAF-9424-B227F723D6FD}"/>
</file>

<file path=customXml/itemProps3.xml><?xml version="1.0" encoding="utf-8"?>
<ds:datastoreItem xmlns:ds="http://schemas.openxmlformats.org/officeDocument/2006/customXml" ds:itemID="{1C477C39-D7EA-4FB1-8B38-A728118EC1F0}">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b5c62e23-a9e0-4b3e-8722-df4e01c5c23f"/>
    <ds:schemaRef ds:uri="http://purl.org/dc/elements/1.1/"/>
    <ds:schemaRef ds:uri="http://schemas.microsoft.com/office/infopath/2007/PartnerControls"/>
    <ds:schemaRef ds:uri="8cde911b-ee83-4f28-a861-82ed1ac08e2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2021-FHWA-Rectangle-Bridge-03</Template>
  <TotalTime>1719</TotalTime>
  <Words>2661</Words>
  <Application>Microsoft Office PowerPoint</Application>
  <PresentationFormat>Widescreen</PresentationFormat>
  <Paragraphs>379</Paragraphs>
  <Slides>31</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Calibri Light</vt:lpstr>
      <vt:lpstr>Office Theme</vt:lpstr>
      <vt:lpstr>1_Office Theme</vt:lpstr>
      <vt:lpstr>ADA Investigation Training  Americans with Disabilities Act &amp;  Section 504 Complaints</vt:lpstr>
      <vt:lpstr>Disclaimer</vt:lpstr>
      <vt:lpstr>What you will learn about…..</vt:lpstr>
      <vt:lpstr>Americans with Disabilities Act (ADA)</vt:lpstr>
      <vt:lpstr>Section 504</vt:lpstr>
      <vt:lpstr>Title II/Section 504 – State and Local Governments</vt:lpstr>
      <vt:lpstr>Effective Communication </vt:lpstr>
      <vt:lpstr>How does Headquarters Civil Rights (HCR) Receive Complaints?</vt:lpstr>
      <vt:lpstr>Intake</vt:lpstr>
      <vt:lpstr>Establish jurisdiction</vt:lpstr>
      <vt:lpstr>Investigation</vt:lpstr>
      <vt:lpstr>Common types of Complaints</vt:lpstr>
      <vt:lpstr>Alterations</vt:lpstr>
      <vt:lpstr>Investigative Plan</vt:lpstr>
      <vt:lpstr>Interviews</vt:lpstr>
      <vt:lpstr>On-site review</vt:lpstr>
      <vt:lpstr>On-site review - Pictures and videos</vt:lpstr>
      <vt:lpstr>On-site review - Measurements</vt:lpstr>
      <vt:lpstr>Report of Investigation 1 of 3</vt:lpstr>
      <vt:lpstr>Report of Investigation 2 of 3</vt:lpstr>
      <vt:lpstr>Report of Investigation 3 of 3</vt:lpstr>
      <vt:lpstr>ADA Accessibility Guidelines (ADAAG)</vt:lpstr>
      <vt:lpstr>Public Right of Way Accessibility Guidelines  (PROWAG) Update</vt:lpstr>
      <vt:lpstr>Closure</vt:lpstr>
      <vt:lpstr>Letter of Finding 1 of 2</vt:lpstr>
      <vt:lpstr>Letter of Finding 2 of 2</vt:lpstr>
      <vt:lpstr>Voluntary Compliance</vt:lpstr>
      <vt:lpstr>Voluntary Compliance Agreement (VCA)</vt:lpstr>
      <vt:lpstr>Monitoring</vt:lpstr>
      <vt:lpstr>Contact:</vt:lpstr>
      <vt:lpstr>U.S. Department of Transportation Federal Highway Administration.  U.S. Department of Transportation Logo and picture of the Bixby Bridge in Big Sur, California.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Investigation Training  Americans with Disabilities Act &amp;  Section 504 Complaints</dc:title>
  <dc:creator>Webb, Todd (FHWA)</dc:creator>
  <cp:lastModifiedBy>Webb, Todd (FHWA)</cp:lastModifiedBy>
  <cp:revision>4</cp:revision>
  <dcterms:created xsi:type="dcterms:W3CDTF">2024-04-09T20:36:59Z</dcterms:created>
  <dcterms:modified xsi:type="dcterms:W3CDTF">2024-04-15T17:08:32Z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0x01010058548A8EE2A840498B943E11D87F1047</vt:lpwstr>
  </property>
  <property fmtid="{D5CDD505-2E9C-101B-9397-08002B2CF9AE}" pid="3" name="MediaServiceImageTags">
    <vt:lpwstr/>
  </property>
</Properties>
</file>