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24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6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18" r:id="rId1"/>
    <p:sldMasterId id="2147484794" r:id="rId2"/>
    <p:sldMasterId id="2147484808" r:id="rId3"/>
    <p:sldMasterId id="2147484814" r:id="rId4"/>
  </p:sldMasterIdLst>
  <p:notesMasterIdLst>
    <p:notesMasterId r:id="rId19"/>
  </p:notesMasterIdLst>
  <p:handoutMasterIdLst>
    <p:handoutMasterId r:id="rId20"/>
  </p:handoutMasterIdLst>
  <p:sldIdLst>
    <p:sldId id="639" r:id="rId5"/>
    <p:sldId id="902" r:id="rId6"/>
    <p:sldId id="903" r:id="rId7"/>
    <p:sldId id="904" r:id="rId8"/>
    <p:sldId id="558" r:id="rId9"/>
    <p:sldId id="909" r:id="rId10"/>
    <p:sldId id="906" r:id="rId11"/>
    <p:sldId id="910" r:id="rId12"/>
    <p:sldId id="885" r:id="rId13"/>
    <p:sldId id="884" r:id="rId14"/>
    <p:sldId id="913" r:id="rId15"/>
    <p:sldId id="912" r:id="rId16"/>
    <p:sldId id="893" r:id="rId17"/>
    <p:sldId id="870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ndler, David (FHWA)" initials="CD(" lastIdx="1" clrIdx="0">
    <p:extLst>
      <p:ext uri="{19B8F6BF-5375-455C-9EA6-DF929625EA0E}">
        <p15:presenceInfo xmlns:p15="http://schemas.microsoft.com/office/powerpoint/2012/main" userId="S-1-5-21-982035342-1880134254-310265210-1382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01" autoAdjust="0"/>
    <p:restoredTop sz="55061" autoAdjust="0"/>
  </p:normalViewPr>
  <p:slideViewPr>
    <p:cSldViewPr showGuides="1">
      <p:cViewPr varScale="1">
        <p:scale>
          <a:sx n="36" d="100"/>
          <a:sy n="36" d="100"/>
        </p:scale>
        <p:origin x="211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684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258" cy="465292"/>
          </a:xfrm>
          <a:prstGeom prst="rect">
            <a:avLst/>
          </a:prstGeom>
        </p:spPr>
        <p:txBody>
          <a:bodyPr vert="horz" lIns="93152" tIns="46576" rIns="93152" bIns="4657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76" y="0"/>
            <a:ext cx="3038258" cy="465292"/>
          </a:xfrm>
          <a:prstGeom prst="rect">
            <a:avLst/>
          </a:prstGeom>
        </p:spPr>
        <p:txBody>
          <a:bodyPr vert="horz" lIns="93152" tIns="46576" rIns="93152" bIns="4657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2369DB9-7D0D-4B70-BE56-4DA64D284983}" type="datetimeFigureOut">
              <a:rPr lang="en-US"/>
              <a:pPr>
                <a:defRPr/>
              </a:pPr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537"/>
            <a:ext cx="3038258" cy="465292"/>
          </a:xfrm>
          <a:prstGeom prst="rect">
            <a:avLst/>
          </a:prstGeom>
        </p:spPr>
        <p:txBody>
          <a:bodyPr vert="horz" lIns="93152" tIns="46576" rIns="93152" bIns="4657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76" y="8829537"/>
            <a:ext cx="3038258" cy="465292"/>
          </a:xfrm>
          <a:prstGeom prst="rect">
            <a:avLst/>
          </a:prstGeom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0CB8D9-CCC3-48CB-AB16-4D3DB3CE4F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258" cy="46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143" y="0"/>
            <a:ext cx="3038257" cy="46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451" y="4417126"/>
            <a:ext cx="5139498" cy="4182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108"/>
            <a:ext cx="3038258" cy="46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143" y="8831108"/>
            <a:ext cx="3038257" cy="46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E0A38E5C-75D5-4084-A9B4-F66FE39341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4275" y="696913"/>
            <a:ext cx="2925763" cy="2195512"/>
          </a:xfrm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xfrm>
            <a:off x="722349" y="3139146"/>
            <a:ext cx="5139498" cy="51307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04159">
              <a:defRPr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478" indent="-285689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56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545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333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8413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0492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57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465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A09421-60DF-4E6A-ACA3-1B88CB858D8C}" type="slidenum">
              <a:rPr lang="en-US" altLang="en-US" sz="1200" b="0"/>
              <a:pPr/>
              <a:t>1</a:t>
            </a:fld>
            <a:endParaRPr lang="en-US" altLang="en-US" sz="1200" b="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altLang="en-US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57" indent="-285714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57" indent="-228571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999" indent="-228571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142" indent="-228571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285" indent="-22857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427" indent="-22857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570" indent="-22857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712" indent="-22857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04159" fontAlgn="auto">
              <a:spcBef>
                <a:spcPts val="0"/>
              </a:spcBef>
              <a:spcAft>
                <a:spcPts val="0"/>
              </a:spcAft>
              <a:defRPr/>
            </a:pPr>
            <a:fld id="{B6210205-7340-4D06-9B16-5B21953CA91E}" type="slidenum">
              <a:rPr lang="en-US" altLang="en-US" sz="1200" b="0" kern="0"/>
              <a:pPr defTabSz="904159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altLang="en-US" sz="1200" b="0" kern="0" dirty="0"/>
          </a:p>
        </p:txBody>
      </p:sp>
    </p:spTree>
    <p:extLst>
      <p:ext uri="{BB962C8B-B14F-4D97-AF65-F5344CB8AC3E}">
        <p14:creationId xmlns:p14="http://schemas.microsoft.com/office/powerpoint/2010/main" val="12757019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57" indent="-285714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57" indent="-228571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999" indent="-228571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142" indent="-228571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285" indent="-22857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427" indent="-22857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570" indent="-22857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712" indent="-22857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04159" fontAlgn="auto">
              <a:spcBef>
                <a:spcPts val="0"/>
              </a:spcBef>
              <a:spcAft>
                <a:spcPts val="0"/>
              </a:spcAft>
              <a:defRPr/>
            </a:pPr>
            <a:fld id="{B6210205-7340-4D06-9B16-5B21953CA91E}" type="slidenum">
              <a:rPr lang="en-US" altLang="en-US" sz="1200" b="0" kern="0"/>
              <a:pPr defTabSz="904159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US" altLang="en-US" sz="1200" b="0" kern="0" dirty="0"/>
          </a:p>
        </p:txBody>
      </p:sp>
    </p:spTree>
    <p:extLst>
      <p:ext uri="{BB962C8B-B14F-4D97-AF65-F5344CB8AC3E}">
        <p14:creationId xmlns:p14="http://schemas.microsoft.com/office/powerpoint/2010/main" val="1132147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568325" y="196850"/>
            <a:ext cx="2790825" cy="2093913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xfrm>
            <a:off x="163856" y="2910948"/>
            <a:ext cx="6384974" cy="618896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0" dirty="0">
              <a:latin typeface="Arial" panose="020B0604020202020204" pitchFamily="34" charset="0"/>
            </a:endParaRPr>
          </a:p>
          <a:p>
            <a:pPr marL="339060" indent="-33906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478" indent="-285689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56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545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333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8413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0492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57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465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04159" fontAlgn="auto">
              <a:spcBef>
                <a:spcPts val="0"/>
              </a:spcBef>
              <a:spcAft>
                <a:spcPts val="0"/>
              </a:spcAft>
              <a:defRPr/>
            </a:pPr>
            <a:fld id="{EB55BA21-76A5-459B-AB1A-B19317DF7449}" type="slidenum">
              <a:rPr lang="en-US" altLang="en-US" sz="1200" b="0" kern="0"/>
              <a:pPr defTabSz="904159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 altLang="en-US" sz="1200" b="0" kern="0" dirty="0"/>
          </a:p>
        </p:txBody>
      </p:sp>
    </p:spTree>
    <p:extLst>
      <p:ext uri="{BB962C8B-B14F-4D97-AF65-F5344CB8AC3E}">
        <p14:creationId xmlns:p14="http://schemas.microsoft.com/office/powerpoint/2010/main" val="108413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568325" y="196850"/>
            <a:ext cx="2790825" cy="2093913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xfrm>
            <a:off x="163856" y="2910948"/>
            <a:ext cx="6384974" cy="618896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478" indent="-285689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56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545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333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8413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0492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57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465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04159" fontAlgn="auto">
              <a:spcBef>
                <a:spcPts val="0"/>
              </a:spcBef>
              <a:spcAft>
                <a:spcPts val="0"/>
              </a:spcAft>
              <a:defRPr/>
            </a:pPr>
            <a:fld id="{EB55BA21-76A5-459B-AB1A-B19317DF7449}" type="slidenum">
              <a:rPr lang="en-US" altLang="en-US" sz="1200" b="0" kern="0"/>
              <a:pPr defTabSz="904159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en-US" altLang="en-US" sz="1200" b="0" kern="0" dirty="0"/>
          </a:p>
        </p:txBody>
      </p:sp>
    </p:spTree>
    <p:extLst>
      <p:ext uri="{BB962C8B-B14F-4D97-AF65-F5344CB8AC3E}">
        <p14:creationId xmlns:p14="http://schemas.microsoft.com/office/powerpoint/2010/main" val="7992602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478" indent="-285689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56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545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333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8413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0492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57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465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04159" fontAlgn="auto">
              <a:spcBef>
                <a:spcPts val="0"/>
              </a:spcBef>
              <a:spcAft>
                <a:spcPts val="0"/>
              </a:spcAft>
              <a:defRPr/>
            </a:pPr>
            <a:fld id="{2CA09421-60DF-4E6A-ACA3-1B88CB858D8C}" type="slidenum">
              <a:rPr lang="en-US" altLang="en-US" sz="1200" b="0" kern="0"/>
              <a:pPr defTabSz="904159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en-US" altLang="en-US" sz="1200" b="0" kern="0"/>
          </a:p>
        </p:txBody>
      </p:sp>
    </p:spTree>
    <p:extLst>
      <p:ext uri="{BB962C8B-B14F-4D97-AF65-F5344CB8AC3E}">
        <p14:creationId xmlns:p14="http://schemas.microsoft.com/office/powerpoint/2010/main" val="1182595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75" y="271463"/>
            <a:ext cx="2324100" cy="1743075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xfrm>
            <a:off x="528052" y="2158261"/>
            <a:ext cx="5954296" cy="7243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0" dirty="0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478" indent="-285689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56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545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333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8413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0492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57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465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7446C4-4052-44AE-9A85-8D49897E48DA}" type="slidenum">
              <a:rPr lang="en-US" altLang="en-US" sz="1200" b="0"/>
              <a:pPr/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705428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75" y="271463"/>
            <a:ext cx="2324100" cy="1743075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xfrm>
            <a:off x="528052" y="2158261"/>
            <a:ext cx="5954296" cy="7243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0" dirty="0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478" indent="-285689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56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545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333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8413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0492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57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465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7446C4-4052-44AE-9A85-8D49897E48DA}" type="slidenum">
              <a:rPr lang="en-US" altLang="en-US" sz="1200" b="0"/>
              <a:pPr/>
              <a:t>3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562499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75" y="271463"/>
            <a:ext cx="2324100" cy="1743075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xfrm>
            <a:off x="528052" y="2158261"/>
            <a:ext cx="5954296" cy="7243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0" dirty="0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478" indent="-285689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56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545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333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8413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0492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57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465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7446C4-4052-44AE-9A85-8D49897E48DA}" type="slidenum">
              <a:rPr lang="en-US" altLang="en-US" sz="1200" b="0"/>
              <a:pPr/>
              <a:t>4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358646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75" y="271463"/>
            <a:ext cx="2324100" cy="1743075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xfrm>
            <a:off x="528052" y="2158261"/>
            <a:ext cx="5954296" cy="7243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0" dirty="0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478" indent="-285689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56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545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333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8413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0492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57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465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7446C4-4052-44AE-9A85-8D49897E48DA}" type="slidenum">
              <a:rPr lang="en-US" altLang="en-US" sz="1200" b="0"/>
              <a:pPr/>
              <a:t>5</a:t>
            </a:fld>
            <a:endParaRPr lang="en-US" altLang="en-US" sz="1200" b="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75" y="271463"/>
            <a:ext cx="2324100" cy="1743075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xfrm>
            <a:off x="528052" y="2158261"/>
            <a:ext cx="5954296" cy="7243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0" dirty="0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478" indent="-285689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56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545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333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8413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0492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57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465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7446C4-4052-44AE-9A85-8D49897E48DA}" type="slidenum">
              <a:rPr lang="en-US" altLang="en-US" sz="1200" b="0"/>
              <a:pPr/>
              <a:t>6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0050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75" y="271463"/>
            <a:ext cx="2324100" cy="1743075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xfrm>
            <a:off x="528052" y="2158261"/>
            <a:ext cx="5954296" cy="7243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0" u="none" dirty="0">
              <a:latin typeface="Arial" panose="020B0604020202020204" pitchFamily="34" charset="0"/>
            </a:endParaRPr>
          </a:p>
          <a:p>
            <a:endParaRPr lang="en-US" altLang="en-US" b="0" u="none" dirty="0">
              <a:latin typeface="Arial" panose="020B0604020202020204" pitchFamily="34" charset="0"/>
            </a:endParaRPr>
          </a:p>
          <a:p>
            <a:endParaRPr lang="en-US" altLang="en-US" b="0" u="none" dirty="0">
              <a:latin typeface="Arial" panose="020B0604020202020204" pitchFamily="34" charset="0"/>
            </a:endParaRPr>
          </a:p>
          <a:p>
            <a:endParaRPr lang="en-US" altLang="en-US" b="0" u="sng" dirty="0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478" indent="-285689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56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545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333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8413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0492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57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465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7446C4-4052-44AE-9A85-8D49897E48DA}" type="slidenum">
              <a:rPr lang="en-US" altLang="en-US" sz="1200" b="0"/>
              <a:pPr/>
              <a:t>7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095936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75" y="271463"/>
            <a:ext cx="2324100" cy="1743075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xfrm>
            <a:off x="528052" y="2158261"/>
            <a:ext cx="5954296" cy="7243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0" u="sng" dirty="0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478" indent="-285689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56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545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333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8413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0492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57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465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7446C4-4052-44AE-9A85-8D49897E48DA}" type="slidenum">
              <a:rPr lang="en-US" altLang="en-US" sz="1200" b="0"/>
              <a:pPr/>
              <a:t>8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804954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2079" lvl="1" indent="0" defTabSz="904159">
              <a:lnSpc>
                <a:spcPct val="107000"/>
              </a:lnSpc>
              <a:spcBef>
                <a:spcPts val="0"/>
              </a:spcBef>
              <a:spcAft>
                <a:spcPts val="791"/>
              </a:spcAft>
              <a:buFont typeface="Symbol" panose="05050102010706020507" pitchFamily="18" charset="2"/>
              <a:buNone/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478" indent="-285689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56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545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333" indent="-22761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8413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0492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57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4651" indent="-22761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04159" fontAlgn="auto">
              <a:spcBef>
                <a:spcPts val="0"/>
              </a:spcBef>
              <a:spcAft>
                <a:spcPts val="0"/>
              </a:spcAft>
              <a:defRPr/>
            </a:pPr>
            <a:fld id="{3E3B30D9-8F98-4D17-B0BC-1B7D4968EA2E}" type="slidenum">
              <a:rPr lang="en-US" altLang="en-US" sz="1200" b="0" kern="0"/>
              <a:pPr defTabSz="904159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altLang="en-US" sz="1200" b="0" kern="0"/>
          </a:p>
        </p:txBody>
      </p:sp>
    </p:spTree>
    <p:extLst>
      <p:ext uri="{BB962C8B-B14F-4D97-AF65-F5344CB8AC3E}">
        <p14:creationId xmlns:p14="http://schemas.microsoft.com/office/powerpoint/2010/main" val="3857510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53D1C-2BE4-4C14-AB57-2B74E283C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6543D-9D24-4E9A-84D2-B09E960EC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226175" y="6378575"/>
            <a:ext cx="2374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463B8-7113-4689-90D1-53C80003E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5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1828800"/>
            <a:ext cx="3451927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2590800"/>
            <a:ext cx="3429000" cy="2907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828800"/>
            <a:ext cx="3355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603162"/>
            <a:ext cx="3355975" cy="2895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5281B-3BF9-400B-A0A8-41A3787CC35C}" type="datetime1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E9D41-76C5-475D-8B4C-7B5775C79B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8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A6814-9C3C-41FA-8CFA-C725895E50AF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D6C25-0D5F-4E51-8000-874AAC3664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19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F2C3E-2B5E-4A7C-AEBD-3387863CFD0C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136CB-A0BF-4B1A-B3A6-98A4FD85DE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200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CDD1B-A85C-4C1A-AFAB-6A186928CCA0}" type="datetime1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8BD23-596F-4480-AA59-80F4764C74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76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141221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3461B-8525-475F-8A0A-F6ADA21C6CAF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DC8ED-4AAF-41CC-95FD-55C7DE824F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885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76400"/>
            <a:ext cx="5111750" cy="4449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141221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6DFB0-D3AA-461F-9E54-8A7FF1EC2253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3C9E-88CC-4644-A755-475F4A4D88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901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 txBox="1">
            <a:spLocks/>
          </p:cNvSpPr>
          <p:nvPr/>
        </p:nvSpPr>
        <p:spPr>
          <a:xfrm>
            <a:off x="1219200" y="76200"/>
            <a:ext cx="7140575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/>
              <a:t>Click to edit Master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482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752600"/>
            <a:ext cx="5486400" cy="297497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95938"/>
            <a:ext cx="5486400" cy="423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7AA88-D3DA-4240-B7B2-BD34A3D10F7A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13053-E478-43AA-B44F-B6549B607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769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3B7C-3A03-4E02-9197-3D173D04CA11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DC44-C01E-4E3A-9E98-5CD9988275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092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B86E6-7BDE-49FC-8917-BFC858FD37ED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40481-7804-4285-B420-DD5E7A7625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86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53D1C-2BE4-4C14-AB57-2B74E283C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6543D-9D24-4E9A-84D2-B09E960EC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226175" y="6378575"/>
            <a:ext cx="2374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6BD0F-3F07-4DC8-9310-9E00EC2E81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75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24A29-FDE9-44FC-9457-AB7C103C5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F1444-62F8-422D-8F69-C575150FE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59840-23C8-490B-AC0C-7AFF27B089D1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9363" y="6392863"/>
            <a:ext cx="23764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07019-101E-4138-89A1-77D330997B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16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24A29-FDE9-44FC-9457-AB7C103C5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F1444-62F8-422D-8F69-C575150FE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01894-44CC-41D0-B291-38CBA18247AF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9363" y="6392863"/>
            <a:ext cx="23764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D48FC-F59E-457F-AB11-D523E52CD7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22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A6943-6582-4450-BB5E-6E445D09B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52EF1-69C8-45D3-ACCD-97F69A224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B76BFC-54D5-431F-9541-460974EC1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EA08F-EF5D-4AD1-8751-AE0D4916D14B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29363" y="6392863"/>
            <a:ext cx="23764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990B8-C731-4AEF-95CD-44ADC683E5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40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73CD8-2AEE-4DB8-A152-E47F8FFAA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A5912-AD4D-46DD-AEEB-CF71F6C83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ABE080-28F1-4AAF-A8F3-7D9D83A05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buClr>
                <a:srgbClr val="4F81BD"/>
              </a:buClr>
              <a:defRPr/>
            </a:lvl1pPr>
            <a:lvl2pPr>
              <a:buClr>
                <a:srgbClr val="4F81BD"/>
              </a:buClr>
              <a:defRPr/>
            </a:lvl2pPr>
            <a:lvl3pPr>
              <a:buClr>
                <a:srgbClr val="4F81BD"/>
              </a:buClr>
              <a:defRPr/>
            </a:lvl3pPr>
            <a:lvl4pPr>
              <a:buClr>
                <a:srgbClr val="4F81BD"/>
              </a:buClr>
              <a:defRPr/>
            </a:lvl4pPr>
            <a:lvl5pPr>
              <a:buClr>
                <a:srgbClr val="4F81BD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396998-A434-450B-BF7D-D86DB4ABD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6DBC0B-B7AD-421F-82DE-E3A00E90FA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buClr>
                <a:srgbClr val="4F81BD"/>
              </a:buClr>
              <a:defRPr/>
            </a:lvl1pPr>
            <a:lvl2pPr>
              <a:buClr>
                <a:srgbClr val="4F81BD"/>
              </a:buClr>
              <a:defRPr/>
            </a:lvl2pPr>
            <a:lvl3pPr>
              <a:buClr>
                <a:srgbClr val="4F81BD"/>
              </a:buClr>
              <a:defRPr/>
            </a:lvl3pPr>
            <a:lvl4pPr>
              <a:buClr>
                <a:srgbClr val="4F81BD"/>
              </a:buClr>
              <a:defRPr/>
            </a:lvl4pPr>
            <a:lvl5pPr>
              <a:buClr>
                <a:srgbClr val="4F81BD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A233E-8BB3-4FAD-8127-BA94468FAA7D}" type="datetime1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29363" y="6392863"/>
            <a:ext cx="23764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EDBC0-C433-469A-9A90-6D203BDF0E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64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8F813-7167-427B-9890-BB24547A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588C9-EAD7-4FA3-B893-E7517712C4D2}" type="datetime1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329363" y="6392863"/>
            <a:ext cx="23764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EAD73-82B0-475F-B741-120875710B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12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53D1C-2BE4-4C14-AB57-2B74E283C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6543D-9D24-4E9A-84D2-B09E960EC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226175" y="6378575"/>
            <a:ext cx="2374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463B8-7113-4689-90D1-53C80003E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434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24A29-FDE9-44FC-9457-AB7C103C5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F1444-62F8-422D-8F69-C575150FE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9363" y="6392863"/>
            <a:ext cx="23764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07019-101E-4138-89A1-77D330997B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6130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A6943-6582-4450-BB5E-6E445D09B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52EF1-69C8-45D3-ACCD-97F69A224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B76BFC-54D5-431F-9541-460974EC1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29363" y="6392863"/>
            <a:ext cx="23764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7876E-90C8-45B3-85A8-AAB8204EF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695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73CD8-2AEE-4DB8-A152-E47F8FFAA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A5912-AD4D-46DD-AEEB-CF71F6C83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ABE080-28F1-4AAF-A8F3-7D9D83A05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buClr>
                <a:srgbClr val="4F81BD"/>
              </a:buClr>
              <a:defRPr/>
            </a:lvl1pPr>
            <a:lvl2pPr>
              <a:buClr>
                <a:srgbClr val="4F81BD"/>
              </a:buClr>
              <a:defRPr/>
            </a:lvl2pPr>
            <a:lvl3pPr>
              <a:buClr>
                <a:srgbClr val="4F81BD"/>
              </a:buClr>
              <a:defRPr/>
            </a:lvl3pPr>
            <a:lvl4pPr>
              <a:buClr>
                <a:srgbClr val="4F81BD"/>
              </a:buClr>
              <a:defRPr/>
            </a:lvl4pPr>
            <a:lvl5pPr>
              <a:buClr>
                <a:srgbClr val="4F81BD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396998-A434-450B-BF7D-D86DB4ABD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6DBC0B-B7AD-421F-82DE-E3A00E90FA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buClr>
                <a:srgbClr val="4F81BD"/>
              </a:buClr>
              <a:defRPr/>
            </a:lvl1pPr>
            <a:lvl2pPr>
              <a:buClr>
                <a:srgbClr val="4F81BD"/>
              </a:buClr>
              <a:defRPr/>
            </a:lvl2pPr>
            <a:lvl3pPr>
              <a:buClr>
                <a:srgbClr val="4F81BD"/>
              </a:buClr>
              <a:defRPr/>
            </a:lvl3pPr>
            <a:lvl4pPr>
              <a:buClr>
                <a:srgbClr val="4F81BD"/>
              </a:buClr>
              <a:defRPr/>
            </a:lvl4pPr>
            <a:lvl5pPr>
              <a:buClr>
                <a:srgbClr val="4F81BD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29363" y="6392863"/>
            <a:ext cx="23764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E9D41-76C5-475D-8B4C-7B5775C79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595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8F813-7167-427B-9890-BB24547A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329363" y="6392863"/>
            <a:ext cx="23764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8BD23-596F-4480-AA59-80F4764C7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3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A6943-6582-4450-BB5E-6E445D09B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52EF1-69C8-45D3-ACCD-97F69A224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B76BFC-54D5-431F-9541-460974EC1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A8285-61B7-41DA-B815-6BAD63902E64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29363" y="6392863"/>
            <a:ext cx="23764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7876E-90C8-45B3-85A8-AAB8204EF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23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73CD8-2AEE-4DB8-A152-E47F8FFAA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A5912-AD4D-46DD-AEEB-CF71F6C83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ABE080-28F1-4AAF-A8F3-7D9D83A05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buClr>
                <a:srgbClr val="4F81BD"/>
              </a:buClr>
              <a:defRPr/>
            </a:lvl1pPr>
            <a:lvl2pPr>
              <a:buClr>
                <a:srgbClr val="4F81BD"/>
              </a:buClr>
              <a:defRPr/>
            </a:lvl2pPr>
            <a:lvl3pPr>
              <a:buClr>
                <a:srgbClr val="4F81BD"/>
              </a:buClr>
              <a:defRPr/>
            </a:lvl3pPr>
            <a:lvl4pPr>
              <a:buClr>
                <a:srgbClr val="4F81BD"/>
              </a:buClr>
              <a:defRPr/>
            </a:lvl4pPr>
            <a:lvl5pPr>
              <a:buClr>
                <a:srgbClr val="4F81BD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396998-A434-450B-BF7D-D86DB4ABD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6DBC0B-B7AD-421F-82DE-E3A00E90FA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buClr>
                <a:srgbClr val="4F81BD"/>
              </a:buClr>
              <a:defRPr/>
            </a:lvl1pPr>
            <a:lvl2pPr>
              <a:buClr>
                <a:srgbClr val="4F81BD"/>
              </a:buClr>
              <a:defRPr/>
            </a:lvl2pPr>
            <a:lvl3pPr>
              <a:buClr>
                <a:srgbClr val="4F81BD"/>
              </a:buClr>
              <a:defRPr/>
            </a:lvl3pPr>
            <a:lvl4pPr>
              <a:buClr>
                <a:srgbClr val="4F81BD"/>
              </a:buClr>
              <a:defRPr/>
            </a:lvl4pPr>
            <a:lvl5pPr>
              <a:buClr>
                <a:srgbClr val="4F81BD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21B99-7BDA-42F4-850F-CC8B2BCF2153}" type="datetime1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29363" y="6392863"/>
            <a:ext cx="23764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E9D41-76C5-475D-8B4C-7B5775C79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46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8F813-7167-427B-9890-BB24547A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C627D-7031-402F-900E-2DF4320084AB}" type="datetime1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329363" y="6392863"/>
            <a:ext cx="23764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8BD23-596F-4480-AA59-80F4764C7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29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676400"/>
            <a:ext cx="7162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141221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B5BD5-3700-4C4B-9AF4-0C678226CBA0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8030D-8159-41B9-AD55-B5B6E611C3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84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810" y="1600200"/>
            <a:ext cx="7620000" cy="426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59133-5424-4DEC-8CD9-77A237D77AA9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463B8-7113-4689-90D1-53C80003EA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3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 txBox="1">
            <a:spLocks/>
          </p:cNvSpPr>
          <p:nvPr/>
        </p:nvSpPr>
        <p:spPr>
          <a:xfrm>
            <a:off x="1219200" y="76200"/>
            <a:ext cx="7140575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581400"/>
            <a:ext cx="7010400" cy="1362075"/>
          </a:xfrm>
          <a:solidFill>
            <a:schemeClr val="bg1"/>
          </a:solidFill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752600"/>
            <a:ext cx="6934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46F32-3107-4475-BDB1-17ED6B6BEDB4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07019-101E-4138-89A1-77D330997B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05000"/>
            <a:ext cx="3657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05000"/>
            <a:ext cx="39624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7652F-8B72-4C93-B4C5-31DCDBE710ED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7876E-90C8-45B3-85A8-AAB8204EFC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2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33400" y="365125"/>
            <a:ext cx="798195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1825625"/>
            <a:ext cx="798195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D25BF3-9CF1-48D9-9F1B-41F512260037}"/>
              </a:ext>
            </a:extLst>
          </p:cNvPr>
          <p:cNvSpPr/>
          <p:nvPr userDrawn="1"/>
        </p:nvSpPr>
        <p:spPr>
          <a:xfrm>
            <a:off x="533400" y="457200"/>
            <a:ext cx="1219200" cy="76200"/>
          </a:xfrm>
          <a:prstGeom prst="rect">
            <a:avLst/>
          </a:prstGeom>
          <a:solidFill>
            <a:srgbClr val="FDB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077" name="Picture 8" descr="C:\Users\carlos.a.gonzalez\AppData\Local\Temp\1\PKD073.tmp\FHWA_horizontal_72dpi_1024.jp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32500"/>
            <a:ext cx="184467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89" r:id="rId1"/>
    <p:sldLayoutId id="2147484790" r:id="rId2"/>
    <p:sldLayoutId id="2147484791" r:id="rId3"/>
    <p:sldLayoutId id="2147484792" r:id="rId4"/>
    <p:sldLayoutId id="2147484793" r:id="rId5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219200" y="76200"/>
            <a:ext cx="71405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9200" y="1676400"/>
            <a:ext cx="7162800" cy="434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0" y="632460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2054009-851B-4A81-9B80-A2095BDF74D0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324600"/>
            <a:ext cx="259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4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6F548A0-6620-45FF-AF95-333B83C7D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7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5" r:id="rId1"/>
    <p:sldLayoutId id="2147484796" r:id="rId2"/>
    <p:sldLayoutId id="2147484797" r:id="rId3"/>
    <p:sldLayoutId id="2147484798" r:id="rId4"/>
    <p:sldLayoutId id="2147484799" r:id="rId5"/>
    <p:sldLayoutId id="2147484800" r:id="rId6"/>
    <p:sldLayoutId id="2147484801" r:id="rId7"/>
    <p:sldLayoutId id="2147484802" r:id="rId8"/>
    <p:sldLayoutId id="2147484803" r:id="rId9"/>
    <p:sldLayoutId id="2147484804" r:id="rId10"/>
    <p:sldLayoutId id="2147484805" r:id="rId11"/>
    <p:sldLayoutId id="2147484806" r:id="rId12"/>
    <p:sldLayoutId id="2147484807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33400" y="365125"/>
            <a:ext cx="798195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1825625"/>
            <a:ext cx="798195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D25BF3-9CF1-48D9-9F1B-41F512260037}"/>
              </a:ext>
            </a:extLst>
          </p:cNvPr>
          <p:cNvSpPr/>
          <p:nvPr/>
        </p:nvSpPr>
        <p:spPr>
          <a:xfrm>
            <a:off x="533400" y="457200"/>
            <a:ext cx="1219200" cy="76200"/>
          </a:xfrm>
          <a:prstGeom prst="rect">
            <a:avLst/>
          </a:prstGeom>
          <a:solidFill>
            <a:srgbClr val="FDB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077" name="Picture 8" descr="C:\Users\carlos.a.gonzalez\AppData\Local\Temp\1\PKD073.tmp\FHWA_horizontal_72dpi_1024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32500"/>
            <a:ext cx="184467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533400" y="457200"/>
            <a:ext cx="1219200" cy="76200"/>
          </a:xfrm>
          <a:prstGeom prst="rect">
            <a:avLst/>
          </a:prstGeom>
          <a:solidFill>
            <a:srgbClr val="FDB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C:\Users\carlos.a.gonzalez\AppData\Local\Temp\1\PKD073.tmp\FHWA_horizontal_72dpi_1024.jp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943600"/>
            <a:ext cx="1981200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503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09" r:id="rId1"/>
    <p:sldLayoutId id="2147484810" r:id="rId2"/>
    <p:sldLayoutId id="2147484811" r:id="rId3"/>
    <p:sldLayoutId id="2147484812" r:id="rId4"/>
    <p:sldLayoutId id="2147484813" r:id="rId5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33400" y="365125"/>
            <a:ext cx="798195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1825625"/>
            <a:ext cx="798195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D25BF3-9CF1-48D9-9F1B-41F512260037}"/>
              </a:ext>
            </a:extLst>
          </p:cNvPr>
          <p:cNvSpPr/>
          <p:nvPr userDrawn="1"/>
        </p:nvSpPr>
        <p:spPr>
          <a:xfrm>
            <a:off x="533400" y="457200"/>
            <a:ext cx="1219200" cy="76200"/>
          </a:xfrm>
          <a:prstGeom prst="rect">
            <a:avLst/>
          </a:prstGeom>
          <a:solidFill>
            <a:srgbClr val="FDB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077" name="Picture 8" descr="C:\Users\carlos.a.gonzalez\AppData\Local\Temp\1\PKD073.tmp\FHWA_horizontal_72dpi_1024.jp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32500"/>
            <a:ext cx="184467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48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15" r:id="rId1"/>
    <p:sldLayoutId id="2147484816" r:id="rId2"/>
    <p:sldLayoutId id="2147484817" r:id="rId3"/>
    <p:sldLayoutId id="2147484818" r:id="rId4"/>
    <p:sldLayoutId id="2147484819" r:id="rId5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eorgia" panose="02040502050405020303" pitchFamily="18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s://jackbrummet.blogspot.com/2015/04/its-like-its-always-right-now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>
          <a:xfrm>
            <a:off x="150813" y="1828800"/>
            <a:ext cx="8840787" cy="2362200"/>
          </a:xfrm>
        </p:spPr>
        <p:txBody>
          <a:bodyPr/>
          <a:lstStyle/>
          <a:p>
            <a:pPr algn="ctr" eaLnBrk="1" hangingPunct="1"/>
            <a:r>
              <a:rPr lang="en-US" alt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On-the-Job Training (OJT) Roadmap to Excellence</a:t>
            </a:r>
            <a:r>
              <a:rPr lang="en-US" altLang="en-US" sz="40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br>
              <a:rPr lang="en-US" altLang="en-US" sz="40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US" altLang="en-US" sz="4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722313" y="420118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Presented by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19200" y="4749209"/>
            <a:ext cx="6934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Chandler</a:t>
            </a:r>
          </a:p>
          <a:p>
            <a:pPr algn="ctr"/>
            <a:r>
              <a:rPr lang="en-US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FHWA Office of Civil Rights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48BD23-596F-4480-AA59-80F4764C74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3918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FHWA Office of Civil Rights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" y="152400"/>
            <a:ext cx="8915399" cy="1143000"/>
          </a:xfrm>
        </p:spPr>
        <p:txBody>
          <a:bodyPr>
            <a:normAutofit/>
          </a:bodyPr>
          <a:lstStyle/>
          <a:p>
            <a:r>
              <a:rPr lang="en-US" b="1" dirty="0"/>
              <a:t>2022 National Data Summary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BC1F25-5E5C-4BE3-A1B4-B9F4C43FBAB2}" type="slidenum">
              <a:rPr kumimoji="0" lang="en-US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FAB56-9AE0-3BA1-2898-085B8E0D04A4}"/>
              </a:ext>
            </a:extLst>
          </p:cNvPr>
          <p:cNvSpPr txBox="1">
            <a:spLocks/>
          </p:cNvSpPr>
          <p:nvPr/>
        </p:nvSpPr>
        <p:spPr bwMode="auto">
          <a:xfrm>
            <a:off x="762000" y="1600200"/>
            <a:ext cx="7837810" cy="457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5938" algn="l"/>
              </a:tabLst>
              <a:defRPr/>
            </a:pPr>
            <a:r>
              <a:rPr lang="en-US" sz="3600" b="0" dirty="0">
                <a:solidFill>
                  <a:srgbClr val="1F497D"/>
                </a:solidFill>
              </a:rPr>
              <a:t>OJT trainees—3% of highway construction workforce</a:t>
            </a:r>
          </a:p>
          <a:p>
            <a:pPr marL="571500" indent="-571500" algn="l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5938" algn="l"/>
              </a:tabLst>
              <a:defRPr/>
            </a:pPr>
            <a:r>
              <a:rPr lang="en-US" sz="3600" b="0" dirty="0">
                <a:solidFill>
                  <a:srgbClr val="1F497D"/>
                </a:solidFill>
              </a:rPr>
              <a:t>FHWA construction program workforce annual increase 2%</a:t>
            </a:r>
            <a:r>
              <a:rPr lang="en-US" sz="3600" b="0" dirty="0">
                <a:solidFill>
                  <a:srgbClr val="1F497D"/>
                </a:solidFill>
                <a:highlight>
                  <a:srgbClr val="FFFF00"/>
                </a:highlight>
              </a:rPr>
              <a:t> </a:t>
            </a:r>
          </a:p>
          <a:p>
            <a:pPr marL="571500" indent="-571500" algn="l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5938" algn="l"/>
              </a:tabLst>
              <a:defRPr/>
            </a:pPr>
            <a:r>
              <a:rPr lang="en-US" sz="3600" b="0" dirty="0">
                <a:solidFill>
                  <a:srgbClr val="1F497D"/>
                </a:solidFill>
              </a:rPr>
              <a:t>4% growth projection for construction workers</a:t>
            </a:r>
          </a:p>
          <a:p>
            <a:pPr marL="571500" indent="-571500" algn="l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5938" algn="l"/>
              </a:tabLst>
              <a:defRPr/>
            </a:pPr>
            <a:r>
              <a:rPr lang="en-US" sz="3600" b="0" dirty="0">
                <a:solidFill>
                  <a:srgbClr val="1F497D"/>
                </a:solidFill>
              </a:rPr>
              <a:t>OJT implementation &lt; 1% to 18%</a:t>
            </a:r>
          </a:p>
          <a:p>
            <a:pPr marL="1028700" lvl="1" indent="-571500" algn="l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5938" algn="l"/>
              </a:tabLst>
              <a:defRPr/>
            </a:pPr>
            <a:endParaRPr lang="en-US" sz="3200" b="0" dirty="0">
              <a:solidFill>
                <a:srgbClr val="1F497D"/>
              </a:solidFill>
            </a:endParaRPr>
          </a:p>
          <a:p>
            <a:pPr marL="1028700" lvl="1" indent="-571500" algn="l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5938" algn="l"/>
              </a:tabLst>
              <a:defRPr/>
            </a:pPr>
            <a:endParaRPr lang="en-US" sz="3200" b="0" dirty="0">
              <a:solidFill>
                <a:srgbClr val="1F497D"/>
              </a:solidFill>
            </a:endParaRPr>
          </a:p>
          <a:p>
            <a:pPr marL="571500" indent="-571500" algn="l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5938" algn="l"/>
              </a:tabLst>
              <a:defRPr/>
            </a:pPr>
            <a:endParaRPr lang="en-US" sz="3600" b="0" dirty="0">
              <a:solidFill>
                <a:srgbClr val="1F497D"/>
              </a:solidFill>
            </a:endParaRPr>
          </a:p>
          <a:p>
            <a:pPr algn="l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b="0" dirty="0">
              <a:solidFill>
                <a:srgbClr val="1F497D"/>
              </a:solidFill>
            </a:endParaRPr>
          </a:p>
          <a:p>
            <a:pPr algn="l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b="0" dirty="0">
              <a:solidFill>
                <a:srgbClr val="1F497D"/>
              </a:solidFill>
            </a:endParaRPr>
          </a:p>
          <a:p>
            <a:pPr algn="l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sz="12800" b="0" dirty="0">
              <a:solidFill>
                <a:srgbClr val="1F497D"/>
              </a:solidFill>
            </a:endParaRPr>
          </a:p>
          <a:p>
            <a:pPr algn="l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altLang="en-US" sz="12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alt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333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" y="152400"/>
            <a:ext cx="8915399" cy="1143000"/>
          </a:xfrm>
        </p:spPr>
        <p:txBody>
          <a:bodyPr>
            <a:normAutofit/>
          </a:bodyPr>
          <a:lstStyle/>
          <a:p>
            <a:r>
              <a:rPr lang="en-US" b="1" dirty="0"/>
              <a:t>2022 National Data Summary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BC1F25-5E5C-4BE3-A1B4-B9F4C43FBAB2}" type="slidenum">
              <a:rPr kumimoji="0" lang="en-US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FAB56-9AE0-3BA1-2898-085B8E0D04A4}"/>
              </a:ext>
            </a:extLst>
          </p:cNvPr>
          <p:cNvSpPr txBox="1">
            <a:spLocks/>
          </p:cNvSpPr>
          <p:nvPr/>
        </p:nvSpPr>
        <p:spPr bwMode="auto">
          <a:xfrm>
            <a:off x="762000" y="1600200"/>
            <a:ext cx="7837810" cy="457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0" indent="-571500" algn="l" eaLnBrk="0" fontAlgn="auto" hangingPunct="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5938" algn="l"/>
              </a:tabLst>
              <a:defRPr/>
            </a:pPr>
            <a:r>
              <a:rPr lang="en-US" sz="3600" b="0" dirty="0">
                <a:solidFill>
                  <a:srgbClr val="1F497D"/>
                </a:solidFill>
                <a:latin typeface="Arial" panose="020B0604020202020204" pitchFamily="34" charset="0"/>
              </a:rPr>
              <a:t>Current OJT Program Demographics</a:t>
            </a:r>
          </a:p>
          <a:p>
            <a:pPr marL="1028700" lvl="1" indent="-571500" algn="l" eaLnBrk="0" fontAlgn="auto" hangingPunct="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5938" algn="l"/>
              </a:tabLst>
              <a:defRPr/>
            </a:pPr>
            <a:r>
              <a:rPr lang="en-US" sz="3200" b="0" dirty="0">
                <a:solidFill>
                  <a:srgbClr val="1F497D"/>
                </a:solidFill>
                <a:latin typeface="Arial" panose="020B0604020202020204" pitchFamily="34" charset="0"/>
              </a:rPr>
              <a:t>Total Minority (M/F): 57.8%</a:t>
            </a:r>
          </a:p>
          <a:p>
            <a:pPr marL="1028700" lvl="1" indent="-571500" algn="l" eaLnBrk="0" fontAlgn="auto" hangingPunct="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5938" algn="l"/>
              </a:tabLst>
              <a:defRPr/>
            </a:pPr>
            <a:r>
              <a:rPr lang="en-US" sz="3200" b="0" dirty="0">
                <a:solidFill>
                  <a:srgbClr val="1F497D"/>
                </a:solidFill>
                <a:latin typeface="Arial" panose="020B0604020202020204" pitchFamily="34" charset="0"/>
              </a:rPr>
              <a:t>Total White Males: 30.5% </a:t>
            </a:r>
          </a:p>
          <a:p>
            <a:pPr marL="1485900" lvl="2" indent="-571500" algn="l" eaLnBrk="0" fontAlgn="auto" hangingPunct="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5938" algn="l"/>
              </a:tabLst>
              <a:defRPr/>
            </a:pPr>
            <a:r>
              <a:rPr lang="en-US" b="0" dirty="0">
                <a:solidFill>
                  <a:srgbClr val="1F497D"/>
                </a:solidFill>
                <a:latin typeface="Arial" panose="020B0604020202020204" pitchFamily="34" charset="0"/>
              </a:rPr>
              <a:t>7.2% of white males disadvantaged?</a:t>
            </a:r>
          </a:p>
          <a:p>
            <a:pPr marL="1028700" lvl="1" indent="-571500" algn="l" eaLnBrk="0" fontAlgn="auto" hangingPunct="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5938" algn="l"/>
              </a:tabLst>
              <a:defRPr/>
            </a:pPr>
            <a:r>
              <a:rPr lang="en-US" sz="3200" b="0" dirty="0">
                <a:solidFill>
                  <a:srgbClr val="1F497D"/>
                </a:solidFill>
                <a:latin typeface="Arial" panose="020B0604020202020204" pitchFamily="34" charset="0"/>
              </a:rPr>
              <a:t>Total White Females: 11.6%</a:t>
            </a:r>
          </a:p>
        </p:txBody>
      </p:sp>
    </p:spTree>
    <p:extLst>
      <p:ext uri="{BB962C8B-B14F-4D97-AF65-F5344CB8AC3E}">
        <p14:creationId xmlns:p14="http://schemas.microsoft.com/office/powerpoint/2010/main" val="2121817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981950" cy="1325563"/>
          </a:xfrm>
        </p:spPr>
        <p:txBody>
          <a:bodyPr/>
          <a:lstStyle/>
          <a:p>
            <a:pPr eaLnBrk="1" hangingPunct="1"/>
            <a:br>
              <a:rPr lang="en-US" altLang="en-US" sz="4400" b="1" dirty="0">
                <a:latin typeface="Calibri" panose="020F0502020204030204" pitchFamily="34" charset="0"/>
              </a:rPr>
            </a:br>
            <a:r>
              <a:rPr lang="en-US" altLang="en-US" sz="4400" b="1" dirty="0">
                <a:latin typeface="Calibri" panose="020F0502020204030204" pitchFamily="34" charset="0"/>
              </a:rPr>
              <a:t>Roadmap</a:t>
            </a:r>
            <a:br>
              <a:rPr lang="en-US" altLang="en-US" sz="4400" b="1" dirty="0">
                <a:latin typeface="Calibri" panose="020F0502020204030204" pitchFamily="34" charset="0"/>
              </a:rPr>
            </a:br>
            <a:endParaRPr lang="en-US" altLang="en-US" sz="4400" b="1" dirty="0">
              <a:latin typeface="Calibri" panose="020F0502020204030204" pitchFamily="34" charset="0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52CF5-000F-4EE0-B05E-F3A87B838A5C}" type="slidenum">
              <a:rPr kumimoji="0" lang="en-US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B4FA504C-421A-8231-E22F-69B83F45D8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109711"/>
              </p:ext>
            </p:extLst>
          </p:nvPr>
        </p:nvGraphicFramePr>
        <p:xfrm>
          <a:off x="617538" y="1524000"/>
          <a:ext cx="798195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462">
                  <a:extLst>
                    <a:ext uri="{9D8B030D-6E8A-4147-A177-3AD203B41FA5}">
                      <a16:colId xmlns:a16="http://schemas.microsoft.com/office/drawing/2014/main" val="2380434160"/>
                    </a:ext>
                  </a:extLst>
                </a:gridCol>
                <a:gridCol w="2122488">
                  <a:extLst>
                    <a:ext uri="{9D8B030D-6E8A-4147-A177-3AD203B41FA5}">
                      <a16:colId xmlns:a16="http://schemas.microsoft.com/office/drawing/2014/main" val="2776807760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Strategic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Target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05055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OJT Webinars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2024-2027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54825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OJT Peer Exchanges/Workshops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2024-2026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9872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Development of OJT Tools &amp;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Ongoing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38778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DRAFT Revisions—23 C.F.R. §230.111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06721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Rule Making—23 C.F.R.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§230.111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97829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Technical Assistance Visits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2027-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14171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Compliance Reviews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2027-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664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533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981950" cy="1325563"/>
          </a:xfrm>
        </p:spPr>
        <p:txBody>
          <a:bodyPr/>
          <a:lstStyle/>
          <a:p>
            <a:pPr eaLnBrk="1" hangingPunct="1"/>
            <a:br>
              <a:rPr lang="en-US" altLang="en-US" sz="4400" b="1" dirty="0">
                <a:latin typeface="Calibri" panose="020F0502020204030204" pitchFamily="34" charset="0"/>
              </a:rPr>
            </a:br>
            <a:r>
              <a:rPr lang="en-US" altLang="en-US" sz="4400" b="1" dirty="0">
                <a:latin typeface="Calibri" panose="020F0502020204030204" pitchFamily="34" charset="0"/>
              </a:rPr>
              <a:t>Roadmap</a:t>
            </a:r>
            <a:br>
              <a:rPr lang="en-US" altLang="en-US" sz="4400" b="1" dirty="0">
                <a:latin typeface="Calibri" panose="020F0502020204030204" pitchFamily="34" charset="0"/>
              </a:rPr>
            </a:br>
            <a:endParaRPr lang="en-US" altLang="en-US" sz="4400" b="1" dirty="0">
              <a:latin typeface="Calibri" panose="020F0502020204030204" pitchFamily="34" charset="0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52CF5-000F-4EE0-B05E-F3A87B838A5C}" type="slidenum">
              <a:rPr kumimoji="0" lang="en-US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B4FA504C-421A-8231-E22F-69B83F45D8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489966"/>
              </p:ext>
            </p:extLst>
          </p:nvPr>
        </p:nvGraphicFramePr>
        <p:xfrm>
          <a:off x="628650" y="1447800"/>
          <a:ext cx="798195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1462">
                  <a:extLst>
                    <a:ext uri="{9D8B030D-6E8A-4147-A177-3AD203B41FA5}">
                      <a16:colId xmlns:a16="http://schemas.microsoft.com/office/drawing/2014/main" val="2380434160"/>
                    </a:ext>
                  </a:extLst>
                </a:gridCol>
                <a:gridCol w="1360488">
                  <a:extLst>
                    <a:ext uri="{9D8B030D-6E8A-4147-A177-3AD203B41FA5}">
                      <a16:colId xmlns:a16="http://schemas.microsoft.com/office/drawing/2014/main" val="27768077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3200" dirty="0"/>
                        <a:t>Expectations/Goals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Target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050557"/>
                  </a:ext>
                </a:extLst>
              </a:tr>
              <a:tr h="493797"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Annual goals approved by FHWA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548252"/>
                  </a:ext>
                </a:extLst>
              </a:tr>
              <a:tr h="900454"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OJT Implementation Plans Aligned with FHWA Guidance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98726"/>
                  </a:ext>
                </a:extLst>
              </a:tr>
              <a:tr h="4937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/>
                        <a:t>Improve demographic tracking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/>
                        <a:t>2025</a:t>
                      </a:r>
                      <a:endParaRPr lang="en-US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387782"/>
                  </a:ext>
                </a:extLst>
              </a:tr>
              <a:tr h="9004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Implement OJT in a manner consistent with each State’s Federal-aid Highway Program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067211"/>
                  </a:ext>
                </a:extLst>
              </a:tr>
              <a:tr h="900454"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OJT Implementation Plans complies with Rev. Regulations 23 C.F.R. §230.111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/>
                        <a:t>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97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259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>
          <a:xfrm>
            <a:off x="298899" y="2209800"/>
            <a:ext cx="8610600" cy="1828800"/>
          </a:xfrm>
        </p:spPr>
        <p:txBody>
          <a:bodyPr/>
          <a:lstStyle/>
          <a:p>
            <a:pPr algn="ctr" eaLnBrk="1" hangingPunct="1">
              <a:spcAft>
                <a:spcPts val="600"/>
              </a:spcAft>
            </a:pPr>
            <a:r>
              <a:rPr lang="en-US" altLang="en-US" sz="5000" b="1" dirty="0">
                <a:solidFill>
                  <a:schemeClr val="tx1"/>
                </a:solidFill>
                <a:latin typeface="Calibri" panose="020F0502020204030204" pitchFamily="34" charset="0"/>
              </a:rPr>
              <a:t>Thank You!</a:t>
            </a:r>
            <a:br>
              <a:rPr lang="en-US" altLang="en-US" sz="24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br>
              <a:rPr lang="en-US" alt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US" altLang="en-US" sz="4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0" y="4022229"/>
            <a:ext cx="6934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David Chandler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Email: david.chandler@dot.gov</a:t>
            </a:r>
            <a:endParaRPr kumimoji="0" lang="en-US" sz="26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DBE Program Analyst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FHWA Office of Civil Rights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381000"/>
            <a:ext cx="75319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FHWA Office of Civil Rights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2590800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48BD23-596F-4480-AA59-80F4764C746F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18844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37810" cy="457200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600" dirty="0">
                <a:solidFill>
                  <a:srgbClr val="1F497D"/>
                </a:solidFill>
              </a:rPr>
              <a:t>Is an equal employment opportunity workforce development program intended to advance women, minorities, and disadvantaged individuals to journey worker level in the highway construction trades</a:t>
            </a: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600" dirty="0">
                <a:solidFill>
                  <a:srgbClr val="1F497D"/>
                </a:solidFill>
              </a:rPr>
              <a:t>Also supports BIL focus on workforce development, equity, and wealth creation</a:t>
            </a:r>
          </a:p>
          <a:p>
            <a:pPr marL="0" indent="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None/>
              <a:tabLst>
                <a:tab pos="515938" algn="l"/>
              </a:tabLst>
              <a:defRPr/>
            </a:pPr>
            <a:endParaRPr lang="en-US" sz="3600" u="sng" dirty="0">
              <a:solidFill>
                <a:srgbClr val="1F497D"/>
              </a:solidFill>
            </a:endParaRPr>
          </a:p>
          <a:p>
            <a:pPr marL="0" lvl="0" indent="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None/>
              <a:tabLst>
                <a:tab pos="515938" algn="l"/>
              </a:tabLst>
              <a:defRPr/>
            </a:pPr>
            <a:endParaRPr lang="en-US" sz="12800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sz="12800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sz="12800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altLang="en-US" sz="1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89025" y="76200"/>
            <a:ext cx="7140575" cy="1143000"/>
          </a:xfrm>
        </p:spPr>
        <p:txBody>
          <a:bodyPr/>
          <a:lstStyle/>
          <a:p>
            <a:r>
              <a:rPr lang="en-US" b="1" dirty="0"/>
              <a:t>The OJT Program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65A3643-D51E-473F-835F-0492B85301EE}" type="slidenum">
              <a:rPr lang="en-US" altLang="en-US" sz="1200" smtClean="0">
                <a:solidFill>
                  <a:schemeClr val="bg1"/>
                </a:solidFill>
                <a:latin typeface="Arial Black" panose="020B0A040201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323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37810" cy="45720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600" b="1" u="sng" dirty="0">
                <a:solidFill>
                  <a:srgbClr val="1F497D"/>
                </a:solidFill>
              </a:rPr>
              <a:t>1975</a:t>
            </a:r>
            <a:r>
              <a:rPr lang="en-US" sz="3600" dirty="0">
                <a:solidFill>
                  <a:srgbClr val="1F497D"/>
                </a:solidFill>
              </a:rPr>
              <a:t>: 23 CFR §230.111</a:t>
            </a: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15938" algn="l"/>
              </a:tabLst>
              <a:defRPr/>
            </a:pPr>
            <a:r>
              <a:rPr lang="en-US" sz="3600" dirty="0">
                <a:solidFill>
                  <a:srgbClr val="1F497D"/>
                </a:solidFill>
              </a:rPr>
              <a:t>	-Delegated to FHWA Division Offices</a:t>
            </a: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15938" algn="l"/>
              </a:tabLst>
              <a:defRPr/>
            </a:pPr>
            <a:r>
              <a:rPr lang="en-US" sz="3600" dirty="0">
                <a:solidFill>
                  <a:srgbClr val="1F497D"/>
                </a:solidFill>
              </a:rPr>
              <a:t>	-Program flexibilities allowed</a:t>
            </a: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15938" algn="l"/>
              </a:tabLst>
              <a:defRPr/>
            </a:pPr>
            <a:r>
              <a:rPr lang="en-US" sz="3600" dirty="0">
                <a:solidFill>
                  <a:srgbClr val="1F497D"/>
                </a:solidFill>
              </a:rPr>
              <a:t>	-Program permutations evolve </a:t>
            </a: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15938" algn="l"/>
              </a:tabLst>
              <a:defRPr/>
            </a:pPr>
            <a:r>
              <a:rPr lang="en-US" sz="3600" dirty="0">
                <a:solidFill>
                  <a:srgbClr val="1F497D"/>
                </a:solidFill>
              </a:rPr>
              <a:t>	-Many programs outside of regulatory 		 framework			 </a:t>
            </a: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600" b="1" u="sng" dirty="0">
                <a:solidFill>
                  <a:srgbClr val="1F497D"/>
                </a:solidFill>
              </a:rPr>
              <a:t>2011</a:t>
            </a:r>
            <a:r>
              <a:rPr lang="en-US" sz="3600" dirty="0">
                <a:solidFill>
                  <a:srgbClr val="1F497D"/>
                </a:solidFill>
              </a:rPr>
              <a:t>: Reviewed by the Government Accountability Office (GAO)</a:t>
            </a: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600" b="1" u="sng" dirty="0">
                <a:solidFill>
                  <a:srgbClr val="1F497D"/>
                </a:solidFill>
              </a:rPr>
              <a:t>2021</a:t>
            </a:r>
            <a:r>
              <a:rPr lang="en-US" sz="3600" dirty="0">
                <a:solidFill>
                  <a:srgbClr val="1F497D"/>
                </a:solidFill>
              </a:rPr>
              <a:t>: FHWA Action Plan Progresses</a:t>
            </a:r>
          </a:p>
          <a:p>
            <a:pPr marL="0" indent="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None/>
              <a:tabLst>
                <a:tab pos="515938" algn="l"/>
              </a:tabLst>
              <a:defRPr/>
            </a:pPr>
            <a:endParaRPr lang="en-US" sz="3600" b="1" u="sng" dirty="0">
              <a:solidFill>
                <a:srgbClr val="1F497D"/>
              </a:solidFill>
            </a:endParaRPr>
          </a:p>
          <a:p>
            <a:pPr marL="0" lvl="0" indent="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None/>
              <a:tabLst>
                <a:tab pos="515938" algn="l"/>
              </a:tabLst>
              <a:defRPr/>
            </a:pPr>
            <a:endParaRPr lang="en-US" sz="12800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sz="12800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sz="12800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altLang="en-US" sz="1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89025" y="76200"/>
            <a:ext cx="7140575" cy="1143000"/>
          </a:xfrm>
        </p:spPr>
        <p:txBody>
          <a:bodyPr/>
          <a:lstStyle/>
          <a:p>
            <a:r>
              <a:rPr lang="en-US" b="1" dirty="0"/>
              <a:t>Program Background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65A3643-D51E-473F-835F-0492B85301EE}" type="slidenum">
              <a:rPr lang="en-US" altLang="en-US" sz="1200" smtClean="0">
                <a:solidFill>
                  <a:schemeClr val="bg1"/>
                </a:solidFill>
                <a:latin typeface="Arial Black" panose="020B0A040201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37810" cy="4572000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600" b="1" dirty="0">
                <a:solidFill>
                  <a:srgbClr val="1F497D"/>
                </a:solidFill>
              </a:rPr>
              <a:t>Items Completed:</a:t>
            </a:r>
          </a:p>
          <a:p>
            <a:pPr lvl="1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200" dirty="0">
                <a:solidFill>
                  <a:srgbClr val="1F497D"/>
                </a:solidFill>
              </a:rPr>
              <a:t>OJT Implementation Plan Development Tool (January 2021)</a:t>
            </a:r>
          </a:p>
          <a:p>
            <a:pPr lvl="1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200" dirty="0">
                <a:solidFill>
                  <a:srgbClr val="1F497D"/>
                </a:solidFill>
              </a:rPr>
              <a:t>OJT Report in CRCS (January 2022)</a:t>
            </a:r>
          </a:p>
          <a:p>
            <a:pPr lvl="1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200" dirty="0">
                <a:solidFill>
                  <a:srgbClr val="1F497D"/>
                </a:solidFill>
              </a:rPr>
              <a:t>OJT Guidance (October 2023)</a:t>
            </a:r>
          </a:p>
          <a:p>
            <a:pPr lvl="1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200" dirty="0">
                <a:solidFill>
                  <a:srgbClr val="1F497D"/>
                </a:solidFill>
              </a:rPr>
              <a:t>OJT FAQs coming soon!</a:t>
            </a:r>
          </a:p>
          <a:p>
            <a:pPr marL="0" indent="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None/>
              <a:tabLst>
                <a:tab pos="515938" algn="l"/>
              </a:tabLst>
              <a:defRPr/>
            </a:pPr>
            <a:endParaRPr lang="en-US" sz="3600" b="1" dirty="0">
              <a:solidFill>
                <a:srgbClr val="1F497D"/>
              </a:solidFill>
            </a:endParaRPr>
          </a:p>
          <a:p>
            <a:pPr marL="0" indent="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None/>
              <a:tabLst>
                <a:tab pos="515938" algn="l"/>
              </a:tabLst>
              <a:defRPr/>
            </a:pPr>
            <a:endParaRPr lang="en-US" sz="3600" b="1" u="sng" dirty="0">
              <a:solidFill>
                <a:srgbClr val="1F497D"/>
              </a:solidFill>
            </a:endParaRPr>
          </a:p>
          <a:p>
            <a:pPr marL="0" lvl="0" indent="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None/>
              <a:tabLst>
                <a:tab pos="515938" algn="l"/>
              </a:tabLst>
              <a:defRPr/>
            </a:pPr>
            <a:endParaRPr lang="en-US" sz="12800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sz="12800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sz="12800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altLang="en-US" sz="1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89025" y="76200"/>
            <a:ext cx="7140575" cy="1143000"/>
          </a:xfrm>
        </p:spPr>
        <p:txBody>
          <a:bodyPr/>
          <a:lstStyle/>
          <a:p>
            <a:r>
              <a:rPr lang="en-US" b="1" dirty="0"/>
              <a:t>OJT Action Plan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65A3643-D51E-473F-835F-0492B85301EE}" type="slidenum">
              <a:rPr lang="en-US" altLang="en-US" sz="1200" smtClean="0">
                <a:solidFill>
                  <a:schemeClr val="bg1"/>
                </a:solidFill>
                <a:latin typeface="Arial Black" panose="020B0A040201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1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37810" cy="4572000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600" dirty="0">
                <a:solidFill>
                  <a:srgbClr val="1F497D"/>
                </a:solidFill>
              </a:rPr>
              <a:t>Performance</a:t>
            </a: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600" dirty="0">
                <a:solidFill>
                  <a:srgbClr val="1F497D"/>
                </a:solidFill>
              </a:rPr>
              <a:t>Quality</a:t>
            </a: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600" dirty="0">
                <a:solidFill>
                  <a:srgbClr val="1F497D"/>
                </a:solidFill>
              </a:rPr>
              <a:t>Balance</a:t>
            </a: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600" dirty="0">
                <a:solidFill>
                  <a:srgbClr val="1F497D"/>
                </a:solidFill>
              </a:rPr>
              <a:t>Support</a:t>
            </a: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600" dirty="0">
                <a:solidFill>
                  <a:srgbClr val="1F497D"/>
                </a:solidFill>
              </a:rPr>
              <a:t>Accountability</a:t>
            </a: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sz="3600" dirty="0">
              <a:solidFill>
                <a:srgbClr val="1F497D"/>
              </a:solidFill>
            </a:endParaRP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dirty="0">
              <a:solidFill>
                <a:srgbClr val="1F497D"/>
              </a:solidFill>
            </a:endParaRP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sz="12800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altLang="en-US" sz="1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89025" y="152400"/>
            <a:ext cx="7140575" cy="1143000"/>
          </a:xfrm>
        </p:spPr>
        <p:txBody>
          <a:bodyPr/>
          <a:lstStyle/>
          <a:p>
            <a:r>
              <a:rPr lang="en-US" b="1" dirty="0"/>
              <a:t>OJT Action Plan</a:t>
            </a:r>
            <a:br>
              <a:rPr lang="en-US" b="1" dirty="0"/>
            </a:br>
            <a:r>
              <a:rPr lang="en-US" b="1" dirty="0"/>
              <a:t>Tenets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65A3643-D51E-473F-835F-0492B85301EE}" type="slidenum">
              <a:rPr lang="en-US" altLang="en-US" sz="1200" smtClean="0">
                <a:solidFill>
                  <a:schemeClr val="bg1"/>
                </a:solidFill>
                <a:latin typeface="Arial Black" panose="020B0A040201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37810" cy="4572000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u="sng" dirty="0">
                <a:solidFill>
                  <a:srgbClr val="1F497D"/>
                </a:solidFill>
              </a:rPr>
              <a:t>Performance</a:t>
            </a:r>
            <a:r>
              <a:rPr lang="en-US" dirty="0">
                <a:solidFill>
                  <a:srgbClr val="1F497D"/>
                </a:solidFill>
              </a:rPr>
              <a:t>: Guidance &amp; FAQs; develop requirements for program structure and delivery; performance metrics </a:t>
            </a:r>
            <a:endParaRPr lang="en-US" u="sng" dirty="0">
              <a:solidFill>
                <a:srgbClr val="1F497D"/>
              </a:solidFill>
            </a:endParaRP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u="sng" dirty="0">
                <a:solidFill>
                  <a:srgbClr val="1F497D"/>
                </a:solidFill>
              </a:rPr>
              <a:t>Quality</a:t>
            </a:r>
            <a:r>
              <a:rPr lang="en-US" dirty="0">
                <a:solidFill>
                  <a:srgbClr val="1F497D"/>
                </a:solidFill>
              </a:rPr>
              <a:t>: Establish training standards that adopt industry-recognized skills</a:t>
            </a:r>
          </a:p>
          <a:p>
            <a:pPr lvl="1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dirty="0">
                <a:solidFill>
                  <a:srgbClr val="1F497D"/>
                </a:solidFill>
              </a:rPr>
              <a:t>USDOL time-based training standards for skilled trades (registered/apprenticeable occupations)</a:t>
            </a:r>
          </a:p>
          <a:p>
            <a:pPr lvl="1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dirty="0">
                <a:solidFill>
                  <a:srgbClr val="1F497D"/>
                </a:solidFill>
              </a:rPr>
              <a:t>More flexibility in semi-skilled trades</a:t>
            </a: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dirty="0">
              <a:solidFill>
                <a:srgbClr val="1F497D"/>
              </a:solidFill>
            </a:endParaRP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dirty="0">
              <a:solidFill>
                <a:srgbClr val="1F497D"/>
              </a:solidFill>
            </a:endParaRP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sz="12800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altLang="en-US" sz="1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89025" y="152400"/>
            <a:ext cx="7140575" cy="1143000"/>
          </a:xfrm>
        </p:spPr>
        <p:txBody>
          <a:bodyPr/>
          <a:lstStyle/>
          <a:p>
            <a:r>
              <a:rPr lang="en-US" b="1" dirty="0"/>
              <a:t>OJT Action Plan </a:t>
            </a:r>
            <a:br>
              <a:rPr lang="en-US" b="1" dirty="0"/>
            </a:br>
            <a:r>
              <a:rPr lang="en-US" b="1" dirty="0"/>
              <a:t>Tenets 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65A3643-D51E-473F-835F-0492B85301EE}" type="slidenum">
              <a:rPr lang="en-US" altLang="en-US" sz="1200" smtClean="0">
                <a:solidFill>
                  <a:schemeClr val="bg1"/>
                </a:solidFill>
                <a:latin typeface="Arial Black" panose="020B0A040201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2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37810" cy="4572000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u="sng" dirty="0">
                <a:solidFill>
                  <a:srgbClr val="1F497D"/>
                </a:solidFill>
              </a:rPr>
              <a:t>Balance</a:t>
            </a:r>
            <a:r>
              <a:rPr lang="en-US" dirty="0">
                <a:solidFill>
                  <a:srgbClr val="1F497D"/>
                </a:solidFill>
              </a:rPr>
              <a:t>: Establish goal-setting practices/measures that balance available training opportunities with workforce utilization, the contractor’s needs and its capacity to train </a:t>
            </a: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u="sng" dirty="0">
                <a:solidFill>
                  <a:srgbClr val="1F497D"/>
                </a:solidFill>
              </a:rPr>
              <a:t>Support:</a:t>
            </a:r>
            <a:r>
              <a:rPr lang="en-US" dirty="0">
                <a:solidFill>
                  <a:srgbClr val="1F497D"/>
                </a:solidFill>
              </a:rPr>
              <a:t> Establish systems to support contractor direct and systematic recruitment efforts of target groups</a:t>
            </a:r>
          </a:p>
          <a:p>
            <a:pPr marL="0" indent="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None/>
              <a:tabLst>
                <a:tab pos="515938" algn="l"/>
              </a:tabLst>
              <a:defRPr/>
            </a:pPr>
            <a:endParaRPr lang="en-US" dirty="0">
              <a:solidFill>
                <a:srgbClr val="1F497D"/>
              </a:solidFill>
            </a:endParaRP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dirty="0">
              <a:solidFill>
                <a:srgbClr val="1F497D"/>
              </a:solidFill>
            </a:endParaRP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dirty="0">
              <a:solidFill>
                <a:srgbClr val="1F497D"/>
              </a:solidFill>
            </a:endParaRP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sz="12800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altLang="en-US" sz="1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89025" y="152400"/>
            <a:ext cx="7140575" cy="1143000"/>
          </a:xfrm>
        </p:spPr>
        <p:txBody>
          <a:bodyPr/>
          <a:lstStyle/>
          <a:p>
            <a:br>
              <a:rPr lang="en-US" b="1" dirty="0"/>
            </a:br>
            <a:r>
              <a:rPr lang="en-US" b="1" dirty="0"/>
              <a:t>OJT Action Plan</a:t>
            </a:r>
            <a:br>
              <a:rPr lang="en-US" b="1" dirty="0"/>
            </a:br>
            <a:r>
              <a:rPr lang="en-US" b="1" dirty="0"/>
              <a:t> Tenets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65A3643-D51E-473F-835F-0492B85301EE}" type="slidenum">
              <a:rPr lang="en-US" altLang="en-US" sz="1200" smtClean="0">
                <a:solidFill>
                  <a:schemeClr val="bg1"/>
                </a:solidFill>
                <a:latin typeface="Arial Black" panose="020B0A040201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711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37810" cy="4572000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600" u="sng" dirty="0">
                <a:solidFill>
                  <a:srgbClr val="1F497D"/>
                </a:solidFill>
              </a:rPr>
              <a:t>Accountability</a:t>
            </a:r>
            <a:r>
              <a:rPr lang="en-US" sz="3600" dirty="0">
                <a:solidFill>
                  <a:srgbClr val="1F497D"/>
                </a:solidFill>
              </a:rPr>
              <a:t>: </a:t>
            </a:r>
          </a:p>
          <a:p>
            <a:pPr lvl="1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200" dirty="0">
                <a:solidFill>
                  <a:srgbClr val="1F497D"/>
                </a:solidFill>
              </a:rPr>
              <a:t>Minimal implementation not acceptable</a:t>
            </a:r>
          </a:p>
          <a:p>
            <a:pPr lvl="1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lang="en-US" sz="3200" dirty="0">
                <a:solidFill>
                  <a:srgbClr val="1F497D"/>
                </a:solidFill>
              </a:rPr>
              <a:t>Improve tracking and reporting of demographic data from training program registration to completion</a:t>
            </a:r>
          </a:p>
          <a:p>
            <a:pPr lvl="1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monitoring and enforcement of programmatic and contractor requirements</a:t>
            </a:r>
            <a:endParaRPr lang="en-US" sz="3200" dirty="0">
              <a:solidFill>
                <a:srgbClr val="1F497D"/>
              </a:solidFill>
            </a:endParaRPr>
          </a:p>
          <a:p>
            <a:pPr marL="0" indent="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None/>
              <a:tabLst>
                <a:tab pos="515938" algn="l"/>
              </a:tabLst>
              <a:defRPr/>
            </a:pPr>
            <a:endParaRPr lang="en-US" dirty="0">
              <a:solidFill>
                <a:srgbClr val="1F497D"/>
              </a:solidFill>
            </a:endParaRP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dirty="0">
              <a:solidFill>
                <a:srgbClr val="1F497D"/>
              </a:solidFill>
            </a:endParaRP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dirty="0">
              <a:solidFill>
                <a:srgbClr val="1F497D"/>
              </a:solidFill>
            </a:endParaRP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tabLst>
                <a:tab pos="515938" algn="l"/>
              </a:tabLst>
              <a:defRPr/>
            </a:pPr>
            <a:endParaRPr lang="en-US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sz="12800" dirty="0">
              <a:solidFill>
                <a:srgbClr val="1F497D"/>
              </a:solidFill>
            </a:endParaRPr>
          </a:p>
          <a:p>
            <a:pPr marL="457200" lvl="0" indent="-457200" fontAlgn="auto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+mj-lt"/>
              <a:buAutoNum type="arabicPeriod"/>
              <a:tabLst>
                <a:tab pos="515938" algn="l"/>
              </a:tabLst>
              <a:defRPr/>
            </a:pPr>
            <a:endParaRPr lang="en-US" altLang="en-US" sz="1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89025" y="152400"/>
            <a:ext cx="7140575" cy="1143000"/>
          </a:xfrm>
        </p:spPr>
        <p:txBody>
          <a:bodyPr/>
          <a:lstStyle/>
          <a:p>
            <a:r>
              <a:rPr lang="en-US" b="1" dirty="0"/>
              <a:t>OJT Action Plan</a:t>
            </a:r>
            <a:br>
              <a:rPr lang="en-US" b="1" dirty="0"/>
            </a:br>
            <a:r>
              <a:rPr lang="en-US" b="1" dirty="0"/>
              <a:t>Tenets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65A3643-D51E-473F-835F-0492B85301EE}" type="slidenum">
              <a:rPr lang="en-US" altLang="en-US" sz="1200" smtClean="0">
                <a:solidFill>
                  <a:schemeClr val="bg1"/>
                </a:solidFill>
                <a:latin typeface="Arial Black" panose="020B0A040201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88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039489" y="168275"/>
            <a:ext cx="7141221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4900" b="1" dirty="0">
                <a:latin typeface="Calibri" panose="020F0502020204030204" pitchFamily="34" charset="0"/>
              </a:rPr>
              <a:t>	</a:t>
            </a:r>
            <a:r>
              <a:rPr lang="en-US" altLang="en-US" sz="4900" b="1" dirty="0"/>
              <a:t>State of the Program</a:t>
            </a:r>
            <a:r>
              <a:rPr lang="en-US" altLang="en-US" sz="3200" dirty="0"/>
              <a:t>	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350CE-A4B9-4BA2-832E-166F2C8A018B}" type="slidenum">
              <a:rPr kumimoji="0" lang="en-US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pic>
        <p:nvPicPr>
          <p:cNvPr id="4" name="Picture 3" descr="A green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93D1D1E4-528F-0CC6-A90C-66AE5D1FF3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295400" y="1611705"/>
            <a:ext cx="6629400" cy="44085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EB24F9-C36C-D6DF-AB33-D30188F2B66F}"/>
              </a:ext>
            </a:extLst>
          </p:cNvPr>
          <p:cNvSpPr txBox="1"/>
          <p:nvPr/>
        </p:nvSpPr>
        <p:spPr>
          <a:xfrm>
            <a:off x="1714500" y="5781675"/>
            <a:ext cx="5715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s://jackbrummet.blogspot.com/2015/04/its-like-its-always-right-now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/3.0/"/>
              </a:rPr>
              <a:t>CC BY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48433503"/>
      </p:ext>
    </p:extLst>
  </p:cSld>
  <p:clrMapOvr>
    <a:masterClrMapping/>
  </p:clrMapOvr>
</p:sld>
</file>

<file path=ppt/theme/theme1.xml><?xml version="1.0" encoding="utf-8"?>
<a:theme xmlns:a="http://schemas.openxmlformats.org/drawingml/2006/main" name="7_Custom Design">
  <a:themeElements>
    <a:clrScheme name="Custom 5">
      <a:dk1>
        <a:srgbClr val="103058"/>
      </a:dk1>
      <a:lt1>
        <a:sysClr val="window" lastClr="FFFFFF"/>
      </a:lt1>
      <a:dk2>
        <a:srgbClr val="0000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HWA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HWA Theme">
  <a:themeElements>
    <a:clrScheme name="Custom 5">
      <a:dk1>
        <a:srgbClr val="103058"/>
      </a:dk1>
      <a:lt1>
        <a:sysClr val="window" lastClr="FFFFFF"/>
      </a:lt1>
      <a:dk2>
        <a:srgbClr val="0000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HWA Theme" id="{8187EC34-8EB7-4181-80A1-19CD8A1DEF14}" vid="{F764E161-7480-4CC1-9D05-932AC7853B6D}"/>
    </a:ext>
  </a:extLst>
</a:theme>
</file>

<file path=ppt/theme/theme4.xml><?xml version="1.0" encoding="utf-8"?>
<a:theme xmlns:a="http://schemas.openxmlformats.org/drawingml/2006/main" name="8_Custom Design">
  <a:themeElements>
    <a:clrScheme name="Custom 5">
      <a:dk1>
        <a:srgbClr val="103058"/>
      </a:dk1>
      <a:lt1>
        <a:sysClr val="window" lastClr="FFFFFF"/>
      </a:lt1>
      <a:dk2>
        <a:srgbClr val="0000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190E017F2B9849B4A29F78FBD45298" ma:contentTypeVersion="35" ma:contentTypeDescription="Create a new document." ma:contentTypeScope="" ma:versionID="5f2a9a444758437584d653d76152910e">
  <xsd:schema xmlns:xsd="http://www.w3.org/2001/XMLSchema" xmlns:xs="http://www.w3.org/2001/XMLSchema" xmlns:p="http://schemas.microsoft.com/office/2006/metadata/properties" xmlns:ns3="2b25e98f-5d36-4dac-8c4b-6411cee1e4cc" xmlns:ns4="96215a4e-38c1-4082-ba0c-8679c22a1e8c" xmlns:ns5="e3fa2223-bf03-459d-be61-c4e405240a47" xmlns:ns6="e5f0fc00-905e-4233-bd83-e4ce4259ab55" targetNamespace="http://schemas.microsoft.com/office/2006/metadata/properties" ma:root="true" ma:fieldsID="5f82c4da65d30c5d013e6ce8c5abb696" ns3:_="" ns4:_="" ns5:_="" ns6:_="">
    <xsd:import namespace="2b25e98f-5d36-4dac-8c4b-6411cee1e4cc"/>
    <xsd:import namespace="96215a4e-38c1-4082-ba0c-8679c22a1e8c"/>
    <xsd:import namespace="e3fa2223-bf03-459d-be61-c4e405240a47"/>
    <xsd:import namespace="e5f0fc00-905e-4233-bd83-e4ce4259ab5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5:lcf76f155ced4ddcb4097134ff3c332f" minOccurs="0"/>
                <xsd:element ref="ns6:TaxCatchAll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5e98f-5d36-4dac-8c4b-6411cee1e4c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215a4e-38c1-4082-ba0c-8679c22a1e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fa2223-bf03-459d-be61-c4e405240a4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2fb63949-f844-41c7-8bd6-fbbd136b27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f0fc00-905e-4233-bd83-e4ce4259ab55" elementFormDefault="qualified">
    <xsd:import namespace="http://schemas.microsoft.com/office/2006/documentManagement/types"/>
    <xsd:import namespace="http://schemas.microsoft.com/office/infopath/2007/PartnerControls"/>
    <xsd:element name="TaxCatchAll" ma:index="26" nillable="true" ma:displayName="Taxonomy Catch All Column" ma:hidden="true" ma:list="{28c74353-b9cc-420f-9b9f-86f533830e88}" ma:internalName="TaxCatchAll" ma:showField="CatchAllData" ma:web="e5f0fc00-905e-4233-bd83-e4ce4259ab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5f0fc00-905e-4233-bd83-e4ce4259ab55" xsi:nil="true"/>
    <lcf76f155ced4ddcb4097134ff3c332f xmlns="e3fa2223-bf03-459d-be61-c4e405240a47">
      <Terms xmlns="http://schemas.microsoft.com/office/infopath/2007/PartnerControls"/>
    </lcf76f155ced4ddcb4097134ff3c332f>
    <_activity xmlns="96215a4e-38c1-4082-ba0c-8679c22a1e8c" xsi:nil="true"/>
  </documentManagement>
</p:properties>
</file>

<file path=customXml/itemProps1.xml><?xml version="1.0" encoding="utf-8"?>
<ds:datastoreItem xmlns:ds="http://schemas.openxmlformats.org/officeDocument/2006/customXml" ds:itemID="{BCA1D7D6-D9E4-4404-8929-74B12FBC9A7A}"/>
</file>

<file path=customXml/itemProps2.xml><?xml version="1.0" encoding="utf-8"?>
<ds:datastoreItem xmlns:ds="http://schemas.openxmlformats.org/officeDocument/2006/customXml" ds:itemID="{1E8C2E6C-6F34-4423-9912-A1FC4C0FB2D7}"/>
</file>

<file path=customXml/itemProps3.xml><?xml version="1.0" encoding="utf-8"?>
<ds:datastoreItem xmlns:ds="http://schemas.openxmlformats.org/officeDocument/2006/customXml" ds:itemID="{A9B9B6C3-F50A-49AE-BF37-CFEFD93B2DF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54276</TotalTime>
  <Words>552</Words>
  <Application>Microsoft Office PowerPoint</Application>
  <PresentationFormat>On-screen Show (4:3)</PresentationFormat>
  <Paragraphs>158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Arial Black</vt:lpstr>
      <vt:lpstr>Calibri</vt:lpstr>
      <vt:lpstr>Georgia</vt:lpstr>
      <vt:lpstr>Symbol</vt:lpstr>
      <vt:lpstr>7_Custom Design</vt:lpstr>
      <vt:lpstr>FHWATheme</vt:lpstr>
      <vt:lpstr>FHWA Theme</vt:lpstr>
      <vt:lpstr>8_Custom Design</vt:lpstr>
      <vt:lpstr>On-the-Job Training (OJT) Roadmap to Excellence  </vt:lpstr>
      <vt:lpstr>The OJT Program</vt:lpstr>
      <vt:lpstr>Program Background</vt:lpstr>
      <vt:lpstr>OJT Action Plan</vt:lpstr>
      <vt:lpstr>OJT Action Plan Tenets</vt:lpstr>
      <vt:lpstr>OJT Action Plan  Tenets </vt:lpstr>
      <vt:lpstr> OJT Action Plan  Tenets </vt:lpstr>
      <vt:lpstr>OJT Action Plan Tenets</vt:lpstr>
      <vt:lpstr> State of the Program </vt:lpstr>
      <vt:lpstr>2022 National Data Summary</vt:lpstr>
      <vt:lpstr>2022 National Data Summary</vt:lpstr>
      <vt:lpstr> Roadmap </vt:lpstr>
      <vt:lpstr> Roadmap </vt:lpstr>
      <vt:lpstr>Thank You!  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Kenley, Martha (FHWA)</dc:creator>
  <cp:lastModifiedBy>Chandler, David (FHWA)</cp:lastModifiedBy>
  <cp:revision>1828</cp:revision>
  <cp:lastPrinted>2023-12-19T17:33:30Z</cp:lastPrinted>
  <dcterms:created xsi:type="dcterms:W3CDTF">2005-12-09T17:41:03Z</dcterms:created>
  <dcterms:modified xsi:type="dcterms:W3CDTF">2024-04-09T12:34:29Z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0x01010000190E017F2B9849B4A29F78FBD45298</vt:lpwstr>
  </property>
</Properties>
</file>