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31.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 id="2147483759" r:id="rId2"/>
    <p:sldMasterId id="2147483826" r:id="rId3"/>
    <p:sldMasterId id="2147483819" r:id="rId4"/>
    <p:sldMasterId id="2147483700" r:id="rId5"/>
    <p:sldMasterId id="2147483674" r:id="rId6"/>
    <p:sldMasterId id="2147483835" r:id="rId7"/>
    <p:sldMasterId id="2147483844" r:id="rId8"/>
  </p:sldMasterIdLst>
  <p:notesMasterIdLst>
    <p:notesMasterId r:id="rId34"/>
  </p:notesMasterIdLst>
  <p:handoutMasterIdLst>
    <p:handoutMasterId r:id="rId35"/>
  </p:handoutMasterIdLst>
  <p:sldIdLst>
    <p:sldId id="256" r:id="rId9"/>
    <p:sldId id="269" r:id="rId10"/>
    <p:sldId id="304" r:id="rId11"/>
    <p:sldId id="303" r:id="rId12"/>
    <p:sldId id="305" r:id="rId13"/>
    <p:sldId id="306" r:id="rId14"/>
    <p:sldId id="307" r:id="rId15"/>
    <p:sldId id="308" r:id="rId16"/>
    <p:sldId id="309" r:id="rId17"/>
    <p:sldId id="331" r:id="rId18"/>
    <p:sldId id="310" r:id="rId19"/>
    <p:sldId id="312" r:id="rId20"/>
    <p:sldId id="314" r:id="rId21"/>
    <p:sldId id="315" r:id="rId22"/>
    <p:sldId id="316" r:id="rId23"/>
    <p:sldId id="317" r:id="rId24"/>
    <p:sldId id="332" r:id="rId25"/>
    <p:sldId id="406" r:id="rId26"/>
    <p:sldId id="324" r:id="rId27"/>
    <p:sldId id="329" r:id="rId28"/>
    <p:sldId id="330" r:id="rId29"/>
    <p:sldId id="411" r:id="rId30"/>
    <p:sldId id="416" r:id="rId31"/>
    <p:sldId id="414" r:id="rId32"/>
    <p:sldId id="264" r:id="rId33"/>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Patrick C (FHWA)" initials="SPC(" lastIdx="12" clrIdx="0">
    <p:extLst>
      <p:ext uri="{19B8F6BF-5375-455C-9EA6-DF929625EA0E}">
        <p15:presenceInfo xmlns:p15="http://schemas.microsoft.com/office/powerpoint/2012/main" userId="S-1-5-21-982035342-1880134254-310265210-707394" providerId="AD"/>
      </p:ext>
    </p:extLst>
  </p:cmAuthor>
  <p:cmAuthor id="2" name="Harkins, Michael (FHWA)" initials="HM(" lastIdx="7" clrIdx="1">
    <p:extLst>
      <p:ext uri="{19B8F6BF-5375-455C-9EA6-DF929625EA0E}">
        <p15:presenceInfo xmlns:p15="http://schemas.microsoft.com/office/powerpoint/2012/main" userId="S::Michael.Harkins@ad.dot.gov::10cbe9d1-b896-4387-b76e-7ff7961c5c28" providerId="AD"/>
      </p:ext>
    </p:extLst>
  </p:cmAuthor>
  <p:cmAuthor id="3" name="Richardson, Christopher (FHWA)" initials="RC(" lastIdx="1" clrIdx="2">
    <p:extLst>
      <p:ext uri="{19B8F6BF-5375-455C-9EA6-DF929625EA0E}">
        <p15:presenceInfo xmlns:p15="http://schemas.microsoft.com/office/powerpoint/2012/main" userId="S-1-5-21-982035342-1880134254-310265210-571423" providerId="AD"/>
      </p:ext>
    </p:extLst>
  </p:cmAuthor>
  <p:cmAuthor id="4" name="Robinson, Camille (FHWA)" initials="RC(" lastIdx="15" clrIdx="3">
    <p:extLst>
      <p:ext uri="{19B8F6BF-5375-455C-9EA6-DF929625EA0E}">
        <p15:presenceInfo xmlns:p15="http://schemas.microsoft.com/office/powerpoint/2012/main" userId="S-1-5-21-982035342-1880134254-310265210-1289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058"/>
    <a:srgbClr val="00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81916" autoAdjust="0"/>
  </p:normalViewPr>
  <p:slideViewPr>
    <p:cSldViewPr snapToGrid="0">
      <p:cViewPr varScale="1">
        <p:scale>
          <a:sx n="59" d="100"/>
          <a:sy n="59" d="100"/>
        </p:scale>
        <p:origin x="190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36"/>
    </p:cViewPr>
  </p:sorterViewPr>
  <p:notesViewPr>
    <p:cSldViewPr snapToGrid="0">
      <p:cViewPr varScale="1">
        <p:scale>
          <a:sx n="49" d="100"/>
          <a:sy n="49" d="100"/>
        </p:scale>
        <p:origin x="270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43" Type="http://schemas.openxmlformats.org/officeDocument/2006/relationships/customXml" Target="../customXml/item3.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84F673-C4A2-45B3-9071-B79159CB6BFE}"/>
              </a:ext>
            </a:extLst>
          </p:cNvPr>
          <p:cNvSpPr>
            <a:spLocks noGrp="1"/>
          </p:cNvSpPr>
          <p:nvPr>
            <p:ph type="hdr" sz="quarter"/>
          </p:nvPr>
        </p:nvSpPr>
        <p:spPr>
          <a:xfrm>
            <a:off x="0" y="0"/>
            <a:ext cx="3169920" cy="481727"/>
          </a:xfrm>
          <a:prstGeom prst="rect">
            <a:avLst/>
          </a:prstGeom>
        </p:spPr>
        <p:txBody>
          <a:bodyPr vert="horz" lIns="96622" tIns="48310" rIns="96622" bIns="48310" rtlCol="0"/>
          <a:lstStyle>
            <a:lvl1pPr algn="l">
              <a:defRPr sz="1200"/>
            </a:lvl1pPr>
          </a:lstStyle>
          <a:p>
            <a:endParaRPr lang="en-US"/>
          </a:p>
        </p:txBody>
      </p:sp>
      <p:sp>
        <p:nvSpPr>
          <p:cNvPr id="4" name="Footer Placeholder 3">
            <a:extLst>
              <a:ext uri="{FF2B5EF4-FFF2-40B4-BE49-F238E27FC236}">
                <a16:creationId xmlns:a16="http://schemas.microsoft.com/office/drawing/2014/main" id="{DABBF48A-5F7D-441D-94FA-027647A36482}"/>
              </a:ext>
            </a:extLst>
          </p:cNvPr>
          <p:cNvSpPr>
            <a:spLocks noGrp="1"/>
          </p:cNvSpPr>
          <p:nvPr>
            <p:ph type="ftr" sz="quarter" idx="2"/>
          </p:nvPr>
        </p:nvSpPr>
        <p:spPr>
          <a:xfrm>
            <a:off x="0" y="9119474"/>
            <a:ext cx="3169920" cy="481726"/>
          </a:xfrm>
          <a:prstGeom prst="rect">
            <a:avLst/>
          </a:prstGeom>
        </p:spPr>
        <p:txBody>
          <a:bodyPr vert="horz" lIns="96622" tIns="48310" rIns="96622" bIns="4831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CE715B-943F-4F18-BBE6-DB8442B7A49C}"/>
              </a:ext>
            </a:extLst>
          </p:cNvPr>
          <p:cNvSpPr>
            <a:spLocks noGrp="1"/>
          </p:cNvSpPr>
          <p:nvPr>
            <p:ph type="sldNum" sz="quarter" idx="3"/>
          </p:nvPr>
        </p:nvSpPr>
        <p:spPr>
          <a:xfrm>
            <a:off x="4143587" y="9119474"/>
            <a:ext cx="3169920" cy="481726"/>
          </a:xfrm>
          <a:prstGeom prst="rect">
            <a:avLst/>
          </a:prstGeom>
        </p:spPr>
        <p:txBody>
          <a:bodyPr vert="horz" lIns="96622" tIns="48310" rIns="96622" bIns="48310" rtlCol="0" anchor="b"/>
          <a:lstStyle>
            <a:lvl1pPr algn="r">
              <a:defRPr sz="1200"/>
            </a:lvl1pPr>
          </a:lstStyle>
          <a:p>
            <a:fld id="{ED6A3D20-267E-4ED3-A465-5038F7088B9F}" type="slidenum">
              <a:rPr lang="en-US" smtClean="0"/>
              <a:t>‹#›</a:t>
            </a:fld>
            <a:endParaRPr lang="en-US"/>
          </a:p>
        </p:txBody>
      </p:sp>
    </p:spTree>
    <p:extLst>
      <p:ext uri="{BB962C8B-B14F-4D97-AF65-F5344CB8AC3E}">
        <p14:creationId xmlns:p14="http://schemas.microsoft.com/office/powerpoint/2010/main" val="4154494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22" tIns="48310" rIns="96622" bIns="48310"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22" tIns="48310" rIns="96622" bIns="48310" rtlCol="0"/>
          <a:lstStyle>
            <a:lvl1pPr algn="r">
              <a:defRPr sz="1200"/>
            </a:lvl1pPr>
          </a:lstStyle>
          <a:p>
            <a:fld id="{B54B4E2A-2039-467C-B66A-6F0239A7C34B}" type="datetimeFigureOut">
              <a:rPr lang="en-US" smtClean="0"/>
              <a:t>4/19/2024</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22" tIns="48310" rIns="96622" bIns="48310"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22" tIns="48310" rIns="96622" bIns="4831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22" tIns="48310" rIns="96622" bIns="4831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22" tIns="48310" rIns="96622" bIns="48310" rtlCol="0" anchor="b"/>
          <a:lstStyle>
            <a:lvl1pPr algn="r">
              <a:defRPr sz="1200"/>
            </a:lvl1pPr>
          </a:lstStyle>
          <a:p>
            <a:fld id="{A00BEF05-A765-4983-9490-EE3135B102B2}" type="slidenum">
              <a:rPr lang="en-US" smtClean="0"/>
              <a:t>‹#›</a:t>
            </a:fld>
            <a:endParaRPr lang="en-US"/>
          </a:p>
        </p:txBody>
      </p:sp>
    </p:spTree>
    <p:extLst>
      <p:ext uri="{BB962C8B-B14F-4D97-AF65-F5344CB8AC3E}">
        <p14:creationId xmlns:p14="http://schemas.microsoft.com/office/powerpoint/2010/main" val="404155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BEF05-A765-4983-9490-EE3135B102B2}" type="slidenum">
              <a:rPr lang="en-US" smtClean="0"/>
              <a:t>1</a:t>
            </a:fld>
            <a:endParaRPr lang="en-US"/>
          </a:p>
        </p:txBody>
      </p:sp>
    </p:spTree>
    <p:extLst>
      <p:ext uri="{BB962C8B-B14F-4D97-AF65-F5344CB8AC3E}">
        <p14:creationId xmlns:p14="http://schemas.microsoft.com/office/powerpoint/2010/main" val="3663199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endParaRPr lang="en-US" dirty="0"/>
          </a:p>
        </p:txBody>
      </p:sp>
      <p:sp>
        <p:nvSpPr>
          <p:cNvPr id="4" name="Slide Number Placeholder 3"/>
          <p:cNvSpPr>
            <a:spLocks noGrp="1"/>
          </p:cNvSpPr>
          <p:nvPr>
            <p:ph type="sldNum" sz="quarter" idx="5"/>
          </p:nvPr>
        </p:nvSpPr>
        <p:spPr/>
        <p:txBody>
          <a:bodyPr/>
          <a:lstStyle/>
          <a:p>
            <a:fld id="{A00BEF05-A765-4983-9490-EE3135B102B2}" type="slidenum">
              <a:rPr lang="en-US" smtClean="0"/>
              <a:t>10</a:t>
            </a:fld>
            <a:endParaRPr lang="en-US" dirty="0"/>
          </a:p>
        </p:txBody>
      </p:sp>
    </p:spTree>
    <p:extLst>
      <p:ext uri="{BB962C8B-B14F-4D97-AF65-F5344CB8AC3E}">
        <p14:creationId xmlns:p14="http://schemas.microsoft.com/office/powerpoint/2010/main" val="118502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00BEF05-A765-4983-9490-EE3135B102B2}" type="slidenum">
              <a:rPr lang="en-US" smtClean="0"/>
              <a:t>11</a:t>
            </a:fld>
            <a:endParaRPr lang="en-US"/>
          </a:p>
        </p:txBody>
      </p:sp>
    </p:spTree>
    <p:extLst>
      <p:ext uri="{BB962C8B-B14F-4D97-AF65-F5344CB8AC3E}">
        <p14:creationId xmlns:p14="http://schemas.microsoft.com/office/powerpoint/2010/main" val="2736032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A00BEF05-A765-4983-9490-EE3135B102B2}" type="slidenum">
              <a:rPr lang="en-US" smtClean="0"/>
              <a:t>12</a:t>
            </a:fld>
            <a:endParaRPr lang="en-US"/>
          </a:p>
        </p:txBody>
      </p:sp>
    </p:spTree>
    <p:extLst>
      <p:ext uri="{BB962C8B-B14F-4D97-AF65-F5344CB8AC3E}">
        <p14:creationId xmlns:p14="http://schemas.microsoft.com/office/powerpoint/2010/main" val="1061964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0BEF05-A765-4983-9490-EE3135B102B2}" type="slidenum">
              <a:rPr lang="en-US" smtClean="0"/>
              <a:t>13</a:t>
            </a:fld>
            <a:endParaRPr lang="en-US"/>
          </a:p>
        </p:txBody>
      </p:sp>
    </p:spTree>
    <p:extLst>
      <p:ext uri="{BB962C8B-B14F-4D97-AF65-F5344CB8AC3E}">
        <p14:creationId xmlns:p14="http://schemas.microsoft.com/office/powerpoint/2010/main" val="389821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14</a:t>
            </a:fld>
            <a:endParaRPr lang="en-US"/>
          </a:p>
        </p:txBody>
      </p:sp>
    </p:spTree>
    <p:extLst>
      <p:ext uri="{BB962C8B-B14F-4D97-AF65-F5344CB8AC3E}">
        <p14:creationId xmlns:p14="http://schemas.microsoft.com/office/powerpoint/2010/main" val="423825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Arial-BoldMT"/>
            </a:endParaRPr>
          </a:p>
          <a:p>
            <a:endParaRPr lang="en-US" sz="1400" b="1" dirty="0">
              <a:latin typeface="Arial-BoldMT"/>
            </a:endParaRPr>
          </a:p>
          <a:p>
            <a:endParaRPr lang="en-US" sz="1400" b="1" dirty="0">
              <a:latin typeface="Arial-BoldMT"/>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15</a:t>
            </a:fld>
            <a:endParaRPr lang="en-US"/>
          </a:p>
        </p:txBody>
      </p:sp>
    </p:spTree>
    <p:extLst>
      <p:ext uri="{BB962C8B-B14F-4D97-AF65-F5344CB8AC3E}">
        <p14:creationId xmlns:p14="http://schemas.microsoft.com/office/powerpoint/2010/main" val="276585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16</a:t>
            </a:fld>
            <a:endParaRPr lang="en-US"/>
          </a:p>
        </p:txBody>
      </p:sp>
    </p:spTree>
    <p:extLst>
      <p:ext uri="{BB962C8B-B14F-4D97-AF65-F5344CB8AC3E}">
        <p14:creationId xmlns:p14="http://schemas.microsoft.com/office/powerpoint/2010/main" val="235999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https://www.fhwa.dot.gov/federal-aidessentials/catmod.cfm?id=29</a:t>
            </a:r>
          </a:p>
          <a:p>
            <a:endParaRPr lang="en-US" dirty="0"/>
          </a:p>
          <a:p>
            <a:r>
              <a:rPr lang="en-US" altLang="en-US" sz="1400" dirty="0">
                <a:latin typeface="Calibri" panose="020F0502020204030204" pitchFamily="34" charset="0"/>
              </a:rPr>
              <a:t>Subpart D also talks about On-site Verification which includes displaying EEO posters.</a:t>
            </a:r>
            <a:endParaRPr lang="en-US" sz="1400" dirty="0"/>
          </a:p>
          <a:p>
            <a:endParaRPr lang="en-US" sz="1400" strike="sngStrike" dirty="0"/>
          </a:p>
          <a:p>
            <a:r>
              <a:rPr lang="en-US" sz="1400" dirty="0"/>
              <a:t>There is a FHWA essentials video on job site posters, the link is available on the slide. In the interest of time, I encourage you to go back and view this short video.</a:t>
            </a:r>
          </a:p>
          <a:p>
            <a:endParaRPr lang="en-US" sz="1400" dirty="0"/>
          </a:p>
          <a:p>
            <a:r>
              <a:rPr lang="en-US" sz="1400" dirty="0"/>
              <a:t>DOL’s website also have good resources for  job board postings including Q&amp;As.</a:t>
            </a:r>
          </a:p>
          <a:p>
            <a:endParaRPr lang="en-US" sz="1400" dirty="0"/>
          </a:p>
          <a:p>
            <a:r>
              <a:rPr lang="en-US" sz="1400" dirty="0"/>
              <a:t>Any questions at this time?</a:t>
            </a:r>
          </a:p>
        </p:txBody>
      </p:sp>
      <p:sp>
        <p:nvSpPr>
          <p:cNvPr id="4" name="Slide Number Placeholder 3"/>
          <p:cNvSpPr>
            <a:spLocks noGrp="1"/>
          </p:cNvSpPr>
          <p:nvPr>
            <p:ph type="sldNum" sz="quarter" idx="5"/>
          </p:nvPr>
        </p:nvSpPr>
        <p:spPr/>
        <p:txBody>
          <a:bodyPr/>
          <a:lstStyle/>
          <a:p>
            <a:fld id="{A00BEF05-A765-4983-9490-EE3135B102B2}" type="slidenum">
              <a:rPr lang="en-US" smtClean="0"/>
              <a:t>17</a:t>
            </a:fld>
            <a:endParaRPr lang="en-US" dirty="0"/>
          </a:p>
        </p:txBody>
      </p:sp>
    </p:spTree>
    <p:extLst>
      <p:ext uri="{BB962C8B-B14F-4D97-AF65-F5344CB8AC3E}">
        <p14:creationId xmlns:p14="http://schemas.microsoft.com/office/powerpoint/2010/main" val="221081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Let’s take a look at the OJT program.</a:t>
            </a:r>
          </a:p>
        </p:txBody>
      </p:sp>
      <p:sp>
        <p:nvSpPr>
          <p:cNvPr id="4" name="Slide Number Placeholder 3"/>
          <p:cNvSpPr>
            <a:spLocks noGrp="1"/>
          </p:cNvSpPr>
          <p:nvPr>
            <p:ph type="sldNum" sz="quarter" idx="5"/>
          </p:nvPr>
        </p:nvSpPr>
        <p:spPr/>
        <p:txBody>
          <a:bodyPr/>
          <a:lstStyle/>
          <a:p>
            <a:pPr defTabSz="966221">
              <a:defRPr/>
            </a:pPr>
            <a:fld id="{A00BEF05-A765-4983-9490-EE3135B102B2}" type="slidenum">
              <a:rPr lang="en-US"/>
              <a:pPr defTabSz="966221">
                <a:defRPr/>
              </a:pPr>
              <a:t>18</a:t>
            </a:fld>
            <a:endParaRPr lang="en-US"/>
          </a:p>
        </p:txBody>
      </p:sp>
    </p:spTree>
    <p:extLst>
      <p:ext uri="{BB962C8B-B14F-4D97-AF65-F5344CB8AC3E}">
        <p14:creationId xmlns:p14="http://schemas.microsoft.com/office/powerpoint/2010/main" val="71174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19</a:t>
            </a:fld>
            <a:endParaRPr lang="en-US"/>
          </a:p>
        </p:txBody>
      </p:sp>
    </p:spTree>
    <p:extLst>
      <p:ext uri="{BB962C8B-B14F-4D97-AF65-F5344CB8AC3E}">
        <p14:creationId xmlns:p14="http://schemas.microsoft.com/office/powerpoint/2010/main" val="1228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830" indent="-175830">
              <a:buFont typeface="Arial" panose="020B0604020202020204" pitchFamily="34" charset="0"/>
              <a:buChar char="•"/>
            </a:pPr>
            <a:r>
              <a:rPr lang="en-US" dirty="0"/>
              <a:t>Other FHWA SMEs with </a:t>
            </a:r>
            <a:r>
              <a:rPr lang="en-US"/>
              <a:t>us today</a:t>
            </a:r>
          </a:p>
          <a:p>
            <a:endParaRPr lang="en-US"/>
          </a:p>
          <a:p>
            <a:pPr marL="175830" indent="-175830">
              <a:buFont typeface="Arial" panose="020B0604020202020204" pitchFamily="34" charset="0"/>
              <a:buChar char="•"/>
            </a:pPr>
            <a:r>
              <a:rPr lang="en-US" dirty="0"/>
              <a:t>Quiz at the end!</a:t>
            </a:r>
          </a:p>
          <a:p>
            <a:endParaRPr lang="en-US" dirty="0"/>
          </a:p>
        </p:txBody>
      </p:sp>
      <p:sp>
        <p:nvSpPr>
          <p:cNvPr id="4" name="Slide Number Placeholder 3"/>
          <p:cNvSpPr>
            <a:spLocks noGrp="1"/>
          </p:cNvSpPr>
          <p:nvPr>
            <p:ph type="sldNum" sz="quarter" idx="5"/>
          </p:nvPr>
        </p:nvSpPr>
        <p:spPr/>
        <p:txBody>
          <a:bodyPr/>
          <a:lstStyle/>
          <a:p>
            <a:fld id="{A00BEF05-A765-4983-9490-EE3135B102B2}" type="slidenum">
              <a:rPr lang="en-US" smtClean="0"/>
              <a:t>2</a:t>
            </a:fld>
            <a:endParaRPr lang="en-US"/>
          </a:p>
        </p:txBody>
      </p:sp>
    </p:spTree>
    <p:extLst>
      <p:ext uri="{BB962C8B-B14F-4D97-AF65-F5344CB8AC3E}">
        <p14:creationId xmlns:p14="http://schemas.microsoft.com/office/powerpoint/2010/main" val="2538804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20</a:t>
            </a:fld>
            <a:endParaRPr lang="en-US"/>
          </a:p>
        </p:txBody>
      </p:sp>
    </p:spTree>
    <p:extLst>
      <p:ext uri="{BB962C8B-B14F-4D97-AF65-F5344CB8AC3E}">
        <p14:creationId xmlns:p14="http://schemas.microsoft.com/office/powerpoint/2010/main" val="323952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21</a:t>
            </a:fld>
            <a:endParaRPr lang="en-US"/>
          </a:p>
        </p:txBody>
      </p:sp>
    </p:spTree>
    <p:extLst>
      <p:ext uri="{BB962C8B-B14F-4D97-AF65-F5344CB8AC3E}">
        <p14:creationId xmlns:p14="http://schemas.microsoft.com/office/powerpoint/2010/main" val="403362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5690">
              <a:defRPr/>
            </a:pPr>
            <a:endParaRPr lang="en-US" sz="1400" dirty="0"/>
          </a:p>
          <a:p>
            <a:pPr defTabSz="995690">
              <a:defRPr/>
            </a:pPr>
            <a:r>
              <a:rPr lang="en-US" sz="2000" b="0" i="0" dirty="0">
                <a:solidFill>
                  <a:srgbClr val="212529"/>
                </a:solidFill>
                <a:effectLst/>
                <a:latin typeface="Open Sans" panose="020B0606030504020204" pitchFamily="34" charset="0"/>
              </a:rPr>
              <a:t>https://highways.dot.gov/civil-rights/programs/contractor-compliance/tools</a:t>
            </a:r>
          </a:p>
          <a:p>
            <a:pPr defTabSz="995690">
              <a:defRPr/>
            </a:pPr>
            <a:endParaRPr lang="en-US" sz="2000" b="0" i="0" dirty="0">
              <a:solidFill>
                <a:srgbClr val="212529"/>
              </a:solidFill>
              <a:effectLst/>
              <a:latin typeface="Open Sans" panose="020B0606030504020204" pitchFamily="34" charset="0"/>
            </a:endParaRPr>
          </a:p>
          <a:p>
            <a:pPr defTabSz="995690">
              <a:defRPr/>
            </a:pPr>
            <a:r>
              <a:rPr lang="en-US" sz="2000" b="0" i="0" dirty="0">
                <a:solidFill>
                  <a:srgbClr val="212529"/>
                </a:solidFill>
                <a:effectLst/>
                <a:latin typeface="Open Sans" panose="020B0606030504020204" pitchFamily="34" charset="0"/>
              </a:rPr>
              <a:t>This tool may be used by a recipient to develop a comprehensive OJT Program Implementation Plan that responds to the equal employment opportunity and training requirements of 23 C.F.R. §230. Recipients may revise this tool to account for differences in their OJT Programs. Except for the statutes and regulations cited, the contents of this document do not have the force and effect of law and are not meant to bind State DOTs in any way. This document is intended only to provide information and clarity regarding existing requirements under the law or agency policies. Use of this tool is strictly voluntary. Nonconformity with or non-use of this tool will not affect rights and obligations under existing statutes and regulations</a:t>
            </a:r>
            <a:endParaRPr lang="en-US" sz="1400" dirty="0"/>
          </a:p>
          <a:p>
            <a:pPr defTabSz="995690">
              <a:defRPr/>
            </a:pPr>
            <a:endParaRPr lang="en-US" sz="1400" dirty="0"/>
          </a:p>
          <a:p>
            <a:pPr eaLnBrk="1" hangingPunct="1"/>
            <a:endParaRPr lang="en-US" dirty="0"/>
          </a:p>
        </p:txBody>
      </p:sp>
      <p:sp>
        <p:nvSpPr>
          <p:cNvPr id="4" name="Slide Number Placeholder 3"/>
          <p:cNvSpPr>
            <a:spLocks noGrp="1"/>
          </p:cNvSpPr>
          <p:nvPr>
            <p:ph type="sldNum" sz="quarter" idx="10"/>
          </p:nvPr>
        </p:nvSpPr>
        <p:spPr/>
        <p:txBody>
          <a:bodyPr/>
          <a:lstStyle/>
          <a:p>
            <a:pPr defTabSz="966221">
              <a:defRPr/>
            </a:pPr>
            <a:fld id="{A00BEF05-A765-4983-9490-EE3135B102B2}" type="slidenum">
              <a:rPr lang="en-US"/>
              <a:pPr defTabSz="966221">
                <a:defRPr/>
              </a:pPr>
              <a:t>22</a:t>
            </a:fld>
            <a:endParaRPr lang="en-US"/>
          </a:p>
        </p:txBody>
      </p:sp>
    </p:spTree>
    <p:extLst>
      <p:ext uri="{BB962C8B-B14F-4D97-AF65-F5344CB8AC3E}">
        <p14:creationId xmlns:p14="http://schemas.microsoft.com/office/powerpoint/2010/main" val="205127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OJT Memo</a:t>
            </a:r>
          </a:p>
          <a:p>
            <a:r>
              <a:rPr lang="en-US" altLang="en-US" dirty="0">
                <a:latin typeface="Arial" panose="020B0604020202020204" pitchFamily="34" charset="0"/>
              </a:rPr>
              <a:t>https://highways.dot.gov/civil-rights/programs/contractor-compliance/guidancetechnical-assistance</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23</a:t>
            </a:fld>
            <a:endParaRPr lang="en-US"/>
          </a:p>
        </p:txBody>
      </p:sp>
    </p:spTree>
    <p:extLst>
      <p:ext uri="{BB962C8B-B14F-4D97-AF65-F5344CB8AC3E}">
        <p14:creationId xmlns:p14="http://schemas.microsoft.com/office/powerpoint/2010/main" val="2974260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A00BEF05-A765-4983-9490-EE3135B102B2}" type="slidenum">
              <a:rPr lang="en-US" smtClean="0"/>
              <a:t>24</a:t>
            </a:fld>
            <a:endParaRPr lang="en-US" dirty="0"/>
          </a:p>
        </p:txBody>
      </p:sp>
    </p:spTree>
    <p:extLst>
      <p:ext uri="{BB962C8B-B14F-4D97-AF65-F5344CB8AC3E}">
        <p14:creationId xmlns:p14="http://schemas.microsoft.com/office/powerpoint/2010/main" val="1591401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BEF05-A765-4983-9490-EE3135B102B2}" type="slidenum">
              <a:rPr lang="en-US" smtClean="0"/>
              <a:t>25</a:t>
            </a:fld>
            <a:endParaRPr lang="en-US"/>
          </a:p>
        </p:txBody>
      </p:sp>
    </p:spTree>
    <p:extLst>
      <p:ext uri="{BB962C8B-B14F-4D97-AF65-F5344CB8AC3E}">
        <p14:creationId xmlns:p14="http://schemas.microsoft.com/office/powerpoint/2010/main" val="167083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21">
              <a:defRPr/>
            </a:pPr>
            <a:endParaRPr lang="en-US" altLang="en-US" dirty="0"/>
          </a:p>
          <a:p>
            <a:pPr defTabSz="966221">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A00BEF05-A765-4983-9490-EE3135B102B2}" type="slidenum">
              <a:rPr lang="en-US" smtClean="0"/>
              <a:t>3</a:t>
            </a:fld>
            <a:endParaRPr lang="en-US"/>
          </a:p>
        </p:txBody>
      </p:sp>
    </p:spTree>
    <p:extLst>
      <p:ext uri="{BB962C8B-B14F-4D97-AF65-F5344CB8AC3E}">
        <p14:creationId xmlns:p14="http://schemas.microsoft.com/office/powerpoint/2010/main" val="107969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00BEF05-A765-4983-9490-EE3135B102B2}" type="slidenum">
              <a:rPr lang="en-US" smtClean="0"/>
              <a:t>4</a:t>
            </a:fld>
            <a:endParaRPr lang="en-US"/>
          </a:p>
        </p:txBody>
      </p:sp>
    </p:spTree>
    <p:extLst>
      <p:ext uri="{BB962C8B-B14F-4D97-AF65-F5344CB8AC3E}">
        <p14:creationId xmlns:p14="http://schemas.microsoft.com/office/powerpoint/2010/main" val="111213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21">
              <a:defRPr/>
            </a:pPr>
            <a:endParaRPr lang="en-US" dirty="0"/>
          </a:p>
          <a:p>
            <a:endParaRPr lang="en-US" dirty="0"/>
          </a:p>
        </p:txBody>
      </p:sp>
      <p:sp>
        <p:nvSpPr>
          <p:cNvPr id="4" name="Slide Number Placeholder 3"/>
          <p:cNvSpPr>
            <a:spLocks noGrp="1"/>
          </p:cNvSpPr>
          <p:nvPr>
            <p:ph type="sldNum" sz="quarter" idx="10"/>
          </p:nvPr>
        </p:nvSpPr>
        <p:spPr/>
        <p:txBody>
          <a:bodyPr/>
          <a:lstStyle/>
          <a:p>
            <a:fld id="{A00BEF05-A765-4983-9490-EE3135B102B2}" type="slidenum">
              <a:rPr lang="en-US" smtClean="0"/>
              <a:t>5</a:t>
            </a:fld>
            <a:endParaRPr lang="en-US"/>
          </a:p>
        </p:txBody>
      </p:sp>
    </p:spTree>
    <p:extLst>
      <p:ext uri="{BB962C8B-B14F-4D97-AF65-F5344CB8AC3E}">
        <p14:creationId xmlns:p14="http://schemas.microsoft.com/office/powerpoint/2010/main" val="1466488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00BEF05-A765-4983-9490-EE3135B102B2}" type="slidenum">
              <a:rPr lang="en-US" smtClean="0"/>
              <a:t>6</a:t>
            </a:fld>
            <a:endParaRPr lang="en-US"/>
          </a:p>
        </p:txBody>
      </p:sp>
    </p:spTree>
    <p:extLst>
      <p:ext uri="{BB962C8B-B14F-4D97-AF65-F5344CB8AC3E}">
        <p14:creationId xmlns:p14="http://schemas.microsoft.com/office/powerpoint/2010/main" val="17422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Camille pick up here?</a:t>
            </a:r>
          </a:p>
          <a:p>
            <a:endParaRPr lang="en-US" dirty="0"/>
          </a:p>
        </p:txBody>
      </p:sp>
      <p:sp>
        <p:nvSpPr>
          <p:cNvPr id="4" name="Slide Number Placeholder 3"/>
          <p:cNvSpPr>
            <a:spLocks noGrp="1"/>
          </p:cNvSpPr>
          <p:nvPr>
            <p:ph type="sldNum" sz="quarter" idx="5"/>
          </p:nvPr>
        </p:nvSpPr>
        <p:spPr/>
        <p:txBody>
          <a:bodyPr/>
          <a:lstStyle/>
          <a:p>
            <a:fld id="{A00BEF05-A765-4983-9490-EE3135B102B2}" type="slidenum">
              <a:rPr lang="en-US" smtClean="0"/>
              <a:t>7</a:t>
            </a:fld>
            <a:endParaRPr lang="en-US"/>
          </a:p>
        </p:txBody>
      </p:sp>
    </p:spTree>
    <p:extLst>
      <p:ext uri="{BB962C8B-B14F-4D97-AF65-F5344CB8AC3E}">
        <p14:creationId xmlns:p14="http://schemas.microsoft.com/office/powerpoint/2010/main" val="198478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Adherence (where applicable) to employment preference in Appalachian contracts and Indian preference provisions.</a:t>
            </a: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br>
              <a:rPr lang="en-US" b="1" dirty="0">
                <a:solidFill>
                  <a:schemeClr val="tx1"/>
                </a:solidFill>
              </a:rPr>
            </a:br>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br>
              <a:rPr lang="en-US" b="1" dirty="0">
                <a:solidFill>
                  <a:schemeClr val="tx1"/>
                </a:solidFill>
              </a:rPr>
            </a:br>
            <a:endParaRPr lang="en-US" b="1" dirty="0">
              <a:solidFill>
                <a:schemeClr val="tx1"/>
              </a:solidFill>
            </a:endParaRPr>
          </a:p>
          <a:p>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8</a:t>
            </a:fld>
            <a:endParaRPr lang="en-US"/>
          </a:p>
        </p:txBody>
      </p:sp>
    </p:spTree>
    <p:extLst>
      <p:ext uri="{BB962C8B-B14F-4D97-AF65-F5344CB8AC3E}">
        <p14:creationId xmlns:p14="http://schemas.microsoft.com/office/powerpoint/2010/main" val="156857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BEF05-A765-4983-9490-EE3135B102B2}" type="slidenum">
              <a:rPr lang="en-US" smtClean="0"/>
              <a:t>9</a:t>
            </a:fld>
            <a:endParaRPr lang="en-US"/>
          </a:p>
        </p:txBody>
      </p:sp>
    </p:spTree>
    <p:extLst>
      <p:ext uri="{BB962C8B-B14F-4D97-AF65-F5344CB8AC3E}">
        <p14:creationId xmlns:p14="http://schemas.microsoft.com/office/powerpoint/2010/main" val="301919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C601BF-44D3-4BBF-A423-E96869EBD2AD}"/>
              </a:ext>
            </a:extLst>
          </p:cNvPr>
          <p:cNvSpPr>
            <a:spLocks noGrp="1"/>
          </p:cNvSpPr>
          <p:nvPr>
            <p:ph type="sldNum" sz="quarter" idx="10"/>
          </p:nvPr>
        </p:nvSpPr>
        <p:spPr/>
        <p:txBody>
          <a:bodyPr/>
          <a:lstStyle/>
          <a:p>
            <a:fld id="{8642B88F-E557-44D6-BAD7-FF2A56807956}" type="slidenum">
              <a:rPr lang="en-US" smtClean="0"/>
              <a:pPr/>
              <a:t>‹#›</a:t>
            </a:fld>
            <a:endParaRPr lang="en-US" dirty="0"/>
          </a:p>
        </p:txBody>
      </p:sp>
      <p:sp>
        <p:nvSpPr>
          <p:cNvPr id="5" name="Title Placeholder 1">
            <a:extLst>
              <a:ext uri="{FF2B5EF4-FFF2-40B4-BE49-F238E27FC236}">
                <a16:creationId xmlns:a16="http://schemas.microsoft.com/office/drawing/2014/main" id="{5946A2CD-2A75-473D-AD51-63E4DE227648}"/>
              </a:ext>
            </a:extLst>
          </p:cNvPr>
          <p:cNvSpPr>
            <a:spLocks noGrp="1"/>
          </p:cNvSpPr>
          <p:nvPr>
            <p:ph type="title"/>
          </p:nvPr>
        </p:nvSpPr>
        <p:spPr>
          <a:xfrm>
            <a:off x="616448" y="2112264"/>
            <a:ext cx="4990978" cy="1491548"/>
          </a:xfrm>
          <a:prstGeom prst="rect">
            <a:avLst/>
          </a:prstGeom>
        </p:spPr>
        <p:txBody>
          <a:bodyPr vert="horz" lIns="91440" tIns="45720" rIns="91440" bIns="45720" rtlCol="0" anchor="b" anchorCtr="0">
            <a:normAutofit/>
          </a:bodyPr>
          <a:lstStyle/>
          <a:p>
            <a:r>
              <a:rPr lang="en-US" dirty="0"/>
              <a:t>Click to edit Master title style</a:t>
            </a:r>
          </a:p>
        </p:txBody>
      </p:sp>
      <p:sp>
        <p:nvSpPr>
          <p:cNvPr id="6" name="Text Placeholder 2">
            <a:extLst>
              <a:ext uri="{FF2B5EF4-FFF2-40B4-BE49-F238E27FC236}">
                <a16:creationId xmlns:a16="http://schemas.microsoft.com/office/drawing/2014/main" id="{C341432C-5B75-46B0-A550-D3CEBDA3DA5E}"/>
              </a:ext>
            </a:extLst>
          </p:cNvPr>
          <p:cNvSpPr>
            <a:spLocks noGrp="1"/>
          </p:cNvSpPr>
          <p:nvPr>
            <p:ph idx="1"/>
          </p:nvPr>
        </p:nvSpPr>
        <p:spPr>
          <a:xfrm>
            <a:off x="628650" y="3859308"/>
            <a:ext cx="4978775" cy="1210235"/>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415186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D26A-09DA-433F-9C97-F25E7E3275FA}"/>
              </a:ext>
            </a:extLst>
          </p:cNvPr>
          <p:cNvSpPr>
            <a:spLocks noGrp="1"/>
          </p:cNvSpPr>
          <p:nvPr>
            <p:ph type="title"/>
          </p:nvPr>
        </p:nvSpPr>
        <p:spPr>
          <a:xfrm>
            <a:off x="535351"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EF94FA4-0656-4DB6-8B40-559E72173AD1}"/>
              </a:ext>
            </a:extLst>
          </p:cNvPr>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D40D9-82DF-4C76-8FF8-76EDFA9F58B4}"/>
              </a:ext>
            </a:extLst>
          </p:cNvPr>
          <p:cNvSpPr>
            <a:spLocks noGrp="1"/>
          </p:cNvSpPr>
          <p:nvPr>
            <p:ph type="body" sz="half" idx="2"/>
          </p:nvPr>
        </p:nvSpPr>
        <p:spPr>
          <a:xfrm>
            <a:off x="535351"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C3028DE2-D1D0-4CEE-A040-76E0857371FD}"/>
              </a:ext>
            </a:extLst>
          </p:cNvPr>
          <p:cNvSpPr>
            <a:spLocks noGrp="1"/>
          </p:cNvSpPr>
          <p:nvPr>
            <p:ph type="sldNum" sz="quarter" idx="12"/>
          </p:nvPr>
        </p:nvSpPr>
        <p:spPr/>
        <p:txBody>
          <a:bodyPr/>
          <a:lstStyle/>
          <a:p>
            <a:fld id="{7F7A3998-3EF2-4A6F-A0F8-D0C2F95C61E0}" type="slidenum">
              <a:rPr lang="en-US" smtClean="0"/>
              <a:t>‹#›</a:t>
            </a:fld>
            <a:endParaRPr lang="en-US" dirty="0"/>
          </a:p>
        </p:txBody>
      </p:sp>
      <p:pic>
        <p:nvPicPr>
          <p:cNvPr id="8" name="Picture 7">
            <a:extLst>
              <a:ext uri="{FF2B5EF4-FFF2-40B4-BE49-F238E27FC236}">
                <a16:creationId xmlns:a16="http://schemas.microsoft.com/office/drawing/2014/main" id="{98E41A4D-9F63-4594-B805-D42598DFD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9" name="Footer Placeholder 4">
            <a:extLst>
              <a:ext uri="{FF2B5EF4-FFF2-40B4-BE49-F238E27FC236}">
                <a16:creationId xmlns:a16="http://schemas.microsoft.com/office/drawing/2014/main" id="{0606C2C2-F93B-4BF7-85D1-E3A8B2A0DD2D}"/>
              </a:ext>
            </a:extLst>
          </p:cNvPr>
          <p:cNvSpPr>
            <a:spLocks noGrp="1"/>
          </p:cNvSpPr>
          <p:nvPr>
            <p:ph type="ftr" sz="quarter" idx="11"/>
          </p:nvPr>
        </p:nvSpPr>
        <p:spPr>
          <a:xfrm>
            <a:off x="533401" y="6356354"/>
            <a:ext cx="3640015" cy="365125"/>
          </a:xfrm>
        </p:spPr>
        <p:txBody>
          <a:bodyPr/>
          <a:lstStyle>
            <a:lvl1pPr>
              <a:defRPr/>
            </a:lvl1pPr>
          </a:lstStyle>
          <a:p>
            <a:r>
              <a:rPr lang="en-US" dirty="0"/>
              <a:t>Office of Innovation Implementation – Resource Center</a:t>
            </a:r>
          </a:p>
        </p:txBody>
      </p:sp>
    </p:spTree>
    <p:extLst>
      <p:ext uri="{BB962C8B-B14F-4D97-AF65-F5344CB8AC3E}">
        <p14:creationId xmlns:p14="http://schemas.microsoft.com/office/powerpoint/2010/main" val="48150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9722-42C6-4DDF-807A-815CF79AB76B}"/>
              </a:ext>
            </a:extLst>
          </p:cNvPr>
          <p:cNvSpPr>
            <a:spLocks noGrp="1"/>
          </p:cNvSpPr>
          <p:nvPr>
            <p:ph type="title"/>
          </p:nvPr>
        </p:nvSpPr>
        <p:spPr>
          <a:xfrm>
            <a:off x="535354"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CB4E520-AEEF-4868-8EA4-436BF0258C96}"/>
              </a:ext>
            </a:extLst>
          </p:cNvPr>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2B34912-40DA-42D1-998E-63909F5430A7}"/>
              </a:ext>
            </a:extLst>
          </p:cNvPr>
          <p:cNvSpPr>
            <a:spLocks noGrp="1"/>
          </p:cNvSpPr>
          <p:nvPr>
            <p:ph type="body" sz="half" idx="2"/>
          </p:nvPr>
        </p:nvSpPr>
        <p:spPr>
          <a:xfrm>
            <a:off x="535354"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B162C0FD-9E3B-4098-86B8-C831DB6C1E75}"/>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8" name="Picture 7">
            <a:extLst>
              <a:ext uri="{FF2B5EF4-FFF2-40B4-BE49-F238E27FC236}">
                <a16:creationId xmlns:a16="http://schemas.microsoft.com/office/drawing/2014/main" id="{CC2F09D2-9FD6-4ED3-B031-850BAF925F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0" name="Footer Placeholder 4">
            <a:extLst>
              <a:ext uri="{FF2B5EF4-FFF2-40B4-BE49-F238E27FC236}">
                <a16:creationId xmlns:a16="http://schemas.microsoft.com/office/drawing/2014/main" id="{92D2DF23-458D-4E32-81E7-85890D324BC7}"/>
              </a:ext>
            </a:extLst>
          </p:cNvPr>
          <p:cNvSpPr>
            <a:spLocks noGrp="1"/>
          </p:cNvSpPr>
          <p:nvPr>
            <p:ph type="ftr" sz="quarter" idx="11"/>
          </p:nvPr>
        </p:nvSpPr>
        <p:spPr>
          <a:xfrm>
            <a:off x="533401" y="6356354"/>
            <a:ext cx="3640015" cy="365125"/>
          </a:xfrm>
        </p:spPr>
        <p:txBody>
          <a:bodyPr/>
          <a:lstStyle/>
          <a:p>
            <a:r>
              <a:rPr lang="en-US" dirty="0"/>
              <a:t>Office of Innovation Implementation – Resource Center</a:t>
            </a:r>
          </a:p>
        </p:txBody>
      </p:sp>
    </p:spTree>
    <p:extLst>
      <p:ext uri="{BB962C8B-B14F-4D97-AF65-F5344CB8AC3E}">
        <p14:creationId xmlns:p14="http://schemas.microsoft.com/office/powerpoint/2010/main" val="56021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2EDA7613-1E55-4467-96E6-2873C92D66B2}"/>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274443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54239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456194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1ABD3268-E23D-4FA3-8406-4E66683BAA7D}"/>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370269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531814" y="751421"/>
            <a:ext cx="7985126"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533401" y="1681161"/>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531812" y="2505074"/>
            <a:ext cx="3868737"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4629150" y="1681161"/>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4532313" y="2505075"/>
            <a:ext cx="3887788"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89621F41-76E5-4A03-B921-781A869B7BBF}"/>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56535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5059FD45-ADF9-4204-937A-A2741EA4FE60}"/>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018983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Slide Number Placeholder 6">
            <a:extLst>
              <a:ext uri="{FF2B5EF4-FFF2-40B4-BE49-F238E27FC236}">
                <a16:creationId xmlns:a16="http://schemas.microsoft.com/office/drawing/2014/main" id="{F1FA9D03-10B5-4123-A154-29A22F40E812}"/>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341986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Slide Number Placeholder 6">
            <a:extLst>
              <a:ext uri="{FF2B5EF4-FFF2-40B4-BE49-F238E27FC236}">
                <a16:creationId xmlns:a16="http://schemas.microsoft.com/office/drawing/2014/main" id="{929E5087-3958-4C16-9247-A67415A9700B}"/>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2600874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05977"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0597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62D39014-253E-4DB9-8240-7BBF494F05C6}"/>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AB53F503-092C-4EE6-B74B-7B865C0FA813}"/>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3194908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355367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AC83-692E-4107-A1D3-960718493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792EB-4236-4F63-9F82-B68C231F1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209ED7-A0BB-42C7-B0EE-30FC33C2DBD1}"/>
              </a:ext>
            </a:extLst>
          </p:cNvPr>
          <p:cNvSpPr>
            <a:spLocks noGrp="1"/>
          </p:cNvSpPr>
          <p:nvPr>
            <p:ph type="ftr" sz="quarter" idx="11"/>
          </p:nvPr>
        </p:nvSpPr>
        <p:spPr/>
        <p:txBody>
          <a:bodyPr/>
          <a:lstStyle/>
          <a:p>
            <a:r>
              <a:rPr lang="en-US" dirty="0"/>
              <a:t>Office of Innovation Implementation – Resource Center</a:t>
            </a:r>
          </a:p>
        </p:txBody>
      </p:sp>
      <p:sp>
        <p:nvSpPr>
          <p:cNvPr id="6" name="Slide Number Placeholder 5">
            <a:extLst>
              <a:ext uri="{FF2B5EF4-FFF2-40B4-BE49-F238E27FC236}">
                <a16:creationId xmlns:a16="http://schemas.microsoft.com/office/drawing/2014/main" id="{180DAE45-3148-493D-9998-058EE8568E9F}"/>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7" name="Picture 6">
            <a:extLst>
              <a:ext uri="{FF2B5EF4-FFF2-40B4-BE49-F238E27FC236}">
                <a16:creationId xmlns:a16="http://schemas.microsoft.com/office/drawing/2014/main" id="{D479B580-ECA1-4A98-B5C3-F5AD194A29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Tree>
    <p:extLst>
      <p:ext uri="{BB962C8B-B14F-4D97-AF65-F5344CB8AC3E}">
        <p14:creationId xmlns:p14="http://schemas.microsoft.com/office/powerpoint/2010/main" val="2201742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54239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456194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200542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531814" y="751421"/>
            <a:ext cx="7985126"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533401" y="1681161"/>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531812" y="2505074"/>
            <a:ext cx="3868737"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4629150" y="1681161"/>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4532313" y="2505075"/>
            <a:ext cx="3887788"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613072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2089368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837918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429712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ridge">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499940" y="2000846"/>
            <a:ext cx="4305977"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7"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7861"/>
            <a:ext cx="430597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8" name="Slide Number Placeholder 6">
            <a:extLst>
              <a:ext uri="{FF2B5EF4-FFF2-40B4-BE49-F238E27FC236}">
                <a16:creationId xmlns:a16="http://schemas.microsoft.com/office/drawing/2014/main" id="{3F729C40-1F29-4F84-89A8-C1513CE845BB}"/>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9" name="Slide Number Placeholder 4">
            <a:extLst>
              <a:ext uri="{FF2B5EF4-FFF2-40B4-BE49-F238E27FC236}">
                <a16:creationId xmlns:a16="http://schemas.microsoft.com/office/drawing/2014/main" id="{CD37E876-B999-4092-ACDB-919E9152D3FD}"/>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1456426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amwork">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9" name="Shape 42"/>
          <p:cNvSpPr txBox="1">
            <a:spLocks noGrp="1"/>
          </p:cNvSpPr>
          <p:nvPr>
            <p:ph type="ctrTitle"/>
          </p:nvPr>
        </p:nvSpPr>
        <p:spPr>
          <a:xfrm>
            <a:off x="499941" y="2002538"/>
            <a:ext cx="4284712"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10"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28471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8" name="Slide Number Placeholder 6">
            <a:extLst>
              <a:ext uri="{FF2B5EF4-FFF2-40B4-BE49-F238E27FC236}">
                <a16:creationId xmlns:a16="http://schemas.microsoft.com/office/drawing/2014/main" id="{8AA4891D-6130-45C6-B2B2-41E0CC87F0BA}"/>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2" name="Slide Number Placeholder 4">
            <a:extLst>
              <a:ext uri="{FF2B5EF4-FFF2-40B4-BE49-F238E27FC236}">
                <a16:creationId xmlns:a16="http://schemas.microsoft.com/office/drawing/2014/main" id="{0C9DBB26-D9E8-4FFB-A0D4-38A178ECC3A6}"/>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4287666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Road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27242"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2724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4058E511-18C7-498B-949F-7F75AF2792B4}"/>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4B025C40-5B09-41A6-B57B-ED26C0EAFE35}"/>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1857326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terch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48508"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48509"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690EB174-2167-456F-83C6-527C8AE39F1B}"/>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B4164E06-D05B-4AD4-A33B-6B630744611A}"/>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1296946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05977"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0597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62D39014-253E-4DB9-8240-7BBF494F05C6}"/>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AB53F503-092C-4EE6-B74B-7B865C0FA813}"/>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233133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15A-FC4F-4E7C-82E4-A5962B080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478DB-0947-4C27-82C7-88E1CA641DBF}"/>
              </a:ext>
            </a:extLst>
          </p:cNvPr>
          <p:cNvSpPr>
            <a:spLocks noGrp="1"/>
          </p:cNvSpPr>
          <p:nvPr>
            <p:ph sz="half" idx="1"/>
          </p:nvPr>
        </p:nvSpPr>
        <p:spPr>
          <a:xfrm>
            <a:off x="525135" y="1428813"/>
            <a:ext cx="3867150" cy="4557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71BE0B-37AF-4AE0-A54F-45039A1B8677}"/>
              </a:ext>
            </a:extLst>
          </p:cNvPr>
          <p:cNvSpPr>
            <a:spLocks noGrp="1"/>
          </p:cNvSpPr>
          <p:nvPr>
            <p:ph sz="half" idx="2"/>
          </p:nvPr>
        </p:nvSpPr>
        <p:spPr>
          <a:xfrm>
            <a:off x="4648200" y="1428811"/>
            <a:ext cx="3867150" cy="45579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B4B422A-1270-4A64-AE75-24B6F5876D71}"/>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8" name="Picture 7">
            <a:extLst>
              <a:ext uri="{FF2B5EF4-FFF2-40B4-BE49-F238E27FC236}">
                <a16:creationId xmlns:a16="http://schemas.microsoft.com/office/drawing/2014/main" id="{7DBB544F-3C46-4A8B-90E0-3846E60FC0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9" name="Footer Placeholder 4">
            <a:extLst>
              <a:ext uri="{FF2B5EF4-FFF2-40B4-BE49-F238E27FC236}">
                <a16:creationId xmlns:a16="http://schemas.microsoft.com/office/drawing/2014/main" id="{839E27E8-C1B2-4EE6-83AF-B5CD62B1B5EA}"/>
              </a:ext>
            </a:extLst>
          </p:cNvPr>
          <p:cNvSpPr>
            <a:spLocks noGrp="1"/>
          </p:cNvSpPr>
          <p:nvPr>
            <p:ph type="ftr" sz="quarter" idx="11"/>
          </p:nvPr>
        </p:nvSpPr>
        <p:spPr>
          <a:xfrm>
            <a:off x="533401" y="6356354"/>
            <a:ext cx="3640015" cy="365125"/>
          </a:xfrm>
        </p:spPr>
        <p:txBody>
          <a:bodyPr/>
          <a:lstStyle/>
          <a:p>
            <a:r>
              <a:rPr lang="en-US" dirty="0"/>
              <a:t>Office of Innovation Implementation</a:t>
            </a:r>
          </a:p>
        </p:txBody>
      </p:sp>
    </p:spTree>
    <p:extLst>
      <p:ext uri="{BB962C8B-B14F-4D97-AF65-F5344CB8AC3E}">
        <p14:creationId xmlns:p14="http://schemas.microsoft.com/office/powerpoint/2010/main" val="1276963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n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27242"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2724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CC8BD07E-3D80-4A05-B9A2-F02B4513F3D2}"/>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E945D0B2-7500-4DD5-B725-0A5CC8F0998E}"/>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3382763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2EDA7613-1E55-4467-96E6-2873C92D66B2}"/>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087707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54239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456194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1ABD3268-E23D-4FA3-8406-4E66683BAA7D}"/>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20310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531814" y="751421"/>
            <a:ext cx="7985126"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533401" y="1681161"/>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531812" y="2505074"/>
            <a:ext cx="3868737"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4629150" y="1681161"/>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4532313" y="2505075"/>
            <a:ext cx="3887788"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89621F41-76E5-4A03-B921-781A869B7BBF}"/>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2181114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5059FD45-ADF9-4204-937A-A2741EA4FE60}"/>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661451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Slide Number Placeholder 6">
            <a:extLst>
              <a:ext uri="{FF2B5EF4-FFF2-40B4-BE49-F238E27FC236}">
                <a16:creationId xmlns:a16="http://schemas.microsoft.com/office/drawing/2014/main" id="{F1FA9D03-10B5-4123-A154-29A22F40E812}"/>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260605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Slide Number Placeholder 6">
            <a:extLst>
              <a:ext uri="{FF2B5EF4-FFF2-40B4-BE49-F238E27FC236}">
                <a16:creationId xmlns:a16="http://schemas.microsoft.com/office/drawing/2014/main" id="{929E5087-3958-4C16-9247-A67415A9700B}"/>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041317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05977"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0597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62D39014-253E-4DB9-8240-7BBF494F05C6}"/>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AB53F503-092C-4EE6-B74B-7B865C0FA813}"/>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255463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Road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27242"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2724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4058E511-18C7-498B-949F-7F75AF2792B4}"/>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4B025C40-5B09-41A6-B57B-ED26C0EAFE35}"/>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4227070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C601BF-44D3-4BBF-A423-E96869EBD2AD}"/>
              </a:ext>
            </a:extLst>
          </p:cNvPr>
          <p:cNvSpPr>
            <a:spLocks noGrp="1"/>
          </p:cNvSpPr>
          <p:nvPr>
            <p:ph type="sldNum" sz="quarter" idx="10"/>
          </p:nvPr>
        </p:nvSpPr>
        <p:spPr/>
        <p:txBody>
          <a:bodyPr/>
          <a:lstStyle/>
          <a:p>
            <a:fld id="{8642B88F-E557-44D6-BAD7-FF2A56807956}" type="slidenum">
              <a:rPr lang="en-US" smtClean="0"/>
              <a:pPr/>
              <a:t>‹#›</a:t>
            </a:fld>
            <a:endParaRPr lang="en-US" dirty="0"/>
          </a:p>
        </p:txBody>
      </p:sp>
      <p:sp>
        <p:nvSpPr>
          <p:cNvPr id="5" name="Title Placeholder 1">
            <a:extLst>
              <a:ext uri="{FF2B5EF4-FFF2-40B4-BE49-F238E27FC236}">
                <a16:creationId xmlns:a16="http://schemas.microsoft.com/office/drawing/2014/main" id="{5946A2CD-2A75-473D-AD51-63E4DE227648}"/>
              </a:ext>
            </a:extLst>
          </p:cNvPr>
          <p:cNvSpPr>
            <a:spLocks noGrp="1"/>
          </p:cNvSpPr>
          <p:nvPr>
            <p:ph type="title"/>
          </p:nvPr>
        </p:nvSpPr>
        <p:spPr>
          <a:xfrm>
            <a:off x="616449" y="2112264"/>
            <a:ext cx="4990978" cy="1491548"/>
          </a:xfrm>
          <a:prstGeom prst="rect">
            <a:avLst/>
          </a:prstGeom>
        </p:spPr>
        <p:txBody>
          <a:bodyPr vert="horz" lIns="91440" tIns="45720" rIns="91440" bIns="45720" rtlCol="0" anchor="b" anchorCtr="0">
            <a:normAutofit/>
          </a:bodyPr>
          <a:lstStyle/>
          <a:p>
            <a:r>
              <a:rPr lang="en-US" dirty="0"/>
              <a:t>Click to edit Master title style</a:t>
            </a:r>
          </a:p>
        </p:txBody>
      </p:sp>
      <p:sp>
        <p:nvSpPr>
          <p:cNvPr id="6" name="Text Placeholder 2">
            <a:extLst>
              <a:ext uri="{FF2B5EF4-FFF2-40B4-BE49-F238E27FC236}">
                <a16:creationId xmlns:a16="http://schemas.microsoft.com/office/drawing/2014/main" id="{C341432C-5B75-46B0-A550-D3CEBDA3DA5E}"/>
              </a:ext>
            </a:extLst>
          </p:cNvPr>
          <p:cNvSpPr>
            <a:spLocks noGrp="1"/>
          </p:cNvSpPr>
          <p:nvPr>
            <p:ph idx="1"/>
          </p:nvPr>
        </p:nvSpPr>
        <p:spPr>
          <a:xfrm>
            <a:off x="628650" y="3859310"/>
            <a:ext cx="4978775" cy="1210235"/>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283947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798-DFFE-4F71-978E-809981825558}"/>
              </a:ext>
            </a:extLst>
          </p:cNvPr>
          <p:cNvSpPr>
            <a:spLocks noGrp="1"/>
          </p:cNvSpPr>
          <p:nvPr>
            <p:ph type="title"/>
          </p:nvPr>
        </p:nvSpPr>
        <p:spPr>
          <a:xfrm>
            <a:off x="526213" y="365129"/>
            <a:ext cx="799072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2FF5F-85C2-4B7C-903D-DEF337D29736}"/>
              </a:ext>
            </a:extLst>
          </p:cNvPr>
          <p:cNvSpPr>
            <a:spLocks noGrp="1"/>
          </p:cNvSpPr>
          <p:nvPr>
            <p:ph type="body" idx="1"/>
          </p:nvPr>
        </p:nvSpPr>
        <p:spPr>
          <a:xfrm>
            <a:off x="526724"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D1E5EAF-8113-4078-8371-2757B00AB474}"/>
              </a:ext>
            </a:extLst>
          </p:cNvPr>
          <p:cNvSpPr>
            <a:spLocks noGrp="1"/>
          </p:cNvSpPr>
          <p:nvPr>
            <p:ph sz="half" idx="2"/>
          </p:nvPr>
        </p:nvSpPr>
        <p:spPr>
          <a:xfrm>
            <a:off x="526724" y="2505075"/>
            <a:ext cx="386873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A02821-1C51-40EA-BDD1-8FD3C43D74D1}"/>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90A6208-EF75-4B1B-81D0-988D835C534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5FCE3BD-72BB-418C-810D-43361A1DC68C}"/>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10" name="Picture 9">
            <a:extLst>
              <a:ext uri="{FF2B5EF4-FFF2-40B4-BE49-F238E27FC236}">
                <a16:creationId xmlns:a16="http://schemas.microsoft.com/office/drawing/2014/main" id="{F90EBD24-81AB-4DD4-92C6-552839B0D4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1" name="Footer Placeholder 4">
            <a:extLst>
              <a:ext uri="{FF2B5EF4-FFF2-40B4-BE49-F238E27FC236}">
                <a16:creationId xmlns:a16="http://schemas.microsoft.com/office/drawing/2014/main" id="{CE1FF709-F121-4602-BD50-0D6AB6BB301B}"/>
              </a:ext>
            </a:extLst>
          </p:cNvPr>
          <p:cNvSpPr>
            <a:spLocks noGrp="1"/>
          </p:cNvSpPr>
          <p:nvPr>
            <p:ph type="ftr" sz="quarter" idx="11"/>
          </p:nvPr>
        </p:nvSpPr>
        <p:spPr>
          <a:xfrm>
            <a:off x="533401" y="6356354"/>
            <a:ext cx="3640015" cy="365125"/>
          </a:xfrm>
        </p:spPr>
        <p:txBody>
          <a:bodyPr/>
          <a:lstStyle/>
          <a:p>
            <a:r>
              <a:rPr lang="en-US" dirty="0"/>
              <a:t>Office of Innovation Implementation – Resource Center</a:t>
            </a:r>
          </a:p>
        </p:txBody>
      </p:sp>
    </p:spTree>
    <p:extLst>
      <p:ext uri="{BB962C8B-B14F-4D97-AF65-F5344CB8AC3E}">
        <p14:creationId xmlns:p14="http://schemas.microsoft.com/office/powerpoint/2010/main" val="416847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AC83-692E-4107-A1D3-960718493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792EB-4236-4F63-9F82-B68C231F1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209ED7-A0BB-42C7-B0EE-30FC33C2DBD1}"/>
              </a:ext>
            </a:extLst>
          </p:cNvPr>
          <p:cNvSpPr>
            <a:spLocks noGrp="1"/>
          </p:cNvSpPr>
          <p:nvPr>
            <p:ph type="ftr" sz="quarter" idx="11"/>
          </p:nvPr>
        </p:nvSpPr>
        <p:spPr/>
        <p:txBody>
          <a:bodyPr/>
          <a:lstStyle/>
          <a:p>
            <a:r>
              <a:rPr lang="en-US" dirty="0"/>
              <a:t>Office of Innovation Implementation – Resource Center</a:t>
            </a:r>
          </a:p>
        </p:txBody>
      </p:sp>
      <p:pic>
        <p:nvPicPr>
          <p:cNvPr id="7" name="Picture 6">
            <a:extLst>
              <a:ext uri="{FF2B5EF4-FFF2-40B4-BE49-F238E27FC236}">
                <a16:creationId xmlns:a16="http://schemas.microsoft.com/office/drawing/2014/main" id="{D227AC00-710D-4134-AC95-D3F8BB5B1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8" name="Slide Number Placeholder 8">
            <a:extLst>
              <a:ext uri="{FF2B5EF4-FFF2-40B4-BE49-F238E27FC236}">
                <a16:creationId xmlns:a16="http://schemas.microsoft.com/office/drawing/2014/main" id="{2AC94036-0B4B-4678-89EC-A7C89533FDAE}"/>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235160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15A-FC4F-4E7C-82E4-A5962B080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478DB-0947-4C27-82C7-88E1CA641DBF}"/>
              </a:ext>
            </a:extLst>
          </p:cNvPr>
          <p:cNvSpPr>
            <a:spLocks noGrp="1"/>
          </p:cNvSpPr>
          <p:nvPr>
            <p:ph sz="half" idx="1"/>
          </p:nvPr>
        </p:nvSpPr>
        <p:spPr>
          <a:xfrm>
            <a:off x="525135" y="1428813"/>
            <a:ext cx="3867150" cy="4557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71BE0B-37AF-4AE0-A54F-45039A1B8677}"/>
              </a:ext>
            </a:extLst>
          </p:cNvPr>
          <p:cNvSpPr>
            <a:spLocks noGrp="1"/>
          </p:cNvSpPr>
          <p:nvPr>
            <p:ph sz="half" idx="2"/>
          </p:nvPr>
        </p:nvSpPr>
        <p:spPr>
          <a:xfrm>
            <a:off x="4648200" y="1428811"/>
            <a:ext cx="3867150" cy="45579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B4B422A-1270-4A64-AE75-24B6F5876D71}"/>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8" name="Picture 7">
            <a:extLst>
              <a:ext uri="{FF2B5EF4-FFF2-40B4-BE49-F238E27FC236}">
                <a16:creationId xmlns:a16="http://schemas.microsoft.com/office/drawing/2014/main" id="{4A268063-3BCC-4E84-97D6-07E33EA00B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0" name="Footer Placeholder 4">
            <a:extLst>
              <a:ext uri="{FF2B5EF4-FFF2-40B4-BE49-F238E27FC236}">
                <a16:creationId xmlns:a16="http://schemas.microsoft.com/office/drawing/2014/main" id="{33FAF18E-99DB-42E1-83BF-DD2A98E05EB4}"/>
              </a:ext>
            </a:extLst>
          </p:cNvPr>
          <p:cNvSpPr>
            <a:spLocks noGrp="1"/>
          </p:cNvSpPr>
          <p:nvPr>
            <p:ph type="ftr" sz="quarter" idx="11"/>
          </p:nvPr>
        </p:nvSpPr>
        <p:spPr>
          <a:xfrm>
            <a:off x="533401" y="6356354"/>
            <a:ext cx="3640015" cy="365125"/>
          </a:xfrm>
        </p:spPr>
        <p:txBody>
          <a:bodyPr/>
          <a:lstStyle/>
          <a:p>
            <a:r>
              <a:rPr lang="en-US" dirty="0"/>
              <a:t>Office of Innovation Implementation – Resource Center</a:t>
            </a:r>
          </a:p>
        </p:txBody>
      </p:sp>
    </p:spTree>
    <p:extLst>
      <p:ext uri="{BB962C8B-B14F-4D97-AF65-F5344CB8AC3E}">
        <p14:creationId xmlns:p14="http://schemas.microsoft.com/office/powerpoint/2010/main" val="423621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798-DFFE-4F71-978E-809981825558}"/>
              </a:ext>
            </a:extLst>
          </p:cNvPr>
          <p:cNvSpPr>
            <a:spLocks noGrp="1"/>
          </p:cNvSpPr>
          <p:nvPr>
            <p:ph type="title"/>
          </p:nvPr>
        </p:nvSpPr>
        <p:spPr>
          <a:xfrm>
            <a:off x="526213" y="365129"/>
            <a:ext cx="799072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2FF5F-85C2-4B7C-903D-DEF337D29736}"/>
              </a:ext>
            </a:extLst>
          </p:cNvPr>
          <p:cNvSpPr>
            <a:spLocks noGrp="1"/>
          </p:cNvSpPr>
          <p:nvPr>
            <p:ph type="body" idx="1"/>
          </p:nvPr>
        </p:nvSpPr>
        <p:spPr>
          <a:xfrm>
            <a:off x="526724"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D1E5EAF-8113-4078-8371-2757B00AB474}"/>
              </a:ext>
            </a:extLst>
          </p:cNvPr>
          <p:cNvSpPr>
            <a:spLocks noGrp="1"/>
          </p:cNvSpPr>
          <p:nvPr>
            <p:ph sz="half" idx="2"/>
          </p:nvPr>
        </p:nvSpPr>
        <p:spPr>
          <a:xfrm>
            <a:off x="526724" y="2505075"/>
            <a:ext cx="386873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A02821-1C51-40EA-BDD1-8FD3C43D74D1}"/>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90A6208-EF75-4B1B-81D0-988D835C534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5FCE3BD-72BB-418C-810D-43361A1DC68C}"/>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10" name="Picture 9">
            <a:extLst>
              <a:ext uri="{FF2B5EF4-FFF2-40B4-BE49-F238E27FC236}">
                <a16:creationId xmlns:a16="http://schemas.microsoft.com/office/drawing/2014/main" id="{D9512FB6-B228-492A-B2ED-3EDFCB9CA5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1" name="Footer Placeholder 4">
            <a:extLst>
              <a:ext uri="{FF2B5EF4-FFF2-40B4-BE49-F238E27FC236}">
                <a16:creationId xmlns:a16="http://schemas.microsoft.com/office/drawing/2014/main" id="{D2199CAC-9971-4A7B-A8E3-AE73D973896A}"/>
              </a:ext>
            </a:extLst>
          </p:cNvPr>
          <p:cNvSpPr>
            <a:spLocks noGrp="1"/>
          </p:cNvSpPr>
          <p:nvPr>
            <p:ph type="ftr" sz="quarter" idx="11"/>
          </p:nvPr>
        </p:nvSpPr>
        <p:spPr>
          <a:xfrm>
            <a:off x="533401" y="6356354"/>
            <a:ext cx="3640015" cy="365125"/>
          </a:xfrm>
        </p:spPr>
        <p:txBody>
          <a:bodyPr/>
          <a:lstStyle>
            <a:lvl1pPr>
              <a:defRPr/>
            </a:lvl1pPr>
          </a:lstStyle>
          <a:p>
            <a:r>
              <a:rPr lang="en-US" dirty="0"/>
              <a:t>Office of Innovation Implementation – Resource Center</a:t>
            </a:r>
          </a:p>
        </p:txBody>
      </p:sp>
    </p:spTree>
    <p:extLst>
      <p:ext uri="{BB962C8B-B14F-4D97-AF65-F5344CB8AC3E}">
        <p14:creationId xmlns:p14="http://schemas.microsoft.com/office/powerpoint/2010/main" val="394987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6FE3-45F6-45F4-8D90-0ACA5A12BB8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230C377-8D3C-4E52-A408-56A61E743597}"/>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6" name="Picture 5">
            <a:extLst>
              <a:ext uri="{FF2B5EF4-FFF2-40B4-BE49-F238E27FC236}">
                <a16:creationId xmlns:a16="http://schemas.microsoft.com/office/drawing/2014/main" id="{AA81A56B-A83C-4768-9E47-84ECF520D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7" name="Footer Placeholder 4">
            <a:extLst>
              <a:ext uri="{FF2B5EF4-FFF2-40B4-BE49-F238E27FC236}">
                <a16:creationId xmlns:a16="http://schemas.microsoft.com/office/drawing/2014/main" id="{2C5E94F2-47B2-4096-8519-AE973A7E2B4F}"/>
              </a:ext>
            </a:extLst>
          </p:cNvPr>
          <p:cNvSpPr>
            <a:spLocks noGrp="1"/>
          </p:cNvSpPr>
          <p:nvPr>
            <p:ph type="ftr" sz="quarter" idx="11"/>
          </p:nvPr>
        </p:nvSpPr>
        <p:spPr>
          <a:xfrm>
            <a:off x="533401" y="6356354"/>
            <a:ext cx="3640015" cy="365125"/>
          </a:xfrm>
        </p:spPr>
        <p:txBody>
          <a:bodyPr/>
          <a:lstStyle>
            <a:lvl1pPr>
              <a:defRPr/>
            </a:lvl1pPr>
          </a:lstStyle>
          <a:p>
            <a:r>
              <a:rPr lang="en-US" dirty="0"/>
              <a:t>Office of Innovation Implementation – Resource Center</a:t>
            </a:r>
          </a:p>
        </p:txBody>
      </p:sp>
    </p:spTree>
    <p:extLst>
      <p:ext uri="{BB962C8B-B14F-4D97-AF65-F5344CB8AC3E}">
        <p14:creationId xmlns:p14="http://schemas.microsoft.com/office/powerpoint/2010/main" val="140779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5092C8-F938-4A7E-A323-29AFC04FE6B2}"/>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5" name="Picture 4">
            <a:extLst>
              <a:ext uri="{FF2B5EF4-FFF2-40B4-BE49-F238E27FC236}">
                <a16:creationId xmlns:a16="http://schemas.microsoft.com/office/drawing/2014/main" id="{825696BC-8C25-4099-A466-9B757BEC67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6" name="Footer Placeholder 4">
            <a:extLst>
              <a:ext uri="{FF2B5EF4-FFF2-40B4-BE49-F238E27FC236}">
                <a16:creationId xmlns:a16="http://schemas.microsoft.com/office/drawing/2014/main" id="{D8E597F6-2583-431E-922E-590D5211147E}"/>
              </a:ext>
            </a:extLst>
          </p:cNvPr>
          <p:cNvSpPr>
            <a:spLocks noGrp="1"/>
          </p:cNvSpPr>
          <p:nvPr>
            <p:ph type="ftr" sz="quarter" idx="11"/>
          </p:nvPr>
        </p:nvSpPr>
        <p:spPr>
          <a:xfrm>
            <a:off x="533401" y="6356354"/>
            <a:ext cx="3640015" cy="365125"/>
          </a:xfrm>
        </p:spPr>
        <p:txBody>
          <a:bodyPr/>
          <a:lstStyle>
            <a:lvl1pPr>
              <a:defRPr/>
            </a:lvl1pPr>
          </a:lstStyle>
          <a:p>
            <a:r>
              <a:rPr lang="en-US" dirty="0"/>
              <a:t>Office of Innovation Implementation – Resource Center</a:t>
            </a:r>
          </a:p>
        </p:txBody>
      </p:sp>
    </p:spTree>
    <p:extLst>
      <p:ext uri="{BB962C8B-B14F-4D97-AF65-F5344CB8AC3E}">
        <p14:creationId xmlns:p14="http://schemas.microsoft.com/office/powerpoint/2010/main" val="4187017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5.png"/><Relationship Id="rId4" Type="http://schemas.openxmlformats.org/officeDocument/2006/relationships/slideLayout" Target="../slideLayouts/slideLayout22.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2.png"/><Relationship Id="rId5" Type="http://schemas.openxmlformats.org/officeDocument/2006/relationships/slideLayout" Target="../slideLayouts/slideLayout35.xml"/><Relationship Id="rId10" Type="http://schemas.openxmlformats.org/officeDocument/2006/relationships/image" Target="../media/image6.png"/><Relationship Id="rId4" Type="http://schemas.openxmlformats.org/officeDocument/2006/relationships/slideLayout" Target="../slideLayouts/slideLayout3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39.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941" y="582923"/>
            <a:ext cx="1722475" cy="6936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446" y="406545"/>
            <a:ext cx="2211814" cy="869992"/>
          </a:xfrm>
          <a:prstGeom prst="rect">
            <a:avLst/>
          </a:prstGeom>
        </p:spPr>
      </p:pic>
      <p:sp>
        <p:nvSpPr>
          <p:cNvPr id="2" name="Title Placeholder 1">
            <a:extLst>
              <a:ext uri="{FF2B5EF4-FFF2-40B4-BE49-F238E27FC236}">
                <a16:creationId xmlns:a16="http://schemas.microsoft.com/office/drawing/2014/main" id="{098C45CA-C675-46C4-AC34-9ACF66F6504D}"/>
              </a:ext>
            </a:extLst>
          </p:cNvPr>
          <p:cNvSpPr>
            <a:spLocks noGrp="1"/>
          </p:cNvSpPr>
          <p:nvPr>
            <p:ph type="title"/>
          </p:nvPr>
        </p:nvSpPr>
        <p:spPr>
          <a:xfrm>
            <a:off x="616448" y="2112264"/>
            <a:ext cx="4990978" cy="149154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25C00-BE42-4ED8-AD1D-2BC7E28BBD2C}"/>
              </a:ext>
            </a:extLst>
          </p:cNvPr>
          <p:cNvSpPr>
            <a:spLocks noGrp="1"/>
          </p:cNvSpPr>
          <p:nvPr>
            <p:ph type="body" idx="1"/>
          </p:nvPr>
        </p:nvSpPr>
        <p:spPr>
          <a:xfrm>
            <a:off x="628650" y="3859308"/>
            <a:ext cx="4978775" cy="1210235"/>
          </a:xfrm>
          <a:prstGeom prst="rect">
            <a:avLst/>
          </a:prstGeom>
        </p:spPr>
        <p:txBody>
          <a:bodyPr vert="horz" lIns="91440" tIns="45720" rIns="91440" bIns="45720" rtlCol="0">
            <a:normAutofit/>
          </a:bodyPr>
          <a:lstStyle/>
          <a:p>
            <a:pPr lvl="0"/>
            <a:r>
              <a:rPr lang="en-US" dirty="0"/>
              <a:t>Edit Master text styles</a:t>
            </a:r>
          </a:p>
        </p:txBody>
      </p:sp>
      <p:sp>
        <p:nvSpPr>
          <p:cNvPr id="5" name="Slide Number Placeholder 4">
            <a:extLst>
              <a:ext uri="{FF2B5EF4-FFF2-40B4-BE49-F238E27FC236}">
                <a16:creationId xmlns:a16="http://schemas.microsoft.com/office/drawing/2014/main" id="{CF7B57A1-EE4B-4BFB-9F61-018ECBD3924B}"/>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000">
                <a:solidFill>
                  <a:schemeClr val="bg1"/>
                </a:solidFill>
              </a:defRPr>
            </a:lvl1pPr>
          </a:lstStyle>
          <a:p>
            <a:fld id="{8642B88F-E557-44D6-BAD7-FF2A56807956}" type="slidenum">
              <a:rPr lang="en-US" smtClean="0"/>
              <a:pPr/>
              <a:t>‹#›</a:t>
            </a:fld>
            <a:endParaRPr lang="en-US" dirty="0"/>
          </a:p>
        </p:txBody>
      </p:sp>
      <p:sp>
        <p:nvSpPr>
          <p:cNvPr id="8" name="Slide Number Placeholder 4">
            <a:extLst>
              <a:ext uri="{FF2B5EF4-FFF2-40B4-BE49-F238E27FC236}">
                <a16:creationId xmlns:a16="http://schemas.microsoft.com/office/drawing/2014/main" id="{7B2DACA1-02A4-4F8F-B2CB-4D6C01FAE595}"/>
              </a:ext>
            </a:extLst>
          </p:cNvPr>
          <p:cNvSpPr txBox="1">
            <a:spLocks/>
          </p:cNvSpPr>
          <p:nvPr userDrawn="1"/>
        </p:nvSpPr>
        <p:spPr>
          <a:xfrm>
            <a:off x="-335048" y="6356351"/>
            <a:ext cx="2983979"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dirty="0"/>
          </a:p>
        </p:txBody>
      </p:sp>
    </p:spTree>
    <p:extLst>
      <p:ext uri="{BB962C8B-B14F-4D97-AF65-F5344CB8AC3E}">
        <p14:creationId xmlns:p14="http://schemas.microsoft.com/office/powerpoint/2010/main" val="1351094360"/>
      </p:ext>
    </p:extLst>
  </p:cSld>
  <p:clrMap bg1="lt1" tx1="dk1" bg2="lt2" tx2="dk2" accent1="accent1" accent2="accent2" accent3="accent3" accent4="accent4" accent5="accent5" accent6="accent6" hlink="hlink" folHlink="folHlink"/>
  <p:sldLayoutIdLst>
    <p:sldLayoutId id="2147483818" r:id="rId1"/>
  </p:sldLayoutIdLst>
  <p:hf hdr="0" ftr="0" dt="0"/>
  <p:txStyles>
    <p:titleStyle>
      <a:lvl1pPr algn="l" defTabSz="685800" rtl="0" eaLnBrk="1" latinLnBrk="0" hangingPunct="1">
        <a:lnSpc>
          <a:spcPct val="90000"/>
        </a:lnSpc>
        <a:spcBef>
          <a:spcPct val="0"/>
        </a:spcBef>
        <a:buNone/>
        <a:defRPr sz="3200" b="1" kern="1200">
          <a:solidFill>
            <a:schemeClr val="bg1"/>
          </a:solidFill>
          <a:latin typeface="Georgia" panose="02040502050405020303" pitchFamily="18"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lang="en-US" sz="2400" b="1" kern="1200" dirty="0" smtClean="0">
          <a:solidFill>
            <a:schemeClr val="accent4"/>
          </a:solidFill>
          <a:latin typeface="Georgia" panose="02040502050405020303" pitchFamily="18" charset="0"/>
          <a:ea typeface="+mn-ea"/>
          <a:cs typeface="+mn-cs"/>
        </a:defRPr>
      </a:lvl1pPr>
      <a:lvl2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2pPr>
      <a:lvl3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3pPr>
      <a:lvl4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4pPr>
      <a:lvl5pPr marL="0" indent="0" algn="l" defTabSz="685800" rtl="0" eaLnBrk="1" latinLnBrk="0" hangingPunct="1">
        <a:lnSpc>
          <a:spcPct val="90000"/>
        </a:lnSpc>
        <a:spcBef>
          <a:spcPts val="750"/>
        </a:spcBef>
        <a:buFont typeface="Arial" panose="020B0604020202020204" pitchFamily="34" charset="0"/>
        <a:buNone/>
        <a:defRPr lang="en-US" sz="1800" b="1" kern="1200" dirty="0">
          <a:solidFill>
            <a:schemeClr val="accent4"/>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844F-D37F-4FF6-951C-49C27CB39700}"/>
              </a:ext>
            </a:extLst>
          </p:cNvPr>
          <p:cNvSpPr>
            <a:spLocks noGrp="1"/>
          </p:cNvSpPr>
          <p:nvPr>
            <p:ph type="title"/>
          </p:nvPr>
        </p:nvSpPr>
        <p:spPr>
          <a:xfrm>
            <a:off x="533400" y="834227"/>
            <a:ext cx="7981950" cy="42938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59AB39D-DED2-4A1D-9863-08AF8922BA30}"/>
              </a:ext>
            </a:extLst>
          </p:cNvPr>
          <p:cNvSpPr>
            <a:spLocks noGrp="1"/>
          </p:cNvSpPr>
          <p:nvPr>
            <p:ph type="body" idx="1"/>
          </p:nvPr>
        </p:nvSpPr>
        <p:spPr>
          <a:xfrm>
            <a:off x="533400" y="1504789"/>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5DB391-04B0-432B-8BDF-EE81D6BB1A16}"/>
              </a:ext>
            </a:extLst>
          </p:cNvPr>
          <p:cNvSpPr>
            <a:spLocks noGrp="1"/>
          </p:cNvSpPr>
          <p:nvPr>
            <p:ph type="ftr" sz="quarter" idx="3"/>
          </p:nvPr>
        </p:nvSpPr>
        <p:spPr>
          <a:xfrm>
            <a:off x="533401" y="6356354"/>
            <a:ext cx="3640015" cy="365125"/>
          </a:xfrm>
          <a:prstGeom prst="rect">
            <a:avLst/>
          </a:prstGeom>
        </p:spPr>
        <p:txBody>
          <a:bodyPr vert="horz" lIns="91440" tIns="45720" rIns="91440" bIns="45720" rtlCol="0" anchor="ctr"/>
          <a:lstStyle>
            <a:lvl1pPr algn="l">
              <a:defRPr sz="1000">
                <a:solidFill>
                  <a:schemeClr val="tx1"/>
                </a:solidFill>
              </a:defRPr>
            </a:lvl1pPr>
          </a:lstStyle>
          <a:p>
            <a:r>
              <a:rPr lang="en-US" dirty="0"/>
              <a:t>Office of Innovation Implementation – Resource Center</a:t>
            </a:r>
          </a:p>
        </p:txBody>
      </p:sp>
      <p:sp>
        <p:nvSpPr>
          <p:cNvPr id="6" name="Slide Number Placeholder 5">
            <a:extLst>
              <a:ext uri="{FF2B5EF4-FFF2-40B4-BE49-F238E27FC236}">
                <a16:creationId xmlns:a16="http://schemas.microsoft.com/office/drawing/2014/main" id="{1CC11AD8-30D2-468E-B040-A9B2F1F74DD8}"/>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9" name="Rectangle 18">
            <a:extLst>
              <a:ext uri="{FF2B5EF4-FFF2-40B4-BE49-F238E27FC236}">
                <a16:creationId xmlns:a16="http://schemas.microsoft.com/office/drawing/2014/main" id="{3BCDF77A-7A29-4E17-A670-34A147D7E37D}"/>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1DA55F8B-BE99-4093-919D-BF0E2DBAD6D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pic>
        <p:nvPicPr>
          <p:cNvPr id="8" name="Picture 7">
            <a:extLst>
              <a:ext uri="{FF2B5EF4-FFF2-40B4-BE49-F238E27FC236}">
                <a16:creationId xmlns:a16="http://schemas.microsoft.com/office/drawing/2014/main" id="{003314CE-0065-46A8-9246-881102CA31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Tree>
    <p:extLst>
      <p:ext uri="{BB962C8B-B14F-4D97-AF65-F5344CB8AC3E}">
        <p14:creationId xmlns:p14="http://schemas.microsoft.com/office/powerpoint/2010/main" val="3053661782"/>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Lst>
  <p:hf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7AC2"/>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AC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7AC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844F-D37F-4FF6-951C-49C27CB39700}"/>
              </a:ext>
            </a:extLst>
          </p:cNvPr>
          <p:cNvSpPr>
            <a:spLocks noGrp="1"/>
          </p:cNvSpPr>
          <p:nvPr>
            <p:ph type="title"/>
          </p:nvPr>
        </p:nvSpPr>
        <p:spPr>
          <a:xfrm>
            <a:off x="533400" y="834227"/>
            <a:ext cx="7981950" cy="42938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59AB39D-DED2-4A1D-9863-08AF8922BA30}"/>
              </a:ext>
            </a:extLst>
          </p:cNvPr>
          <p:cNvSpPr>
            <a:spLocks noGrp="1"/>
          </p:cNvSpPr>
          <p:nvPr>
            <p:ph type="body" idx="1"/>
          </p:nvPr>
        </p:nvSpPr>
        <p:spPr>
          <a:xfrm>
            <a:off x="533400" y="1504789"/>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5DB391-04B0-432B-8BDF-EE81D6BB1A16}"/>
              </a:ext>
            </a:extLst>
          </p:cNvPr>
          <p:cNvSpPr>
            <a:spLocks noGrp="1"/>
          </p:cNvSpPr>
          <p:nvPr>
            <p:ph type="ftr" sz="quarter" idx="3"/>
          </p:nvPr>
        </p:nvSpPr>
        <p:spPr>
          <a:xfrm>
            <a:off x="533401" y="6356354"/>
            <a:ext cx="3640015" cy="365125"/>
          </a:xfrm>
          <a:prstGeom prst="rect">
            <a:avLst/>
          </a:prstGeom>
        </p:spPr>
        <p:txBody>
          <a:bodyPr vert="horz" lIns="91440" tIns="45720" rIns="91440" bIns="45720" rtlCol="0" anchor="ctr"/>
          <a:lstStyle>
            <a:lvl1pPr algn="l">
              <a:defRPr sz="1000">
                <a:solidFill>
                  <a:schemeClr val="tx1"/>
                </a:solidFill>
              </a:defRPr>
            </a:lvl1pPr>
          </a:lstStyle>
          <a:p>
            <a:r>
              <a:rPr lang="en-US" dirty="0"/>
              <a:t>Office of Innovation Implementation – Resource Center</a:t>
            </a:r>
          </a:p>
        </p:txBody>
      </p:sp>
      <p:sp>
        <p:nvSpPr>
          <p:cNvPr id="6" name="Slide Number Placeholder 5">
            <a:extLst>
              <a:ext uri="{FF2B5EF4-FFF2-40B4-BE49-F238E27FC236}">
                <a16:creationId xmlns:a16="http://schemas.microsoft.com/office/drawing/2014/main" id="{1CC11AD8-30D2-468E-B040-A9B2F1F74DD8}"/>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9" name="Rectangle 18">
            <a:extLst>
              <a:ext uri="{FF2B5EF4-FFF2-40B4-BE49-F238E27FC236}">
                <a16:creationId xmlns:a16="http://schemas.microsoft.com/office/drawing/2014/main" id="{3BCDF77A-7A29-4E17-A670-34A147D7E37D}"/>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1DA55F8B-BE99-4093-919D-BF0E2DBAD6D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pic>
        <p:nvPicPr>
          <p:cNvPr id="8" name="Picture 7">
            <a:extLst>
              <a:ext uri="{FF2B5EF4-FFF2-40B4-BE49-F238E27FC236}">
                <a16:creationId xmlns:a16="http://schemas.microsoft.com/office/drawing/2014/main" id="{4E4194C0-5032-4B6F-A9EA-51E0C77E365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Tree>
    <p:extLst>
      <p:ext uri="{BB962C8B-B14F-4D97-AF65-F5344CB8AC3E}">
        <p14:creationId xmlns:p14="http://schemas.microsoft.com/office/powerpoint/2010/main" val="100863822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Lst>
  <p:hf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7AC2"/>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AC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7AC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533400" y="751421"/>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533400" y="1504154"/>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2299BD6-3310-4288-A0EA-E40258896544}"/>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2" name="Slide Number Placeholder 5">
            <a:extLst>
              <a:ext uri="{FF2B5EF4-FFF2-40B4-BE49-F238E27FC236}">
                <a16:creationId xmlns:a16="http://schemas.microsoft.com/office/drawing/2014/main" id="{2034F30D-2750-4801-8EE2-8A6BAC81777F}"/>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3" name="Footer Placeholder 4">
            <a:extLst>
              <a:ext uri="{FF2B5EF4-FFF2-40B4-BE49-F238E27FC236}">
                <a16:creationId xmlns:a16="http://schemas.microsoft.com/office/drawing/2014/main" id="{893260AB-7260-4ACB-BDBC-219E162FB459}"/>
              </a:ext>
            </a:extLst>
          </p:cNvPr>
          <p:cNvSpPr txBox="1">
            <a:spLocks/>
          </p:cNvSpPr>
          <p:nvPr userDrawn="1"/>
        </p:nvSpPr>
        <p:spPr>
          <a:xfrm>
            <a:off x="533401" y="6356354"/>
            <a:ext cx="3640015"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03058"/>
                </a:solidFill>
                <a:effectLst/>
                <a:uLnTx/>
                <a:uFillTx/>
                <a:latin typeface="Arial"/>
                <a:cs typeface="Arial"/>
                <a:sym typeface="Arial"/>
              </a:rPr>
              <a:t>Office of Innovation Implementation – Resource Center</a:t>
            </a:r>
          </a:p>
        </p:txBody>
      </p:sp>
    </p:spTree>
    <p:extLst>
      <p:ext uri="{BB962C8B-B14F-4D97-AF65-F5344CB8AC3E}">
        <p14:creationId xmlns:p14="http://schemas.microsoft.com/office/powerpoint/2010/main" val="217821547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34" r:id="rId7"/>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533400" y="751421"/>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533400" y="1504154"/>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65BD051-5E79-45DF-A27D-212F36421DA1}"/>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ED4F3CC7-DADC-437C-91BB-23049EFE7EF4}" type="slidenum">
              <a:rPr lang="en-US" smtClean="0"/>
              <a:pPr/>
              <a:t>‹#›</a:t>
            </a:fld>
            <a:endParaRPr lang="en-US" dirty="0"/>
          </a:p>
        </p:txBody>
      </p:sp>
      <p:sp>
        <p:nvSpPr>
          <p:cNvPr id="7" name="Rectangle 6">
            <a:extLst>
              <a:ext uri="{FF2B5EF4-FFF2-40B4-BE49-F238E27FC236}">
                <a16:creationId xmlns:a16="http://schemas.microsoft.com/office/drawing/2014/main" id="{E2299BD6-3310-4288-A0EA-E40258896544}"/>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63D12B0A-CD31-4677-A3BE-D32072593CF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sp>
        <p:nvSpPr>
          <p:cNvPr id="11" name="Footer Placeholder 4">
            <a:extLst>
              <a:ext uri="{FF2B5EF4-FFF2-40B4-BE49-F238E27FC236}">
                <a16:creationId xmlns:a16="http://schemas.microsoft.com/office/drawing/2014/main" id="{F26EAE74-D444-4A7B-AD8D-5EB99DDB201C}"/>
              </a:ext>
            </a:extLst>
          </p:cNvPr>
          <p:cNvSpPr txBox="1">
            <a:spLocks/>
          </p:cNvSpPr>
          <p:nvPr userDrawn="1"/>
        </p:nvSpPr>
        <p:spPr>
          <a:xfrm>
            <a:off x="533401" y="6356354"/>
            <a:ext cx="3640015"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03058"/>
                </a:solidFill>
                <a:effectLst/>
                <a:uLnTx/>
                <a:uFillTx/>
                <a:latin typeface="Arial"/>
                <a:cs typeface="Arial"/>
                <a:sym typeface="Arial"/>
              </a:rPr>
              <a:t>Office of Innovation Implementation – Resource Center</a:t>
            </a:r>
            <a:endParaRPr kumimoji="0" lang="en-US" sz="1000" b="0" i="0" u="none" strike="noStrike" kern="0" cap="none" spc="0" normalizeH="0" baseline="0" noProof="0" dirty="0">
              <a:ln>
                <a:noFill/>
              </a:ln>
              <a:solidFill>
                <a:srgbClr val="103058"/>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A81F8C8E-2867-4F4F-A403-14407BA8074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Tree>
    <p:extLst>
      <p:ext uri="{BB962C8B-B14F-4D97-AF65-F5344CB8AC3E}">
        <p14:creationId xmlns:p14="http://schemas.microsoft.com/office/powerpoint/2010/main" val="2823799452"/>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8" r:id="rId5"/>
    <p:sldLayoutId id="2147483709" r:id="rId6"/>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39"/>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09C1D54F-5DE3-44AF-B0BE-D62E2A19B55B}"/>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Tree>
    <p:extLst>
      <p:ext uri="{BB962C8B-B14F-4D97-AF65-F5344CB8AC3E}">
        <p14:creationId xmlns:p14="http://schemas.microsoft.com/office/powerpoint/2010/main" val="2958470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8" r:id="rId3"/>
    <p:sldLayoutId id="2147483806" r:id="rId4"/>
    <p:sldLayoutId id="2147483815" r:id="rId5"/>
    <p:sldLayoutId id="2147483807"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533400" y="751421"/>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533400" y="1504154"/>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2299BD6-3310-4288-A0EA-E40258896544}"/>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2" name="Slide Number Placeholder 5">
            <a:extLst>
              <a:ext uri="{FF2B5EF4-FFF2-40B4-BE49-F238E27FC236}">
                <a16:creationId xmlns:a16="http://schemas.microsoft.com/office/drawing/2014/main" id="{2034F30D-2750-4801-8EE2-8A6BAC81777F}"/>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3" name="Footer Placeholder 4">
            <a:extLst>
              <a:ext uri="{FF2B5EF4-FFF2-40B4-BE49-F238E27FC236}">
                <a16:creationId xmlns:a16="http://schemas.microsoft.com/office/drawing/2014/main" id="{893260AB-7260-4ACB-BDBC-219E162FB459}"/>
              </a:ext>
            </a:extLst>
          </p:cNvPr>
          <p:cNvSpPr txBox="1">
            <a:spLocks/>
          </p:cNvSpPr>
          <p:nvPr userDrawn="1"/>
        </p:nvSpPr>
        <p:spPr>
          <a:xfrm>
            <a:off x="533401" y="6356354"/>
            <a:ext cx="3640015"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03058"/>
                </a:solidFill>
                <a:effectLst/>
                <a:uLnTx/>
                <a:uFillTx/>
                <a:latin typeface="Arial"/>
                <a:cs typeface="Arial"/>
                <a:sym typeface="Arial"/>
              </a:rPr>
              <a:t>Office of Innovation Implementation – Resource Center</a:t>
            </a:r>
          </a:p>
        </p:txBody>
      </p:sp>
    </p:spTree>
    <p:extLst>
      <p:ext uri="{BB962C8B-B14F-4D97-AF65-F5344CB8AC3E}">
        <p14:creationId xmlns:p14="http://schemas.microsoft.com/office/powerpoint/2010/main" val="78159639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942" y="582923"/>
            <a:ext cx="1722475" cy="6936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446" y="406545"/>
            <a:ext cx="2211814" cy="869992"/>
          </a:xfrm>
          <a:prstGeom prst="rect">
            <a:avLst/>
          </a:prstGeom>
        </p:spPr>
      </p:pic>
      <p:sp>
        <p:nvSpPr>
          <p:cNvPr id="2" name="Title Placeholder 1">
            <a:extLst>
              <a:ext uri="{FF2B5EF4-FFF2-40B4-BE49-F238E27FC236}">
                <a16:creationId xmlns:a16="http://schemas.microsoft.com/office/drawing/2014/main" id="{098C45CA-C675-46C4-AC34-9ACF66F6504D}"/>
              </a:ext>
            </a:extLst>
          </p:cNvPr>
          <p:cNvSpPr>
            <a:spLocks noGrp="1"/>
          </p:cNvSpPr>
          <p:nvPr>
            <p:ph type="title"/>
          </p:nvPr>
        </p:nvSpPr>
        <p:spPr>
          <a:xfrm>
            <a:off x="616449" y="2112264"/>
            <a:ext cx="4990978" cy="149154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25C00-BE42-4ED8-AD1D-2BC7E28BBD2C}"/>
              </a:ext>
            </a:extLst>
          </p:cNvPr>
          <p:cNvSpPr>
            <a:spLocks noGrp="1"/>
          </p:cNvSpPr>
          <p:nvPr>
            <p:ph type="body" idx="1"/>
          </p:nvPr>
        </p:nvSpPr>
        <p:spPr>
          <a:xfrm>
            <a:off x="628650" y="3859310"/>
            <a:ext cx="4978775" cy="1210235"/>
          </a:xfrm>
          <a:prstGeom prst="rect">
            <a:avLst/>
          </a:prstGeom>
        </p:spPr>
        <p:txBody>
          <a:bodyPr vert="horz" lIns="91440" tIns="45720" rIns="91440" bIns="45720" rtlCol="0">
            <a:normAutofit/>
          </a:bodyPr>
          <a:lstStyle/>
          <a:p>
            <a:pPr lvl="0"/>
            <a:r>
              <a:rPr lang="en-US" dirty="0"/>
              <a:t>Edit Master text styles</a:t>
            </a:r>
          </a:p>
        </p:txBody>
      </p:sp>
      <p:sp>
        <p:nvSpPr>
          <p:cNvPr id="5" name="Slide Number Placeholder 4">
            <a:extLst>
              <a:ext uri="{FF2B5EF4-FFF2-40B4-BE49-F238E27FC236}">
                <a16:creationId xmlns:a16="http://schemas.microsoft.com/office/drawing/2014/main" id="{CF7B57A1-EE4B-4BFB-9F61-018ECBD3924B}"/>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750">
                <a:solidFill>
                  <a:schemeClr val="bg1"/>
                </a:solidFill>
              </a:defRPr>
            </a:lvl1pPr>
          </a:lstStyle>
          <a:p>
            <a:fld id="{8642B88F-E557-44D6-BAD7-FF2A56807956}" type="slidenum">
              <a:rPr lang="en-US" smtClean="0"/>
              <a:pPr/>
              <a:t>‹#›</a:t>
            </a:fld>
            <a:endParaRPr lang="en-US" dirty="0"/>
          </a:p>
        </p:txBody>
      </p:sp>
      <p:sp>
        <p:nvSpPr>
          <p:cNvPr id="8" name="Slide Number Placeholder 4">
            <a:extLst>
              <a:ext uri="{FF2B5EF4-FFF2-40B4-BE49-F238E27FC236}">
                <a16:creationId xmlns:a16="http://schemas.microsoft.com/office/drawing/2014/main" id="{7B2DACA1-02A4-4F8F-B2CB-4D6C01FAE595}"/>
              </a:ext>
            </a:extLst>
          </p:cNvPr>
          <p:cNvSpPr txBox="1">
            <a:spLocks/>
          </p:cNvSpPr>
          <p:nvPr userDrawn="1"/>
        </p:nvSpPr>
        <p:spPr>
          <a:xfrm>
            <a:off x="-335047" y="6356351"/>
            <a:ext cx="2983979" cy="365126"/>
          </a:xfrm>
          <a:prstGeom prst="rect">
            <a:avLst/>
          </a:prstGeom>
        </p:spPr>
        <p:txBody>
          <a:bodyPr vert="horz" lIns="68580" tIns="34290" rIns="68580" bIns="3429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750" dirty="0"/>
          </a:p>
        </p:txBody>
      </p:sp>
    </p:spTree>
    <p:extLst>
      <p:ext uri="{BB962C8B-B14F-4D97-AF65-F5344CB8AC3E}">
        <p14:creationId xmlns:p14="http://schemas.microsoft.com/office/powerpoint/2010/main" val="1473540346"/>
      </p:ext>
    </p:extLst>
  </p:cSld>
  <p:clrMap bg1="lt1" tx1="dk1" bg2="lt2" tx2="dk2" accent1="accent1" accent2="accent2" accent3="accent3" accent4="accent4" accent5="accent5" accent6="accent6" hlink="hlink" folHlink="folHlink"/>
  <p:sldLayoutIdLst>
    <p:sldLayoutId id="2147483845" r:id="rId1"/>
  </p:sldLayoutIdLst>
  <p:hf hdr="0" ftr="0" dt="0"/>
  <p:txStyles>
    <p:titleStyle>
      <a:lvl1pPr algn="l" defTabSz="514350" rtl="0" eaLnBrk="1" latinLnBrk="0" hangingPunct="1">
        <a:lnSpc>
          <a:spcPct val="90000"/>
        </a:lnSpc>
        <a:spcBef>
          <a:spcPct val="0"/>
        </a:spcBef>
        <a:buNone/>
        <a:defRPr sz="2400" b="1" kern="1200">
          <a:solidFill>
            <a:schemeClr val="bg1"/>
          </a:solidFill>
          <a:latin typeface="Georgia" panose="02040502050405020303" pitchFamily="18" charset="0"/>
          <a:ea typeface="+mj-ea"/>
          <a:cs typeface="+mj-cs"/>
        </a:defRPr>
      </a:lvl1pPr>
    </p:titleStyle>
    <p:bodyStyle>
      <a:lvl1pPr marL="0" indent="0" algn="l" defTabSz="514350" rtl="0" eaLnBrk="1" latinLnBrk="0" hangingPunct="1">
        <a:lnSpc>
          <a:spcPct val="90000"/>
        </a:lnSpc>
        <a:spcBef>
          <a:spcPts val="563"/>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1pPr>
      <a:lvl2pPr marL="0" indent="0" algn="l" defTabSz="514350" rtl="0" eaLnBrk="1" latinLnBrk="0" hangingPunct="1">
        <a:lnSpc>
          <a:spcPct val="90000"/>
        </a:lnSpc>
        <a:spcBef>
          <a:spcPts val="563"/>
        </a:spcBef>
        <a:buFont typeface="Arial" panose="020B0604020202020204" pitchFamily="34" charset="0"/>
        <a:buNone/>
        <a:defRPr lang="en-US" sz="1350" b="1" kern="1200" dirty="0" smtClean="0">
          <a:solidFill>
            <a:schemeClr val="accent4"/>
          </a:solidFill>
          <a:latin typeface="Georgia" panose="02040502050405020303" pitchFamily="18" charset="0"/>
          <a:ea typeface="+mn-ea"/>
          <a:cs typeface="+mn-cs"/>
        </a:defRPr>
      </a:lvl2pPr>
      <a:lvl3pPr marL="0" indent="0" algn="l" defTabSz="514350" rtl="0" eaLnBrk="1" latinLnBrk="0" hangingPunct="1">
        <a:lnSpc>
          <a:spcPct val="90000"/>
        </a:lnSpc>
        <a:spcBef>
          <a:spcPts val="563"/>
        </a:spcBef>
        <a:buFont typeface="Arial" panose="020B0604020202020204" pitchFamily="34" charset="0"/>
        <a:buNone/>
        <a:defRPr lang="en-US" sz="1350" b="1" kern="1200" dirty="0" smtClean="0">
          <a:solidFill>
            <a:schemeClr val="accent4"/>
          </a:solidFill>
          <a:latin typeface="Georgia" panose="02040502050405020303" pitchFamily="18" charset="0"/>
          <a:ea typeface="+mn-ea"/>
          <a:cs typeface="+mn-cs"/>
        </a:defRPr>
      </a:lvl3pPr>
      <a:lvl4pPr marL="0" indent="0" algn="l" defTabSz="514350" rtl="0" eaLnBrk="1" latinLnBrk="0" hangingPunct="1">
        <a:lnSpc>
          <a:spcPct val="90000"/>
        </a:lnSpc>
        <a:spcBef>
          <a:spcPts val="563"/>
        </a:spcBef>
        <a:buFont typeface="Arial" panose="020B0604020202020204" pitchFamily="34" charset="0"/>
        <a:buNone/>
        <a:defRPr lang="en-US" sz="1350" b="1" kern="1200" dirty="0" smtClean="0">
          <a:solidFill>
            <a:schemeClr val="accent4"/>
          </a:solidFill>
          <a:latin typeface="Georgia" panose="02040502050405020303" pitchFamily="18" charset="0"/>
          <a:ea typeface="+mn-ea"/>
          <a:cs typeface="+mn-cs"/>
        </a:defRPr>
      </a:lvl4pPr>
      <a:lvl5pPr marL="0" indent="0" algn="l" defTabSz="514350" rtl="0" eaLnBrk="1" latinLnBrk="0" hangingPunct="1">
        <a:lnSpc>
          <a:spcPct val="90000"/>
        </a:lnSpc>
        <a:spcBef>
          <a:spcPts val="563"/>
        </a:spcBef>
        <a:buFont typeface="Arial" panose="020B0604020202020204" pitchFamily="34" charset="0"/>
        <a:buNone/>
        <a:defRPr lang="en-US" sz="1350" b="1" kern="1200" dirty="0">
          <a:solidFill>
            <a:schemeClr val="accent4"/>
          </a:solidFill>
          <a:latin typeface="Georgia" panose="02040502050405020303" pitchFamily="18"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ighways.dot.gov/fed-aid-essentials/videos/civil-rights/nondiscrimination-requirements-construction-contracts"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highways.dot.gov/fed-aid-essentials/videos/project-construction-and-contract-administration/contract-2"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79736F-8C60-4991-B7C0-D49C3B79BAF8}"/>
              </a:ext>
            </a:extLst>
          </p:cNvPr>
          <p:cNvSpPr txBox="1">
            <a:spLocks/>
          </p:cNvSpPr>
          <p:nvPr/>
        </p:nvSpPr>
        <p:spPr>
          <a:xfrm>
            <a:off x="499939" y="1620836"/>
            <a:ext cx="5291261" cy="1208041"/>
          </a:xfrm>
          <a:prstGeom prst="rect">
            <a:avLst/>
          </a:prstGeom>
        </p:spPr>
        <p:txBody>
          <a:bodyPr vert="horz" lIns="91440" tIns="45720" rIns="91440" bIns="45720" rtlCol="0" anchor="b" anchorCtr="0">
            <a:normAutofit fontScale="77500" lnSpcReduction="20000"/>
          </a:bodyPr>
          <a:lstStyle>
            <a:lvl1pPr algn="l" defTabSz="685800" rtl="0" eaLnBrk="1" latinLnBrk="0" hangingPunct="1">
              <a:lnSpc>
                <a:spcPct val="90000"/>
              </a:lnSpc>
              <a:spcBef>
                <a:spcPct val="0"/>
              </a:spcBef>
              <a:buNone/>
              <a:defRPr sz="3200" b="1" kern="1200">
                <a:solidFill>
                  <a:schemeClr val="bg1"/>
                </a:solidFill>
                <a:latin typeface="Georgia" panose="02040502050405020303" pitchFamily="18" charset="0"/>
                <a:ea typeface="+mj-ea"/>
                <a:cs typeface="+mj-cs"/>
              </a:defRPr>
            </a:lvl1pPr>
          </a:lstStyle>
          <a:p>
            <a:r>
              <a:rPr lang="en-US" dirty="0"/>
              <a:t>Office of Innovation Implementation </a:t>
            </a:r>
          </a:p>
          <a:p>
            <a:br>
              <a:rPr lang="en-US" dirty="0"/>
            </a:br>
            <a:r>
              <a:rPr lang="en-US" dirty="0"/>
              <a:t>Resource Center</a:t>
            </a:r>
          </a:p>
        </p:txBody>
      </p:sp>
      <p:sp>
        <p:nvSpPr>
          <p:cNvPr id="6" name="Subtitle 2">
            <a:extLst>
              <a:ext uri="{FF2B5EF4-FFF2-40B4-BE49-F238E27FC236}">
                <a16:creationId xmlns:a16="http://schemas.microsoft.com/office/drawing/2014/main" id="{CB6E8112-1ABE-466E-B34F-CF6DBD72DCFB}"/>
              </a:ext>
            </a:extLst>
          </p:cNvPr>
          <p:cNvSpPr txBox="1">
            <a:spLocks/>
          </p:cNvSpPr>
          <p:nvPr/>
        </p:nvSpPr>
        <p:spPr>
          <a:xfrm>
            <a:off x="499939" y="3178369"/>
            <a:ext cx="4931869" cy="978316"/>
          </a:xfrm>
          <a:prstGeom prst="rect">
            <a:avLst/>
          </a:prstGeom>
        </p:spPr>
        <p:txBody>
          <a:bodyPr vert="horz" lIns="91440" tIns="45720" rIns="91440" bIns="45720" rtlCol="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lang="en-US" sz="2400" b="1" kern="1200" dirty="0" smtClean="0">
                <a:solidFill>
                  <a:schemeClr val="accent4"/>
                </a:solidFill>
                <a:latin typeface="Georgia" panose="02040502050405020303" pitchFamily="18" charset="0"/>
                <a:ea typeface="+mn-ea"/>
                <a:cs typeface="+mn-cs"/>
              </a:defRPr>
            </a:lvl1pPr>
            <a:lvl2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2pPr>
            <a:lvl3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3pPr>
            <a:lvl4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4pPr>
            <a:lvl5pPr marL="0" indent="0" algn="l" defTabSz="685800" rtl="0" eaLnBrk="1" latinLnBrk="0" hangingPunct="1">
              <a:lnSpc>
                <a:spcPct val="90000"/>
              </a:lnSpc>
              <a:spcBef>
                <a:spcPts val="750"/>
              </a:spcBef>
              <a:buFont typeface="Arial" panose="020B0604020202020204" pitchFamily="34" charset="0"/>
              <a:buNone/>
              <a:defRPr lang="en-US" sz="1800" b="1" kern="1200" dirty="0">
                <a:solidFill>
                  <a:schemeClr val="accent4"/>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200" dirty="0"/>
              <a:t>SOUTHERN TRANSPORTATION CIVIL RIGHTS EXECUTIVE COUNCIL (STCREC) SYMPOSIUM</a:t>
            </a:r>
            <a:endParaRPr lang="en-US" sz="1400" b="0" dirty="0"/>
          </a:p>
        </p:txBody>
      </p:sp>
      <p:sp>
        <p:nvSpPr>
          <p:cNvPr id="7" name="Subtitle 2">
            <a:extLst>
              <a:ext uri="{FF2B5EF4-FFF2-40B4-BE49-F238E27FC236}">
                <a16:creationId xmlns:a16="http://schemas.microsoft.com/office/drawing/2014/main" id="{12A46B8C-F6E2-4183-8A76-D8368927CA0E}"/>
              </a:ext>
            </a:extLst>
          </p:cNvPr>
          <p:cNvSpPr txBox="1">
            <a:spLocks/>
          </p:cNvSpPr>
          <p:nvPr/>
        </p:nvSpPr>
        <p:spPr>
          <a:xfrm>
            <a:off x="499939" y="5040567"/>
            <a:ext cx="5532726" cy="91983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lang="en-US" sz="2400" b="1" kern="1200" dirty="0" smtClean="0">
                <a:solidFill>
                  <a:schemeClr val="accent4"/>
                </a:solidFill>
                <a:latin typeface="Georgia" panose="02040502050405020303" pitchFamily="18" charset="0"/>
                <a:ea typeface="+mn-ea"/>
                <a:cs typeface="+mn-cs"/>
              </a:defRPr>
            </a:lvl1pPr>
            <a:lvl2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2pPr>
            <a:lvl3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3pPr>
            <a:lvl4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4pPr>
            <a:lvl5pPr marL="0" indent="0" algn="l" defTabSz="685800" rtl="0" eaLnBrk="1" latinLnBrk="0" hangingPunct="1">
              <a:lnSpc>
                <a:spcPct val="90000"/>
              </a:lnSpc>
              <a:spcBef>
                <a:spcPts val="750"/>
              </a:spcBef>
              <a:buFont typeface="Arial" panose="020B0604020202020204" pitchFamily="34" charset="0"/>
              <a:buNone/>
              <a:defRPr lang="en-US" sz="1800" b="1" kern="1200" dirty="0">
                <a:solidFill>
                  <a:schemeClr val="accent4"/>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sz="1800" dirty="0"/>
              <a:t>Contractor Compliance Program Overview</a:t>
            </a:r>
          </a:p>
          <a:p>
            <a:pPr algn="ctr">
              <a:lnSpc>
                <a:spcPct val="100000"/>
              </a:lnSpc>
              <a:spcBef>
                <a:spcPts val="0"/>
              </a:spcBef>
            </a:pPr>
            <a:r>
              <a:rPr lang="en-US" altLang="en-US" sz="1800" dirty="0"/>
              <a:t>April 23, 2024</a:t>
            </a:r>
            <a:br>
              <a:rPr lang="en-US" altLang="en-US" sz="1800" dirty="0"/>
            </a:br>
            <a:endParaRPr lang="en-US" sz="1800" b="0" dirty="0"/>
          </a:p>
        </p:txBody>
      </p:sp>
    </p:spTree>
    <p:extLst>
      <p:ext uri="{BB962C8B-B14F-4D97-AF65-F5344CB8AC3E}">
        <p14:creationId xmlns:p14="http://schemas.microsoft.com/office/powerpoint/2010/main" val="4244750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D5868A-1FA0-4218-B1C6-04BF9607981D}"/>
              </a:ext>
            </a:extLst>
          </p:cNvPr>
          <p:cNvSpPr>
            <a:spLocks noGrp="1"/>
          </p:cNvSpPr>
          <p:nvPr>
            <p:ph type="ctrTitle"/>
          </p:nvPr>
        </p:nvSpPr>
        <p:spPr>
          <a:xfrm>
            <a:off x="499940" y="2002538"/>
            <a:ext cx="4986460" cy="1208041"/>
          </a:xfrm>
        </p:spPr>
        <p:txBody>
          <a:bodyPr/>
          <a:lstStyle/>
          <a:p>
            <a:br>
              <a:rPr lang="en-US" dirty="0"/>
            </a:br>
            <a:r>
              <a:rPr lang="fr-FR" dirty="0"/>
              <a:t>Nondiscrimination Requirements on Construction Contracts Video: Federal-Aid Essentials for </a:t>
            </a:r>
            <a:r>
              <a:rPr lang="fr-FR" dirty="0" err="1"/>
              <a:t>LPAs</a:t>
            </a:r>
            <a:br>
              <a:rPr lang="fr-FR" dirty="0"/>
            </a:br>
            <a:r>
              <a:rPr lang="fr-FR" sz="1400" dirty="0">
                <a:hlinkClick r:id="rId3"/>
              </a:rPr>
              <a:t>https://highways.dot.gov/fed-aid-essentials/videos/civil-rights/nondiscrimination-requirements-construction-contracts</a:t>
            </a:r>
            <a:br>
              <a:rPr lang="fr-FR" sz="1400" dirty="0"/>
            </a:br>
            <a:br>
              <a:rPr lang="fr-FR" dirty="0"/>
            </a:br>
            <a:br>
              <a:rPr lang="en-US" sz="1400" dirty="0"/>
            </a:br>
            <a:br>
              <a:rPr lang="en-US" sz="1400" dirty="0"/>
            </a:br>
            <a:endParaRPr lang="en-US" sz="1400" dirty="0"/>
          </a:p>
        </p:txBody>
      </p:sp>
      <p:sp>
        <p:nvSpPr>
          <p:cNvPr id="5" name="Slide Number Placeholder 4">
            <a:extLst>
              <a:ext uri="{FF2B5EF4-FFF2-40B4-BE49-F238E27FC236}">
                <a16:creationId xmlns:a16="http://schemas.microsoft.com/office/drawing/2014/main" id="{84FC3701-BC85-43C6-ACB9-A5E9D0B603D9}"/>
              </a:ext>
            </a:extLst>
          </p:cNvPr>
          <p:cNvSpPr>
            <a:spLocks noGrp="1"/>
          </p:cNvSpPr>
          <p:nvPr>
            <p:ph type="sldNum" sz="quarter" idx="4"/>
          </p:nvPr>
        </p:nvSpPr>
        <p:spPr/>
        <p:txBody>
          <a:bodyPr/>
          <a:lstStyle/>
          <a:p>
            <a:fld id="{7F7A3998-3EF2-4A6F-A0F8-D0C2F95C61E0}" type="slidenum">
              <a:rPr lang="en-US" smtClean="0"/>
              <a:t>10</a:t>
            </a:fld>
            <a:endParaRPr lang="en-US" dirty="0"/>
          </a:p>
        </p:txBody>
      </p:sp>
    </p:spTree>
    <p:extLst>
      <p:ext uri="{BB962C8B-B14F-4D97-AF65-F5344CB8AC3E}">
        <p14:creationId xmlns:p14="http://schemas.microsoft.com/office/powerpoint/2010/main" val="766542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11</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fr-FR" dirty="0"/>
              <a:t>23 CFR 230, </a:t>
            </a:r>
            <a:r>
              <a:rPr lang="fr-FR" dirty="0" err="1"/>
              <a:t>Subpart</a:t>
            </a:r>
            <a:r>
              <a:rPr lang="fr-FR" dirty="0"/>
              <a:t> C</a:t>
            </a:r>
            <a:endParaRPr lang="en-US"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r>
              <a:rPr lang="en-US" dirty="0"/>
              <a:t>Establishes FHWA requirements for a Contractor Compliance Program Plan.</a:t>
            </a:r>
          </a:p>
          <a:p>
            <a:r>
              <a:rPr lang="en-US" dirty="0"/>
              <a:t>Requires the State DOT to develop a Contractor Compliance Program Plan.</a:t>
            </a:r>
          </a:p>
        </p:txBody>
      </p:sp>
    </p:spTree>
    <p:extLst>
      <p:ext uri="{BB962C8B-B14F-4D97-AF65-F5344CB8AC3E}">
        <p14:creationId xmlns:p14="http://schemas.microsoft.com/office/powerpoint/2010/main" val="667634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12</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en-US" altLang="en-US" sz="3200" dirty="0"/>
              <a:t>Contractor Compliance Program Plan</a:t>
            </a:r>
            <a:br>
              <a:rPr lang="en-US" altLang="en-US" sz="3200" dirty="0"/>
            </a:br>
            <a:r>
              <a:rPr lang="en-US" altLang="en-US" sz="3200" dirty="0"/>
              <a:t>Contents</a:t>
            </a:r>
            <a:endParaRPr lang="en-US"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marL="0" indent="0">
              <a:buNone/>
            </a:pPr>
            <a:r>
              <a:rPr lang="en-US" altLang="en-US" sz="2400" b="1" dirty="0"/>
              <a:t>23 CFR Part 230, Appendix A to Subpart C</a:t>
            </a:r>
          </a:p>
          <a:p>
            <a:r>
              <a:rPr lang="en-US" altLang="en-US" sz="2400" dirty="0"/>
              <a:t>State DOT’s Organization and Structure</a:t>
            </a:r>
          </a:p>
          <a:p>
            <a:r>
              <a:rPr lang="en-US" altLang="en-US" sz="2400" dirty="0"/>
              <a:t>State DOT’s Compliance Procedures</a:t>
            </a:r>
          </a:p>
          <a:p>
            <a:r>
              <a:rPr lang="en-US" altLang="en-US" sz="2400" dirty="0"/>
              <a:t>Complaint Process</a:t>
            </a:r>
          </a:p>
          <a:p>
            <a:r>
              <a:rPr lang="en-US" altLang="en-US" sz="2400" dirty="0"/>
              <a:t>External training programs, including supportive services</a:t>
            </a:r>
          </a:p>
          <a:p>
            <a:r>
              <a:rPr lang="en-US" altLang="en-US" sz="2400" dirty="0"/>
              <a:t>Liaison and partnerships</a:t>
            </a:r>
          </a:p>
          <a:p>
            <a:r>
              <a:rPr lang="en-US" altLang="en-US" sz="2400" dirty="0"/>
              <a:t>Major problems encountered</a:t>
            </a:r>
          </a:p>
          <a:p>
            <a:pPr marL="0" indent="0">
              <a:buNone/>
            </a:pPr>
            <a:endParaRPr lang="en-US" altLang="en-US" sz="2400" b="1" dirty="0"/>
          </a:p>
        </p:txBody>
      </p:sp>
    </p:spTree>
    <p:extLst>
      <p:ext uri="{BB962C8B-B14F-4D97-AF65-F5344CB8AC3E}">
        <p14:creationId xmlns:p14="http://schemas.microsoft.com/office/powerpoint/2010/main" val="309381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13</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en-US" altLang="en-US" dirty="0"/>
              <a:t>Contractor Compliance Program </a:t>
            </a:r>
            <a:br>
              <a:rPr lang="en-US" altLang="en-US" dirty="0"/>
            </a:br>
            <a:r>
              <a:rPr lang="en-US" altLang="en-US" dirty="0"/>
              <a:t>Reporting Requirements</a:t>
            </a:r>
            <a:endParaRPr lang="en-US"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marL="0" indent="0">
              <a:buNone/>
            </a:pPr>
            <a:r>
              <a:rPr lang="en-US" b="1" dirty="0"/>
              <a:t>23 CFR 230.121</a:t>
            </a:r>
          </a:p>
          <a:p>
            <a:r>
              <a:rPr lang="en-US" dirty="0"/>
              <a:t>Federal-Aid Highway Construction Contractors Annual EEO Report  (FHWA 1391 )</a:t>
            </a:r>
          </a:p>
          <a:p>
            <a:r>
              <a:rPr lang="en-US" dirty="0"/>
              <a:t>Summary of Employment Data (Including Minority Breakdown For All Federal-Aid Highway Projects for Month Ending July 31st  (FHWA 1392)</a:t>
            </a:r>
          </a:p>
        </p:txBody>
      </p:sp>
    </p:spTree>
    <p:extLst>
      <p:ext uri="{BB962C8B-B14F-4D97-AF65-F5344CB8AC3E}">
        <p14:creationId xmlns:p14="http://schemas.microsoft.com/office/powerpoint/2010/main" val="832385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14</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en-US" dirty="0"/>
              <a:t>Contractor Compliance Program</a:t>
            </a:r>
            <a:br>
              <a:rPr lang="en-US" dirty="0"/>
            </a:br>
            <a:r>
              <a:rPr lang="en-US" dirty="0"/>
              <a:t>Roles &amp; Responsibilities</a:t>
            </a:r>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r>
              <a:rPr lang="en-US" dirty="0"/>
              <a:t>Federal Highway Administration </a:t>
            </a:r>
          </a:p>
          <a:p>
            <a:pPr lvl="1"/>
            <a:r>
              <a:rPr lang="en-US" dirty="0"/>
              <a:t>Headquarters Office of Civil Rights</a:t>
            </a:r>
          </a:p>
          <a:p>
            <a:pPr lvl="1"/>
            <a:r>
              <a:rPr lang="en-US" dirty="0"/>
              <a:t>Resource Center</a:t>
            </a:r>
          </a:p>
          <a:p>
            <a:r>
              <a:rPr lang="en-US" dirty="0"/>
              <a:t>Division Offices</a:t>
            </a:r>
          </a:p>
          <a:p>
            <a:r>
              <a:rPr lang="en-US" dirty="0"/>
              <a:t>State Departments of Transportation</a:t>
            </a:r>
          </a:p>
          <a:p>
            <a:r>
              <a:rPr lang="en-US" dirty="0"/>
              <a:t>Contractors and Subcontractors</a:t>
            </a:r>
          </a:p>
          <a:p>
            <a:pPr marL="0" indent="0">
              <a:buNone/>
            </a:pPr>
            <a:endParaRPr lang="en-US" b="1" dirty="0"/>
          </a:p>
        </p:txBody>
      </p:sp>
    </p:spTree>
    <p:extLst>
      <p:ext uri="{BB962C8B-B14F-4D97-AF65-F5344CB8AC3E}">
        <p14:creationId xmlns:p14="http://schemas.microsoft.com/office/powerpoint/2010/main" val="3907904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15</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fr-FR" dirty="0"/>
              <a:t>23 CFR 230, </a:t>
            </a:r>
            <a:r>
              <a:rPr lang="fr-FR" dirty="0" err="1"/>
              <a:t>Subpart</a:t>
            </a:r>
            <a:r>
              <a:rPr lang="fr-FR" dirty="0"/>
              <a:t> D</a:t>
            </a:r>
            <a:endParaRPr lang="en-US"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r>
              <a:rPr lang="en-US" dirty="0"/>
              <a:t>Provides procedures for conducting compliance reviews;</a:t>
            </a:r>
          </a:p>
          <a:p>
            <a:r>
              <a:rPr lang="en-US" dirty="0"/>
              <a:t>Requires State DOT to assure compliance by contractors and cooperate with FHWA; and</a:t>
            </a:r>
          </a:p>
          <a:p>
            <a:r>
              <a:rPr lang="en-US" dirty="0"/>
              <a:t>Establishes FHWA and State responsibilities</a:t>
            </a:r>
          </a:p>
          <a:p>
            <a:pPr lvl="1"/>
            <a:r>
              <a:rPr lang="en-US" dirty="0"/>
              <a:t>FHWA provides guidance and direction, and</a:t>
            </a:r>
          </a:p>
          <a:p>
            <a:pPr lvl="1"/>
            <a:r>
              <a:rPr lang="en-US" dirty="0"/>
              <a:t>State DOT takes action under its contract administration procedures to ensure compliance.</a:t>
            </a:r>
          </a:p>
        </p:txBody>
      </p:sp>
    </p:spTree>
    <p:extLst>
      <p:ext uri="{BB962C8B-B14F-4D97-AF65-F5344CB8AC3E}">
        <p14:creationId xmlns:p14="http://schemas.microsoft.com/office/powerpoint/2010/main" val="610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16</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en-US" dirty="0"/>
              <a:t>23 CFR 230, Subpart D</a:t>
            </a:r>
            <a:br>
              <a:rPr lang="en-US" dirty="0"/>
            </a:br>
            <a:r>
              <a:rPr lang="en-US" dirty="0"/>
              <a:t>Compliance Review Stages</a:t>
            </a:r>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marL="0" indent="0">
              <a:buClr>
                <a:srgbClr val="000000"/>
              </a:buClr>
              <a:buNone/>
            </a:pPr>
            <a:r>
              <a:rPr lang="en-US" altLang="en-US" b="1" dirty="0"/>
              <a:t>{§ 230.409 – Contract compliance review procedures}</a:t>
            </a:r>
            <a:endParaRPr lang="en-US" altLang="en-US" dirty="0"/>
          </a:p>
          <a:p>
            <a:pPr marL="514350" indent="-514350">
              <a:buClr>
                <a:srgbClr val="000000"/>
              </a:buClr>
              <a:buFont typeface="+mj-lt"/>
              <a:buAutoNum type="romanUcPeriod"/>
            </a:pPr>
            <a:r>
              <a:rPr lang="en-US" altLang="en-US" dirty="0"/>
              <a:t>Review scheduling</a:t>
            </a:r>
          </a:p>
          <a:p>
            <a:pPr marL="514350" indent="-514350">
              <a:buClr>
                <a:srgbClr val="000000"/>
              </a:buClr>
              <a:buFont typeface="+mj-lt"/>
              <a:buAutoNum type="romanUcPeriod"/>
            </a:pPr>
            <a:r>
              <a:rPr lang="en-US" altLang="en-US" dirty="0"/>
              <a:t>Contractor notification</a:t>
            </a:r>
          </a:p>
          <a:p>
            <a:pPr marL="514350" indent="-514350">
              <a:buClr>
                <a:srgbClr val="000000"/>
              </a:buClr>
              <a:buFont typeface="+mj-lt"/>
              <a:buAutoNum type="romanUcPeriod"/>
            </a:pPr>
            <a:r>
              <a:rPr lang="en-US" altLang="en-US" dirty="0"/>
              <a:t>Preliminary analysis/desk audit</a:t>
            </a:r>
          </a:p>
          <a:p>
            <a:pPr marL="514350" indent="-514350">
              <a:buClr>
                <a:srgbClr val="000000"/>
              </a:buClr>
              <a:buFont typeface="+mj-lt"/>
              <a:buAutoNum type="romanUcPeriod"/>
            </a:pPr>
            <a:r>
              <a:rPr lang="en-US" altLang="en-US" dirty="0"/>
              <a:t>On-site verification and interviews</a:t>
            </a:r>
          </a:p>
          <a:p>
            <a:pPr marL="514350" indent="-514350">
              <a:buClr>
                <a:srgbClr val="000000"/>
              </a:buClr>
              <a:buFont typeface="+mj-lt"/>
              <a:buAutoNum type="romanUcPeriod"/>
            </a:pPr>
            <a:r>
              <a:rPr lang="en-US" altLang="en-US" dirty="0"/>
              <a:t>Exit conference</a:t>
            </a:r>
          </a:p>
          <a:p>
            <a:pPr marL="514350" indent="-514350">
              <a:buClr>
                <a:srgbClr val="000000"/>
              </a:buClr>
              <a:buFont typeface="+mj-lt"/>
              <a:buAutoNum type="romanUcPeriod"/>
            </a:pPr>
            <a:r>
              <a:rPr lang="en-US" altLang="en-US" dirty="0"/>
              <a:t>Compliance determination</a:t>
            </a:r>
          </a:p>
          <a:p>
            <a:pPr marL="514350" indent="-514350">
              <a:buClr>
                <a:srgbClr val="000000"/>
              </a:buClr>
              <a:buFont typeface="+mj-lt"/>
              <a:buAutoNum type="romanUcPeriod"/>
            </a:pPr>
            <a:r>
              <a:rPr lang="en-US" altLang="en-US" dirty="0"/>
              <a:t>Formal notification</a:t>
            </a:r>
          </a:p>
        </p:txBody>
      </p:sp>
    </p:spTree>
    <p:extLst>
      <p:ext uri="{BB962C8B-B14F-4D97-AF65-F5344CB8AC3E}">
        <p14:creationId xmlns:p14="http://schemas.microsoft.com/office/powerpoint/2010/main" val="365106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D5868A-1FA0-4218-B1C6-04BF9607981D}"/>
              </a:ext>
            </a:extLst>
          </p:cNvPr>
          <p:cNvSpPr>
            <a:spLocks noGrp="1"/>
          </p:cNvSpPr>
          <p:nvPr>
            <p:ph type="ctrTitle"/>
          </p:nvPr>
        </p:nvSpPr>
        <p:spPr>
          <a:xfrm>
            <a:off x="499940" y="2002538"/>
            <a:ext cx="4986460" cy="1208041"/>
          </a:xfrm>
        </p:spPr>
        <p:txBody>
          <a:bodyPr/>
          <a:lstStyle/>
          <a:p>
            <a:br>
              <a:rPr lang="en-US" dirty="0"/>
            </a:br>
            <a:r>
              <a:rPr lang="fr-FR" dirty="0"/>
              <a:t>Job Site Posters Video: Federal-Aid Essentials for </a:t>
            </a:r>
            <a:r>
              <a:rPr lang="fr-FR" dirty="0" err="1"/>
              <a:t>LPAs</a:t>
            </a:r>
            <a:br>
              <a:rPr lang="fr-FR" dirty="0"/>
            </a:br>
            <a:endParaRPr lang="en-US" sz="2400" dirty="0"/>
          </a:p>
        </p:txBody>
      </p:sp>
      <p:sp>
        <p:nvSpPr>
          <p:cNvPr id="5" name="Slide Number Placeholder 4">
            <a:extLst>
              <a:ext uri="{FF2B5EF4-FFF2-40B4-BE49-F238E27FC236}">
                <a16:creationId xmlns:a16="http://schemas.microsoft.com/office/drawing/2014/main" id="{84FC3701-BC85-43C6-ACB9-A5E9D0B603D9}"/>
              </a:ext>
            </a:extLst>
          </p:cNvPr>
          <p:cNvSpPr>
            <a:spLocks noGrp="1"/>
          </p:cNvSpPr>
          <p:nvPr>
            <p:ph type="sldNum" sz="quarter" idx="4"/>
          </p:nvPr>
        </p:nvSpPr>
        <p:spPr/>
        <p:txBody>
          <a:bodyPr/>
          <a:lstStyle/>
          <a:p>
            <a:fld id="{7F7A3998-3EF2-4A6F-A0F8-D0C2F95C61E0}" type="slidenum">
              <a:rPr lang="en-US" smtClean="0"/>
              <a:t>17</a:t>
            </a:fld>
            <a:endParaRPr lang="en-US" dirty="0"/>
          </a:p>
        </p:txBody>
      </p:sp>
      <p:sp>
        <p:nvSpPr>
          <p:cNvPr id="8" name="TextBox 7">
            <a:extLst>
              <a:ext uri="{FF2B5EF4-FFF2-40B4-BE49-F238E27FC236}">
                <a16:creationId xmlns:a16="http://schemas.microsoft.com/office/drawing/2014/main" id="{70AB6317-BE56-4C23-9B43-5642F65E8725}"/>
              </a:ext>
            </a:extLst>
          </p:cNvPr>
          <p:cNvSpPr txBox="1"/>
          <p:nvPr/>
        </p:nvSpPr>
        <p:spPr>
          <a:xfrm>
            <a:off x="1488686" y="5008764"/>
            <a:ext cx="5341435" cy="923330"/>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3"/>
              </a:rPr>
              <a:t>Contract Administration: Job Site Posters | FHWA (dot.gov)</a:t>
            </a:r>
            <a:endParaRPr lang="en-US" sz="1800" dirty="0">
              <a:effectLst/>
              <a:latin typeface="Calibri" panose="020F0502020204030204" pitchFamily="34" charset="0"/>
              <a:ea typeface="Calibri" panose="020F0502020204030204" pitchFamily="34" charset="0"/>
            </a:endParaRPr>
          </a:p>
          <a:p>
            <a:endParaRPr lang="en-US" sz="1800" b="1" dirty="0">
              <a:solidFill>
                <a:schemeClr val="bg1"/>
              </a:solidFill>
            </a:endParaRPr>
          </a:p>
        </p:txBody>
      </p:sp>
    </p:spTree>
    <p:extLst>
      <p:ext uri="{BB962C8B-B14F-4D97-AF65-F5344CB8AC3E}">
        <p14:creationId xmlns:p14="http://schemas.microsoft.com/office/powerpoint/2010/main" val="2649408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396390" cy="717514"/>
            <a:chOff x="0" y="604259"/>
            <a:chExt cx="1861854" cy="717514"/>
          </a:xfrm>
          <a:solidFill>
            <a:srgbClr val="FFFFFF"/>
          </a:solidFill>
        </p:grpSpPr>
        <p:sp>
          <p:nvSpPr>
            <p:cNvPr id="17" name="Freeform: Shape 16">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Freeform: Shape 17">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roup 19">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396390" cy="717514"/>
            <a:chOff x="0" y="604259"/>
            <a:chExt cx="1861854" cy="717514"/>
          </a:xfrm>
          <a:solidFill>
            <a:schemeClr val="bg1"/>
          </a:solidFill>
        </p:grpSpPr>
        <p:sp>
          <p:nvSpPr>
            <p:cNvPr id="21" name="Freeform: Shape 20">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Freeform: Shape 21">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roup 23">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773" y="1215898"/>
            <a:ext cx="2969608" cy="4710717"/>
            <a:chOff x="1674895" y="1345036"/>
            <a:chExt cx="5428610" cy="4210939"/>
          </a:xfrm>
        </p:grpSpPr>
        <p:sp>
          <p:nvSpPr>
            <p:cNvPr id="25" name="Rectangle 24">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8" name="Rectangle 27">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29" y="1073781"/>
            <a:ext cx="3020466"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itle 1">
            <a:extLst>
              <a:ext uri="{FF2B5EF4-FFF2-40B4-BE49-F238E27FC236}">
                <a16:creationId xmlns:a16="http://schemas.microsoft.com/office/drawing/2014/main" id="{BE1C9EB9-41A4-4152-8285-C14356C2FBBC}"/>
              </a:ext>
            </a:extLst>
          </p:cNvPr>
          <p:cNvSpPr>
            <a:spLocks noGrp="1"/>
          </p:cNvSpPr>
          <p:nvPr>
            <p:ph type="ctrTitle"/>
          </p:nvPr>
        </p:nvSpPr>
        <p:spPr>
          <a:xfrm>
            <a:off x="655485" y="1274547"/>
            <a:ext cx="2546029" cy="2783077"/>
          </a:xfrm>
        </p:spPr>
        <p:txBody>
          <a:bodyPr vert="horz" lIns="91440" tIns="45720" rIns="91440" bIns="45720" rtlCol="0" anchor="b">
            <a:normAutofit/>
          </a:bodyPr>
          <a:lstStyle/>
          <a:p>
            <a:pPr defTabSz="914400">
              <a:spcBef>
                <a:spcPct val="0"/>
              </a:spcBef>
            </a:pPr>
            <a:r>
              <a:rPr lang="en-US" altLang="en-US" sz="4700">
                <a:solidFill>
                  <a:schemeClr val="bg1"/>
                </a:solidFill>
                <a:latin typeface="+mj-lt"/>
                <a:ea typeface="+mj-ea"/>
                <a:cs typeface="+mj-cs"/>
              </a:rPr>
              <a:t>OJT  Program Overview</a:t>
            </a:r>
            <a:br>
              <a:rPr lang="en-US" altLang="en-US" sz="4700">
                <a:solidFill>
                  <a:schemeClr val="bg1"/>
                </a:solidFill>
                <a:latin typeface="+mj-lt"/>
                <a:ea typeface="+mj-ea"/>
                <a:cs typeface="+mj-cs"/>
              </a:rPr>
            </a:br>
            <a:endParaRPr lang="en-US" sz="4700">
              <a:solidFill>
                <a:schemeClr val="bg1"/>
              </a:solidFill>
              <a:latin typeface="+mj-lt"/>
              <a:ea typeface="+mj-ea"/>
              <a:cs typeface="+mj-cs"/>
            </a:endParaRPr>
          </a:p>
        </p:txBody>
      </p:sp>
      <p:sp>
        <p:nvSpPr>
          <p:cNvPr id="30" name="Freeform: Shape 29">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2" name="Freeform: Shape 31">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4" name="Oval 33">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817" y="4590987"/>
            <a:ext cx="239956"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 name="Oval 35">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817" y="4590987"/>
            <a:ext cx="239956"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5" name="Content Placeholder 2">
            <a:extLst>
              <a:ext uri="{FF2B5EF4-FFF2-40B4-BE49-F238E27FC236}">
                <a16:creationId xmlns:a16="http://schemas.microsoft.com/office/drawing/2014/main" id="{93822A25-42A5-4718-892B-45B0DF312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940" y="1824544"/>
            <a:ext cx="2413000" cy="3208910"/>
          </a:xfrm>
          <a:prstGeom prst="rect">
            <a:avLst/>
          </a:prstGeom>
          <a:noFill/>
          <a:ln w="28575">
            <a:noFill/>
          </a:ln>
        </p:spPr>
      </p:pic>
      <p:pic>
        <p:nvPicPr>
          <p:cNvPr id="4" name="Picture 3">
            <a:extLst>
              <a:ext uri="{FF2B5EF4-FFF2-40B4-BE49-F238E27FC236}">
                <a16:creationId xmlns:a16="http://schemas.microsoft.com/office/drawing/2014/main" id="{374E944D-FB62-4873-B2E8-466C7F2A0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769" y="2222499"/>
            <a:ext cx="2413000" cy="2413000"/>
          </a:xfrm>
          <a:prstGeom prst="rect">
            <a:avLst/>
          </a:prstGeom>
        </p:spPr>
      </p:pic>
      <p:grpSp>
        <p:nvGrpSpPr>
          <p:cNvPr id="3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7925" y="5801515"/>
            <a:ext cx="790849" cy="469689"/>
            <a:chOff x="9841624" y="4115729"/>
            <a:chExt cx="602169" cy="268223"/>
          </a:xfrm>
          <a:solidFill>
            <a:schemeClr val="bg1"/>
          </a:solidFill>
        </p:grpSpPr>
        <p:sp>
          <p:nvSpPr>
            <p:cNvPr id="39" name="Freeform: Shape 3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Freeform: Shape 3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Freeform: Shape 4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Freeform: Shape 4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Freeform: Shape 4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4528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19</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pl-PL" dirty="0"/>
              <a:t>FHWA OJT Program</a:t>
            </a:r>
            <a:r>
              <a:rPr lang="en-US" dirty="0"/>
              <a:t> </a:t>
            </a:r>
            <a:r>
              <a:rPr lang="pl-PL" dirty="0"/>
              <a:t>23 CFR 230.107</a:t>
            </a:r>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marL="0" indent="0">
              <a:buClr>
                <a:srgbClr val="000000"/>
              </a:buClr>
              <a:buNone/>
            </a:pPr>
            <a:r>
              <a:rPr lang="en-US" altLang="en-US" b="1" dirty="0"/>
              <a:t>It is the policy of the FHWA to:</a:t>
            </a:r>
          </a:p>
          <a:p>
            <a:pPr>
              <a:buClr>
                <a:srgbClr val="000000"/>
              </a:buClr>
            </a:pPr>
            <a:r>
              <a:rPr lang="en-US" altLang="en-US" dirty="0"/>
              <a:t>Require full utilization of all available training and skill-improvement opportunities to assure the increased participation of minority groups and disadvantaged persons and women in all phases of the highway construction industry.</a:t>
            </a:r>
          </a:p>
          <a:p>
            <a:pPr>
              <a:buClr>
                <a:srgbClr val="000000"/>
              </a:buClr>
            </a:pPr>
            <a:r>
              <a:rPr lang="en-US" altLang="en-US" dirty="0"/>
              <a:t>Encourage the provision of supportive services which will increase the effectiveness of approved on-the-job training programs conducted in connection with Federal-aid highway construction projects.</a:t>
            </a:r>
          </a:p>
        </p:txBody>
      </p:sp>
    </p:spTree>
    <p:extLst>
      <p:ext uri="{BB962C8B-B14F-4D97-AF65-F5344CB8AC3E}">
        <p14:creationId xmlns:p14="http://schemas.microsoft.com/office/powerpoint/2010/main" val="1061424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2</a:t>
            </a:fld>
            <a:endParaRPr lang="en-US" dirty="0"/>
          </a:p>
        </p:txBody>
      </p:sp>
      <p:sp>
        <p:nvSpPr>
          <p:cNvPr id="9" name="Title 3">
            <a:extLst>
              <a:ext uri="{FF2B5EF4-FFF2-40B4-BE49-F238E27FC236}">
                <a16:creationId xmlns:a16="http://schemas.microsoft.com/office/drawing/2014/main" id="{8214DB90-B15C-428D-B7E7-49F120D03E0E}"/>
              </a:ext>
            </a:extLst>
          </p:cNvPr>
          <p:cNvSpPr>
            <a:spLocks noGrp="1"/>
          </p:cNvSpPr>
          <p:nvPr>
            <p:ph type="title"/>
          </p:nvPr>
        </p:nvSpPr>
        <p:spPr>
          <a:xfrm>
            <a:off x="533400" y="751421"/>
            <a:ext cx="7981950" cy="594995"/>
          </a:xfrm>
        </p:spPr>
        <p:txBody>
          <a:bodyPr/>
          <a:lstStyle/>
          <a:p>
            <a:r>
              <a:rPr lang="en-US" altLang="en-US" dirty="0"/>
              <a:t>Learning Outcomes</a:t>
            </a:r>
            <a:endParaRPr lang="en-US" dirty="0"/>
          </a:p>
        </p:txBody>
      </p:sp>
      <p:sp>
        <p:nvSpPr>
          <p:cNvPr id="12" name="Content Placeholder 4">
            <a:extLst>
              <a:ext uri="{FF2B5EF4-FFF2-40B4-BE49-F238E27FC236}">
                <a16:creationId xmlns:a16="http://schemas.microsoft.com/office/drawing/2014/main" id="{48018166-F2F7-41D3-87AF-401784853BF1}"/>
              </a:ext>
            </a:extLst>
          </p:cNvPr>
          <p:cNvSpPr>
            <a:spLocks noGrp="1"/>
          </p:cNvSpPr>
          <p:nvPr>
            <p:ph idx="1"/>
          </p:nvPr>
        </p:nvSpPr>
        <p:spPr>
          <a:xfrm>
            <a:off x="533400" y="1504154"/>
            <a:ext cx="7981950" cy="4706676"/>
          </a:xfrm>
        </p:spPr>
        <p:txBody>
          <a:bodyPr>
            <a:normAutofit/>
          </a:bodyPr>
          <a:lstStyle/>
          <a:p>
            <a:pPr marL="0" indent="0">
              <a:buNone/>
              <a:defRPr/>
            </a:pPr>
            <a:r>
              <a:rPr lang="en-US" altLang="en-US" sz="2000" b="1" dirty="0"/>
              <a:t>Upon completion of this session, the participants will be able to:</a:t>
            </a:r>
          </a:p>
          <a:p>
            <a:pPr>
              <a:defRPr/>
            </a:pPr>
            <a:r>
              <a:rPr lang="en-US" altLang="en-US" sz="2000" dirty="0"/>
              <a:t>Recognize the Contractor Compliance (CC) and On-the-Job Training Program requirements and key contract provisions.</a:t>
            </a:r>
          </a:p>
          <a:p>
            <a:pPr>
              <a:defRPr/>
            </a:pPr>
            <a:r>
              <a:rPr lang="en-US" altLang="en-US" sz="2000" dirty="0"/>
              <a:t>Define the roles and responsibilities of the FHWA, State DOTs, and Contractors. </a:t>
            </a:r>
          </a:p>
          <a:p>
            <a:pPr>
              <a:defRPr/>
            </a:pPr>
            <a:r>
              <a:rPr lang="en-US" altLang="en-US" sz="2000" dirty="0"/>
              <a:t>Identify the key steps to conduct an equal opportunity contract compliance review.</a:t>
            </a:r>
          </a:p>
          <a:p>
            <a:endParaRPr lang="en-US" dirty="0"/>
          </a:p>
        </p:txBody>
      </p:sp>
    </p:spTree>
    <p:extLst>
      <p:ext uri="{BB962C8B-B14F-4D97-AF65-F5344CB8AC3E}">
        <p14:creationId xmlns:p14="http://schemas.microsoft.com/office/powerpoint/2010/main" val="427250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20</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961490"/>
            <a:ext cx="8296701" cy="594995"/>
          </a:xfrm>
        </p:spPr>
        <p:txBody>
          <a:bodyPr/>
          <a:lstStyle/>
          <a:p>
            <a:br>
              <a:rPr lang="fr-FR" dirty="0"/>
            </a:br>
            <a:r>
              <a:rPr lang="en-US" dirty="0"/>
              <a:t>Types of OJT Programs</a:t>
            </a:r>
            <a:br>
              <a:rPr lang="en-US" dirty="0"/>
            </a:br>
            <a:br>
              <a:rPr lang="fr-FR" dirty="0"/>
            </a:br>
            <a:br>
              <a:rPr lang="fr-FR" dirty="0"/>
            </a:br>
            <a:endParaRPr lang="fr-FR"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a:buClr>
                <a:srgbClr val="000000"/>
              </a:buClr>
            </a:pPr>
            <a:r>
              <a:rPr lang="en-US" altLang="en-US" dirty="0"/>
              <a:t>Contract/Project-Based Program</a:t>
            </a:r>
          </a:p>
          <a:p>
            <a:pPr>
              <a:buClr>
                <a:srgbClr val="000000"/>
              </a:buClr>
            </a:pPr>
            <a:r>
              <a:rPr lang="en-US" altLang="en-US" dirty="0"/>
              <a:t>Contractor-Based Program</a:t>
            </a:r>
          </a:p>
          <a:p>
            <a:pPr>
              <a:buClr>
                <a:srgbClr val="000000"/>
              </a:buClr>
            </a:pPr>
            <a:r>
              <a:rPr lang="en-US" altLang="en-US" dirty="0"/>
              <a:t>Hybrid Program</a:t>
            </a:r>
          </a:p>
          <a:p>
            <a:pPr>
              <a:buClr>
                <a:srgbClr val="000000"/>
              </a:buClr>
            </a:pPr>
            <a:endParaRPr lang="it-IT" altLang="en-US" dirty="0"/>
          </a:p>
        </p:txBody>
      </p:sp>
    </p:spTree>
    <p:extLst>
      <p:ext uri="{BB962C8B-B14F-4D97-AF65-F5344CB8AC3E}">
        <p14:creationId xmlns:p14="http://schemas.microsoft.com/office/powerpoint/2010/main" val="674902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21</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961490"/>
            <a:ext cx="8296701" cy="594995"/>
          </a:xfrm>
        </p:spPr>
        <p:txBody>
          <a:bodyPr/>
          <a:lstStyle/>
          <a:p>
            <a:br>
              <a:rPr lang="fr-FR" dirty="0"/>
            </a:br>
            <a:r>
              <a:rPr lang="en-US" dirty="0"/>
              <a:t>OJT Program Challenges</a:t>
            </a:r>
            <a:br>
              <a:rPr lang="en-US" dirty="0"/>
            </a:br>
            <a:br>
              <a:rPr lang="fr-FR" dirty="0"/>
            </a:br>
            <a:br>
              <a:rPr lang="fr-FR" dirty="0"/>
            </a:br>
            <a:endParaRPr lang="fr-FR"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a:buClr>
                <a:srgbClr val="000000"/>
              </a:buClr>
            </a:pPr>
            <a:r>
              <a:rPr lang="en-US" altLang="en-US" dirty="0"/>
              <a:t>Difficult to enforce contract sanctions.</a:t>
            </a:r>
          </a:p>
          <a:p>
            <a:pPr>
              <a:buClr>
                <a:srgbClr val="000000"/>
              </a:buClr>
            </a:pPr>
            <a:r>
              <a:rPr lang="en-US" altLang="en-US" dirty="0"/>
              <a:t>Difficult to successfully complete a Contract/Project based program.</a:t>
            </a:r>
          </a:p>
          <a:p>
            <a:pPr>
              <a:buClr>
                <a:srgbClr val="000000"/>
              </a:buClr>
            </a:pPr>
            <a:r>
              <a:rPr lang="en-US" altLang="en-US" dirty="0"/>
              <a:t>Tracking the success of the OJT Programs.</a:t>
            </a:r>
          </a:p>
          <a:p>
            <a:pPr>
              <a:buClr>
                <a:srgbClr val="000000"/>
              </a:buClr>
            </a:pPr>
            <a:r>
              <a:rPr lang="en-US" altLang="en-US" dirty="0"/>
              <a:t>Retainage of individuals once the OJT program is complete (journeymen level).</a:t>
            </a:r>
          </a:p>
          <a:p>
            <a:pPr>
              <a:buClr>
                <a:srgbClr val="000000"/>
              </a:buClr>
            </a:pPr>
            <a:endParaRPr lang="it-IT" altLang="en-US" dirty="0"/>
          </a:p>
        </p:txBody>
      </p:sp>
    </p:spTree>
    <p:extLst>
      <p:ext uri="{BB962C8B-B14F-4D97-AF65-F5344CB8AC3E}">
        <p14:creationId xmlns:p14="http://schemas.microsoft.com/office/powerpoint/2010/main" val="798211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42B88F-E557-44D6-BAD7-FF2A56807956}" type="slidenum">
              <a:rPr kumimoji="0" lang="en-US" sz="1000" b="0" i="0" u="none" strike="noStrike" kern="0" cap="none" spc="0" normalizeH="0" baseline="0" noProof="0" smtClean="0">
                <a:ln>
                  <a:noFill/>
                </a:ln>
                <a:solidFill>
                  <a:srgbClr val="1030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0" cap="none" spc="0" normalizeH="0" baseline="0" noProof="0" dirty="0">
              <a:ln>
                <a:noFill/>
              </a:ln>
              <a:solidFill>
                <a:srgbClr val="103058"/>
              </a:solidFill>
              <a:effectLst/>
              <a:uLnTx/>
              <a:uFillTx/>
              <a:latin typeface="Arial"/>
              <a:cs typeface="Arial"/>
              <a:sym typeface="Arial"/>
            </a:endParaRPr>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56240" y="1059811"/>
            <a:ext cx="8296701" cy="594995"/>
          </a:xfrm>
        </p:spPr>
        <p:txBody>
          <a:bodyPr/>
          <a:lstStyle/>
          <a:p>
            <a:br>
              <a:rPr lang="fr-FR" dirty="0"/>
            </a:br>
            <a:r>
              <a:rPr lang="en-US" dirty="0"/>
              <a:t>Resource: On-the-Job Training (OJT) Implementation Plan Development Tool </a:t>
            </a:r>
            <a:br>
              <a:rPr lang="en-US" dirty="0"/>
            </a:br>
            <a:br>
              <a:rPr lang="fr-FR" dirty="0"/>
            </a:br>
            <a:br>
              <a:rPr lang="fr-FR" dirty="0"/>
            </a:br>
            <a:endParaRPr lang="fr-FR" dirty="0"/>
          </a:p>
        </p:txBody>
      </p:sp>
      <p:pic>
        <p:nvPicPr>
          <p:cNvPr id="5" name="Content Placeholder 4" descr="Graphical user interface&#10;&#10;Description automatically generated">
            <a:extLst>
              <a:ext uri="{FF2B5EF4-FFF2-40B4-BE49-F238E27FC236}">
                <a16:creationId xmlns:a16="http://schemas.microsoft.com/office/drawing/2014/main" id="{078B69D1-C804-43D6-A551-B3A359A36C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240" y="1503363"/>
            <a:ext cx="7936270" cy="4505551"/>
          </a:xfrm>
        </p:spPr>
      </p:pic>
    </p:spTree>
    <p:extLst>
      <p:ext uri="{BB962C8B-B14F-4D97-AF65-F5344CB8AC3E}">
        <p14:creationId xmlns:p14="http://schemas.microsoft.com/office/powerpoint/2010/main" val="326277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Text&#10;&#10;Description automatically generated">
            <a:extLst>
              <a:ext uri="{FF2B5EF4-FFF2-40B4-BE49-F238E27FC236}">
                <a16:creationId xmlns:a16="http://schemas.microsoft.com/office/drawing/2014/main" id="{6C9DFC62-8DA2-163E-4A44-A2A43604F0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8233" y="465337"/>
            <a:ext cx="4762006" cy="5341698"/>
          </a:xfrm>
          <a:prstGeom prst="rect">
            <a:avLst/>
          </a:prstGeom>
        </p:spPr>
      </p:pic>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8642B88F-E557-44D6-BAD7-FF2A56807956}" type="slidenum">
              <a:rPr lang="en-US" sz="1200" kern="1200" smtClean="0">
                <a:solidFill>
                  <a:schemeClr val="tx1">
                    <a:tint val="75000"/>
                  </a:schemeClr>
                </a:solidFill>
                <a:latin typeface="+mn-lt"/>
                <a:ea typeface="+mn-ea"/>
                <a:cs typeface="+mn-cs"/>
              </a:rPr>
              <a:pPr>
                <a:spcAft>
                  <a:spcPts val="600"/>
                </a:spcAft>
              </a:pPr>
              <a:t>23</a:t>
            </a:fld>
            <a:endParaRPr lang="en-US" sz="1200" kern="1200">
              <a:solidFill>
                <a:schemeClr val="tx1">
                  <a:tint val="75000"/>
                </a:schemeClr>
              </a:solidFill>
              <a:latin typeface="+mn-lt"/>
              <a:ea typeface="+mn-ea"/>
              <a:cs typeface="+mn-cs"/>
            </a:endParaRPr>
          </a:p>
        </p:txBody>
      </p:sp>
      <p:sp>
        <p:nvSpPr>
          <p:cNvPr id="3" name="Title 3">
            <a:extLst>
              <a:ext uri="{FF2B5EF4-FFF2-40B4-BE49-F238E27FC236}">
                <a16:creationId xmlns:a16="http://schemas.microsoft.com/office/drawing/2014/main" id="{AF5B6DE7-0449-94CE-E74F-3827F2F3B8A9}"/>
              </a:ext>
            </a:extLst>
          </p:cNvPr>
          <p:cNvSpPr>
            <a:spLocks noGrp="1"/>
          </p:cNvSpPr>
          <p:nvPr>
            <p:ph type="title"/>
          </p:nvPr>
        </p:nvSpPr>
        <p:spPr>
          <a:xfrm>
            <a:off x="176230" y="2294846"/>
            <a:ext cx="3600124" cy="594995"/>
          </a:xfrm>
        </p:spPr>
        <p:txBody>
          <a:bodyPr/>
          <a:lstStyle/>
          <a:p>
            <a:br>
              <a:rPr lang="fr-FR" dirty="0"/>
            </a:br>
            <a:r>
              <a:rPr lang="en-US" dirty="0"/>
              <a:t>Resource: HQs Guidance on Implementation of the On-the-Job Training Program Requirements</a:t>
            </a:r>
            <a:br>
              <a:rPr lang="en-US" dirty="0"/>
            </a:br>
            <a:br>
              <a:rPr lang="en-US" dirty="0"/>
            </a:br>
            <a:r>
              <a:rPr lang="en-US" dirty="0"/>
              <a:t>October 19,2023</a:t>
            </a:r>
            <a:br>
              <a:rPr lang="fr-FR" dirty="0"/>
            </a:br>
            <a:br>
              <a:rPr lang="fr-FR" dirty="0"/>
            </a:br>
            <a:endParaRPr lang="fr-FR" dirty="0"/>
          </a:p>
        </p:txBody>
      </p:sp>
    </p:spTree>
    <p:extLst>
      <p:ext uri="{BB962C8B-B14F-4D97-AF65-F5344CB8AC3E}">
        <p14:creationId xmlns:p14="http://schemas.microsoft.com/office/powerpoint/2010/main" val="3311008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D5868A-1FA0-4218-B1C6-04BF9607981D}"/>
              </a:ext>
            </a:extLst>
          </p:cNvPr>
          <p:cNvSpPr>
            <a:spLocks noGrp="1"/>
          </p:cNvSpPr>
          <p:nvPr>
            <p:ph type="ctrTitle"/>
          </p:nvPr>
        </p:nvSpPr>
        <p:spPr>
          <a:xfrm>
            <a:off x="499940" y="2002538"/>
            <a:ext cx="4986460" cy="1208041"/>
          </a:xfrm>
        </p:spPr>
        <p:txBody>
          <a:bodyPr/>
          <a:lstStyle/>
          <a:p>
            <a:r>
              <a:rPr lang="en-US" dirty="0"/>
              <a:t>Knowledge Check</a:t>
            </a:r>
            <a:br>
              <a:rPr lang="en-US" dirty="0"/>
            </a:br>
            <a:r>
              <a:rPr lang="en-US" dirty="0"/>
              <a:t>Engagement Activity</a:t>
            </a:r>
            <a:br>
              <a:rPr lang="fr-FR" dirty="0"/>
            </a:br>
            <a:endParaRPr lang="en-US" sz="2400" dirty="0"/>
          </a:p>
        </p:txBody>
      </p:sp>
      <p:sp>
        <p:nvSpPr>
          <p:cNvPr id="5" name="Slide Number Placeholder 4">
            <a:extLst>
              <a:ext uri="{FF2B5EF4-FFF2-40B4-BE49-F238E27FC236}">
                <a16:creationId xmlns:a16="http://schemas.microsoft.com/office/drawing/2014/main" id="{84FC3701-BC85-43C6-ACB9-A5E9D0B603D9}"/>
              </a:ext>
            </a:extLst>
          </p:cNvPr>
          <p:cNvSpPr>
            <a:spLocks noGrp="1"/>
          </p:cNvSpPr>
          <p:nvPr>
            <p:ph type="sldNum" sz="quarter" idx="4"/>
          </p:nvPr>
        </p:nvSpPr>
        <p:spPr/>
        <p:txBody>
          <a:bodyPr/>
          <a:lstStyle/>
          <a:p>
            <a:fld id="{7F7A3998-3EF2-4A6F-A0F8-D0C2F95C61E0}" type="slidenum">
              <a:rPr lang="en-US" smtClean="0"/>
              <a:t>24</a:t>
            </a:fld>
            <a:endParaRPr lang="en-US" dirty="0"/>
          </a:p>
        </p:txBody>
      </p:sp>
      <p:sp>
        <p:nvSpPr>
          <p:cNvPr id="8" name="TextBox 7">
            <a:extLst>
              <a:ext uri="{FF2B5EF4-FFF2-40B4-BE49-F238E27FC236}">
                <a16:creationId xmlns:a16="http://schemas.microsoft.com/office/drawing/2014/main" id="{70AB6317-BE56-4C23-9B43-5642F65E8725}"/>
              </a:ext>
            </a:extLst>
          </p:cNvPr>
          <p:cNvSpPr txBox="1"/>
          <p:nvPr/>
        </p:nvSpPr>
        <p:spPr>
          <a:xfrm>
            <a:off x="1488686" y="5008764"/>
            <a:ext cx="5341435"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endParaRPr>
          </a:p>
          <a:p>
            <a:endParaRPr lang="en-US" sz="1800" b="1" dirty="0">
              <a:solidFill>
                <a:schemeClr val="bg1"/>
              </a:solidFill>
            </a:endParaRPr>
          </a:p>
        </p:txBody>
      </p:sp>
    </p:spTree>
    <p:extLst>
      <p:ext uri="{BB962C8B-B14F-4D97-AF65-F5344CB8AC3E}">
        <p14:creationId xmlns:p14="http://schemas.microsoft.com/office/powerpoint/2010/main" val="2859972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7B99C8-6A54-47A6-88AC-E026F8459CE7}"/>
              </a:ext>
            </a:extLst>
          </p:cNvPr>
          <p:cNvSpPr>
            <a:spLocks noGrp="1"/>
          </p:cNvSpPr>
          <p:nvPr>
            <p:ph type="sldNum" sz="quarter" idx="10"/>
          </p:nvPr>
        </p:nvSpPr>
        <p:spPr/>
        <p:txBody>
          <a:bodyPr/>
          <a:lstStyle/>
          <a:p>
            <a:fld id="{ED4F3CC7-DADC-437C-91BB-23049EFE7EF4}" type="slidenum">
              <a:rPr lang="en-US" smtClean="0"/>
              <a:t>25</a:t>
            </a:fld>
            <a:endParaRPr lang="en-US" dirty="0"/>
          </a:p>
        </p:txBody>
      </p:sp>
      <p:sp>
        <p:nvSpPr>
          <p:cNvPr id="9" name="Title 5">
            <a:extLst>
              <a:ext uri="{FF2B5EF4-FFF2-40B4-BE49-F238E27FC236}">
                <a16:creationId xmlns:a16="http://schemas.microsoft.com/office/drawing/2014/main" id="{A61689BF-94C6-4369-97DF-5C0EB3F58E0E}"/>
              </a:ext>
            </a:extLst>
          </p:cNvPr>
          <p:cNvSpPr txBox="1">
            <a:spLocks/>
          </p:cNvSpPr>
          <p:nvPr/>
        </p:nvSpPr>
        <p:spPr>
          <a:xfrm>
            <a:off x="301176" y="1316475"/>
            <a:ext cx="5291261" cy="1208041"/>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200" b="1" kern="1200">
                <a:solidFill>
                  <a:schemeClr val="bg1"/>
                </a:solidFill>
                <a:latin typeface="Georgia" panose="02040502050405020303" pitchFamily="18" charset="0"/>
                <a:ea typeface="+mj-ea"/>
                <a:cs typeface="+mj-cs"/>
              </a:defRPr>
            </a:lvl1pPr>
          </a:lstStyle>
          <a:p>
            <a:r>
              <a:rPr lang="en-US" dirty="0"/>
              <a:t>Questions/ Comments?  </a:t>
            </a:r>
          </a:p>
        </p:txBody>
      </p:sp>
      <p:sp>
        <p:nvSpPr>
          <p:cNvPr id="12" name="Rectangle 11">
            <a:extLst>
              <a:ext uri="{FF2B5EF4-FFF2-40B4-BE49-F238E27FC236}">
                <a16:creationId xmlns:a16="http://schemas.microsoft.com/office/drawing/2014/main" id="{EF77F2D6-665E-4012-B216-DE277D36E79F}"/>
              </a:ext>
            </a:extLst>
          </p:cNvPr>
          <p:cNvSpPr/>
          <p:nvPr/>
        </p:nvSpPr>
        <p:spPr>
          <a:xfrm>
            <a:off x="508815" y="3288683"/>
            <a:ext cx="4875985" cy="1498872"/>
          </a:xfrm>
          <a:prstGeom prst="rect">
            <a:avLst/>
          </a:prstGeom>
        </p:spPr>
        <p:txBody>
          <a:bodyPr wrap="square">
            <a:spAutoFit/>
          </a:bodyPr>
          <a:lstStyle/>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Sandy Talbert-Jackson </a:t>
            </a:r>
          </a:p>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Civil Rights Technical Director</a:t>
            </a:r>
            <a:br>
              <a:rPr lang="en-US" sz="1600" b="1" kern="1200" dirty="0">
                <a:solidFill>
                  <a:schemeClr val="accent4"/>
                </a:solidFill>
                <a:latin typeface="Georgia" panose="02040502050405020303" pitchFamily="18" charset="0"/>
                <a:ea typeface="+mn-ea"/>
                <a:cs typeface="+mn-cs"/>
              </a:rPr>
            </a:br>
            <a:r>
              <a:rPr lang="en-US" sz="1600" b="1" kern="1200" dirty="0">
                <a:solidFill>
                  <a:schemeClr val="accent4"/>
                </a:solidFill>
                <a:latin typeface="Georgia" panose="02040502050405020303" pitchFamily="18" charset="0"/>
                <a:ea typeface="+mn-ea"/>
                <a:cs typeface="+mn-cs"/>
              </a:rPr>
              <a:t>FHWA Resource Center</a:t>
            </a:r>
          </a:p>
          <a:p>
            <a:pPr defTabSz="685800">
              <a:lnSpc>
                <a:spcPct val="90000"/>
              </a:lnSpc>
              <a:spcBef>
                <a:spcPts val="225"/>
              </a:spcBef>
              <a:buClr>
                <a:srgbClr val="FFFFFF"/>
              </a:buClr>
            </a:pPr>
            <a:endParaRPr lang="en-US" sz="1600" b="1" kern="1200" dirty="0">
              <a:solidFill>
                <a:schemeClr val="bg1"/>
              </a:solidFill>
              <a:latin typeface="Georgia" panose="02040502050405020303" pitchFamily="18" charset="0"/>
              <a:ea typeface="+mn-ea"/>
              <a:cs typeface="+mn-cs"/>
            </a:endParaRPr>
          </a:p>
          <a:p>
            <a:pPr defTabSz="685800">
              <a:lnSpc>
                <a:spcPct val="90000"/>
              </a:lnSpc>
              <a:spcBef>
                <a:spcPts val="225"/>
              </a:spcBef>
              <a:buClr>
                <a:srgbClr val="FFFFFF"/>
              </a:buClr>
            </a:pPr>
            <a:r>
              <a:rPr lang="en-US" sz="1600" b="1" kern="1200" dirty="0">
                <a:solidFill>
                  <a:schemeClr val="bg1"/>
                </a:solidFill>
                <a:latin typeface="Georgia" panose="02040502050405020303" pitchFamily="18" charset="0"/>
              </a:rPr>
              <a:t>Sandy.Talbert-Jackson@dot.gov                             410-598-7736</a:t>
            </a:r>
          </a:p>
        </p:txBody>
      </p:sp>
      <p:pic>
        <p:nvPicPr>
          <p:cNvPr id="4" name="Picture 3">
            <a:extLst>
              <a:ext uri="{FF2B5EF4-FFF2-40B4-BE49-F238E27FC236}">
                <a16:creationId xmlns:a16="http://schemas.microsoft.com/office/drawing/2014/main" id="{102D3D39-AE34-4328-BCF5-C678322BC4BB}"/>
              </a:ext>
            </a:extLst>
          </p:cNvPr>
          <p:cNvPicPr>
            <a:picLocks noChangeAspect="1"/>
          </p:cNvPicPr>
          <p:nvPr/>
        </p:nvPicPr>
        <p:blipFill rotWithShape="1">
          <a:blip r:embed="rId3">
            <a:extLst>
              <a:ext uri="{28A0092B-C50C-407E-A947-70E740481C1C}">
                <a14:useLocalDpi xmlns:a14="http://schemas.microsoft.com/office/drawing/2010/main" val="0"/>
              </a:ext>
            </a:extLst>
          </a:blip>
          <a:srcRect l="14238" t="1288" r="8836" b="31304"/>
          <a:stretch/>
        </p:blipFill>
        <p:spPr>
          <a:xfrm>
            <a:off x="4781401" y="3288683"/>
            <a:ext cx="1206798" cy="1295315"/>
          </a:xfrm>
          <a:prstGeom prst="rect">
            <a:avLst/>
          </a:prstGeom>
        </p:spPr>
      </p:pic>
      <p:sp>
        <p:nvSpPr>
          <p:cNvPr id="6" name="Rectangle 5">
            <a:extLst>
              <a:ext uri="{FF2B5EF4-FFF2-40B4-BE49-F238E27FC236}">
                <a16:creationId xmlns:a16="http://schemas.microsoft.com/office/drawing/2014/main" id="{DC679FFE-EE45-49EA-BB9F-47616F4A89C8}"/>
              </a:ext>
            </a:extLst>
          </p:cNvPr>
          <p:cNvSpPr/>
          <p:nvPr/>
        </p:nvSpPr>
        <p:spPr>
          <a:xfrm>
            <a:off x="509566" y="5105095"/>
            <a:ext cx="4875985" cy="1498872"/>
          </a:xfrm>
          <a:prstGeom prst="rect">
            <a:avLst/>
          </a:prstGeom>
        </p:spPr>
        <p:txBody>
          <a:bodyPr wrap="square">
            <a:spAutoFit/>
          </a:bodyPr>
          <a:lstStyle/>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Camille Robinson</a:t>
            </a:r>
          </a:p>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Civil Rights Specialist</a:t>
            </a:r>
            <a:br>
              <a:rPr lang="en-US" sz="1600" b="1" kern="1200" dirty="0">
                <a:solidFill>
                  <a:schemeClr val="accent4"/>
                </a:solidFill>
                <a:latin typeface="Georgia" panose="02040502050405020303" pitchFamily="18" charset="0"/>
                <a:ea typeface="+mn-ea"/>
                <a:cs typeface="+mn-cs"/>
              </a:rPr>
            </a:br>
            <a:r>
              <a:rPr lang="en-US" sz="1600" b="1" kern="1200" dirty="0">
                <a:solidFill>
                  <a:schemeClr val="accent4"/>
                </a:solidFill>
                <a:latin typeface="Georgia" panose="02040502050405020303" pitchFamily="18" charset="0"/>
                <a:ea typeface="+mn-ea"/>
                <a:cs typeface="+mn-cs"/>
              </a:rPr>
              <a:t>FHWA Resource Center</a:t>
            </a:r>
          </a:p>
          <a:p>
            <a:pPr defTabSz="685800">
              <a:lnSpc>
                <a:spcPct val="90000"/>
              </a:lnSpc>
              <a:spcBef>
                <a:spcPts val="225"/>
              </a:spcBef>
              <a:buClr>
                <a:srgbClr val="FFFFFF"/>
              </a:buClr>
            </a:pPr>
            <a:endParaRPr lang="en-US" sz="1600" b="1" kern="1200" dirty="0">
              <a:solidFill>
                <a:schemeClr val="bg1"/>
              </a:solidFill>
              <a:latin typeface="Georgia" panose="02040502050405020303" pitchFamily="18" charset="0"/>
              <a:ea typeface="+mn-ea"/>
              <a:cs typeface="+mn-cs"/>
            </a:endParaRPr>
          </a:p>
          <a:p>
            <a:pPr defTabSz="685800">
              <a:lnSpc>
                <a:spcPct val="90000"/>
              </a:lnSpc>
              <a:spcBef>
                <a:spcPts val="225"/>
              </a:spcBef>
              <a:buClr>
                <a:srgbClr val="FFFFFF"/>
              </a:buClr>
            </a:pPr>
            <a:r>
              <a:rPr lang="en-US" sz="1600" b="1" kern="1200" dirty="0">
                <a:solidFill>
                  <a:schemeClr val="bg1"/>
                </a:solidFill>
                <a:latin typeface="Georgia" panose="02040502050405020303" pitchFamily="18" charset="0"/>
              </a:rPr>
              <a:t>Camille.Robinson@dot.gov                             (502) 223-6743</a:t>
            </a:r>
          </a:p>
        </p:txBody>
      </p:sp>
      <p:pic>
        <p:nvPicPr>
          <p:cNvPr id="7" name="Picture 6">
            <a:extLst>
              <a:ext uri="{FF2B5EF4-FFF2-40B4-BE49-F238E27FC236}">
                <a16:creationId xmlns:a16="http://schemas.microsoft.com/office/drawing/2014/main" id="{DA511409-4A39-42B2-9400-F335B3EED6DC}"/>
              </a:ext>
            </a:extLst>
          </p:cNvPr>
          <p:cNvPicPr>
            <a:picLocks noChangeAspect="1"/>
          </p:cNvPicPr>
          <p:nvPr/>
        </p:nvPicPr>
        <p:blipFill rotWithShape="1">
          <a:blip r:embed="rId4">
            <a:extLst>
              <a:ext uri="{28A0092B-C50C-407E-A947-70E740481C1C}">
                <a14:useLocalDpi xmlns:a14="http://schemas.microsoft.com/office/drawing/2010/main" val="0"/>
              </a:ext>
            </a:extLst>
          </a:blip>
          <a:srcRect l="10092" t="7593" r="3967" b="12010"/>
          <a:stretch/>
        </p:blipFill>
        <p:spPr>
          <a:xfrm>
            <a:off x="4794101" y="5107849"/>
            <a:ext cx="1219498" cy="1324488"/>
          </a:xfrm>
          <a:prstGeom prst="rect">
            <a:avLst/>
          </a:prstGeom>
        </p:spPr>
      </p:pic>
      <p:sp>
        <p:nvSpPr>
          <p:cNvPr id="8" name="Rectangle 7"/>
          <p:cNvSpPr/>
          <p:nvPr/>
        </p:nvSpPr>
        <p:spPr>
          <a:xfrm>
            <a:off x="509566" y="3288683"/>
            <a:ext cx="4875985" cy="1498872"/>
          </a:xfrm>
          <a:prstGeom prst="rect">
            <a:avLst/>
          </a:prstGeom>
        </p:spPr>
        <p:txBody>
          <a:bodyPr wrap="square">
            <a:spAutoFit/>
          </a:bodyPr>
          <a:lstStyle/>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Sandy Talbert-Jackson </a:t>
            </a:r>
          </a:p>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Civil Rights Technical Director</a:t>
            </a:r>
            <a:br>
              <a:rPr lang="en-US" sz="1600" b="1" kern="1200" dirty="0">
                <a:solidFill>
                  <a:schemeClr val="accent4"/>
                </a:solidFill>
                <a:latin typeface="Georgia" panose="02040502050405020303" pitchFamily="18" charset="0"/>
                <a:ea typeface="+mn-ea"/>
                <a:cs typeface="+mn-cs"/>
              </a:rPr>
            </a:br>
            <a:r>
              <a:rPr lang="en-US" sz="1600" b="1" kern="1200" dirty="0">
                <a:solidFill>
                  <a:schemeClr val="accent4"/>
                </a:solidFill>
                <a:latin typeface="Georgia" panose="02040502050405020303" pitchFamily="18" charset="0"/>
                <a:ea typeface="+mn-ea"/>
                <a:cs typeface="+mn-cs"/>
              </a:rPr>
              <a:t>FHWA Resource Center</a:t>
            </a:r>
          </a:p>
          <a:p>
            <a:pPr defTabSz="685800">
              <a:lnSpc>
                <a:spcPct val="90000"/>
              </a:lnSpc>
              <a:spcBef>
                <a:spcPts val="225"/>
              </a:spcBef>
              <a:buClr>
                <a:srgbClr val="FFFFFF"/>
              </a:buClr>
            </a:pPr>
            <a:endParaRPr lang="en-US" sz="1600" b="1" kern="1200" dirty="0">
              <a:solidFill>
                <a:schemeClr val="bg1"/>
              </a:solidFill>
              <a:latin typeface="Georgia" panose="02040502050405020303" pitchFamily="18" charset="0"/>
              <a:ea typeface="+mn-ea"/>
              <a:cs typeface="+mn-cs"/>
            </a:endParaRPr>
          </a:p>
          <a:p>
            <a:pPr defTabSz="685800">
              <a:lnSpc>
                <a:spcPct val="90000"/>
              </a:lnSpc>
              <a:spcBef>
                <a:spcPts val="225"/>
              </a:spcBef>
              <a:buClr>
                <a:srgbClr val="FFFFFF"/>
              </a:buClr>
            </a:pPr>
            <a:r>
              <a:rPr lang="en-US" sz="1600" b="1" kern="1200" dirty="0">
                <a:solidFill>
                  <a:schemeClr val="bg1"/>
                </a:solidFill>
                <a:latin typeface="Georgia" panose="02040502050405020303" pitchFamily="18" charset="0"/>
              </a:rPr>
              <a:t>Sandy.Talbert-Jackson@dot.gov                             410-598-7736</a:t>
            </a:r>
          </a:p>
        </p:txBody>
      </p:sp>
      <p:sp>
        <p:nvSpPr>
          <p:cNvPr id="13" name="Rectangle 12"/>
          <p:cNvSpPr/>
          <p:nvPr/>
        </p:nvSpPr>
        <p:spPr>
          <a:xfrm>
            <a:off x="6281057" y="2235344"/>
            <a:ext cx="2664123" cy="2308324"/>
          </a:xfrm>
          <a:prstGeom prst="rect">
            <a:avLst/>
          </a:prstGeom>
        </p:spPr>
        <p:txBody>
          <a:bodyPr wrap="square">
            <a:spAutoFit/>
          </a:bodyPr>
          <a:lstStyle/>
          <a:p>
            <a:pPr defTabSz="685800">
              <a:lnSpc>
                <a:spcPct val="90000"/>
              </a:lnSpc>
              <a:spcBef>
                <a:spcPts val="225"/>
              </a:spcBef>
              <a:buClr>
                <a:srgbClr val="FFFFFF"/>
              </a:buClr>
            </a:pPr>
            <a:r>
              <a:rPr lang="en-US" sz="1600" kern="1200" dirty="0">
                <a:solidFill>
                  <a:schemeClr val="bg1"/>
                </a:solidFill>
                <a:latin typeface="Georgia" panose="02040502050405020303" pitchFamily="18" charset="0"/>
                <a:ea typeface="+mn-ea"/>
                <a:cs typeface="+mn-cs"/>
              </a:rPr>
              <a:t>Disclaimer: </a:t>
            </a:r>
            <a:r>
              <a:rPr lang="en-US" sz="1600" i="1" kern="1200" dirty="0">
                <a:solidFill>
                  <a:schemeClr val="bg1"/>
                </a:solidFill>
                <a:latin typeface="Georgia" panose="02040502050405020303" pitchFamily="18" charset="0"/>
                <a:ea typeface="+mn-ea"/>
                <a:cs typeface="+mn-cs"/>
              </a:rPr>
              <a:t>The contents of this presentation do not have the force and effect of law and are not meant to bind the public in any way.  This presentation is intended only to provide clarity regarding existing requirements under the law or agency policies.</a:t>
            </a:r>
          </a:p>
        </p:txBody>
      </p:sp>
    </p:spTree>
    <p:extLst>
      <p:ext uri="{BB962C8B-B14F-4D97-AF65-F5344CB8AC3E}">
        <p14:creationId xmlns:p14="http://schemas.microsoft.com/office/powerpoint/2010/main" val="83469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3</a:t>
            </a:fld>
            <a:endParaRPr lang="en-US" dirty="0"/>
          </a:p>
        </p:txBody>
      </p:sp>
      <p:sp>
        <p:nvSpPr>
          <p:cNvPr id="9" name="Title 3">
            <a:extLst>
              <a:ext uri="{FF2B5EF4-FFF2-40B4-BE49-F238E27FC236}">
                <a16:creationId xmlns:a16="http://schemas.microsoft.com/office/drawing/2014/main" id="{1CBA65B9-6878-4BD7-B982-07489C40587D}"/>
              </a:ext>
            </a:extLst>
          </p:cNvPr>
          <p:cNvSpPr>
            <a:spLocks noGrp="1"/>
          </p:cNvSpPr>
          <p:nvPr>
            <p:ph type="title"/>
          </p:nvPr>
        </p:nvSpPr>
        <p:spPr>
          <a:xfrm>
            <a:off x="533400" y="751421"/>
            <a:ext cx="7981950" cy="594995"/>
          </a:xfrm>
        </p:spPr>
        <p:txBody>
          <a:bodyPr/>
          <a:lstStyle/>
          <a:p>
            <a:r>
              <a:rPr lang="en-US" altLang="en-US" dirty="0"/>
              <a:t>Contractor Compliance Program </a:t>
            </a:r>
            <a:br>
              <a:rPr lang="en-US" altLang="en-US" dirty="0"/>
            </a:br>
            <a:r>
              <a:rPr lang="en-US" altLang="en-US" dirty="0"/>
              <a:t>Objective</a:t>
            </a:r>
          </a:p>
        </p:txBody>
      </p:sp>
      <p:sp>
        <p:nvSpPr>
          <p:cNvPr id="12" name="Content Placeholder 4">
            <a:extLst>
              <a:ext uri="{FF2B5EF4-FFF2-40B4-BE49-F238E27FC236}">
                <a16:creationId xmlns:a16="http://schemas.microsoft.com/office/drawing/2014/main" id="{6CAFDCFE-20A2-4044-928C-4410BA6E9CD1}"/>
              </a:ext>
            </a:extLst>
          </p:cNvPr>
          <p:cNvSpPr>
            <a:spLocks noGrp="1"/>
          </p:cNvSpPr>
          <p:nvPr>
            <p:ph idx="1"/>
          </p:nvPr>
        </p:nvSpPr>
        <p:spPr>
          <a:xfrm>
            <a:off x="533400" y="1504154"/>
            <a:ext cx="7981950" cy="4706676"/>
          </a:xfrm>
        </p:spPr>
        <p:txBody>
          <a:bodyPr>
            <a:normAutofit/>
          </a:bodyPr>
          <a:lstStyle/>
          <a:p>
            <a:pPr marL="0" indent="0">
              <a:buNone/>
              <a:defRPr/>
            </a:pPr>
            <a:r>
              <a:rPr lang="en-US" altLang="en-US" sz="2000" b="1" dirty="0"/>
              <a:t>23 CFR Part 230.307 – Subpart C</a:t>
            </a:r>
          </a:p>
          <a:p>
            <a:pPr>
              <a:defRPr/>
            </a:pPr>
            <a:r>
              <a:rPr lang="en-US" altLang="en-US" sz="2000" dirty="0"/>
              <a:t>Ensure that Federal-Aid highway contractors and subcontractors do not discriminate in employment and contracting on the basis of race, color, religion, national origin, age, disability or sex.</a:t>
            </a:r>
          </a:p>
          <a:p>
            <a:pPr>
              <a:defRPr/>
            </a:pPr>
            <a:r>
              <a:rPr lang="en-US" altLang="en-US" sz="2000" dirty="0"/>
              <a:t>Provide equal employment opportunity and take affirmative action as necessary to assure equal opportunity.</a:t>
            </a:r>
          </a:p>
        </p:txBody>
      </p:sp>
    </p:spTree>
    <p:extLst>
      <p:ext uri="{BB962C8B-B14F-4D97-AF65-F5344CB8AC3E}">
        <p14:creationId xmlns:p14="http://schemas.microsoft.com/office/powerpoint/2010/main" val="676047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4</a:t>
            </a:fld>
            <a:endParaRPr lang="en-US" dirty="0"/>
          </a:p>
        </p:txBody>
      </p:sp>
      <p:sp>
        <p:nvSpPr>
          <p:cNvPr id="10" name="Title 3">
            <a:extLst>
              <a:ext uri="{FF2B5EF4-FFF2-40B4-BE49-F238E27FC236}">
                <a16:creationId xmlns:a16="http://schemas.microsoft.com/office/drawing/2014/main" id="{8C9748CC-3B17-48C0-80BF-259699D3858C}"/>
              </a:ext>
            </a:extLst>
          </p:cNvPr>
          <p:cNvSpPr>
            <a:spLocks noGrp="1"/>
          </p:cNvSpPr>
          <p:nvPr>
            <p:ph type="title"/>
          </p:nvPr>
        </p:nvSpPr>
        <p:spPr>
          <a:xfrm>
            <a:off x="533400" y="834227"/>
            <a:ext cx="7981950" cy="429385"/>
          </a:xfrm>
        </p:spPr>
        <p:txBody>
          <a:bodyPr/>
          <a:lstStyle/>
          <a:p>
            <a:r>
              <a:rPr lang="en-US" altLang="en-US" sz="3200" dirty="0"/>
              <a:t>Contractor Compliance Program Authorities </a:t>
            </a:r>
          </a:p>
        </p:txBody>
      </p:sp>
      <p:sp>
        <p:nvSpPr>
          <p:cNvPr id="11" name="Content Placeholder 4">
            <a:extLst>
              <a:ext uri="{FF2B5EF4-FFF2-40B4-BE49-F238E27FC236}">
                <a16:creationId xmlns:a16="http://schemas.microsoft.com/office/drawing/2014/main" id="{9B8CCD00-8005-4BC7-A158-931D8F030853}"/>
              </a:ext>
            </a:extLst>
          </p:cNvPr>
          <p:cNvSpPr>
            <a:spLocks noGrp="1"/>
          </p:cNvSpPr>
          <p:nvPr>
            <p:ph idx="1"/>
          </p:nvPr>
        </p:nvSpPr>
        <p:spPr>
          <a:xfrm>
            <a:off x="533400" y="1504789"/>
            <a:ext cx="7981950" cy="4706676"/>
          </a:xfrm>
        </p:spPr>
        <p:txBody>
          <a:bodyPr>
            <a:normAutofit/>
          </a:bodyPr>
          <a:lstStyle/>
          <a:p>
            <a:pPr>
              <a:defRPr/>
            </a:pPr>
            <a:r>
              <a:rPr lang="en-US" altLang="en-US" sz="2000" dirty="0"/>
              <a:t>Federal Aid Highway Act of 1968 (Section 22(a))</a:t>
            </a:r>
          </a:p>
          <a:p>
            <a:pPr>
              <a:defRPr/>
            </a:pPr>
            <a:r>
              <a:rPr lang="fr-FR" altLang="en-US" sz="2000" dirty="0"/>
              <a:t>23 U.S.C. §140 (a) - </a:t>
            </a:r>
            <a:r>
              <a:rPr lang="fr-FR" altLang="en-US" sz="2000" dirty="0" err="1"/>
              <a:t>Nondiscrimination</a:t>
            </a:r>
            <a:endParaRPr lang="fr-FR" altLang="en-US" sz="2000" dirty="0"/>
          </a:p>
          <a:p>
            <a:pPr>
              <a:defRPr/>
            </a:pPr>
            <a:r>
              <a:rPr lang="en-US" altLang="en-US" sz="2000" dirty="0"/>
              <a:t>23 CFR Part 230 (Subparts A, C, D)</a:t>
            </a:r>
          </a:p>
          <a:p>
            <a:pPr>
              <a:defRPr/>
            </a:pPr>
            <a:endParaRPr lang="en-US" altLang="en-US" sz="2000" dirty="0"/>
          </a:p>
          <a:p>
            <a:pPr>
              <a:defRPr/>
            </a:pPr>
            <a:endParaRPr lang="en-US" altLang="en-US" sz="2000" dirty="0"/>
          </a:p>
          <a:p>
            <a:pPr>
              <a:defRPr/>
            </a:pPr>
            <a:endParaRPr lang="en-US" altLang="en-US" sz="2000" dirty="0"/>
          </a:p>
        </p:txBody>
      </p:sp>
    </p:spTree>
    <p:extLst>
      <p:ext uri="{BB962C8B-B14F-4D97-AF65-F5344CB8AC3E}">
        <p14:creationId xmlns:p14="http://schemas.microsoft.com/office/powerpoint/2010/main" val="373483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5</a:t>
            </a:fld>
            <a:endParaRPr lang="en-US" dirty="0"/>
          </a:p>
        </p:txBody>
      </p:sp>
      <p:sp>
        <p:nvSpPr>
          <p:cNvPr id="10" name="Title 3">
            <a:extLst>
              <a:ext uri="{FF2B5EF4-FFF2-40B4-BE49-F238E27FC236}">
                <a16:creationId xmlns:a16="http://schemas.microsoft.com/office/drawing/2014/main" id="{1F9F2800-EB34-4E73-AA6A-DC5445D39FD4}"/>
              </a:ext>
            </a:extLst>
          </p:cNvPr>
          <p:cNvSpPr>
            <a:spLocks noGrp="1"/>
          </p:cNvSpPr>
          <p:nvPr>
            <p:ph type="title"/>
          </p:nvPr>
        </p:nvSpPr>
        <p:spPr>
          <a:xfrm>
            <a:off x="533400" y="834227"/>
            <a:ext cx="7981950" cy="670562"/>
          </a:xfrm>
        </p:spPr>
        <p:txBody>
          <a:bodyPr/>
          <a:lstStyle/>
          <a:p>
            <a:r>
              <a:rPr lang="en-US" altLang="en-US" sz="3200" dirty="0"/>
              <a:t>Federal-Aid Highway Act of 1968</a:t>
            </a:r>
            <a:br>
              <a:rPr lang="en-US" altLang="en-US" sz="3200" dirty="0"/>
            </a:br>
            <a:r>
              <a:rPr lang="en-US" altLang="en-US" sz="3200" dirty="0"/>
              <a:t>Section 22(a) {</a:t>
            </a:r>
            <a:r>
              <a:rPr lang="en-US" altLang="en-US" sz="3200" dirty="0">
                <a:solidFill>
                  <a:srgbClr val="002626"/>
                </a:solidFill>
              </a:rPr>
              <a:t>Codified as amended at</a:t>
            </a:r>
            <a:r>
              <a:rPr lang="en-US" altLang="en-US" sz="3200" dirty="0">
                <a:solidFill>
                  <a:srgbClr val="FF0000"/>
                </a:solidFill>
              </a:rPr>
              <a:t> </a:t>
            </a:r>
            <a:r>
              <a:rPr lang="en-US" altLang="en-US" sz="3200" dirty="0"/>
              <a:t>23 U.S.C. 140(a)}</a:t>
            </a:r>
            <a:endParaRPr lang="en-US" dirty="0"/>
          </a:p>
        </p:txBody>
      </p:sp>
      <p:sp>
        <p:nvSpPr>
          <p:cNvPr id="11" name="Content Placeholder 4">
            <a:extLst>
              <a:ext uri="{FF2B5EF4-FFF2-40B4-BE49-F238E27FC236}">
                <a16:creationId xmlns:a16="http://schemas.microsoft.com/office/drawing/2014/main" id="{98FC6CF2-0F30-4651-90CC-5D7D07447318}"/>
              </a:ext>
            </a:extLst>
          </p:cNvPr>
          <p:cNvSpPr>
            <a:spLocks noGrp="1"/>
          </p:cNvSpPr>
          <p:nvPr>
            <p:ph idx="1"/>
          </p:nvPr>
        </p:nvSpPr>
        <p:spPr>
          <a:xfrm>
            <a:off x="533400" y="1873187"/>
            <a:ext cx="7981950" cy="4338277"/>
          </a:xfrm>
        </p:spPr>
        <p:txBody>
          <a:bodyPr>
            <a:normAutofit/>
          </a:bodyPr>
          <a:lstStyle/>
          <a:p>
            <a:pPr marL="0" indent="0">
              <a:buNone/>
              <a:defRPr/>
            </a:pPr>
            <a:endParaRPr lang="en-US" altLang="en-US" sz="2000" b="1" dirty="0"/>
          </a:p>
          <a:p>
            <a:pPr marL="0" indent="0">
              <a:buNone/>
              <a:defRPr/>
            </a:pPr>
            <a:r>
              <a:rPr lang="en-US" altLang="en-US" sz="2000" b="1" dirty="0"/>
              <a:t>Requirements of the State DOTs:</a:t>
            </a:r>
          </a:p>
          <a:p>
            <a:pPr>
              <a:defRPr/>
            </a:pPr>
            <a:r>
              <a:rPr lang="en-US" altLang="en-US" sz="2000" dirty="0"/>
              <a:t>Written equal employment opportunity (EEO) assurances.</a:t>
            </a:r>
          </a:p>
          <a:p>
            <a:pPr>
              <a:defRPr/>
            </a:pPr>
            <a:r>
              <a:rPr lang="en-US" altLang="en-US" sz="2000" dirty="0"/>
              <a:t>Condition for receipt of federal funds.</a:t>
            </a:r>
          </a:p>
          <a:p>
            <a:pPr>
              <a:defRPr/>
            </a:pPr>
            <a:r>
              <a:rPr lang="en-US" altLang="en-US" sz="2000" dirty="0"/>
              <a:t>Assures that employment in connection with construction projects are provided absent discrimination.</a:t>
            </a:r>
          </a:p>
          <a:p>
            <a:pPr>
              <a:defRPr/>
            </a:pPr>
            <a:r>
              <a:rPr lang="en-US" altLang="en-US" sz="2000" dirty="0"/>
              <a:t>Include EEO requirements in bid specifications.</a:t>
            </a:r>
          </a:p>
          <a:p>
            <a:pPr>
              <a:defRPr/>
            </a:pPr>
            <a:r>
              <a:rPr lang="en-US" altLang="en-US" sz="2000" dirty="0"/>
              <a:t>Enforce EEO contract requirements.</a:t>
            </a:r>
          </a:p>
          <a:p>
            <a:pPr marL="0" indent="0">
              <a:buNone/>
            </a:pPr>
            <a:endParaRPr lang="en-US" dirty="0"/>
          </a:p>
        </p:txBody>
      </p:sp>
    </p:spTree>
    <p:extLst>
      <p:ext uri="{BB962C8B-B14F-4D97-AF65-F5344CB8AC3E}">
        <p14:creationId xmlns:p14="http://schemas.microsoft.com/office/powerpoint/2010/main" val="1284308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6</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400" y="751421"/>
            <a:ext cx="7981950" cy="594995"/>
          </a:xfrm>
        </p:spPr>
        <p:txBody>
          <a:bodyPr/>
          <a:lstStyle/>
          <a:p>
            <a:r>
              <a:rPr lang="en-US" dirty="0"/>
              <a:t>FHWA Regulations 23 CFR 230 –  Subparts</a:t>
            </a:r>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r>
              <a:rPr lang="en-US" dirty="0"/>
              <a:t>Subpart A – EEO on Federal and Federal-Aid Construction Contracts (including Supportive Services)</a:t>
            </a:r>
          </a:p>
          <a:p>
            <a:r>
              <a:rPr lang="en-US" dirty="0"/>
              <a:t>Subpart C – State DOT EEO Programs</a:t>
            </a:r>
          </a:p>
          <a:p>
            <a:r>
              <a:rPr lang="en-US" dirty="0"/>
              <a:t>Subpart D – Construction Contract EEO Compliance Procedures</a:t>
            </a:r>
          </a:p>
        </p:txBody>
      </p:sp>
    </p:spTree>
    <p:extLst>
      <p:ext uri="{BB962C8B-B14F-4D97-AF65-F5344CB8AC3E}">
        <p14:creationId xmlns:p14="http://schemas.microsoft.com/office/powerpoint/2010/main" val="1933622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7</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400" y="751421"/>
            <a:ext cx="7981950" cy="594995"/>
          </a:xfrm>
        </p:spPr>
        <p:txBody>
          <a:bodyPr/>
          <a:lstStyle/>
          <a:p>
            <a:r>
              <a:rPr lang="en-US" dirty="0"/>
              <a:t>FHWA Regulations 23 CFR 230, Subpart A</a:t>
            </a:r>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marL="0" indent="0">
              <a:buNone/>
            </a:pPr>
            <a:r>
              <a:rPr lang="en-US" b="1" dirty="0"/>
              <a:t>Requires:</a:t>
            </a:r>
          </a:p>
          <a:p>
            <a:r>
              <a:rPr lang="en-US" dirty="0"/>
              <a:t>Incorporation of contract provisions;</a:t>
            </a:r>
          </a:p>
          <a:p>
            <a:r>
              <a:rPr lang="en-US" dirty="0"/>
              <a:t>FHWA 1273 is also required by 23 CFR Part 633;</a:t>
            </a:r>
          </a:p>
          <a:p>
            <a:r>
              <a:rPr lang="en-US" dirty="0"/>
              <a:t>Training Special Provisions; and</a:t>
            </a:r>
          </a:p>
          <a:p>
            <a:r>
              <a:rPr lang="en-US" dirty="0"/>
              <a:t>Implementation of OJT program. </a:t>
            </a:r>
          </a:p>
        </p:txBody>
      </p:sp>
    </p:spTree>
    <p:extLst>
      <p:ext uri="{BB962C8B-B14F-4D97-AF65-F5344CB8AC3E}">
        <p14:creationId xmlns:p14="http://schemas.microsoft.com/office/powerpoint/2010/main" val="19374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8</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343766" y="917973"/>
            <a:ext cx="8361217" cy="594995"/>
          </a:xfrm>
        </p:spPr>
        <p:txBody>
          <a:bodyPr/>
          <a:lstStyle/>
          <a:p>
            <a:br>
              <a:rPr lang="fr-FR" dirty="0"/>
            </a:br>
            <a:br>
              <a:rPr lang="fr-FR" dirty="0"/>
            </a:br>
            <a:br>
              <a:rPr lang="fr-FR" dirty="0"/>
            </a:br>
            <a:br>
              <a:rPr lang="fr-FR" dirty="0"/>
            </a:br>
            <a:r>
              <a:rPr lang="fr-FR" dirty="0" err="1"/>
              <a:t>Examples</a:t>
            </a:r>
            <a:r>
              <a:rPr lang="fr-FR" dirty="0"/>
              <a:t> of </a:t>
            </a:r>
            <a:r>
              <a:rPr lang="fr-FR" dirty="0" err="1"/>
              <a:t>Required</a:t>
            </a:r>
            <a:r>
              <a:rPr lang="fr-FR" dirty="0"/>
              <a:t> </a:t>
            </a:r>
            <a:r>
              <a:rPr lang="fr-FR" dirty="0" err="1"/>
              <a:t>Contract</a:t>
            </a:r>
            <a:r>
              <a:rPr lang="fr-FR" dirty="0"/>
              <a:t> Provisions</a:t>
            </a:r>
            <a:br>
              <a:rPr lang="fr-FR" dirty="0"/>
            </a:br>
            <a:br>
              <a:rPr lang="fr-FR" dirty="0"/>
            </a:br>
            <a:br>
              <a:rPr lang="fr-FR" dirty="0"/>
            </a:br>
            <a:br>
              <a:rPr lang="fr-FR" dirty="0"/>
            </a:br>
            <a:br>
              <a:rPr lang="fr-FR" dirty="0"/>
            </a:br>
            <a:endParaRPr lang="en-US"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883228"/>
            <a:ext cx="7981950" cy="4327601"/>
          </a:xfrm>
        </p:spPr>
        <p:txBody>
          <a:bodyPr>
            <a:normAutofit/>
          </a:bodyPr>
          <a:lstStyle/>
          <a:p>
            <a:r>
              <a:rPr lang="en-US" dirty="0"/>
              <a:t>Training Special Provisions – (Appendix B To Subpart A of Part 230</a:t>
            </a:r>
            <a:r>
              <a:rPr lang="en-US" cap="small" dirty="0"/>
              <a:t>)</a:t>
            </a:r>
          </a:p>
          <a:p>
            <a:r>
              <a:rPr lang="en-US" dirty="0"/>
              <a:t> Contractor/Subcontractor’s nondiscrimination and affirmative action responsibilities – (Appendix B To Subpart A of</a:t>
            </a:r>
          </a:p>
          <a:p>
            <a:pPr marL="0" indent="0">
              <a:buNone/>
            </a:pPr>
            <a:r>
              <a:rPr lang="en-US" dirty="0"/>
              <a:t>      Part 230)- FHWA form 1273</a:t>
            </a:r>
          </a:p>
          <a:p>
            <a:r>
              <a:rPr lang="en-US" dirty="0"/>
              <a:t>Employment Preference – Appalachian Contracts Only. Attachment A of the 1273 Form. </a:t>
            </a:r>
          </a:p>
          <a:p>
            <a:r>
              <a:rPr lang="en-US" dirty="0"/>
              <a:t>Department of Labor – Davis Bacon Requirements-FHWA- Form 1273, Section, IV. </a:t>
            </a:r>
          </a:p>
        </p:txBody>
      </p:sp>
    </p:spTree>
    <p:extLst>
      <p:ext uri="{BB962C8B-B14F-4D97-AF65-F5344CB8AC3E}">
        <p14:creationId xmlns:p14="http://schemas.microsoft.com/office/powerpoint/2010/main" val="316199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9</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en-US" dirty="0"/>
              <a:t>FHWA-1273</a:t>
            </a:r>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r>
              <a:rPr lang="en-US" dirty="0"/>
              <a:t>Section II (Nondiscrimination) related to 23 CFR Part 230 </a:t>
            </a:r>
            <a:r>
              <a:rPr lang="en-US" dirty="0">
                <a:solidFill>
                  <a:srgbClr val="103058"/>
                </a:solidFill>
              </a:rPr>
              <a:t>is </a:t>
            </a:r>
            <a:r>
              <a:rPr lang="en-US" dirty="0"/>
              <a:t>applicable to all Federal-aid construction contracts and subcontracts of $10,000 or more. </a:t>
            </a:r>
          </a:p>
          <a:p>
            <a:r>
              <a:rPr lang="en-US" dirty="0"/>
              <a:t>The provisions of 23 CFR Part 230 are not applicable to material supply, engineering, or architectural service contracts. </a:t>
            </a:r>
          </a:p>
        </p:txBody>
      </p:sp>
    </p:spTree>
    <p:extLst>
      <p:ext uri="{BB962C8B-B14F-4D97-AF65-F5344CB8AC3E}">
        <p14:creationId xmlns:p14="http://schemas.microsoft.com/office/powerpoint/2010/main" val="4140574679"/>
      </p:ext>
    </p:extLst>
  </p:cSld>
  <p:clrMapOvr>
    <a:masterClrMapping/>
  </p:clrMapOvr>
</p:sld>
</file>

<file path=ppt/theme/theme1.xml><?xml version="1.0" encoding="utf-8"?>
<a:theme xmlns:a="http://schemas.openxmlformats.org/drawingml/2006/main" name="RC Training Theme -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 Training Theme - Standard" id="{F8981B15-AB66-4F96-910C-C53471345022}" vid="{FA7F9927-3A23-4177-8B51-ACAB3FEE2B6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Grey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White Slide_1 logo">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White Slides_2 logo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White Slides_1 logo">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TST Divid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C Template" id="{5947E783-D38B-4345-A839-F2BAA1C4EB27}" vid="{CBDF04A7-D9A3-4114-9DFD-EDDBBD19CE97}"/>
    </a:ext>
  </a:extLst>
</a:theme>
</file>

<file path=ppt/theme/theme7.xml><?xml version="1.0" encoding="utf-8"?>
<a:theme xmlns:a="http://schemas.openxmlformats.org/drawingml/2006/main" name="5_White Slides_2 logo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RC Training Theme -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 Training Theme - Standard" id="{F8981B15-AB66-4F96-910C-C53471345022}" vid="{FA7F9927-3A23-4177-8B51-ACAB3FEE2B6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190E017F2B9849B4A29F78FBD45298" ma:contentTypeVersion="35" ma:contentTypeDescription="Create a new document." ma:contentTypeScope="" ma:versionID="5f2a9a444758437584d653d76152910e">
  <xsd:schema xmlns:xsd="http://www.w3.org/2001/XMLSchema" xmlns:xs="http://www.w3.org/2001/XMLSchema" xmlns:p="http://schemas.microsoft.com/office/2006/metadata/properties" xmlns:ns3="2b25e98f-5d36-4dac-8c4b-6411cee1e4cc" xmlns:ns4="96215a4e-38c1-4082-ba0c-8679c22a1e8c" xmlns:ns5="e3fa2223-bf03-459d-be61-c4e405240a47" xmlns:ns6="e5f0fc00-905e-4233-bd83-e4ce4259ab55" targetNamespace="http://schemas.microsoft.com/office/2006/metadata/properties" ma:root="true" ma:fieldsID="5f82c4da65d30c5d013e6ce8c5abb696" ns3:_="" ns4:_="" ns5:_="" ns6:_="">
    <xsd:import namespace="2b25e98f-5d36-4dac-8c4b-6411cee1e4cc"/>
    <xsd:import namespace="96215a4e-38c1-4082-ba0c-8679c22a1e8c"/>
    <xsd:import namespace="e3fa2223-bf03-459d-be61-c4e405240a47"/>
    <xsd:import namespace="e5f0fc00-905e-4233-bd83-e4ce4259ab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element ref="ns4:_activity" minOccurs="0"/>
                <xsd:element ref="ns4:MediaServiceObjectDetectorVersions" minOccurs="0"/>
                <xsd:element ref="ns5:lcf76f155ced4ddcb4097134ff3c332f" minOccurs="0"/>
                <xsd:element ref="ns6:TaxCatchAll"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5e98f-5d36-4dac-8c4b-6411cee1e4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215a4e-38c1-4082-ba0c-8679c22a1e8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fa2223-bf03-459d-be61-c4e405240a47"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fb63949-f844-41c7-8bd6-fbbd136b271e"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f0fc00-905e-4233-bd83-e4ce4259ab55"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28c74353-b9cc-420f-9b9f-86f533830e88}" ma:internalName="TaxCatchAll" ma:showField="CatchAllData" ma:web="e5f0fc00-905e-4233-bd83-e4ce4259ab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f0fc00-905e-4233-bd83-e4ce4259ab55" xsi:nil="true"/>
    <lcf76f155ced4ddcb4097134ff3c332f xmlns="e3fa2223-bf03-459d-be61-c4e405240a47">
      <Terms xmlns="http://schemas.microsoft.com/office/infopath/2007/PartnerControls"/>
    </lcf76f155ced4ddcb4097134ff3c332f>
    <_activity xmlns="96215a4e-38c1-4082-ba0c-8679c22a1e8c" xsi:nil="true"/>
  </documentManagement>
</p:properties>
</file>

<file path=customXml/itemProps1.xml><?xml version="1.0" encoding="utf-8"?>
<ds:datastoreItem xmlns:ds="http://schemas.openxmlformats.org/officeDocument/2006/customXml" ds:itemID="{DA7FAE56-FAD2-41C5-95C5-B423B56B8E3F}"/>
</file>

<file path=customXml/itemProps2.xml><?xml version="1.0" encoding="utf-8"?>
<ds:datastoreItem xmlns:ds="http://schemas.openxmlformats.org/officeDocument/2006/customXml" ds:itemID="{9C5DCE4E-C8B5-42DC-8EB2-21B8EC370832}"/>
</file>

<file path=customXml/itemProps3.xml><?xml version="1.0" encoding="utf-8"?>
<ds:datastoreItem xmlns:ds="http://schemas.openxmlformats.org/officeDocument/2006/customXml" ds:itemID="{EE9B0B2B-9436-40D7-992D-B8BF70694611}"/>
</file>

<file path=docProps/app.xml><?xml version="1.0" encoding="utf-8"?>
<Properties xmlns="http://schemas.openxmlformats.org/officeDocument/2006/extended-properties" xmlns:vt="http://schemas.openxmlformats.org/officeDocument/2006/docPropsVTypes">
  <Template>RC Training Theme - Standard (3)</Template>
  <TotalTime>15185</TotalTime>
  <Words>1371</Words>
  <Application>Microsoft Office PowerPoint</Application>
  <PresentationFormat>On-screen Show (4:3)</PresentationFormat>
  <Paragraphs>199</Paragraphs>
  <Slides>25</Slides>
  <Notes>25</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25</vt:i4>
      </vt:variant>
    </vt:vector>
  </HeadingPairs>
  <TitlesOfParts>
    <vt:vector size="39" baseType="lpstr">
      <vt:lpstr>Arial</vt:lpstr>
      <vt:lpstr>Arial-BoldMT</vt:lpstr>
      <vt:lpstr>Calibri</vt:lpstr>
      <vt:lpstr>Calibri Light</vt:lpstr>
      <vt:lpstr>Georgia</vt:lpstr>
      <vt:lpstr>Open Sans</vt:lpstr>
      <vt:lpstr>RC Training Theme - Standard</vt:lpstr>
      <vt:lpstr>2_Grey Slides</vt:lpstr>
      <vt:lpstr>3_White Slide_1 logo</vt:lpstr>
      <vt:lpstr>4_White Slides_2 logos</vt:lpstr>
      <vt:lpstr>5_White Slides_1 logo</vt:lpstr>
      <vt:lpstr>6_TST Dividers</vt:lpstr>
      <vt:lpstr>5_White Slides_2 logos</vt:lpstr>
      <vt:lpstr>1_RC Training Theme - Standard</vt:lpstr>
      <vt:lpstr>PowerPoint Presentation</vt:lpstr>
      <vt:lpstr>Learning Outcomes</vt:lpstr>
      <vt:lpstr>Contractor Compliance Program  Objective</vt:lpstr>
      <vt:lpstr>Contractor Compliance Program Authorities </vt:lpstr>
      <vt:lpstr>Federal-Aid Highway Act of 1968 Section 22(a) {Codified as amended at 23 U.S.C. 140(a)}</vt:lpstr>
      <vt:lpstr>FHWA Regulations 23 CFR 230 –  Subparts</vt:lpstr>
      <vt:lpstr>FHWA Regulations 23 CFR 230, Subpart A</vt:lpstr>
      <vt:lpstr>    Examples of Required Contract Provisions     </vt:lpstr>
      <vt:lpstr>FHWA-1273</vt:lpstr>
      <vt:lpstr> Nondiscrimination Requirements on Construction Contracts Video: Federal-Aid Essentials for LPAs https://highways.dot.gov/fed-aid-essentials/videos/civil-rights/nondiscrimination-requirements-construction-contracts    </vt:lpstr>
      <vt:lpstr>23 CFR 230, Subpart C</vt:lpstr>
      <vt:lpstr>Contractor Compliance Program Plan Contents</vt:lpstr>
      <vt:lpstr>Contractor Compliance Program  Reporting Requirements</vt:lpstr>
      <vt:lpstr>Contractor Compliance Program Roles &amp; Responsibilities</vt:lpstr>
      <vt:lpstr>23 CFR 230, Subpart D</vt:lpstr>
      <vt:lpstr>23 CFR 230, Subpart D Compliance Review Stages</vt:lpstr>
      <vt:lpstr> Job Site Posters Video: Federal-Aid Essentials for LPAs </vt:lpstr>
      <vt:lpstr>OJT  Program Overview </vt:lpstr>
      <vt:lpstr>FHWA OJT Program 23 CFR 230.107</vt:lpstr>
      <vt:lpstr> Types of OJT Programs   </vt:lpstr>
      <vt:lpstr> OJT Program Challenges   </vt:lpstr>
      <vt:lpstr> Resource: On-the-Job Training (OJT) Implementation Plan Development Tool    </vt:lpstr>
      <vt:lpstr> Resource: HQs Guidance on Implementation of the On-the-Job Training Program Requirements  October 19,2023  </vt:lpstr>
      <vt:lpstr>Knowledge Check Engagement Activity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FHWA</dc:creator>
  <cp:lastModifiedBy>Bill Britt</cp:lastModifiedBy>
  <cp:revision>128</cp:revision>
  <cp:lastPrinted>2024-02-01T17:50:47Z</cp:lastPrinted>
  <dcterms:created xsi:type="dcterms:W3CDTF">2019-06-19T20:15:37Z</dcterms:created>
  <dcterms:modified xsi:type="dcterms:W3CDTF">2024-04-19T15:15:29Z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0x01010000190E017F2B9849B4A29F78FBD45298</vt:lpwstr>
  </property>
</Properties>
</file>