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56" r:id="rId2"/>
    <p:sldId id="258" r:id="rId3"/>
    <p:sldId id="267" r:id="rId4"/>
    <p:sldId id="261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2E89A-95CE-3048-9EA1-40274687DE62}" v="363" dt="2021-07-06T20:53:28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964"/>
  </p:normalViewPr>
  <p:slideViewPr>
    <p:cSldViewPr snapToGrid="0" snapToObjects="1">
      <p:cViewPr varScale="1">
        <p:scale>
          <a:sx n="90" d="100"/>
          <a:sy n="90" d="100"/>
        </p:scale>
        <p:origin x="232" y="7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5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4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1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6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3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4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0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9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6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2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7/5/21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76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4004" r:id="rId6"/>
    <p:sldLayoutId id="2147483999" r:id="rId7"/>
    <p:sldLayoutId id="2147484000" r:id="rId8"/>
    <p:sldLayoutId id="2147484001" r:id="rId9"/>
    <p:sldLayoutId id="2147484003" r:id="rId10"/>
    <p:sldLayoutId id="21474840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73570-9198-0749-AD84-A2065A79E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524000"/>
            <a:ext cx="5334000" cy="2286000"/>
          </a:xfrm>
        </p:spPr>
        <p:txBody>
          <a:bodyPr>
            <a:normAutofit/>
          </a:bodyPr>
          <a:lstStyle/>
          <a:p>
            <a:r>
              <a:rPr lang="en-US" sz="4400" dirty="0"/>
              <a:t>OUR ACADEMIC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4BFB5-9AA4-6248-B623-5033F6E1F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1" y="4543425"/>
            <a:ext cx="6286500" cy="1543050"/>
          </a:xfrm>
        </p:spPr>
        <p:txBody>
          <a:bodyPr>
            <a:noAutofit/>
          </a:bodyPr>
          <a:lstStyle/>
          <a:p>
            <a:r>
              <a:rPr lang="en-US" sz="3200" b="1" dirty="0"/>
              <a:t>Collegiate Preparatory </a:t>
            </a:r>
          </a:p>
          <a:p>
            <a:r>
              <a:rPr lang="en-US" sz="3200" b="1" dirty="0"/>
              <a:t>International Academy </a:t>
            </a:r>
          </a:p>
        </p:txBody>
      </p:sp>
      <p:pic>
        <p:nvPicPr>
          <p:cNvPr id="20" name="Picture 3" descr="Close up of a solar panel">
            <a:extLst>
              <a:ext uri="{FF2B5EF4-FFF2-40B4-BE49-F238E27FC236}">
                <a16:creationId xmlns:a16="http://schemas.microsoft.com/office/drawing/2014/main" id="{E6FE29D6-1D17-4847-88E7-706E1784F6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39" r="19537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21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2E6430F-F79D-5C49-A277-1B4E01BE9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74" y="239179"/>
            <a:ext cx="2173821" cy="217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8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2C5CF-1117-664C-9D2B-4AEF42074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Emotional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3F75E-5AFB-244C-880B-AEE64599A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Weekly mentoring from business professional</a:t>
            </a:r>
          </a:p>
          <a:p>
            <a:r>
              <a:rPr lang="en-US" dirty="0"/>
              <a:t>Clubs</a:t>
            </a:r>
          </a:p>
          <a:p>
            <a:r>
              <a:rPr lang="en-US" dirty="0"/>
              <a:t>School events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6C8D72E-4DB7-474F-991A-8FE9BD047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465" y="0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9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FEF0-16F3-6F42-9DF7-B7FAA5CB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Quarterly Check-ins </a:t>
            </a:r>
            <a:br>
              <a:rPr lang="en-US" dirty="0"/>
            </a:br>
            <a:r>
              <a:rPr lang="en-US" dirty="0"/>
              <a:t>with Students &amp; Families </a:t>
            </a:r>
            <a:br>
              <a:rPr lang="en-US" dirty="0"/>
            </a:br>
            <a:r>
              <a:rPr lang="en-US" dirty="0"/>
              <a:t>with Teachers/Tutors &amp; Administrators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0EEB-2A92-2D4F-A384-F5310E830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on attendance – Expected to log-in daily </a:t>
            </a:r>
          </a:p>
          <a:p>
            <a:r>
              <a:rPr lang="en-US" dirty="0"/>
              <a:t>Check on academic progress</a:t>
            </a:r>
          </a:p>
          <a:p>
            <a:pPr lvl="1"/>
            <a:r>
              <a:rPr lang="en-US" dirty="0"/>
              <a:t>Review progress reports </a:t>
            </a:r>
          </a:p>
          <a:p>
            <a:pPr lvl="1"/>
            <a:r>
              <a:rPr lang="en-US" dirty="0"/>
              <a:t>Review report cards </a:t>
            </a:r>
          </a:p>
          <a:p>
            <a:pPr lvl="1"/>
            <a:r>
              <a:rPr lang="en-US" dirty="0"/>
              <a:t>Tutoring notes sent weekly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87BBB1D-6A43-C24A-A1F0-1D53FF1D9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625" y="-1"/>
            <a:ext cx="18573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7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7D484-E6EE-B54A-9142-F184CB3A6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78915-55BF-FE49-A2B0-022654CB9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 Reports provided every 6 – 8 weeks</a:t>
            </a:r>
          </a:p>
          <a:p>
            <a:r>
              <a:rPr lang="en-US" dirty="0"/>
              <a:t>Report Cards at the end of the semester</a:t>
            </a:r>
          </a:p>
          <a:p>
            <a:r>
              <a:rPr lang="en-US" dirty="0"/>
              <a:t>Transcripts provided every June</a:t>
            </a:r>
          </a:p>
          <a:p>
            <a:r>
              <a:rPr lang="en-US" dirty="0"/>
              <a:t>Scholars and their families have access to these reports via their secure link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632BFC8-77C6-C846-8CB1-395E311D855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288" y="-28573"/>
            <a:ext cx="2540000" cy="2540000"/>
          </a:xfrm>
          <a:prstGeom prst="rect">
            <a:avLst/>
          </a:prstGeom>
          <a:effectLst>
            <a:glow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370966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0DA3A-69A6-0840-A468-E7789B49A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FROM DAY ONE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24BBC-3162-4641-A18B-DFC6C32936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HOW WE INVEST IN YOUR ACADEMIC SUCCESS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82FBCAB-627A-644A-B088-2DB594A04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139F-0A15-9A44-BC4B-F9D264AD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C4792-7062-5647-BBDE-381C936DC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Serving PreK to Grade 12</a:t>
            </a:r>
          </a:p>
          <a:p>
            <a:r>
              <a:rPr lang="en-US" dirty="0"/>
              <a:t>Focus on Educating and Equipping the Whole Child </a:t>
            </a:r>
          </a:p>
          <a:p>
            <a:r>
              <a:rPr lang="en-US" dirty="0"/>
              <a:t>Interdisciplinary Approach </a:t>
            </a:r>
          </a:p>
          <a:p>
            <a:r>
              <a:rPr lang="en-US" dirty="0"/>
              <a:t>Technology infusion</a:t>
            </a:r>
          </a:p>
          <a:p>
            <a:r>
              <a:rPr lang="en-US" dirty="0"/>
              <a:t>Data-based instruction to assess student progress</a:t>
            </a:r>
          </a:p>
          <a:p>
            <a:r>
              <a:rPr lang="en-US" dirty="0"/>
              <a:t>Encourage student agency and ownership in learning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0247859-067A-AA45-8230-840F767BF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766" y="0"/>
            <a:ext cx="2027234" cy="202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7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7B067-974B-2141-9C46-2AF9B871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E5ECC-7E08-A546-8EC2-EAF16D31B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Free laptop from Microsoft to use during instruction, doing homework, conducting research and completing projects</a:t>
            </a:r>
          </a:p>
          <a:p>
            <a:r>
              <a:rPr lang="en-US" dirty="0"/>
              <a:t>The school software is installed on the laptop for seamless support</a:t>
            </a:r>
          </a:p>
          <a:p>
            <a:r>
              <a:rPr lang="en-US" dirty="0"/>
              <a:t>Choose your tutoring schedule with your tutor </a:t>
            </a:r>
          </a:p>
          <a:p>
            <a:r>
              <a:rPr lang="en-US" dirty="0"/>
              <a:t>Choose a time for mentoring</a:t>
            </a:r>
          </a:p>
          <a:p>
            <a:r>
              <a:rPr lang="en-US" dirty="0"/>
              <a:t>Parent/Instructor Conferences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4FF5283-DDF4-CA40-B67D-72EF3324F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36" y="0"/>
            <a:ext cx="2100263" cy="210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8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B742-6DAD-B644-A70B-F77E8C0B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Upon Enrolling…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27040-5FF7-4D47-8C76-E9F4B446F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Admissions Counselor will reach out to you.</a:t>
            </a:r>
          </a:p>
          <a:p>
            <a:r>
              <a:rPr lang="en-US" dirty="0"/>
              <a:t>Receive a login for Single Sign-On to access curriculum resources </a:t>
            </a:r>
          </a:p>
          <a:p>
            <a:r>
              <a:rPr lang="en-US" dirty="0"/>
              <a:t>School e-mail address</a:t>
            </a:r>
          </a:p>
          <a:p>
            <a:r>
              <a:rPr lang="en-US" dirty="0"/>
              <a:t>Link for the Diagnostic Assessment to assess levels on learning standards in Reading and Mathematics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00D8313-5619-D04B-B0BA-9CCDA5EA9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588" y="-14288"/>
            <a:ext cx="2185988" cy="21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1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476CD-303D-A54D-B58F-DE657FD9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34913-5499-8C4F-BD76-DB78FE836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us know your level of mastery </a:t>
            </a:r>
          </a:p>
          <a:p>
            <a:r>
              <a:rPr lang="en-US" dirty="0"/>
              <a:t>Helps us identify areas of strength and areas of growth to be addressed during one-on-one tutoring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400700E-3F67-D042-94A3-53B0E7479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444" y="0"/>
            <a:ext cx="24860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4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39779-5E60-8E4F-80B4-432643D9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Intelligence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73D59-7AB6-A94E-A41D-D9D981A96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Receive a Multiple Intelligence/Learning Styles Survey to help assess your interests and natural gifts </a:t>
            </a:r>
          </a:p>
          <a:p>
            <a:r>
              <a:rPr lang="en-US" dirty="0"/>
              <a:t>This will help in choosing your elective classes</a:t>
            </a:r>
          </a:p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DFF7E69-D7A6-0345-8FCF-337F273DD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963" y="0"/>
            <a:ext cx="2205037" cy="220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18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09AB7-BE5A-414C-9BA6-7BD2238EA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2EFE2-C3B4-3348-A543-043549527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Upon receipt and review of your report card/transcript, you will be contacted by Collegiate Prep staff to review and suggest classes</a:t>
            </a:r>
          </a:p>
          <a:p>
            <a:r>
              <a:rPr lang="en-US" dirty="0"/>
              <a:t>There are many course formats to choose from:</a:t>
            </a:r>
          </a:p>
          <a:p>
            <a:pPr lvl="1"/>
            <a:r>
              <a:rPr lang="en-US" dirty="0"/>
              <a:t>Asynchronous – Self-paced courses for students who like independence </a:t>
            </a:r>
          </a:p>
          <a:p>
            <a:pPr lvl="1"/>
            <a:r>
              <a:rPr lang="en-US" dirty="0"/>
              <a:t>Synchronous – Live instruction from certified teacher (K-5 ) and 6-12  (hour per course)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FCFEDA9-5F28-7A43-8273-9A4CD1CBE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963" y="0"/>
            <a:ext cx="2205037" cy="220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0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1AEE9-05A7-FD4F-AC5F-008CF9607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B95D1-3461-074A-A9F7-234E9369F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course teacher will available via e-mail, Microsoft messaging and Microsoft Teams when you have questions </a:t>
            </a:r>
          </a:p>
          <a:p>
            <a:r>
              <a:rPr lang="en-US" dirty="0"/>
              <a:t>Weekly one-on-one tutoring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1FE879A-FD63-3240-9AD8-8041A72A3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374" y="0"/>
            <a:ext cx="23336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9741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DarkSeedLeftStep">
      <a:dk1>
        <a:srgbClr val="000000"/>
      </a:dk1>
      <a:lt1>
        <a:srgbClr val="FFFFFF"/>
      </a:lt1>
      <a:dk2>
        <a:srgbClr val="1E2336"/>
      </a:dk2>
      <a:lt2>
        <a:srgbClr val="E2E8E3"/>
      </a:lt2>
      <a:accent1>
        <a:srgbClr val="C34DB2"/>
      </a:accent1>
      <a:accent2>
        <a:srgbClr val="913BB1"/>
      </a:accent2>
      <a:accent3>
        <a:srgbClr val="724DC3"/>
      </a:accent3>
      <a:accent4>
        <a:srgbClr val="3B47B1"/>
      </a:accent4>
      <a:accent5>
        <a:srgbClr val="4D8AC3"/>
      </a:accent5>
      <a:accent6>
        <a:srgbClr val="3BAAB1"/>
      </a:accent6>
      <a:hlink>
        <a:srgbClr val="3F6CBF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9903</TotalTime>
  <Words>351</Words>
  <Application>Microsoft Macintosh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Avenir Next LT Pro Light</vt:lpstr>
      <vt:lpstr>Sitka Subheading</vt:lpstr>
      <vt:lpstr>PebbleVTI</vt:lpstr>
      <vt:lpstr>OUR ACADEMIC APPROACH</vt:lpstr>
      <vt:lpstr>FROM DAY ONE</vt:lpstr>
      <vt:lpstr>Academic Approach </vt:lpstr>
      <vt:lpstr>Special Highlights</vt:lpstr>
      <vt:lpstr>Upon Enrolling…</vt:lpstr>
      <vt:lpstr>Diagnostic Assessment</vt:lpstr>
      <vt:lpstr>Multiple Intelligence Survey</vt:lpstr>
      <vt:lpstr>Course Selection</vt:lpstr>
      <vt:lpstr>Academic Support</vt:lpstr>
      <vt:lpstr>Social Emotional Support </vt:lpstr>
      <vt:lpstr>Quarterly Check-ins  with Students &amp; Families  with Teachers/Tutors &amp; Administrators </vt:lpstr>
      <vt:lpstr>Reporting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ACADEMIC APPROACH</dc:title>
  <dc:creator>Dr. Claytisha Walden</dc:creator>
  <cp:lastModifiedBy>Dr. Claytisha Walden</cp:lastModifiedBy>
  <cp:revision>5</cp:revision>
  <dcterms:created xsi:type="dcterms:W3CDTF">2021-07-06T01:56:26Z</dcterms:created>
  <dcterms:modified xsi:type="dcterms:W3CDTF">2021-07-12T22:59:31Z</dcterms:modified>
</cp:coreProperties>
</file>